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7"/>
  </p:notesMasterIdLst>
  <p:handoutMasterIdLst>
    <p:handoutMasterId r:id="rId28"/>
  </p:handoutMasterIdLst>
  <p:sldIdLst>
    <p:sldId id="258" r:id="rId5"/>
    <p:sldId id="290" r:id="rId6"/>
    <p:sldId id="291" r:id="rId7"/>
    <p:sldId id="300" r:id="rId8"/>
    <p:sldId id="308" r:id="rId9"/>
    <p:sldId id="304" r:id="rId10"/>
    <p:sldId id="302" r:id="rId11"/>
    <p:sldId id="293" r:id="rId12"/>
    <p:sldId id="296" r:id="rId13"/>
    <p:sldId id="297" r:id="rId14"/>
    <p:sldId id="298" r:id="rId15"/>
    <p:sldId id="314" r:id="rId16"/>
    <p:sldId id="289" r:id="rId17"/>
    <p:sldId id="266" r:id="rId18"/>
    <p:sldId id="283" r:id="rId19"/>
    <p:sldId id="284" r:id="rId20"/>
    <p:sldId id="282" r:id="rId21"/>
    <p:sldId id="285" r:id="rId22"/>
    <p:sldId id="286" r:id="rId23"/>
    <p:sldId id="270" r:id="rId24"/>
    <p:sldId id="315" r:id="rId25"/>
    <p:sldId id="25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46" autoAdjust="0"/>
  </p:normalViewPr>
  <p:slideViewPr>
    <p:cSldViewPr showGuides="1">
      <p:cViewPr>
        <p:scale>
          <a:sx n="160" d="100"/>
          <a:sy n="160" d="100"/>
        </p:scale>
        <p:origin x="-21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EE14-D2A1-45C1-924C-D6AE8CDED473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D296-5C21-479B-98CF-620CD1E7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75A29-85E1-4FA4-83E4-70A591953DB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93CE-9D1B-440E-8F28-33E835CD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target module</a:t>
            </a:r>
            <a:r>
              <a:rPr lang="en-US" baseline="0" dirty="0" smtClean="0"/>
              <a:t> is not a safety credited component.  </a:t>
            </a:r>
          </a:p>
          <a:p>
            <a:r>
              <a:rPr lang="en-US" baseline="0" dirty="0" smtClean="0"/>
              <a:t>We do thorough engineering to assure reliable service to account for what is known.</a:t>
            </a:r>
          </a:p>
          <a:p>
            <a:r>
              <a:rPr lang="en-US" baseline="0" dirty="0" smtClean="0"/>
              <a:t>Acknowledging that a first of a kind component like this has uncertainties, not safety crediting it is prudent.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BCCE-6EF6-48CC-9449-025406158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8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jpe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46845"/>
            <a:ext cx="4598322" cy="1191095"/>
          </a:xfrm>
        </p:spPr>
        <p:txBody>
          <a:bodyPr/>
          <a:lstStyle/>
          <a:p>
            <a:r>
              <a:rPr lang="en-US" sz="2800" dirty="0" smtClean="0"/>
              <a:t>Overview of Target Initiatives for the First Target Station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4880647" cy="31357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Mark Wendel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Acting Group Leader,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Source Development and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SNS Accelerator Advisory Committee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February 16–18, 2016</a:t>
            </a:r>
          </a:p>
        </p:txBody>
      </p:sp>
    </p:spTree>
    <p:extLst>
      <p:ext uri="{BB962C8B-B14F-4D97-AF65-F5344CB8AC3E}">
        <p14:creationId xmlns:p14="http://schemas.microsoft.com/office/powerpoint/2010/main" val="795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23" y="355417"/>
            <a:ext cx="8229600" cy="510909"/>
          </a:xfrm>
        </p:spPr>
        <p:txBody>
          <a:bodyPr/>
          <a:lstStyle/>
          <a:p>
            <a:r>
              <a:rPr lang="en-US" sz="3200" dirty="0" smtClean="0"/>
              <a:t>Also, since the Feb 2015 review…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2977"/>
            <a:ext cx="8610600" cy="4803024"/>
          </a:xfrm>
        </p:spPr>
        <p:txBody>
          <a:bodyPr>
            <a:noAutofit/>
          </a:bodyPr>
          <a:lstStyle/>
          <a:p>
            <a:r>
              <a:rPr lang="en-US" dirty="0" smtClean="0"/>
              <a:t>Strategic goals have been set for SNS targets</a:t>
            </a:r>
          </a:p>
          <a:p>
            <a:pPr lvl="1"/>
            <a:r>
              <a:rPr lang="en-US" sz="2000" dirty="0" smtClean="0"/>
              <a:t>1.4 MW operation</a:t>
            </a:r>
          </a:p>
          <a:p>
            <a:pPr lvl="1"/>
            <a:r>
              <a:rPr lang="en-US" sz="2000" dirty="0" smtClean="0"/>
              <a:t>No more than 2 target change</a:t>
            </a:r>
            <a:r>
              <a:rPr lang="en-US" sz="2000" dirty="0"/>
              <a:t>s</a:t>
            </a:r>
            <a:r>
              <a:rPr lang="en-US" sz="2000" dirty="0" smtClean="0"/>
              <a:t> per year</a:t>
            </a:r>
          </a:p>
          <a:p>
            <a:pPr lvl="1"/>
            <a:r>
              <a:rPr lang="en-US" sz="2000" dirty="0" smtClean="0"/>
              <a:t>Predictable target change-outs</a:t>
            </a:r>
          </a:p>
          <a:p>
            <a:r>
              <a:rPr lang="en-US" dirty="0" smtClean="0"/>
              <a:t>STS CD1 effort has been funded</a:t>
            </a:r>
          </a:p>
          <a:p>
            <a:pPr lvl="1"/>
            <a:r>
              <a:rPr lang="en-US" sz="2000" dirty="0" smtClean="0"/>
              <a:t>FTS expected to receive 2 MW, requiring more robust target design</a:t>
            </a:r>
          </a:p>
          <a:p>
            <a:pPr lvl="1"/>
            <a:r>
              <a:rPr lang="en-US" sz="2000" dirty="0" smtClean="0"/>
              <a:t>Need to evaluate FTS for power exceeding 2 MW</a:t>
            </a:r>
          </a:p>
          <a:p>
            <a:r>
              <a:rPr lang="en-US" sz="2800" dirty="0" smtClean="0"/>
              <a:t>Two more targets have been operated</a:t>
            </a:r>
          </a:p>
          <a:p>
            <a:pPr lvl="1"/>
            <a:r>
              <a:rPr lang="en-US" sz="2000" dirty="0" smtClean="0"/>
              <a:t>Target T12 set longevity record at 4445 MW-</a:t>
            </a:r>
            <a:r>
              <a:rPr lang="en-US" sz="2000" dirty="0" err="1" smtClean="0"/>
              <a:t>hr</a:t>
            </a:r>
            <a:endParaRPr lang="en-US" sz="2000" dirty="0" smtClean="0"/>
          </a:p>
          <a:p>
            <a:pPr lvl="1"/>
            <a:r>
              <a:rPr lang="en-US" sz="2000" dirty="0" smtClean="0"/>
              <a:t>Target </a:t>
            </a:r>
            <a:r>
              <a:rPr lang="en-US" sz="2000" dirty="0"/>
              <a:t>T13 is still </a:t>
            </a:r>
            <a:r>
              <a:rPr lang="en-US" sz="2000" dirty="0" smtClean="0"/>
              <a:t>operational </a:t>
            </a:r>
            <a:r>
              <a:rPr lang="en-US" sz="2000" dirty="0"/>
              <a:t>at </a:t>
            </a:r>
            <a:r>
              <a:rPr lang="en-US" sz="2000" dirty="0" smtClean="0"/>
              <a:t>1567 MW-</a:t>
            </a:r>
            <a:r>
              <a:rPr lang="en-US" sz="2000" dirty="0" err="1" smtClean="0"/>
              <a:t>hr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Progress toward goal of 1.4-MW reliable operation with </a:t>
            </a:r>
            <a:r>
              <a:rPr lang="en-US" dirty="0" smtClean="0"/>
              <a:t>≤ </a:t>
            </a:r>
            <a:r>
              <a:rPr lang="en-US" dirty="0" smtClean="0"/>
              <a:t>2 changes per year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495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Operated 4 targets between 1.3 – 1.4 MW</a:t>
            </a:r>
          </a:p>
          <a:p>
            <a:pPr lvl="1"/>
            <a:r>
              <a:rPr lang="en-US" dirty="0" smtClean="0"/>
              <a:t>T8 for 1 cumulative-day* (no leak)</a:t>
            </a:r>
          </a:p>
          <a:p>
            <a:pPr lvl="1"/>
            <a:r>
              <a:rPr lang="en-US" dirty="0" smtClean="0"/>
              <a:t>T9 for 15 </a:t>
            </a:r>
            <a:r>
              <a:rPr lang="en-US" dirty="0"/>
              <a:t>cumulative-days </a:t>
            </a:r>
            <a:r>
              <a:rPr lang="en-US" dirty="0" smtClean="0"/>
              <a:t>(no leak)</a:t>
            </a:r>
          </a:p>
          <a:p>
            <a:pPr lvl="1"/>
            <a:r>
              <a:rPr lang="en-US" dirty="0" smtClean="0"/>
              <a:t>T12 for 25 </a:t>
            </a:r>
            <a:r>
              <a:rPr lang="en-US" dirty="0"/>
              <a:t>cumulative-days </a:t>
            </a:r>
            <a:r>
              <a:rPr lang="en-US" dirty="0" smtClean="0"/>
              <a:t>before a leak</a:t>
            </a:r>
          </a:p>
          <a:p>
            <a:pPr lvl="1"/>
            <a:r>
              <a:rPr lang="en-US" dirty="0" smtClean="0"/>
              <a:t>T13 for 15 cumulative-days and still going (no leak yet)</a:t>
            </a:r>
          </a:p>
          <a:p>
            <a:r>
              <a:rPr lang="en-US" dirty="0" smtClean="0"/>
              <a:t>T9 was operated</a:t>
            </a:r>
          </a:p>
          <a:p>
            <a:pPr lvl="1"/>
            <a:r>
              <a:rPr lang="en-US" dirty="0" smtClean="0"/>
              <a:t>6 months above 1 MW</a:t>
            </a:r>
          </a:p>
          <a:p>
            <a:pPr lvl="1"/>
            <a:r>
              <a:rPr lang="en-US" dirty="0" smtClean="0"/>
              <a:t>3 months above 1.2 MW</a:t>
            </a:r>
          </a:p>
          <a:p>
            <a:pPr lvl="1"/>
            <a:r>
              <a:rPr lang="en-US" dirty="0" smtClean="0"/>
              <a:t>did not leak mercury</a:t>
            </a:r>
          </a:p>
          <a:p>
            <a:r>
              <a:rPr lang="en-US" dirty="0" smtClean="0"/>
              <a:t>New “improved” designs are on their way</a:t>
            </a:r>
          </a:p>
          <a:p>
            <a:pPr lvl="1"/>
            <a:r>
              <a:rPr lang="en-US" dirty="0" smtClean="0"/>
              <a:t>T13 (in service) already has several improvements over T12</a:t>
            </a:r>
          </a:p>
          <a:p>
            <a:pPr lvl="1"/>
            <a:r>
              <a:rPr lang="en-US" dirty="0" smtClean="0"/>
              <a:t>T14 has even more improvements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8458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*for 6-months of time, there are 104 cumulative-days of operation based on a 5000-hr year </a:t>
            </a:r>
          </a:p>
        </p:txBody>
      </p:sp>
    </p:spTree>
    <p:extLst>
      <p:ext uri="{BB962C8B-B14F-4D97-AF65-F5344CB8AC3E}">
        <p14:creationId xmlns:p14="http://schemas.microsoft.com/office/powerpoint/2010/main" val="1617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 smtClean="0"/>
              <a:t>Engineering challenges to target design &amp; build must be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failure </a:t>
            </a:r>
            <a:r>
              <a:rPr lang="en-US" dirty="0" smtClean="0"/>
              <a:t>modes interact through non-linear relationships</a:t>
            </a:r>
          </a:p>
          <a:p>
            <a:pPr lvl="1"/>
            <a:r>
              <a:rPr lang="en-US" dirty="0" smtClean="0"/>
              <a:t>Beam-induced cavitation</a:t>
            </a:r>
          </a:p>
          <a:p>
            <a:pPr lvl="1"/>
            <a:r>
              <a:rPr lang="en-US" dirty="0" smtClean="0"/>
              <a:t>High-cycle fatigue</a:t>
            </a:r>
          </a:p>
          <a:p>
            <a:pPr lvl="1"/>
            <a:r>
              <a:rPr lang="en-US" dirty="0" smtClean="0"/>
              <a:t>Corrosive/erosive actions of mercury</a:t>
            </a:r>
            <a:endParaRPr lang="en-US" dirty="0"/>
          </a:p>
          <a:p>
            <a:r>
              <a:rPr lang="en-US" dirty="0" smtClean="0"/>
              <a:t>Cannot approach the 1.4 MW goal slowly</a:t>
            </a:r>
          </a:p>
          <a:p>
            <a:r>
              <a:rPr lang="en-US" dirty="0" smtClean="0"/>
              <a:t>Long lead times</a:t>
            </a:r>
          </a:p>
          <a:p>
            <a:pPr lvl="1"/>
            <a:r>
              <a:rPr lang="en-US" dirty="0" smtClean="0"/>
              <a:t>A minimum of two years is required to respond to any issue that is identified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ost-irradiation examination (PIE) </a:t>
            </a:r>
          </a:p>
          <a:p>
            <a:pPr lvl="2"/>
            <a:r>
              <a:rPr lang="en-US" dirty="0" smtClean="0"/>
              <a:t>Design and analysis</a:t>
            </a:r>
          </a:p>
          <a:p>
            <a:pPr lvl="2"/>
            <a:r>
              <a:rPr lang="en-US" dirty="0" smtClean="0"/>
              <a:t>Fabrication</a:t>
            </a:r>
          </a:p>
          <a:p>
            <a:r>
              <a:rPr lang="en-US" dirty="0" smtClean="0"/>
              <a:t>There is no encompassing </a:t>
            </a:r>
            <a:r>
              <a:rPr lang="en-US" dirty="0"/>
              <a:t>design </a:t>
            </a:r>
            <a:r>
              <a:rPr lang="en-US" dirty="0" smtClean="0"/>
              <a:t>criteria … yet!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269578"/>
          </a:xfrm>
        </p:spPr>
        <p:txBody>
          <a:bodyPr/>
          <a:lstStyle/>
          <a:p>
            <a:r>
              <a:rPr lang="en-US" dirty="0"/>
              <a:t>Current initiatives should help reach both short and long term performance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624068"/>
            <a:ext cx="8642640" cy="4471932"/>
          </a:xfrm>
        </p:spPr>
        <p:txBody>
          <a:bodyPr/>
          <a:lstStyle/>
          <a:p>
            <a:r>
              <a:rPr lang="en-US" dirty="0" smtClean="0"/>
              <a:t>Re-design of the targets</a:t>
            </a:r>
          </a:p>
          <a:p>
            <a:r>
              <a:rPr lang="en-US" dirty="0" smtClean="0"/>
              <a:t>Hg vessel strain measurements during SNS beam</a:t>
            </a:r>
          </a:p>
          <a:p>
            <a:r>
              <a:rPr lang="en-US" dirty="0" smtClean="0"/>
              <a:t>Fabrication improvements</a:t>
            </a:r>
          </a:p>
          <a:p>
            <a:r>
              <a:rPr lang="en-US" dirty="0" smtClean="0"/>
              <a:t>Gas injection</a:t>
            </a:r>
          </a:p>
          <a:p>
            <a:r>
              <a:rPr lang="en-US" dirty="0" smtClean="0"/>
              <a:t>Increase the pump speed</a:t>
            </a:r>
          </a:p>
          <a:p>
            <a:r>
              <a:rPr lang="en-US" dirty="0" smtClean="0"/>
              <a:t>Improve PIE capabilities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58" y="4572000"/>
            <a:ext cx="3968578" cy="15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87954"/>
          </a:xfrm>
        </p:spPr>
        <p:txBody>
          <a:bodyPr/>
          <a:lstStyle/>
          <a:p>
            <a:r>
              <a:rPr lang="en-US" dirty="0" smtClean="0"/>
              <a:t>Re-design of the targets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6775" y="1254393"/>
            <a:ext cx="8520025" cy="4384407"/>
          </a:xfrm>
        </p:spPr>
        <p:txBody>
          <a:bodyPr/>
          <a:lstStyle/>
          <a:p>
            <a:r>
              <a:rPr lang="en-US" i="1" dirty="0"/>
              <a:t>Benefit:</a:t>
            </a:r>
            <a:r>
              <a:rPr lang="en-US" dirty="0"/>
              <a:t> S</a:t>
            </a:r>
            <a:r>
              <a:rPr lang="en-US" dirty="0" smtClean="0"/>
              <a:t>tructure is robust to applied loads</a:t>
            </a:r>
            <a:endParaRPr lang="en-US" dirty="0"/>
          </a:p>
          <a:p>
            <a:r>
              <a:rPr lang="en-US" i="1" dirty="0" smtClean="0"/>
              <a:t>Highlight: </a:t>
            </a:r>
            <a:r>
              <a:rPr lang="en-US" dirty="0" smtClean="0"/>
              <a:t>Four targets already modified, including one “on deck”</a:t>
            </a:r>
          </a:p>
          <a:p>
            <a:r>
              <a:rPr lang="en-US" i="1" dirty="0" smtClean="0"/>
              <a:t>Developing:</a:t>
            </a:r>
            <a:r>
              <a:rPr lang="en-US" dirty="0" smtClean="0"/>
              <a:t> Next generation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23408" r="3306" b="38296"/>
          <a:stretch/>
        </p:blipFill>
        <p:spPr>
          <a:xfrm>
            <a:off x="304800" y="3300210"/>
            <a:ext cx="8458200" cy="2869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4104656"/>
            <a:ext cx="1606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Gas injection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44321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Tapered wall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672525"/>
            <a:ext cx="176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Full-penetration welds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515559"/>
            <a:ext cx="3048000" cy="3139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[Winder, Target Breakout]</a:t>
            </a:r>
          </a:p>
        </p:txBody>
      </p:sp>
    </p:spTree>
    <p:extLst>
      <p:ext uri="{BB962C8B-B14F-4D97-AF65-F5344CB8AC3E}">
        <p14:creationId xmlns:p14="http://schemas.microsoft.com/office/powerpoint/2010/main" val="13452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measurements in situ at 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5311977" cy="4424015"/>
          </a:xfrm>
        </p:spPr>
        <p:txBody>
          <a:bodyPr/>
          <a:lstStyle/>
          <a:p>
            <a:r>
              <a:rPr lang="en-US" i="1" dirty="0"/>
              <a:t>Benefit:</a:t>
            </a:r>
            <a:r>
              <a:rPr lang="en-US" dirty="0"/>
              <a:t> </a:t>
            </a:r>
            <a:r>
              <a:rPr lang="en-US" dirty="0" smtClean="0"/>
              <a:t>Direction for </a:t>
            </a:r>
            <a:r>
              <a:rPr lang="en-US" dirty="0"/>
              <a:t>design</a:t>
            </a:r>
          </a:p>
          <a:p>
            <a:pPr lvl="1"/>
            <a:r>
              <a:rPr lang="en-US" dirty="0"/>
              <a:t>Calibration of analysis</a:t>
            </a:r>
          </a:p>
          <a:p>
            <a:pPr lvl="1"/>
            <a:r>
              <a:rPr lang="en-US" dirty="0"/>
              <a:t>Diagnostic for gas </a:t>
            </a:r>
            <a:r>
              <a:rPr lang="en-US" dirty="0" smtClean="0"/>
              <a:t>injection and other design changes</a:t>
            </a:r>
            <a:endParaRPr lang="en-US" dirty="0"/>
          </a:p>
          <a:p>
            <a:r>
              <a:rPr lang="en-US" i="1" dirty="0" smtClean="0"/>
              <a:t>Highlight:</a:t>
            </a:r>
            <a:r>
              <a:rPr lang="en-US" dirty="0" smtClean="0"/>
              <a:t> Strain data already collected</a:t>
            </a:r>
          </a:p>
          <a:p>
            <a:r>
              <a:rPr lang="en-US" i="1" dirty="0" smtClean="0"/>
              <a:t>Developing:</a:t>
            </a:r>
            <a:r>
              <a:rPr lang="en-US" dirty="0" smtClean="0"/>
              <a:t> More extensive data (time and space)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243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S</a:t>
            </a:r>
            <a:r>
              <a:rPr lang="en-US" sz="1200" b="1" dirty="0" smtClean="0"/>
              <a:t>train sensors on target vessel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760" r="11064"/>
          <a:stretch/>
        </p:blipFill>
        <p:spPr>
          <a:xfrm>
            <a:off x="4800600" y="4526463"/>
            <a:ext cx="3641744" cy="1647650"/>
          </a:xfrm>
          <a:prstGeom prst="rect">
            <a:avLst/>
          </a:prstGeom>
        </p:spPr>
      </p:pic>
      <p:pic>
        <p:nvPicPr>
          <p:cNvPr id="6" name="Picture 5" descr="\\nscd\Groups\NFDD\Engineering_Group\System_Engineers\161_Documents\Instrumentation\MTX-009 Instrumentation\Photos from Installation\20150228_0751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6"/>
          <a:stretch/>
        </p:blipFill>
        <p:spPr bwMode="auto">
          <a:xfrm>
            <a:off x="5486400" y="1310675"/>
            <a:ext cx="2438400" cy="32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395284"/>
            <a:ext cx="2635075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Beam Pulse Strain Measurement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60181"/>
            <a:ext cx="3048000" cy="3139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[Wendel, Target Breakout]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738349"/>
            <a:ext cx="1066800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/>
              <a:t>Calculation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Measurement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65085" y="4006252"/>
            <a:ext cx="357163" cy="293397"/>
          </a:xfrm>
          <a:custGeom>
            <a:avLst/>
            <a:gdLst>
              <a:gd name="connsiteX0" fmla="*/ 142593 w 357163"/>
              <a:gd name="connsiteY0" fmla="*/ 1670 h 293397"/>
              <a:gd name="connsiteX1" fmla="*/ 89 w 357163"/>
              <a:gd name="connsiteY1" fmla="*/ 114486 h 293397"/>
              <a:gd name="connsiteX2" fmla="*/ 124780 w 357163"/>
              <a:gd name="connsiteY2" fmla="*/ 286678 h 293397"/>
              <a:gd name="connsiteX3" fmla="*/ 338536 w 357163"/>
              <a:gd name="connsiteY3" fmla="*/ 239177 h 293397"/>
              <a:gd name="connsiteX4" fmla="*/ 326660 w 357163"/>
              <a:gd name="connsiteY4" fmla="*/ 61047 h 293397"/>
              <a:gd name="connsiteX5" fmla="*/ 142593 w 357163"/>
              <a:gd name="connsiteY5" fmla="*/ 1670 h 29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63" h="293397">
                <a:moveTo>
                  <a:pt x="142593" y="1670"/>
                </a:moveTo>
                <a:cubicBezTo>
                  <a:pt x="88165" y="10576"/>
                  <a:pt x="3058" y="66985"/>
                  <a:pt x="89" y="114486"/>
                </a:cubicBezTo>
                <a:cubicBezTo>
                  <a:pt x="-2880" y="161987"/>
                  <a:pt x="68372" y="265896"/>
                  <a:pt x="124780" y="286678"/>
                </a:cubicBezTo>
                <a:cubicBezTo>
                  <a:pt x="181188" y="307460"/>
                  <a:pt x="304889" y="276782"/>
                  <a:pt x="338536" y="239177"/>
                </a:cubicBezTo>
                <a:cubicBezTo>
                  <a:pt x="372183" y="201572"/>
                  <a:pt x="355359" y="101621"/>
                  <a:pt x="326660" y="61047"/>
                </a:cubicBezTo>
                <a:cubicBezTo>
                  <a:pt x="297961" y="20473"/>
                  <a:pt x="197021" y="-7236"/>
                  <a:pt x="142593" y="1670"/>
                </a:cubicBezTo>
                <a:close/>
              </a:path>
            </a:pathLst>
          </a:cu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685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Benefit:</a:t>
            </a:r>
            <a:r>
              <a:rPr lang="en-US" dirty="0"/>
              <a:t> </a:t>
            </a:r>
            <a:r>
              <a:rPr lang="en-US" dirty="0" smtClean="0"/>
              <a:t>Reduce fabrication </a:t>
            </a:r>
            <a:r>
              <a:rPr lang="en-US" dirty="0"/>
              <a:t>vulnerabilities</a:t>
            </a:r>
          </a:p>
          <a:p>
            <a:r>
              <a:rPr lang="en-US" i="1" dirty="0" smtClean="0"/>
              <a:t>Highlight: </a:t>
            </a:r>
            <a:r>
              <a:rPr lang="en-US" dirty="0" smtClean="0"/>
              <a:t>TIG vs. E-beam welding mock-up</a:t>
            </a:r>
          </a:p>
          <a:p>
            <a:r>
              <a:rPr lang="en-US" i="1" dirty="0" smtClean="0"/>
              <a:t>Developing:</a:t>
            </a:r>
            <a:r>
              <a:rPr lang="en-US" dirty="0" smtClean="0"/>
              <a:t> Weld distortion test, specifications update</a:t>
            </a:r>
          </a:p>
        </p:txBody>
      </p:sp>
      <p:pic>
        <p:nvPicPr>
          <p:cNvPr id="9" name="Content Placeholder 3" descr="weld_test.jpe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b="329"/>
          <a:stretch>
            <a:fillRect/>
          </a:stretch>
        </p:blipFill>
        <p:spPr bwMode="auto">
          <a:xfrm>
            <a:off x="1600200" y="3299081"/>
            <a:ext cx="4800862" cy="268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5579031"/>
            <a:ext cx="4267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Weld mockup for weld distortion test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38800" y="3733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3431319"/>
            <a:ext cx="160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New weld technique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164" y="5830676"/>
            <a:ext cx="3048000" cy="3139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[Winder, Target Breakout]</a:t>
            </a:r>
          </a:p>
        </p:txBody>
      </p:sp>
    </p:spTree>
    <p:extLst>
      <p:ext uri="{BB962C8B-B14F-4D97-AF65-F5344CB8AC3E}">
        <p14:creationId xmlns:p14="http://schemas.microsoft.com/office/powerpoint/2010/main" val="21018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Benefit:</a:t>
            </a:r>
            <a:r>
              <a:rPr lang="en-US" dirty="0"/>
              <a:t> </a:t>
            </a:r>
            <a:r>
              <a:rPr lang="en-US" dirty="0" smtClean="0"/>
              <a:t>Reduction of pulsed structural loads and cavitation erosion</a:t>
            </a:r>
          </a:p>
          <a:p>
            <a:r>
              <a:rPr lang="en-US" i="1" dirty="0" smtClean="0"/>
              <a:t>Highlight: </a:t>
            </a:r>
            <a:r>
              <a:rPr lang="en-US" dirty="0" smtClean="0"/>
              <a:t>Target retrofit fabrication begun</a:t>
            </a:r>
          </a:p>
          <a:p>
            <a:r>
              <a:rPr lang="en-US" i="1" dirty="0" smtClean="0"/>
              <a:t>Developing:</a:t>
            </a:r>
            <a:r>
              <a:rPr lang="en-US" dirty="0" smtClean="0"/>
              <a:t> Gas supply, longer-term implementation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67" y="3327798"/>
            <a:ext cx="5139066" cy="20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8" t="30444" r="1" b="17054"/>
          <a:stretch/>
        </p:blipFill>
        <p:spPr bwMode="auto">
          <a:xfrm>
            <a:off x="-381000" y="4140301"/>
            <a:ext cx="3025223" cy="7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5791200"/>
            <a:ext cx="3429000" cy="3139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[Winder/Riemer, Target Breakout]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6827"/>
            <a:ext cx="2380678" cy="15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2672337" y="4346084"/>
            <a:ext cx="683161" cy="2184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pump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Benefit:</a:t>
            </a:r>
            <a:r>
              <a:rPr lang="en-US" sz="2400" dirty="0"/>
              <a:t> Lower thermal </a:t>
            </a:r>
            <a:r>
              <a:rPr lang="en-US" sz="2400" dirty="0" smtClean="0"/>
              <a:t>stresses </a:t>
            </a:r>
            <a:r>
              <a:rPr lang="en-US" sz="2400" dirty="0"/>
              <a:t>and reduced beam-pulse </a:t>
            </a:r>
            <a:r>
              <a:rPr lang="en-US" sz="2400" dirty="0" smtClean="0"/>
              <a:t>induced cavitation</a:t>
            </a:r>
            <a:endParaRPr lang="en-US" sz="2400" dirty="0"/>
          </a:p>
          <a:p>
            <a:r>
              <a:rPr lang="en-US" sz="2400" i="1" dirty="0" smtClean="0"/>
              <a:t>Highlight:</a:t>
            </a:r>
            <a:r>
              <a:rPr lang="en-US" sz="2400" dirty="0" smtClean="0"/>
              <a:t> Running successfully at 350 RPM</a:t>
            </a:r>
          </a:p>
          <a:p>
            <a:pPr lvl="1"/>
            <a:r>
              <a:rPr lang="en-US" sz="2000" dirty="0" smtClean="0"/>
              <a:t>Past 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cycles at 1.4 MW</a:t>
            </a:r>
          </a:p>
          <a:p>
            <a:pPr lvl="1"/>
            <a:r>
              <a:rPr lang="en-US" sz="2000" dirty="0" smtClean="0"/>
              <a:t>Unexpected improvement of window flow</a:t>
            </a:r>
          </a:p>
          <a:p>
            <a:r>
              <a:rPr lang="en-US" sz="2400" i="1" dirty="0" smtClean="0"/>
              <a:t>Developing:</a:t>
            </a:r>
            <a:r>
              <a:rPr lang="en-US" sz="2400" dirty="0" smtClean="0"/>
              <a:t> PIE of T13 and consideration of flow erosion experiments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94" y="3797573"/>
            <a:ext cx="4019174" cy="22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5923"/>
          <a:stretch/>
        </p:blipFill>
        <p:spPr bwMode="auto">
          <a:xfrm>
            <a:off x="1602023" y="4224526"/>
            <a:ext cx="2109031" cy="2069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eform 7"/>
          <p:cNvSpPr/>
          <p:nvPr/>
        </p:nvSpPr>
        <p:spPr>
          <a:xfrm>
            <a:off x="2440223" y="4984598"/>
            <a:ext cx="345341" cy="274820"/>
          </a:xfrm>
          <a:custGeom>
            <a:avLst/>
            <a:gdLst>
              <a:gd name="connsiteX0" fmla="*/ 210430 w 345341"/>
              <a:gd name="connsiteY0" fmla="*/ 184879 h 274820"/>
              <a:gd name="connsiteX1" fmla="*/ 225420 w 345341"/>
              <a:gd name="connsiteY1" fmla="*/ 219856 h 274820"/>
              <a:gd name="connsiteX2" fmla="*/ 230417 w 345341"/>
              <a:gd name="connsiteY2" fmla="*/ 234846 h 274820"/>
              <a:gd name="connsiteX3" fmla="*/ 245407 w 345341"/>
              <a:gd name="connsiteY3" fmla="*/ 244839 h 274820"/>
              <a:gd name="connsiteX4" fmla="*/ 265394 w 345341"/>
              <a:gd name="connsiteY4" fmla="*/ 264826 h 274820"/>
              <a:gd name="connsiteX5" fmla="*/ 310364 w 345341"/>
              <a:gd name="connsiteY5" fmla="*/ 254833 h 274820"/>
              <a:gd name="connsiteX6" fmla="*/ 330351 w 345341"/>
              <a:gd name="connsiteY6" fmla="*/ 229849 h 274820"/>
              <a:gd name="connsiteX7" fmla="*/ 335348 w 345341"/>
              <a:gd name="connsiteY7" fmla="*/ 204866 h 274820"/>
              <a:gd name="connsiteX8" fmla="*/ 340345 w 345341"/>
              <a:gd name="connsiteY8" fmla="*/ 159895 h 274820"/>
              <a:gd name="connsiteX9" fmla="*/ 345341 w 345341"/>
              <a:gd name="connsiteY9" fmla="*/ 124918 h 274820"/>
              <a:gd name="connsiteX10" fmla="*/ 335348 w 345341"/>
              <a:gd name="connsiteY10" fmla="*/ 39974 h 274820"/>
              <a:gd name="connsiteX11" fmla="*/ 330351 w 345341"/>
              <a:gd name="connsiteY11" fmla="*/ 19987 h 274820"/>
              <a:gd name="connsiteX12" fmla="*/ 310364 w 345341"/>
              <a:gd name="connsiteY12" fmla="*/ 0 h 274820"/>
              <a:gd name="connsiteX13" fmla="*/ 255400 w 345341"/>
              <a:gd name="connsiteY13" fmla="*/ 4997 h 274820"/>
              <a:gd name="connsiteX14" fmla="*/ 245407 w 345341"/>
              <a:gd name="connsiteY14" fmla="*/ 19987 h 274820"/>
              <a:gd name="connsiteX15" fmla="*/ 235413 w 345341"/>
              <a:gd name="connsiteY15" fmla="*/ 29980 h 274820"/>
              <a:gd name="connsiteX16" fmla="*/ 225420 w 345341"/>
              <a:gd name="connsiteY16" fmla="*/ 59961 h 274820"/>
              <a:gd name="connsiteX17" fmla="*/ 195440 w 345341"/>
              <a:gd name="connsiteY17" fmla="*/ 69954 h 274820"/>
              <a:gd name="connsiteX18" fmla="*/ 180449 w 345341"/>
              <a:gd name="connsiteY18" fmla="*/ 74951 h 274820"/>
              <a:gd name="connsiteX19" fmla="*/ 150469 w 345341"/>
              <a:gd name="connsiteY19" fmla="*/ 89941 h 274820"/>
              <a:gd name="connsiteX20" fmla="*/ 140476 w 345341"/>
              <a:gd name="connsiteY20" fmla="*/ 74951 h 274820"/>
              <a:gd name="connsiteX21" fmla="*/ 135479 w 345341"/>
              <a:gd name="connsiteY21" fmla="*/ 59961 h 274820"/>
              <a:gd name="connsiteX22" fmla="*/ 105499 w 345341"/>
              <a:gd name="connsiteY22" fmla="*/ 69954 h 274820"/>
              <a:gd name="connsiteX23" fmla="*/ 85512 w 345341"/>
              <a:gd name="connsiteY23" fmla="*/ 49967 h 274820"/>
              <a:gd name="connsiteX24" fmla="*/ 55531 w 345341"/>
              <a:gd name="connsiteY24" fmla="*/ 19987 h 274820"/>
              <a:gd name="connsiteX25" fmla="*/ 25551 w 345341"/>
              <a:gd name="connsiteY25" fmla="*/ 9993 h 274820"/>
              <a:gd name="connsiteX26" fmla="*/ 15558 w 345341"/>
              <a:gd name="connsiteY26" fmla="*/ 19987 h 274820"/>
              <a:gd name="connsiteX27" fmla="*/ 30548 w 345341"/>
              <a:gd name="connsiteY27" fmla="*/ 224852 h 274820"/>
              <a:gd name="connsiteX28" fmla="*/ 35545 w 345341"/>
              <a:gd name="connsiteY28" fmla="*/ 244839 h 274820"/>
              <a:gd name="connsiteX29" fmla="*/ 45538 w 345341"/>
              <a:gd name="connsiteY29" fmla="*/ 274820 h 274820"/>
              <a:gd name="connsiteX30" fmla="*/ 75518 w 345341"/>
              <a:gd name="connsiteY30" fmla="*/ 269823 h 274820"/>
              <a:gd name="connsiteX31" fmla="*/ 80515 w 345341"/>
              <a:gd name="connsiteY31" fmla="*/ 254833 h 274820"/>
              <a:gd name="connsiteX32" fmla="*/ 85512 w 345341"/>
              <a:gd name="connsiteY32" fmla="*/ 214859 h 274820"/>
              <a:gd name="connsiteX33" fmla="*/ 100502 w 345341"/>
              <a:gd name="connsiteY33" fmla="*/ 209862 h 274820"/>
              <a:gd name="connsiteX34" fmla="*/ 130482 w 345341"/>
              <a:gd name="connsiteY34" fmla="*/ 209862 h 274820"/>
              <a:gd name="connsiteX35" fmla="*/ 145472 w 345341"/>
              <a:gd name="connsiteY35" fmla="*/ 214859 h 274820"/>
              <a:gd name="connsiteX36" fmla="*/ 180449 w 345341"/>
              <a:gd name="connsiteY36" fmla="*/ 229849 h 274820"/>
              <a:gd name="connsiteX37" fmla="*/ 210430 w 345341"/>
              <a:gd name="connsiteY37" fmla="*/ 184879 h 27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5341" h="274820">
                <a:moveTo>
                  <a:pt x="210430" y="184879"/>
                </a:moveTo>
                <a:cubicBezTo>
                  <a:pt x="217925" y="183214"/>
                  <a:pt x="206222" y="187859"/>
                  <a:pt x="225420" y="219856"/>
                </a:cubicBezTo>
                <a:cubicBezTo>
                  <a:pt x="228130" y="224372"/>
                  <a:pt x="227127" y="230733"/>
                  <a:pt x="230417" y="234846"/>
                </a:cubicBezTo>
                <a:cubicBezTo>
                  <a:pt x="234168" y="239535"/>
                  <a:pt x="240848" y="240931"/>
                  <a:pt x="245407" y="244839"/>
                </a:cubicBezTo>
                <a:cubicBezTo>
                  <a:pt x="252561" y="250971"/>
                  <a:pt x="265394" y="264826"/>
                  <a:pt x="265394" y="264826"/>
                </a:cubicBezTo>
                <a:cubicBezTo>
                  <a:pt x="271443" y="263818"/>
                  <a:pt x="300904" y="260509"/>
                  <a:pt x="310364" y="254833"/>
                </a:cubicBezTo>
                <a:cubicBezTo>
                  <a:pt x="318275" y="250086"/>
                  <a:pt x="325812" y="236658"/>
                  <a:pt x="330351" y="229849"/>
                </a:cubicBezTo>
                <a:cubicBezTo>
                  <a:pt x="332017" y="221521"/>
                  <a:pt x="334147" y="213273"/>
                  <a:pt x="335348" y="204866"/>
                </a:cubicBezTo>
                <a:cubicBezTo>
                  <a:pt x="337481" y="189935"/>
                  <a:pt x="338474" y="174861"/>
                  <a:pt x="340345" y="159895"/>
                </a:cubicBezTo>
                <a:cubicBezTo>
                  <a:pt x="341806" y="148209"/>
                  <a:pt x="343676" y="136577"/>
                  <a:pt x="345341" y="124918"/>
                </a:cubicBezTo>
                <a:cubicBezTo>
                  <a:pt x="337352" y="13051"/>
                  <a:pt x="348328" y="85401"/>
                  <a:pt x="335348" y="39974"/>
                </a:cubicBezTo>
                <a:cubicBezTo>
                  <a:pt x="333461" y="33371"/>
                  <a:pt x="333991" y="25811"/>
                  <a:pt x="330351" y="19987"/>
                </a:cubicBezTo>
                <a:cubicBezTo>
                  <a:pt x="325357" y="11997"/>
                  <a:pt x="310364" y="0"/>
                  <a:pt x="310364" y="0"/>
                </a:cubicBezTo>
                <a:cubicBezTo>
                  <a:pt x="292043" y="1666"/>
                  <a:pt x="272983" y="-413"/>
                  <a:pt x="255400" y="4997"/>
                </a:cubicBezTo>
                <a:cubicBezTo>
                  <a:pt x="249660" y="6763"/>
                  <a:pt x="249158" y="15298"/>
                  <a:pt x="245407" y="19987"/>
                </a:cubicBezTo>
                <a:cubicBezTo>
                  <a:pt x="242464" y="23666"/>
                  <a:pt x="238744" y="26649"/>
                  <a:pt x="235413" y="29980"/>
                </a:cubicBezTo>
                <a:cubicBezTo>
                  <a:pt x="232082" y="39974"/>
                  <a:pt x="235414" y="56630"/>
                  <a:pt x="225420" y="59961"/>
                </a:cubicBezTo>
                <a:lnTo>
                  <a:pt x="195440" y="69954"/>
                </a:lnTo>
                <a:cubicBezTo>
                  <a:pt x="190443" y="71620"/>
                  <a:pt x="184832" y="72029"/>
                  <a:pt x="180449" y="74951"/>
                </a:cubicBezTo>
                <a:cubicBezTo>
                  <a:pt x="161077" y="87866"/>
                  <a:pt x="171156" y="83045"/>
                  <a:pt x="150469" y="89941"/>
                </a:cubicBezTo>
                <a:cubicBezTo>
                  <a:pt x="147138" y="84944"/>
                  <a:pt x="143162" y="80322"/>
                  <a:pt x="140476" y="74951"/>
                </a:cubicBezTo>
                <a:cubicBezTo>
                  <a:pt x="138121" y="70240"/>
                  <a:pt x="140693" y="60706"/>
                  <a:pt x="135479" y="59961"/>
                </a:cubicBezTo>
                <a:cubicBezTo>
                  <a:pt x="125051" y="58471"/>
                  <a:pt x="105499" y="69954"/>
                  <a:pt x="105499" y="69954"/>
                </a:cubicBezTo>
                <a:cubicBezTo>
                  <a:pt x="98837" y="63292"/>
                  <a:pt x="90739" y="57806"/>
                  <a:pt x="85512" y="49967"/>
                </a:cubicBezTo>
                <a:cubicBezTo>
                  <a:pt x="75368" y="34752"/>
                  <a:pt x="74124" y="29284"/>
                  <a:pt x="55531" y="19987"/>
                </a:cubicBezTo>
                <a:cubicBezTo>
                  <a:pt x="46109" y="15276"/>
                  <a:pt x="25551" y="9993"/>
                  <a:pt x="25551" y="9993"/>
                </a:cubicBezTo>
                <a:cubicBezTo>
                  <a:pt x="22220" y="13324"/>
                  <a:pt x="15673" y="15277"/>
                  <a:pt x="15558" y="19987"/>
                </a:cubicBezTo>
                <a:cubicBezTo>
                  <a:pt x="10928" y="209822"/>
                  <a:pt x="-24688" y="169621"/>
                  <a:pt x="30548" y="224852"/>
                </a:cubicBezTo>
                <a:cubicBezTo>
                  <a:pt x="32214" y="231514"/>
                  <a:pt x="33572" y="238261"/>
                  <a:pt x="35545" y="244839"/>
                </a:cubicBezTo>
                <a:cubicBezTo>
                  <a:pt x="38572" y="254929"/>
                  <a:pt x="45538" y="274820"/>
                  <a:pt x="45538" y="274820"/>
                </a:cubicBezTo>
                <a:cubicBezTo>
                  <a:pt x="55531" y="273154"/>
                  <a:pt x="66722" y="274850"/>
                  <a:pt x="75518" y="269823"/>
                </a:cubicBezTo>
                <a:cubicBezTo>
                  <a:pt x="80091" y="267210"/>
                  <a:pt x="79573" y="260015"/>
                  <a:pt x="80515" y="254833"/>
                </a:cubicBezTo>
                <a:cubicBezTo>
                  <a:pt x="82917" y="241621"/>
                  <a:pt x="80058" y="227130"/>
                  <a:pt x="85512" y="214859"/>
                </a:cubicBezTo>
                <a:cubicBezTo>
                  <a:pt x="87651" y="210046"/>
                  <a:pt x="95505" y="211528"/>
                  <a:pt x="100502" y="209862"/>
                </a:cubicBezTo>
                <a:cubicBezTo>
                  <a:pt x="140475" y="223187"/>
                  <a:pt x="90509" y="209862"/>
                  <a:pt x="130482" y="209862"/>
                </a:cubicBezTo>
                <a:cubicBezTo>
                  <a:pt x="135749" y="209862"/>
                  <a:pt x="140475" y="213193"/>
                  <a:pt x="145472" y="214859"/>
                </a:cubicBezTo>
                <a:cubicBezTo>
                  <a:pt x="164428" y="233815"/>
                  <a:pt x="159179" y="240484"/>
                  <a:pt x="180449" y="229849"/>
                </a:cubicBezTo>
                <a:cubicBezTo>
                  <a:pt x="196826" y="221661"/>
                  <a:pt x="202935" y="186544"/>
                  <a:pt x="210430" y="1848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7017" y="5908877"/>
            <a:ext cx="9144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latin typeface="Arial"/>
                <a:cs typeface="Arial"/>
              </a:rPr>
              <a:t>Decreased</a:t>
            </a:r>
          </a:p>
          <a:p>
            <a:r>
              <a:rPr lang="en-US" sz="1050" b="1" dirty="0" smtClean="0">
                <a:latin typeface="Arial"/>
                <a:cs typeface="Arial"/>
              </a:rPr>
              <a:t>Window Flow</a:t>
            </a:r>
            <a:endParaRPr lang="en-US" sz="1050" b="1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37214" y="5047057"/>
            <a:ext cx="164892" cy="6995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37214" y="5162075"/>
            <a:ext cx="308309" cy="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55781" y="5004585"/>
            <a:ext cx="69954" cy="124923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5400000">
            <a:off x="4198145" y="4584163"/>
            <a:ext cx="457200" cy="1385891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87009" y="6044320"/>
            <a:ext cx="1968610" cy="710249"/>
            <a:chOff x="960626" y="1786882"/>
            <a:chExt cx="7203079" cy="30140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626" y="1786882"/>
              <a:ext cx="2694548" cy="30140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6758" y="2007884"/>
              <a:ext cx="2296947" cy="26974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3781" y="1850681"/>
              <a:ext cx="2377780" cy="281711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049409" y="5735143"/>
            <a:ext cx="117402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latin typeface="Arial"/>
                <a:cs typeface="Arial"/>
              </a:rPr>
              <a:t>Inner wall cavitation damage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5824" y="5824726"/>
            <a:ext cx="68579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747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Benefit: </a:t>
            </a:r>
            <a:r>
              <a:rPr lang="en-US" dirty="0" smtClean="0"/>
              <a:t>Truest source for design guidance</a:t>
            </a:r>
            <a:endParaRPr lang="en-US" dirty="0"/>
          </a:p>
          <a:p>
            <a:r>
              <a:rPr lang="en-US" i="1" dirty="0" smtClean="0"/>
              <a:t>Highlight:</a:t>
            </a:r>
            <a:r>
              <a:rPr lang="en-US" dirty="0" smtClean="0"/>
              <a:t> T10 leak sample extracted with new tool</a:t>
            </a:r>
          </a:p>
          <a:p>
            <a:r>
              <a:rPr lang="en-US" i="1" dirty="0" smtClean="0"/>
              <a:t>Developing:</a:t>
            </a:r>
            <a:r>
              <a:rPr lang="en-US" dirty="0" smtClean="0"/>
              <a:t> Characterization of specimens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5" y="3200400"/>
            <a:ext cx="2544315" cy="1908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8858" y="4055050"/>
            <a:ext cx="100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Holes from cuts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97087"/>
            <a:ext cx="2438400" cy="17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r="13316"/>
          <a:stretch/>
        </p:blipFill>
        <p:spPr bwMode="auto">
          <a:xfrm>
            <a:off x="838200" y="5247962"/>
            <a:ext cx="4161184" cy="1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227983" y="5510396"/>
            <a:ext cx="990600" cy="5334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5247962"/>
            <a:ext cx="2107096" cy="9450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Microscopy and metallurgical testing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9384" y="4899142"/>
            <a:ext cx="3048000" cy="258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 smtClean="0"/>
              <a:t>[Baumgartner/Riemer, Target Breakout]</a:t>
            </a:r>
          </a:p>
        </p:txBody>
      </p:sp>
    </p:spTree>
    <p:extLst>
      <p:ext uri="{BB962C8B-B14F-4D97-AF65-F5344CB8AC3E}">
        <p14:creationId xmlns:p14="http://schemas.microsoft.com/office/powerpoint/2010/main" val="14512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targets and leaks</a:t>
            </a:r>
          </a:p>
          <a:p>
            <a:r>
              <a:rPr lang="en-US" dirty="0" smtClean="0"/>
              <a:t>Recent happenings since 2014 leaks</a:t>
            </a:r>
          </a:p>
          <a:p>
            <a:r>
              <a:rPr lang="en-US" dirty="0" smtClean="0"/>
              <a:t>Goals for reliability</a:t>
            </a:r>
          </a:p>
          <a:p>
            <a:r>
              <a:rPr lang="en-US" dirty="0"/>
              <a:t>I</a:t>
            </a:r>
            <a:r>
              <a:rPr lang="en-US" dirty="0" smtClean="0"/>
              <a:t>nitiatives to reach the goals</a:t>
            </a:r>
          </a:p>
          <a:p>
            <a:pPr lvl="1"/>
            <a:r>
              <a:rPr lang="en-US" dirty="0" smtClean="0"/>
              <a:t>Benefit</a:t>
            </a:r>
          </a:p>
          <a:p>
            <a:pPr lvl="1"/>
            <a:r>
              <a:rPr lang="en-US" dirty="0" smtClean="0"/>
              <a:t>Highlight</a:t>
            </a:r>
          </a:p>
          <a:p>
            <a:pPr lvl="1"/>
            <a:r>
              <a:rPr lang="en-US" dirty="0" smtClean="0"/>
              <a:t>Development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80369"/>
          </a:xfrm>
        </p:spPr>
        <p:txBody>
          <a:bodyPr/>
          <a:lstStyle/>
          <a:p>
            <a:r>
              <a:rPr lang="en-US" dirty="0" smtClean="0"/>
              <a:t>These six current initiatives increase opportunity to reach reliability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Higher flow rate </a:t>
            </a:r>
          </a:p>
          <a:p>
            <a:pPr lvl="1"/>
            <a:r>
              <a:rPr lang="en-US" dirty="0" smtClean="0"/>
              <a:t>Already implemented on T13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Incremental changes to materials and geometry</a:t>
            </a:r>
            <a:endParaRPr lang="en-US" dirty="0"/>
          </a:p>
          <a:p>
            <a:pPr lvl="1"/>
            <a:r>
              <a:rPr lang="en-US" dirty="0" smtClean="0"/>
              <a:t>On-deck for installation (T14)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Modified jet-flow target to arrive in August, 2016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gas injection at low flow </a:t>
            </a:r>
            <a:r>
              <a:rPr lang="en-US" dirty="0"/>
              <a:t>rate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be ready in CY2017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design changes that directly address failure modes (e.g. recent results from T12)</a:t>
            </a:r>
          </a:p>
        </p:txBody>
      </p:sp>
    </p:spTree>
    <p:extLst>
      <p:ext uri="{BB962C8B-B14F-4D97-AF65-F5344CB8AC3E}">
        <p14:creationId xmlns:p14="http://schemas.microsoft.com/office/powerpoint/2010/main" val="20976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Breakout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Overview of target station operations (M. Baumgartner)</a:t>
            </a:r>
          </a:p>
          <a:p>
            <a:r>
              <a:rPr lang="en-US" sz="2400" dirty="0" smtClean="0"/>
              <a:t>Charge, and target strategies and resources (M. Wendel)</a:t>
            </a:r>
          </a:p>
          <a:p>
            <a:r>
              <a:rPr lang="en-US" sz="2400" dirty="0" smtClean="0"/>
              <a:t>Information update</a:t>
            </a:r>
          </a:p>
          <a:p>
            <a:pPr lvl="1"/>
            <a:r>
              <a:rPr lang="en-US" sz="2000" dirty="0" smtClean="0"/>
              <a:t>PIE (B. Riemer)</a:t>
            </a:r>
          </a:p>
          <a:p>
            <a:pPr lvl="1"/>
            <a:r>
              <a:rPr lang="en-US" sz="2000" dirty="0" smtClean="0"/>
              <a:t>Instrumentation on target module (M. Wendel)</a:t>
            </a:r>
          </a:p>
          <a:p>
            <a:r>
              <a:rPr lang="en-US" sz="2400" dirty="0" smtClean="0"/>
              <a:t>Design and Analysis (D. Winder)</a:t>
            </a:r>
          </a:p>
          <a:p>
            <a:r>
              <a:rPr lang="en-US" sz="2400" dirty="0" smtClean="0"/>
              <a:t>Gas injection (B. Riemer)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209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work was accomplished this year in response to 2015 DOE Review Committee recommendations</a:t>
            </a:r>
          </a:p>
          <a:p>
            <a:r>
              <a:rPr lang="en-US" dirty="0" smtClean="0"/>
              <a:t>Short-term 1.4 MW goal is challenging, but may be within reach</a:t>
            </a:r>
          </a:p>
          <a:p>
            <a:r>
              <a:rPr lang="en-US" dirty="0" smtClean="0"/>
              <a:t>Long-term 2+ MW goal will require more development effort</a:t>
            </a:r>
          </a:p>
          <a:p>
            <a:r>
              <a:rPr lang="en-US" dirty="0" smtClean="0"/>
              <a:t>We need the committee advice on our priorities and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ome\riu\Travel\2013\May_ESS-Bi\seminar\Target_wallpaper.tiff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51290"/>
            <a:ext cx="9144000" cy="55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10" y="136837"/>
            <a:ext cx="8864890" cy="824841"/>
          </a:xfrm>
        </p:spPr>
        <p:txBody>
          <a:bodyPr/>
          <a:lstStyle/>
          <a:p>
            <a:r>
              <a:rPr lang="en-US" sz="2800" dirty="0" smtClean="0"/>
              <a:t>T13 is now in service, capable of handling the SNS nominal power of 1.4 MW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23 kJ/pulse at 1.4 MW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700 ns pulse, 60 Hz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5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 pulses/day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56653" y="5721258"/>
            <a:ext cx="721478" cy="6273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140000">
            <a:off x="410949" y="5569057"/>
            <a:ext cx="2021000" cy="38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 beam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6333" y="2249968"/>
            <a:ext cx="3777802" cy="2688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2030" y="3068369"/>
            <a:ext cx="128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1.3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I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cxnSp>
        <p:nvCxnSpPr>
          <p:cNvPr id="7168" name="Straight Connector 7167"/>
          <p:cNvCxnSpPr/>
          <p:nvPr/>
        </p:nvCxnSpPr>
        <p:spPr>
          <a:xfrm>
            <a:off x="962108" y="58674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75" name="Straight Arrow Connector 7174"/>
          <p:cNvCxnSpPr/>
          <p:nvPr/>
        </p:nvCxnSpPr>
        <p:spPr>
          <a:xfrm>
            <a:off x="504908" y="5486400"/>
            <a:ext cx="457200" cy="3810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0108" y="5334000"/>
            <a:ext cx="685800" cy="2585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T1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248108" y="3124200"/>
            <a:ext cx="0" cy="3048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867108" y="2819400"/>
            <a:ext cx="381000" cy="3048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409908" y="2590800"/>
            <a:ext cx="685800" cy="2585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T2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010108" y="2590800"/>
            <a:ext cx="0" cy="3581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781508" y="23622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552908" y="2209800"/>
            <a:ext cx="3810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T3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543508" y="3048000"/>
            <a:ext cx="0" cy="3124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543508" y="28194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619708" y="2667000"/>
            <a:ext cx="3810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T4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153108" y="2514600"/>
            <a:ext cx="0" cy="3657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924508" y="22860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619708" y="2133600"/>
            <a:ext cx="3810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T5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534108" y="2133600"/>
            <a:ext cx="0" cy="403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153108" y="1752600"/>
            <a:ext cx="381000" cy="3810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619708" y="1494068"/>
            <a:ext cx="685800" cy="2585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T6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762708" y="2514600"/>
            <a:ext cx="0" cy="3657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762708" y="22860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838908" y="2133600"/>
            <a:ext cx="3810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T7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915108" y="3048000"/>
            <a:ext cx="0" cy="3124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5915108" y="28194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991308" y="2667000"/>
            <a:ext cx="3810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T8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6524708" y="1447800"/>
            <a:ext cx="0" cy="4724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296108" y="12192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991308" y="990600"/>
            <a:ext cx="3810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T9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6753308" y="1066800"/>
            <a:ext cx="381000" cy="3810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435808" y="795281"/>
            <a:ext cx="685800" cy="2585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T10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7134308" y="1447800"/>
            <a:ext cx="0" cy="4724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362908" y="1905000"/>
            <a:ext cx="0" cy="426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515308" y="1905000"/>
            <a:ext cx="0" cy="426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210508" y="1600200"/>
            <a:ext cx="457200" cy="42780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T11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</a:rPr>
              <a:t>T12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8048708" y="1447800"/>
            <a:ext cx="0" cy="4724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820108" y="1219200"/>
            <a:ext cx="228600" cy="228600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439108" y="990600"/>
            <a:ext cx="457200" cy="26161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1447800" cy="34624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252926"/>
            <a:ext cx="8826500" cy="406265"/>
          </a:xfrm>
        </p:spPr>
        <p:txBody>
          <a:bodyPr/>
          <a:lstStyle/>
          <a:p>
            <a:r>
              <a:rPr lang="en-US" sz="2400" dirty="0" smtClean="0">
                <a:latin typeface="Arial Black" charset="0"/>
              </a:rPr>
              <a:t>Target change-outs for SNS (13 targets in 10 years)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28808" y="1500172"/>
            <a:ext cx="3048000" cy="3139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[Baumgartner, Target Breakout]</a:t>
            </a:r>
          </a:p>
        </p:txBody>
      </p:sp>
    </p:spTree>
    <p:extLst>
      <p:ext uri="{BB962C8B-B14F-4D97-AF65-F5344CB8AC3E}">
        <p14:creationId xmlns:p14="http://schemas.microsoft.com/office/powerpoint/2010/main" val="203613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7" y="177800"/>
            <a:ext cx="9791024" cy="458587"/>
          </a:xfrm>
        </p:spPr>
        <p:txBody>
          <a:bodyPr/>
          <a:lstStyle/>
          <a:p>
            <a:r>
              <a:rPr lang="en-US" sz="2800" dirty="0" smtClean="0"/>
              <a:t>The targets that failed early came in pairs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28459"/>
              </p:ext>
            </p:extLst>
          </p:nvPr>
        </p:nvGraphicFramePr>
        <p:xfrm>
          <a:off x="1127896" y="771010"/>
          <a:ext cx="6920729" cy="546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9"/>
                <a:gridCol w="1369363"/>
                <a:gridCol w="1490099"/>
                <a:gridCol w="2990588"/>
              </a:tblGrid>
              <a:tr h="641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Exposure </a:t>
                      </a:r>
                    </a:p>
                    <a:p>
                      <a:pPr algn="ctr"/>
                      <a:r>
                        <a:rPr lang="en-US" sz="1600" dirty="0" smtClean="0"/>
                        <a:t>(MW-</a:t>
                      </a:r>
                      <a:r>
                        <a:rPr lang="en-US" sz="1600" dirty="0" err="1" smtClean="0"/>
                        <a:t>hrs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Avg. Power</a:t>
                      </a:r>
                    </a:p>
                    <a:p>
                      <a:pPr algn="ctr"/>
                      <a:r>
                        <a:rPr lang="en-US" sz="1600" dirty="0" smtClean="0"/>
                        <a:t> (KW)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Failure</a:t>
                      </a:r>
                      <a:endParaRPr lang="en-US" sz="1600" dirty="0"/>
                    </a:p>
                  </a:txBody>
                  <a:tcPr anchor="ctr"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None (Removed from Service)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Transition cover plate weld</a:t>
                      </a:r>
                      <a:endParaRPr lang="en-US" sz="1600" dirty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Transition cover plate weld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Front</a:t>
                      </a:r>
                      <a:r>
                        <a:rPr lang="en-US" sz="1600" baseline="0" dirty="0" smtClean="0"/>
                        <a:t> / transition weld</a:t>
                      </a:r>
                      <a:endParaRPr lang="en-US" sz="1600" dirty="0" smtClean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Transition cover plate weld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TBD – leaked</a:t>
                      </a:r>
                      <a:r>
                        <a:rPr lang="en-US" sz="1600" baseline="0" dirty="0" smtClean="0"/>
                        <a:t> on nose</a:t>
                      </a:r>
                      <a:endParaRPr lang="en-US" sz="1600" dirty="0" smtClean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 service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123054" y="3265896"/>
            <a:ext cx="6941446" cy="2211896"/>
            <a:chOff x="1254591" y="3642423"/>
            <a:chExt cx="6173225" cy="2211896"/>
          </a:xfrm>
        </p:grpSpPr>
        <p:sp>
          <p:nvSpPr>
            <p:cNvPr id="4" name="Rectangle 3"/>
            <p:cNvSpPr/>
            <p:nvPr/>
          </p:nvSpPr>
          <p:spPr>
            <a:xfrm>
              <a:off x="1293877" y="3642423"/>
              <a:ext cx="6133938" cy="75484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4591" y="5156838"/>
              <a:ext cx="6173225" cy="69748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482559" y="14695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76209" y="184415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501609" y="220293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495259" y="330783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488909" y="368248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1511134" y="553033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88909" y="444448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482559" y="40730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1495259" y="252995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1488909" y="29046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1495259" y="51652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488909" y="4825484"/>
            <a:ext cx="285750" cy="2857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Oval 21"/>
          <p:cNvSpPr/>
          <p:nvPr/>
        </p:nvSpPr>
        <p:spPr>
          <a:xfrm>
            <a:off x="1520659" y="5920859"/>
            <a:ext cx="285750" cy="2857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1759" y="4769627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8211" y="5126212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5112" y="5481880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2255" y="5879068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95400" y="645984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3222" y="6426965"/>
            <a:ext cx="1473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Original target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3339245" y="6435454"/>
            <a:ext cx="1473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Jet-flow target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3099304" y="6466459"/>
            <a:ext cx="285750" cy="2857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3111561" y="6400800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3" name="Oval 32"/>
          <p:cNvSpPr/>
          <p:nvPr/>
        </p:nvSpPr>
        <p:spPr>
          <a:xfrm>
            <a:off x="4873192" y="6471142"/>
            <a:ext cx="285750" cy="2857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41014" y="6438263"/>
            <a:ext cx="1906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Original target plus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031068" y="3276600"/>
            <a:ext cx="1205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2012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Fabrication Improvements</a:t>
            </a:r>
            <a:endParaRPr lang="en-US" sz="1100" b="1" dirty="0">
              <a:solidFill>
                <a:srgbClr val="FF0000"/>
              </a:solidFill>
              <a:latin typeface="Arial Hebrew"/>
              <a:cs typeface="Arial Hebre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68006" y="4724400"/>
            <a:ext cx="1205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2014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Design Improvements</a:t>
            </a:r>
            <a:endParaRPr lang="en-US" sz="1100" b="1" dirty="0">
              <a:solidFill>
                <a:srgbClr val="FF0000"/>
              </a:solidFill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6469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77163"/>
          </a:xfrm>
        </p:spPr>
        <p:txBody>
          <a:bodyPr/>
          <a:lstStyle/>
          <a:p>
            <a:r>
              <a:rPr lang="en-US" dirty="0" smtClean="0"/>
              <a:t>For the nineteen target modules that have been manufactured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560" y="1367184"/>
            <a:ext cx="8718840" cy="4805015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Six</a:t>
            </a:r>
            <a:r>
              <a:rPr lang="en-US" dirty="0"/>
              <a:t> have been </a:t>
            </a:r>
            <a:r>
              <a:rPr lang="en-US" dirty="0" smtClean="0"/>
              <a:t>operated and removed </a:t>
            </a:r>
            <a:r>
              <a:rPr lang="en-US" dirty="0"/>
              <a:t>from service with no indication of a leak</a:t>
            </a:r>
          </a:p>
          <a:p>
            <a:r>
              <a:rPr lang="en-US" b="1" dirty="0" smtClean="0"/>
              <a:t>Six </a:t>
            </a:r>
            <a:r>
              <a:rPr lang="en-US" dirty="0" smtClean="0"/>
              <a:t>have been operated and removed from service due to a mercury leak</a:t>
            </a:r>
          </a:p>
          <a:p>
            <a:pPr lvl="1"/>
            <a:r>
              <a:rPr lang="en-US" dirty="0" smtClean="0"/>
              <a:t>Four leaked early (&lt; 617 MW-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Two leaked later (2791 and 4445 MW-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Six</a:t>
            </a:r>
            <a:r>
              <a:rPr lang="en-US" dirty="0" smtClean="0"/>
              <a:t> </a:t>
            </a:r>
            <a:r>
              <a:rPr lang="en-US" dirty="0"/>
              <a:t>have not yet been used</a:t>
            </a:r>
          </a:p>
          <a:p>
            <a:pPr lvl="1"/>
            <a:r>
              <a:rPr lang="en-US" dirty="0"/>
              <a:t>Two are on site</a:t>
            </a:r>
          </a:p>
          <a:p>
            <a:pPr lvl="1"/>
            <a:r>
              <a:rPr lang="en-US" dirty="0"/>
              <a:t>Four are at some stage of fabrication</a:t>
            </a:r>
          </a:p>
          <a:p>
            <a:r>
              <a:rPr lang="en-US" b="1" dirty="0" smtClean="0"/>
              <a:t>One</a:t>
            </a:r>
            <a:r>
              <a:rPr lang="en-US" dirty="0" smtClean="0"/>
              <a:t> is in service now (&gt;1500 MW-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272784"/>
          </a:xfrm>
        </p:spPr>
        <p:txBody>
          <a:bodyPr/>
          <a:lstStyle/>
          <a:p>
            <a:r>
              <a:rPr lang="en-US" dirty="0" smtClean="0"/>
              <a:t>Inventory projection indicates that another order should be placed soon in order to remain 4 targets deep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978" y="1828800"/>
            <a:ext cx="9147957" cy="2661426"/>
            <a:chOff x="-1978" y="1828800"/>
            <a:chExt cx="9147957" cy="2661426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1481407"/>
                </p:ext>
              </p:extLst>
            </p:nvPr>
          </p:nvGraphicFramePr>
          <p:xfrm>
            <a:off x="1144978" y="1828800"/>
            <a:ext cx="8001001" cy="2661426"/>
          </p:xfrm>
          <a:graphic>
            <a:graphicData uri="http://schemas.openxmlformats.org/drawingml/2006/table">
              <a:tbl>
                <a:tblPr>
                  <a:tableStyleId>{2D5ABB26-0587-4C30-8999-92F81FD0307C}</a:tableStyleId>
                </a:tblPr>
                <a:tblGrid>
                  <a:gridCol w="228600">
                    <a:extLst>
                      <a:ext uri="{9D8B030D-6E8A-4147-A177-3AD203B41FA5}">
                        <a16:colId xmlns:a16="http://schemas.microsoft.com/office/drawing/2014/main" xmlns="" val="605907468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xmlns="" val="2363299117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xmlns="" val="340290883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xmlns="" val="1643470615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xmlns="" val="3065654850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xmlns="" val="366711442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xmlns="" val="1787419531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xmlns="" val="255166446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xmlns="" val="2124033816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xmlns="" val="2658377154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xmlns="" val="3418254956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xmlns="" val="30564666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xmlns="" val="2512648985"/>
                      </a:ext>
                    </a:extLst>
                  </a:gridCol>
                  <a:gridCol w="914401">
                    <a:extLst>
                      <a:ext uri="{9D8B030D-6E8A-4147-A177-3AD203B41FA5}">
                        <a16:colId xmlns:a16="http://schemas.microsoft.com/office/drawing/2014/main" xmlns="" val="2330109508"/>
                      </a:ext>
                    </a:extLst>
                  </a:gridCol>
                </a:tblGrid>
                <a:tr h="382939"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15/16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16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16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</a:t>
                        </a:r>
                        <a:r>
                          <a:rPr lang="en-US" sz="1400" u="none" strike="noStrike" dirty="0">
                            <a:effectLst/>
                          </a:rPr>
                          <a:t>16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16/17 </a:t>
                        </a:r>
                        <a:r>
                          <a:rPr lang="en-US" sz="1400" u="none" strike="noStrike" dirty="0" smtClean="0">
                            <a:effectLst/>
                          </a:rPr>
                          <a:t>Shutdown (IRP)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17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17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17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17/18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18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</a:t>
                        </a:r>
                        <a:r>
                          <a:rPr lang="en-US" sz="1400" u="none" strike="noStrike" dirty="0">
                            <a:effectLst/>
                          </a:rPr>
                          <a:t>18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Winter 18/19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19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3469895500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MTX-009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2127598079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xmlns="" val="4217004611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xmlns="" val="393906739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MTX-008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xmlns="" val="111811272"/>
                    </a:ext>
                  </a:extLst>
                </a:tr>
                <a:tr h="36379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xmlns="" val="479266737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xmlns="" val="1957087319"/>
                    </a:ext>
                  </a:extLst>
                </a:tr>
              </a:tbl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7111" y="2226179"/>
              <a:ext cx="10668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Installed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11" y="2584189"/>
              <a:ext cx="10668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Ready Spares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0" y="2209800"/>
              <a:ext cx="11449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1978" y="2590800"/>
              <a:ext cx="11449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111" y="3248733"/>
              <a:ext cx="10668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chemeClr val="bg2">
                      <a:lumMod val="75000"/>
                    </a:schemeClr>
                  </a:solidFill>
                </a:rPr>
                <a:t>Arriving Spares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353" y="5144664"/>
            <a:ext cx="853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Lead time for a new target is typically 18 months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4572000"/>
            <a:ext cx="3048000" cy="3139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 smtClean="0"/>
              <a:t>[Winder, Target Breakout]</a:t>
            </a:r>
          </a:p>
        </p:txBody>
      </p:sp>
    </p:spTree>
    <p:extLst>
      <p:ext uri="{BB962C8B-B14F-4D97-AF65-F5344CB8AC3E}">
        <p14:creationId xmlns:p14="http://schemas.microsoft.com/office/powerpoint/2010/main" val="32130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43" y="3957852"/>
            <a:ext cx="687035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69747"/>
            <a:ext cx="7854778" cy="298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80369"/>
          </a:xfrm>
        </p:spPr>
        <p:txBody>
          <a:bodyPr/>
          <a:lstStyle/>
          <a:p>
            <a:r>
              <a:rPr lang="en-US" dirty="0" smtClean="0"/>
              <a:t>We have identified the leak locations for all but one of the 6 targets that leaked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2286000"/>
            <a:ext cx="685800" cy="685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2971800"/>
            <a:ext cx="1143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T6, T7, T11  Leak (early/weld)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16443" y="6208034"/>
            <a:ext cx="2667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6078768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T12 Leak (very late)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0" y="1219200"/>
            <a:ext cx="243078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T3 Leak – late/undetermined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990600"/>
            <a:ext cx="259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T10 Leak – Jet-flow target (early/weld)</a:t>
            </a:r>
          </a:p>
        </p:txBody>
      </p:sp>
      <p:sp>
        <p:nvSpPr>
          <p:cNvPr id="3" name="Freeform 2"/>
          <p:cNvSpPr/>
          <p:nvPr/>
        </p:nvSpPr>
        <p:spPr>
          <a:xfrm>
            <a:off x="2169110" y="5403850"/>
            <a:ext cx="4460290" cy="784166"/>
          </a:xfrm>
          <a:custGeom>
            <a:avLst/>
            <a:gdLst>
              <a:gd name="connsiteX0" fmla="*/ 1717090 w 1717090"/>
              <a:gd name="connsiteY0" fmla="*/ 190500 h 473016"/>
              <a:gd name="connsiteX1" fmla="*/ 770940 w 1717090"/>
              <a:gd name="connsiteY1" fmla="*/ 349250 h 473016"/>
              <a:gd name="connsiteX2" fmla="*/ 250240 w 1717090"/>
              <a:gd name="connsiteY2" fmla="*/ 438150 h 473016"/>
              <a:gd name="connsiteX3" fmla="*/ 47040 w 1717090"/>
              <a:gd name="connsiteY3" fmla="*/ 469900 h 473016"/>
              <a:gd name="connsiteX4" fmla="*/ 2590 w 1717090"/>
              <a:gd name="connsiteY4" fmla="*/ 368300 h 473016"/>
              <a:gd name="connsiteX5" fmla="*/ 97840 w 1717090"/>
              <a:gd name="connsiteY5" fmla="*/ 234950 h 473016"/>
              <a:gd name="connsiteX6" fmla="*/ 408990 w 1717090"/>
              <a:gd name="connsiteY6" fmla="*/ 196850 h 473016"/>
              <a:gd name="connsiteX7" fmla="*/ 967790 w 1717090"/>
              <a:gd name="connsiteY7" fmla="*/ 95250 h 473016"/>
              <a:gd name="connsiteX8" fmla="*/ 1501190 w 1717090"/>
              <a:gd name="connsiteY8" fmla="*/ 0 h 473016"/>
              <a:gd name="connsiteX0" fmla="*/ 4460290 w 4460290"/>
              <a:gd name="connsiteY0" fmla="*/ 0 h 784166"/>
              <a:gd name="connsiteX1" fmla="*/ 770940 w 4460290"/>
              <a:gd name="connsiteY1" fmla="*/ 660400 h 784166"/>
              <a:gd name="connsiteX2" fmla="*/ 250240 w 4460290"/>
              <a:gd name="connsiteY2" fmla="*/ 749300 h 784166"/>
              <a:gd name="connsiteX3" fmla="*/ 47040 w 4460290"/>
              <a:gd name="connsiteY3" fmla="*/ 781050 h 784166"/>
              <a:gd name="connsiteX4" fmla="*/ 2590 w 4460290"/>
              <a:gd name="connsiteY4" fmla="*/ 679450 h 784166"/>
              <a:gd name="connsiteX5" fmla="*/ 97840 w 4460290"/>
              <a:gd name="connsiteY5" fmla="*/ 546100 h 784166"/>
              <a:gd name="connsiteX6" fmla="*/ 408990 w 4460290"/>
              <a:gd name="connsiteY6" fmla="*/ 508000 h 784166"/>
              <a:gd name="connsiteX7" fmla="*/ 967790 w 4460290"/>
              <a:gd name="connsiteY7" fmla="*/ 406400 h 784166"/>
              <a:gd name="connsiteX8" fmla="*/ 1501190 w 4460290"/>
              <a:gd name="connsiteY8" fmla="*/ 311150 h 78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0290" h="784166">
                <a:moveTo>
                  <a:pt x="4460290" y="0"/>
                </a:moveTo>
                <a:lnTo>
                  <a:pt x="770940" y="660400"/>
                </a:lnTo>
                <a:lnTo>
                  <a:pt x="250240" y="749300"/>
                </a:lnTo>
                <a:cubicBezTo>
                  <a:pt x="129590" y="769408"/>
                  <a:pt x="88315" y="792692"/>
                  <a:pt x="47040" y="781050"/>
                </a:cubicBezTo>
                <a:cubicBezTo>
                  <a:pt x="5765" y="769408"/>
                  <a:pt x="-5877" y="718608"/>
                  <a:pt x="2590" y="679450"/>
                </a:cubicBezTo>
                <a:cubicBezTo>
                  <a:pt x="11057" y="640292"/>
                  <a:pt x="30107" y="574675"/>
                  <a:pt x="97840" y="546100"/>
                </a:cubicBezTo>
                <a:cubicBezTo>
                  <a:pt x="165573" y="517525"/>
                  <a:pt x="263998" y="531283"/>
                  <a:pt x="408990" y="508000"/>
                </a:cubicBezTo>
                <a:cubicBezTo>
                  <a:pt x="553982" y="484717"/>
                  <a:pt x="967790" y="406400"/>
                  <a:pt x="967790" y="406400"/>
                </a:cubicBezTo>
                <a:lnTo>
                  <a:pt x="1501190" y="311150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33327" y="4737100"/>
            <a:ext cx="4346823" cy="968154"/>
          </a:xfrm>
          <a:custGeom>
            <a:avLst/>
            <a:gdLst>
              <a:gd name="connsiteX0" fmla="*/ 1648073 w 1724273"/>
              <a:gd name="connsiteY0" fmla="*/ 0 h 504604"/>
              <a:gd name="connsiteX1" fmla="*/ 835273 w 1724273"/>
              <a:gd name="connsiteY1" fmla="*/ 133350 h 504604"/>
              <a:gd name="connsiteX2" fmla="*/ 352673 w 1724273"/>
              <a:gd name="connsiteY2" fmla="*/ 209550 h 504604"/>
              <a:gd name="connsiteX3" fmla="*/ 79623 w 1724273"/>
              <a:gd name="connsiteY3" fmla="*/ 266700 h 504604"/>
              <a:gd name="connsiteX4" fmla="*/ 3423 w 1724273"/>
              <a:gd name="connsiteY4" fmla="*/ 311150 h 504604"/>
              <a:gd name="connsiteX5" fmla="*/ 22473 w 1724273"/>
              <a:gd name="connsiteY5" fmla="*/ 355600 h 504604"/>
              <a:gd name="connsiteX6" fmla="*/ 105023 w 1724273"/>
              <a:gd name="connsiteY6" fmla="*/ 501650 h 504604"/>
              <a:gd name="connsiteX7" fmla="*/ 460623 w 1724273"/>
              <a:gd name="connsiteY7" fmla="*/ 457200 h 504604"/>
              <a:gd name="connsiteX8" fmla="*/ 1197223 w 1724273"/>
              <a:gd name="connsiteY8" fmla="*/ 342900 h 504604"/>
              <a:gd name="connsiteX9" fmla="*/ 1724273 w 1724273"/>
              <a:gd name="connsiteY9" fmla="*/ 241300 h 504604"/>
              <a:gd name="connsiteX0" fmla="*/ 4346823 w 4346823"/>
              <a:gd name="connsiteY0" fmla="*/ 0 h 968154"/>
              <a:gd name="connsiteX1" fmla="*/ 835273 w 4346823"/>
              <a:gd name="connsiteY1" fmla="*/ 596900 h 968154"/>
              <a:gd name="connsiteX2" fmla="*/ 352673 w 4346823"/>
              <a:gd name="connsiteY2" fmla="*/ 673100 h 968154"/>
              <a:gd name="connsiteX3" fmla="*/ 79623 w 4346823"/>
              <a:gd name="connsiteY3" fmla="*/ 730250 h 968154"/>
              <a:gd name="connsiteX4" fmla="*/ 3423 w 4346823"/>
              <a:gd name="connsiteY4" fmla="*/ 774700 h 968154"/>
              <a:gd name="connsiteX5" fmla="*/ 22473 w 4346823"/>
              <a:gd name="connsiteY5" fmla="*/ 819150 h 968154"/>
              <a:gd name="connsiteX6" fmla="*/ 105023 w 4346823"/>
              <a:gd name="connsiteY6" fmla="*/ 965200 h 968154"/>
              <a:gd name="connsiteX7" fmla="*/ 460623 w 4346823"/>
              <a:gd name="connsiteY7" fmla="*/ 920750 h 968154"/>
              <a:gd name="connsiteX8" fmla="*/ 1197223 w 4346823"/>
              <a:gd name="connsiteY8" fmla="*/ 806450 h 968154"/>
              <a:gd name="connsiteX9" fmla="*/ 1724273 w 4346823"/>
              <a:gd name="connsiteY9" fmla="*/ 704850 h 96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6823" h="968154">
                <a:moveTo>
                  <a:pt x="4346823" y="0"/>
                </a:moveTo>
                <a:lnTo>
                  <a:pt x="835273" y="596900"/>
                </a:lnTo>
                <a:cubicBezTo>
                  <a:pt x="169581" y="709083"/>
                  <a:pt x="513540" y="647700"/>
                  <a:pt x="352673" y="673100"/>
                </a:cubicBezTo>
                <a:cubicBezTo>
                  <a:pt x="226731" y="695325"/>
                  <a:pt x="137831" y="713317"/>
                  <a:pt x="79623" y="730250"/>
                </a:cubicBezTo>
                <a:cubicBezTo>
                  <a:pt x="21415" y="747183"/>
                  <a:pt x="12948" y="759883"/>
                  <a:pt x="3423" y="774700"/>
                </a:cubicBezTo>
                <a:cubicBezTo>
                  <a:pt x="-6102" y="789517"/>
                  <a:pt x="5540" y="787400"/>
                  <a:pt x="22473" y="819150"/>
                </a:cubicBezTo>
                <a:cubicBezTo>
                  <a:pt x="39406" y="850900"/>
                  <a:pt x="31998" y="948267"/>
                  <a:pt x="105023" y="965200"/>
                </a:cubicBezTo>
                <a:cubicBezTo>
                  <a:pt x="178048" y="982133"/>
                  <a:pt x="460623" y="920750"/>
                  <a:pt x="460623" y="920750"/>
                </a:cubicBezTo>
                <a:lnTo>
                  <a:pt x="1197223" y="806450"/>
                </a:lnTo>
                <a:cubicBezTo>
                  <a:pt x="1407831" y="770467"/>
                  <a:pt x="1566052" y="737658"/>
                  <a:pt x="1724273" y="70485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1219200"/>
            <a:ext cx="76200" cy="5334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559542" cy="1348061"/>
          </a:xfrm>
        </p:spPr>
        <p:txBody>
          <a:bodyPr/>
          <a:lstStyle/>
          <a:p>
            <a:r>
              <a:rPr lang="en-US" sz="3200" dirty="0"/>
              <a:t>DOE Office of Science Independent Review conducted for Feb. 24-25,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8292681" cy="4343400"/>
          </a:xfrm>
        </p:spPr>
        <p:txBody>
          <a:bodyPr/>
          <a:lstStyle/>
          <a:p>
            <a:r>
              <a:rPr lang="en-US" dirty="0" smtClean="0"/>
              <a:t>Almost all recommendations by committee were accepted</a:t>
            </a:r>
          </a:p>
          <a:p>
            <a:pPr lvl="1"/>
            <a:r>
              <a:rPr lang="en-US" dirty="0" smtClean="0"/>
              <a:t>Significant progress already made on most recommendations</a:t>
            </a:r>
          </a:p>
          <a:p>
            <a:pPr lvl="1"/>
            <a:r>
              <a:rPr lang="en-US" dirty="0" smtClean="0"/>
              <a:t>Vibration diagnostic and weld-annealing were considered but not implemented</a:t>
            </a:r>
          </a:p>
          <a:p>
            <a:r>
              <a:rPr lang="en-US" dirty="0" smtClean="0"/>
              <a:t>Target development funding was provided</a:t>
            </a:r>
          </a:p>
          <a:p>
            <a:r>
              <a:rPr lang="en-US" dirty="0" smtClean="0"/>
              <a:t>Target initiatives were organized</a:t>
            </a:r>
          </a:p>
          <a:p>
            <a:r>
              <a:rPr lang="en-US" dirty="0" smtClean="0"/>
              <a:t>Still continuing weekly meetings to track progress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893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2966</TotalTime>
  <Words>1295</Words>
  <Application>Microsoft Office PowerPoint</Application>
  <PresentationFormat>On-screen Show (4:3)</PresentationFormat>
  <Paragraphs>292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Powerpoint-Template_HFIR-SNS</vt:lpstr>
      <vt:lpstr>Overview of Target Initiatives for the First Target Station</vt:lpstr>
      <vt:lpstr>Contents</vt:lpstr>
      <vt:lpstr>T13 is now in service, capable of handling the SNS nominal power of 1.4 MW</vt:lpstr>
      <vt:lpstr>Target change-outs for SNS (13 targets in 10 years)</vt:lpstr>
      <vt:lpstr>The targets that failed early came in pairs</vt:lpstr>
      <vt:lpstr>For the nineteen target modules that have been manufactured…</vt:lpstr>
      <vt:lpstr>Inventory projection indicates that another order should be placed soon in order to remain 4 targets deep</vt:lpstr>
      <vt:lpstr>We have identified the leak locations for all but one of the 6 targets that leaked</vt:lpstr>
      <vt:lpstr>DOE Office of Science Independent Review conducted for Feb. 24-25, 2015</vt:lpstr>
      <vt:lpstr>Also, since the Feb 2015 review…</vt:lpstr>
      <vt:lpstr>Progress toward goal of 1.4-MW reliable operation with ≤ 2 changes per year</vt:lpstr>
      <vt:lpstr>Engineering challenges to target design &amp; build must be addressed</vt:lpstr>
      <vt:lpstr>Current initiatives should help reach both short and long term performance goals</vt:lpstr>
      <vt:lpstr>Re-design of the targets</vt:lpstr>
      <vt:lpstr>Strain measurements in situ at SNS</vt:lpstr>
      <vt:lpstr>Fabrication improvements</vt:lpstr>
      <vt:lpstr>Gas injection</vt:lpstr>
      <vt:lpstr>Increased pump speed</vt:lpstr>
      <vt:lpstr>Improved PIE</vt:lpstr>
      <vt:lpstr>These six current initiatives increase opportunity to reach reliability goal</vt:lpstr>
      <vt:lpstr>Target Breakout session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Wendel, Mark W.</cp:lastModifiedBy>
  <cp:revision>134</cp:revision>
  <cp:lastPrinted>2016-02-09T16:20:16Z</cp:lastPrinted>
  <dcterms:created xsi:type="dcterms:W3CDTF">2014-04-28T13:33:12Z</dcterms:created>
  <dcterms:modified xsi:type="dcterms:W3CDTF">2016-02-15T17:08:18Z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