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5" r:id="rId4"/>
  </p:sldMasterIdLst>
  <p:notesMasterIdLst>
    <p:notesMasterId r:id="rId42"/>
  </p:notesMasterIdLst>
  <p:sldIdLst>
    <p:sldId id="256" r:id="rId5"/>
    <p:sldId id="343" r:id="rId6"/>
    <p:sldId id="349" r:id="rId7"/>
    <p:sldId id="363" r:id="rId8"/>
    <p:sldId id="364" r:id="rId9"/>
    <p:sldId id="365" r:id="rId10"/>
    <p:sldId id="361" r:id="rId11"/>
    <p:sldId id="362" r:id="rId12"/>
    <p:sldId id="323" r:id="rId13"/>
    <p:sldId id="367" r:id="rId14"/>
    <p:sldId id="368" r:id="rId15"/>
    <p:sldId id="370" r:id="rId16"/>
    <p:sldId id="366" r:id="rId17"/>
    <p:sldId id="352" r:id="rId18"/>
    <p:sldId id="353" r:id="rId19"/>
    <p:sldId id="354" r:id="rId20"/>
    <p:sldId id="348" r:id="rId21"/>
    <p:sldId id="326" r:id="rId22"/>
    <p:sldId id="371" r:id="rId23"/>
    <p:sldId id="327" r:id="rId24"/>
    <p:sldId id="328" r:id="rId25"/>
    <p:sldId id="347" r:id="rId26"/>
    <p:sldId id="344" r:id="rId27"/>
    <p:sldId id="330" r:id="rId28"/>
    <p:sldId id="340" r:id="rId29"/>
    <p:sldId id="345" r:id="rId30"/>
    <p:sldId id="346" r:id="rId31"/>
    <p:sldId id="332" r:id="rId32"/>
    <p:sldId id="372" r:id="rId33"/>
    <p:sldId id="350" r:id="rId34"/>
    <p:sldId id="369" r:id="rId35"/>
    <p:sldId id="334" r:id="rId36"/>
    <p:sldId id="356" r:id="rId37"/>
    <p:sldId id="357" r:id="rId38"/>
    <p:sldId id="358" r:id="rId39"/>
    <p:sldId id="359" r:id="rId40"/>
    <p:sldId id="360" r:id="rId4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8080"/>
    <a:srgbClr val="00CC99"/>
    <a:srgbClr val="99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420" autoAdjust="0"/>
  </p:normalViewPr>
  <p:slideViewPr>
    <p:cSldViewPr showGuides="1">
      <p:cViewPr varScale="1">
        <p:scale>
          <a:sx n="109" d="100"/>
          <a:sy n="109" d="100"/>
        </p:scale>
        <p:origin x="-1662" y="-90"/>
      </p:cViewPr>
      <p:guideLst>
        <p:guide orient="horz" pos="2160"/>
        <p:guide pos="2880"/>
      </p:guideLst>
    </p:cSldViewPr>
  </p:slideViewPr>
  <p:notesTextViewPr>
    <p:cViewPr>
      <p:scale>
        <a:sx n="1" d="1"/>
        <a:sy n="1" d="1"/>
      </p:scale>
      <p:origin x="0" y="0"/>
    </p:cViewPr>
  </p:notesTextViewPr>
  <p:sorterViewPr>
    <p:cViewPr>
      <p:scale>
        <a:sx n="175" d="100"/>
        <a:sy n="1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8E285DEF-DFEF-4659-982E-D17CDC16F834}" type="datetimeFigureOut">
              <a:rPr lang="en-US" smtClean="0"/>
              <a:t>2/18/2016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BFF9EB1-B1BE-4D26-A2B3-5AF8E93C191E}" type="slidenum">
              <a:rPr lang="en-US" smtClean="0"/>
              <a:t>‹#›</a:t>
            </a:fld>
            <a:endParaRPr lang="en-US" dirty="0"/>
          </a:p>
        </p:txBody>
      </p:sp>
    </p:spTree>
    <p:extLst>
      <p:ext uri="{BB962C8B-B14F-4D97-AF65-F5344CB8AC3E}">
        <p14:creationId xmlns:p14="http://schemas.microsoft.com/office/powerpoint/2010/main" val="1023293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bwMode="auto">
          <a:xfrm>
            <a:off x="6085342" y="0"/>
            <a:ext cx="3071004" cy="68580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8100000" scaled="1"/>
            <a:tileRect/>
          </a:gradFill>
          <a:ln w="9525" cap="flat" cmpd="sng" algn="ctr">
            <a:noFill/>
            <a:prstDash val="solid"/>
            <a:round/>
            <a:headEnd type="none" w="med" len="med"/>
            <a:tailEnd type="none" w="med" len="med"/>
          </a:ln>
          <a:effectLst>
            <a:outerShdw blurRad="127000" dist="38100" dir="10800000" algn="r" rotWithShape="0">
              <a:prstClr val="black">
                <a:alpha val="20000"/>
              </a:prstClr>
            </a:outerShdw>
          </a:effectLst>
        </p:spPr>
        <p:txBody>
          <a:bodyPr/>
          <a:lstStyle/>
          <a:p>
            <a:pPr eaLnBrk="0" hangingPunct="0">
              <a:defRPr/>
            </a:pPr>
            <a:endParaRPr lang="en-US" dirty="0">
              <a:latin typeface="Arial" pitchFamily="34" charset="0"/>
              <a:cs typeface="Arial" pitchFamily="34" charset="0"/>
            </a:endParaRPr>
          </a:p>
        </p:txBody>
      </p:sp>
      <p:sp>
        <p:nvSpPr>
          <p:cNvPr id="2" name="Title 1"/>
          <p:cNvSpPr>
            <a:spLocks noGrp="1"/>
          </p:cNvSpPr>
          <p:nvPr>
            <p:ph type="ctrTitle"/>
          </p:nvPr>
        </p:nvSpPr>
        <p:spPr>
          <a:xfrm>
            <a:off x="202278" y="179737"/>
            <a:ext cx="4160172" cy="877163"/>
          </a:xfrm>
        </p:spPr>
        <p:txBody>
          <a:bodyPr/>
          <a:lstStyle>
            <a:lvl1pPr algn="l">
              <a:defRPr>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27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Box 9"/>
          <p:cNvSpPr txBox="1"/>
          <p:nvPr userDrawn="1"/>
        </p:nvSpPr>
        <p:spPr>
          <a:xfrm>
            <a:off x="202278" y="6293793"/>
            <a:ext cx="2114681" cy="400110"/>
          </a:xfrm>
          <a:prstGeom prst="rect">
            <a:avLst/>
          </a:prstGeom>
          <a:noFill/>
        </p:spPr>
        <p:txBody>
          <a:bodyPr wrap="none" rtlCol="0">
            <a:spAutoFit/>
          </a:bodyPr>
          <a:lstStyle/>
          <a:p>
            <a:r>
              <a:rPr lang="en-US" sz="1000" b="0" dirty="0" smtClean="0">
                <a:solidFill>
                  <a:schemeClr val="tx2"/>
                </a:solidFill>
              </a:rPr>
              <a:t>ORNL is managed by UT-Battelle </a:t>
            </a:r>
            <a:br>
              <a:rPr lang="en-US" sz="1000" b="0" dirty="0" smtClean="0">
                <a:solidFill>
                  <a:schemeClr val="tx2"/>
                </a:solidFill>
              </a:rPr>
            </a:br>
            <a:r>
              <a:rPr lang="en-US" sz="1000" b="0" dirty="0" smtClean="0">
                <a:solidFill>
                  <a:schemeClr val="tx2"/>
                </a:solidFill>
              </a:rPr>
              <a:t>for the US Department of Energy</a:t>
            </a:r>
            <a:endParaRPr lang="en-US" sz="1000" b="0" dirty="0">
              <a:solidFill>
                <a:schemeClr val="tx2"/>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9432" y="6324600"/>
            <a:ext cx="2019528" cy="33658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93796" y="649494"/>
            <a:ext cx="4648199" cy="4685534"/>
          </a:xfrm>
          <a:prstGeom prst="rect">
            <a:avLst/>
          </a:prstGeom>
        </p:spPr>
      </p:pic>
    </p:spTree>
    <p:extLst>
      <p:ext uri="{BB962C8B-B14F-4D97-AF65-F5344CB8AC3E}">
        <p14:creationId xmlns:p14="http://schemas.microsoft.com/office/powerpoint/2010/main" val="39133722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8474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6560" y="1367185"/>
            <a:ext cx="8642640" cy="447193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92206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8474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9572" y="1363056"/>
            <a:ext cx="4198258"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7398" y="1363056"/>
            <a:ext cx="4198258" cy="4525963"/>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06602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5948" y="1462314"/>
            <a:ext cx="419252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5948" y="2102076"/>
            <a:ext cx="4192528" cy="3951288"/>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76828"/>
            <a:ext cx="41941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16590"/>
            <a:ext cx="4194175" cy="3951288"/>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48649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3911890" cy="1117600"/>
          </a:xfrm>
        </p:spPr>
        <p:txBody>
          <a:bodyPr/>
          <a:lstStyle/>
          <a:p>
            <a:r>
              <a:rPr lang="en-US" smtClean="0"/>
              <a:t>Click to edit Master title style</a:t>
            </a:r>
            <a:endParaRPr lang="en-US"/>
          </a:p>
        </p:txBody>
      </p:sp>
      <p:sp>
        <p:nvSpPr>
          <p:cNvPr id="3" name="Rectangle 2"/>
          <p:cNvSpPr/>
          <p:nvPr userDrawn="1"/>
        </p:nvSpPr>
        <p:spPr bwMode="auto">
          <a:xfrm>
            <a:off x="6085342" y="0"/>
            <a:ext cx="3071004" cy="6858000"/>
          </a:xfrm>
          <a:prstGeom prst="rect">
            <a:avLst/>
          </a:prstGeom>
          <a:solidFill>
            <a:schemeClr val="bg2"/>
          </a:solidFill>
          <a:ln w="9525" cap="flat" cmpd="sng" algn="ctr">
            <a:noFill/>
            <a:prstDash val="solid"/>
            <a:round/>
            <a:headEnd type="none" w="med" len="med"/>
            <a:tailEnd type="none" w="med" len="med"/>
          </a:ln>
          <a:effectLst>
            <a:outerShdw blurRad="127000" dist="38100" dir="10800000" algn="r" rotWithShape="0">
              <a:prstClr val="black">
                <a:alpha val="20000"/>
              </a:prstClr>
            </a:outerShdw>
          </a:effectLst>
        </p:spPr>
        <p:txBody>
          <a:bodyPr/>
          <a:lstStyle/>
          <a:p>
            <a:pPr eaLnBrk="0" hangingPunct="0">
              <a:defRPr/>
            </a:pPr>
            <a:endParaRPr lang="en-US" dirty="0">
              <a:latin typeface="Arial" pitchFamily="34" charset="0"/>
              <a:cs typeface="Arial" pitchFamily="34" charset="0"/>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52" r="1904"/>
          <a:stretch/>
        </p:blipFill>
        <p:spPr>
          <a:xfrm>
            <a:off x="6085342" y="65"/>
            <a:ext cx="3071004" cy="6629335"/>
          </a:xfrm>
          <a:prstGeom prst="rect">
            <a:avLst/>
          </a:prstGeom>
        </p:spPr>
      </p:pic>
      <p:cxnSp>
        <p:nvCxnSpPr>
          <p:cNvPr id="7" name="Straight Arrow Connector 6"/>
          <p:cNvCxnSpPr/>
          <p:nvPr userDrawn="1"/>
        </p:nvCxnSpPr>
        <p:spPr>
          <a:xfrm>
            <a:off x="6085342"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79201" y="6338371"/>
            <a:ext cx="1329900" cy="316766"/>
          </a:xfrm>
          <a:prstGeom prst="rect">
            <a:avLst/>
          </a:prstGeom>
        </p:spPr>
      </p:pic>
    </p:spTree>
    <p:extLst>
      <p:ext uri="{BB962C8B-B14F-4D97-AF65-F5344CB8AC3E}">
        <p14:creationId xmlns:p14="http://schemas.microsoft.com/office/powerpoint/2010/main" val="6121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88677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367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457200" y="177800"/>
            <a:ext cx="8229600" cy="484188"/>
          </a:xfrm>
          <a:prstGeom prst="rect">
            <a:avLst/>
          </a:prstGeom>
          <a:noFill/>
          <a:ln w="9525">
            <a:noFill/>
            <a:miter lim="800000"/>
            <a:headEnd/>
            <a:tailEnd/>
          </a:ln>
        </p:spPr>
        <p:txBody>
          <a:bodyPr/>
          <a:lstStyle>
            <a:lvl1pPr algn="ctr">
              <a:defRPr/>
            </a:lvl1pPr>
          </a:lstStyle>
          <a:p>
            <a:pPr lvl="0"/>
            <a:r>
              <a:rPr lang="en-US" smtClean="0"/>
              <a:t>Click to edit Master title style</a:t>
            </a:r>
          </a:p>
        </p:txBody>
      </p:sp>
      <p:sp>
        <p:nvSpPr>
          <p:cNvPr id="5" name="Date Placeholder 7"/>
          <p:cNvSpPr>
            <a:spLocks noGrp="1"/>
          </p:cNvSpPr>
          <p:nvPr>
            <p:ph type="dt" sz="half" idx="10"/>
          </p:nvPr>
        </p:nvSpPr>
        <p:spPr>
          <a:xfrm>
            <a:off x="3505200" y="6602373"/>
            <a:ext cx="2133600" cy="178813"/>
          </a:xfrm>
          <a:prstGeom prst="rect">
            <a:avLst/>
          </a:prstGeom>
        </p:spPr>
        <p:txBody>
          <a:bodyPr/>
          <a:lstStyle>
            <a:lvl1pPr algn="ctr">
              <a:lnSpc>
                <a:spcPct val="90000"/>
              </a:lnSpc>
              <a:defRPr sz="900">
                <a:solidFill>
                  <a:schemeClr val="tx1">
                    <a:tint val="75000"/>
                  </a:schemeClr>
                </a:solidFill>
                <a:latin typeface="Times New Roman" pitchFamily="18" charset="0"/>
                <a:cs typeface="Times New Roman" pitchFamily="18" charset="0"/>
              </a:defRPr>
            </a:lvl1pPr>
          </a:lstStyle>
          <a:p>
            <a:pPr>
              <a:defRPr/>
            </a:pPr>
            <a:fld id="{1E98151F-1DE3-476A-8028-5E7ADDCA83F3}" type="datetime1">
              <a:rPr lang="en-US"/>
              <a:pPr>
                <a:defRPr/>
              </a:pPr>
              <a:t>2/18/2016</a:t>
            </a:fld>
            <a:endParaRPr lang="en-US" dirty="0"/>
          </a:p>
        </p:txBody>
      </p:sp>
    </p:spTree>
    <p:extLst>
      <p:ext uri="{BB962C8B-B14F-4D97-AF65-F5344CB8AC3E}">
        <p14:creationId xmlns:p14="http://schemas.microsoft.com/office/powerpoint/2010/main" val="26711078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143825" cy="6857868"/>
          </a:xfrm>
          <a:prstGeom prst="rect">
            <a:avLst/>
          </a:prstGeom>
        </p:spPr>
      </p:pic>
      <p:sp>
        <p:nvSpPr>
          <p:cNvPr id="1026" name="Title Placeholder 1"/>
          <p:cNvSpPr>
            <a:spLocks noGrp="1"/>
          </p:cNvSpPr>
          <p:nvPr>
            <p:ph type="title"/>
          </p:nvPr>
        </p:nvSpPr>
        <p:spPr bwMode="auto">
          <a:xfrm>
            <a:off x="202910" y="177800"/>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8688" y="1445477"/>
            <a:ext cx="8642640" cy="4270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216122" y="6477000"/>
            <a:ext cx="4432078" cy="182562"/>
          </a:xfrm>
          <a:prstGeom prst="rect">
            <a:avLst/>
          </a:prstGeom>
          <a:ln/>
        </p:spPr>
        <p:txBody>
          <a:bodyPr anchor="ctr"/>
          <a:lstStyle/>
          <a:p>
            <a:pPr algn="l"/>
            <a:r>
              <a:rPr lang="en-US" sz="1000" dirty="0" smtClean="0">
                <a:solidFill>
                  <a:srgbClr val="BFBFBF"/>
                </a:solidFill>
                <a:latin typeface="Arial" pitchFamily="34" charset="0"/>
                <a:cs typeface="Arial" pitchFamily="34" charset="0"/>
              </a:rPr>
              <a:t>SNS Accelerator Advisory</a:t>
            </a:r>
            <a:r>
              <a:rPr lang="en-US" sz="1000" baseline="0" dirty="0" smtClean="0">
                <a:solidFill>
                  <a:srgbClr val="BFBFBF"/>
                </a:solidFill>
                <a:latin typeface="Arial" pitchFamily="34" charset="0"/>
                <a:cs typeface="Arial" pitchFamily="34" charset="0"/>
              </a:rPr>
              <a:t> Committee Meeting, February 16-18, 2016</a:t>
            </a:r>
            <a:endParaRPr lang="en-US" sz="1000" dirty="0">
              <a:solidFill>
                <a:srgbClr val="BFBFBF"/>
              </a:solidFill>
              <a:latin typeface="Arial" pitchFamily="34" charset="0"/>
              <a:cs typeface="Arial" pitchFamily="34" charset="0"/>
            </a:endParaRPr>
          </a:p>
        </p:txBody>
      </p:sp>
      <p:pic>
        <p:nvPicPr>
          <p:cNvPr id="3" name="Picture 2" descr="SNS_color.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705600" y="6273800"/>
            <a:ext cx="2127504" cy="354584"/>
          </a:xfrm>
          <a:prstGeom prst="rect">
            <a:avLst/>
          </a:prstGeom>
        </p:spPr>
      </p:pic>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278" y="179737"/>
            <a:ext cx="4064922" cy="888705"/>
          </a:xfrm>
        </p:spPr>
        <p:txBody>
          <a:bodyPr/>
          <a:lstStyle/>
          <a:p>
            <a:r>
              <a:rPr lang="en-US" dirty="0" smtClean="0"/>
              <a:t>SNS 2016 AAC Outbrief</a:t>
            </a:r>
            <a:endParaRPr lang="en-US" dirty="0"/>
          </a:p>
        </p:txBody>
      </p:sp>
      <p:sp>
        <p:nvSpPr>
          <p:cNvPr id="3" name="Subtitle 2"/>
          <p:cNvSpPr>
            <a:spLocks noGrp="1"/>
          </p:cNvSpPr>
          <p:nvPr>
            <p:ph type="subTitle" idx="1"/>
          </p:nvPr>
        </p:nvSpPr>
        <p:spPr>
          <a:xfrm>
            <a:off x="228600" y="3352800"/>
            <a:ext cx="4073976" cy="757130"/>
          </a:xfrm>
        </p:spPr>
        <p:txBody>
          <a:bodyPr/>
          <a:lstStyle/>
          <a:p>
            <a:r>
              <a:rPr lang="en-US" sz="2000" b="1" dirty="0" smtClean="0"/>
              <a:t>Rod Gerig</a:t>
            </a:r>
            <a:r>
              <a:rPr lang="en-US" sz="2000" dirty="0" smtClean="0"/>
              <a:t/>
            </a:r>
            <a:br>
              <a:rPr lang="en-US" sz="2000" dirty="0" smtClean="0"/>
            </a:br>
            <a:r>
              <a:rPr lang="en-US" sz="2000" dirty="0" smtClean="0"/>
              <a:t>Chair</a:t>
            </a:r>
            <a:endParaRPr lang="en-US" sz="2000" dirty="0"/>
          </a:p>
          <a:p>
            <a:r>
              <a:rPr lang="en-US" sz="1800" dirty="0" smtClean="0"/>
              <a:t/>
            </a:r>
            <a:br>
              <a:rPr lang="en-US" sz="1800" dirty="0" smtClean="0"/>
            </a:br>
            <a:r>
              <a:rPr lang="en-US" sz="1800" dirty="0" smtClean="0"/>
              <a:t>February 18, </a:t>
            </a:r>
            <a:r>
              <a:rPr lang="en-US" sz="1800" dirty="0"/>
              <a:t>2016</a:t>
            </a:r>
          </a:p>
        </p:txBody>
      </p:sp>
    </p:spTree>
    <p:extLst>
      <p:ext uri="{BB962C8B-B14F-4D97-AF65-F5344CB8AC3E}">
        <p14:creationId xmlns:p14="http://schemas.microsoft.com/office/powerpoint/2010/main" val="1863730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523220"/>
          </a:xfrm>
        </p:spPr>
        <p:txBody>
          <a:bodyPr/>
          <a:lstStyle/>
          <a:p>
            <a:r>
              <a:rPr lang="en-US" sz="3200" dirty="0"/>
              <a:t>Topic: Superconducting Linac / SRF</a:t>
            </a:r>
            <a:endParaRPr lang="en-US" dirty="0"/>
          </a:p>
        </p:txBody>
      </p:sp>
      <p:sp>
        <p:nvSpPr>
          <p:cNvPr id="3" name="Content Placeholder 2"/>
          <p:cNvSpPr>
            <a:spLocks noGrp="1"/>
          </p:cNvSpPr>
          <p:nvPr>
            <p:ph idx="1"/>
          </p:nvPr>
        </p:nvSpPr>
        <p:spPr/>
        <p:txBody>
          <a:bodyPr/>
          <a:lstStyle/>
          <a:p>
            <a:pPr>
              <a:buSzPct val="45000"/>
              <a:buFont typeface="Wingdings" charset="0"/>
              <a:buChar char=""/>
            </a:pPr>
            <a:r>
              <a:rPr lang="en-US" sz="2400" dirty="0"/>
              <a:t>The SNS team did not present a funding strategy or a schedule for further expansion of the on-site SRF infrastructure or producing cryomodules.</a:t>
            </a:r>
          </a:p>
          <a:p>
            <a:pPr>
              <a:buSzPct val="45000"/>
              <a:buFont typeface="Wingdings" charset="0"/>
              <a:buChar char=""/>
            </a:pPr>
            <a:r>
              <a:rPr lang="en-US" sz="2400" dirty="0"/>
              <a:t>However, the committee's perception is that the recent decoupling of the STS and PPU </a:t>
            </a:r>
            <a:r>
              <a:rPr lang="en-US" sz="2400" dirty="0" smtClean="0"/>
              <a:t>upgrade </a:t>
            </a:r>
            <a:r>
              <a:rPr lang="en-US" sz="2400" dirty="0"/>
              <a:t>programs is causing the SNS team to rethink their plans, priorities, and schedules.</a:t>
            </a:r>
          </a:p>
          <a:p>
            <a:pPr>
              <a:buSzPct val="45000"/>
              <a:buFont typeface="Wingdings" charset="0"/>
              <a:buChar char=""/>
            </a:pPr>
            <a:r>
              <a:rPr lang="en-US" sz="2400" dirty="0"/>
              <a:t>Hence, the committee anticipates that the SNS team will have a new and refined plan for SRF infrastructure and cryomodule production at the time of the next AAC meeting. </a:t>
            </a:r>
          </a:p>
          <a:p>
            <a:endParaRPr lang="en-US" dirty="0"/>
          </a:p>
        </p:txBody>
      </p:sp>
    </p:spTree>
    <p:extLst>
      <p:ext uri="{BB962C8B-B14F-4D97-AF65-F5344CB8AC3E}">
        <p14:creationId xmlns:p14="http://schemas.microsoft.com/office/powerpoint/2010/main" val="2488552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523220"/>
          </a:xfrm>
        </p:spPr>
        <p:txBody>
          <a:bodyPr/>
          <a:lstStyle/>
          <a:p>
            <a:r>
              <a:rPr lang="en-US" sz="3200" dirty="0"/>
              <a:t>Topic: Superconducting Linac / SRF</a:t>
            </a:r>
            <a:endParaRPr lang="en-US" dirty="0"/>
          </a:p>
        </p:txBody>
      </p:sp>
      <p:sp>
        <p:nvSpPr>
          <p:cNvPr id="3" name="Content Placeholder 2"/>
          <p:cNvSpPr>
            <a:spLocks noGrp="1"/>
          </p:cNvSpPr>
          <p:nvPr>
            <p:ph idx="1"/>
          </p:nvPr>
        </p:nvSpPr>
        <p:spPr>
          <a:xfrm>
            <a:off x="304800" y="838200"/>
            <a:ext cx="8642640" cy="4471932"/>
          </a:xfrm>
        </p:spPr>
        <p:txBody>
          <a:bodyPr/>
          <a:lstStyle/>
          <a:p>
            <a:pPr marL="0" indent="0">
              <a:buNone/>
            </a:pPr>
            <a:r>
              <a:rPr lang="en-US" b="1" dirty="0"/>
              <a:t>Plasma Processing of SRF Cavities</a:t>
            </a:r>
          </a:p>
          <a:p>
            <a:pPr>
              <a:buSzPct val="45000"/>
              <a:buFont typeface="Wingdings" charset="0"/>
              <a:buChar char=""/>
            </a:pPr>
            <a:r>
              <a:rPr lang="en-US" sz="1800" dirty="0"/>
              <a:t>The committee commends the SNS team on their impressive results with plasma processing of two high-beta cryomodules, including one done in-situ in the SNS tunnel.  The committee is pleased to see that there is no evidence of significant cavity contamination with particulates associated with the plasma processing</a:t>
            </a:r>
            <a:r>
              <a:rPr lang="en-US" sz="1800" dirty="0" smtClean="0"/>
              <a:t>.</a:t>
            </a:r>
          </a:p>
          <a:p>
            <a:pPr>
              <a:buSzPct val="45000"/>
              <a:buFont typeface="Wingdings" charset="0"/>
              <a:buChar char=""/>
            </a:pPr>
            <a:r>
              <a:rPr lang="en-US" sz="1800" dirty="0"/>
              <a:t>The committee agrees that it would be very beneficial to perform the majority of the in-situ plasma processing on high-beta cavities during the 4-month </a:t>
            </a:r>
            <a:r>
              <a:rPr lang="en-US" sz="1800" dirty="0" smtClean="0"/>
              <a:t>outage. However</a:t>
            </a:r>
            <a:r>
              <a:rPr lang="en-US" sz="1800" dirty="0"/>
              <a:t>, the committee feels that there is a risk that there will be insufficient time and resources for the SNS team to complete the plasma processing in parallel with other critical work during this outage</a:t>
            </a:r>
            <a:r>
              <a:rPr lang="en-US" sz="1800" dirty="0" smtClean="0"/>
              <a:t>. In </a:t>
            </a:r>
            <a:r>
              <a:rPr lang="en-US" sz="1800" dirty="0"/>
              <a:t>light of this, the proposed procurement and commissioning of one or more additional plasma processing carts is seen by the committee as a good investment.</a:t>
            </a:r>
          </a:p>
          <a:p>
            <a:pPr>
              <a:buSzPct val="45000"/>
              <a:buFont typeface="Wingdings" charset="0"/>
              <a:buChar char=""/>
            </a:pPr>
            <a:r>
              <a:rPr lang="en-US" sz="1800" dirty="0"/>
              <a:t>Likewise, the committee would encourage the SNS team to use the Summer 2016 outage to gain more experience and make more headway with plasma processing, if possible</a:t>
            </a:r>
            <a:r>
              <a:rPr lang="en-US" sz="1800" dirty="0" smtClean="0"/>
              <a:t>.</a:t>
            </a:r>
            <a:endParaRPr lang="en-US" sz="1800" dirty="0"/>
          </a:p>
        </p:txBody>
      </p:sp>
    </p:spTree>
    <p:extLst>
      <p:ext uri="{BB962C8B-B14F-4D97-AF65-F5344CB8AC3E}">
        <p14:creationId xmlns:p14="http://schemas.microsoft.com/office/powerpoint/2010/main" val="1996565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523220"/>
          </a:xfrm>
        </p:spPr>
        <p:txBody>
          <a:bodyPr/>
          <a:lstStyle/>
          <a:p>
            <a:r>
              <a:rPr lang="en-US" sz="3200" dirty="0"/>
              <a:t>Topic: Superconducting Linac / SRF</a:t>
            </a:r>
            <a:endParaRPr lang="en-US" dirty="0"/>
          </a:p>
        </p:txBody>
      </p:sp>
      <p:sp>
        <p:nvSpPr>
          <p:cNvPr id="3" name="Content Placeholder 2"/>
          <p:cNvSpPr>
            <a:spLocks noGrp="1"/>
          </p:cNvSpPr>
          <p:nvPr>
            <p:ph idx="1"/>
          </p:nvPr>
        </p:nvSpPr>
        <p:spPr>
          <a:xfrm>
            <a:off x="304800" y="838200"/>
            <a:ext cx="8642640" cy="4471932"/>
          </a:xfrm>
        </p:spPr>
        <p:txBody>
          <a:bodyPr/>
          <a:lstStyle/>
          <a:p>
            <a:pPr marL="0" indent="0">
              <a:buNone/>
            </a:pPr>
            <a:r>
              <a:rPr lang="en-US" b="1" dirty="0"/>
              <a:t>Plasma Processing of SRF Cavities</a:t>
            </a:r>
          </a:p>
          <a:p>
            <a:pPr>
              <a:buSzPct val="45000"/>
              <a:buFont typeface="Wingdings" charset="0"/>
              <a:buChar char=""/>
            </a:pPr>
            <a:r>
              <a:rPr lang="en-US" sz="1800" dirty="0" smtClean="0"/>
              <a:t>The </a:t>
            </a:r>
            <a:r>
              <a:rPr lang="en-US" sz="1800" dirty="0"/>
              <a:t>committee encourages the SNS team to plan carefully for in-situ plasma processing so that priorities, space, personnel, and resource allocations are clearly defined before the start of the outage periods.</a:t>
            </a:r>
          </a:p>
          <a:p>
            <a:pPr>
              <a:buSzPct val="45000"/>
              <a:buFont typeface="Wingdings" charset="0"/>
              <a:buChar char=""/>
            </a:pPr>
            <a:r>
              <a:rPr lang="en-US" sz="1800" dirty="0"/>
              <a:t>Anticipating that there might not be enough time to plasma-process all of the high-beta cavities, and that plasma processing may not be completely free of risk, the committee suggests </a:t>
            </a:r>
            <a:r>
              <a:rPr lang="en-US" sz="1800" dirty="0" smtClean="0"/>
              <a:t>prioritizing </a:t>
            </a:r>
            <a:r>
              <a:rPr lang="en-US" sz="1800" dirty="0"/>
              <a:t>plasma processing of cryomodules which have highest potential for performance improvement. </a:t>
            </a:r>
          </a:p>
          <a:p>
            <a:pPr>
              <a:buSzPct val="45000"/>
              <a:buFont typeface="Wingdings" charset="0"/>
              <a:buChar char=""/>
            </a:pPr>
            <a:endParaRPr lang="en-US" sz="1800" dirty="0"/>
          </a:p>
          <a:p>
            <a:pPr>
              <a:buSzPct val="45000"/>
              <a:buFont typeface="Wingdings" charset="0"/>
              <a:buChar char=""/>
            </a:pPr>
            <a:r>
              <a:rPr lang="en-US" sz="2400" dirty="0"/>
              <a:t>Additional comments </a:t>
            </a:r>
            <a:r>
              <a:rPr lang="en-US" sz="2400" dirty="0" smtClean="0"/>
              <a:t>and recommendation: </a:t>
            </a:r>
            <a:r>
              <a:rPr lang="en-US" sz="2400" dirty="0"/>
              <a:t>see Charge Question 5</a:t>
            </a:r>
          </a:p>
        </p:txBody>
      </p:sp>
    </p:spTree>
    <p:extLst>
      <p:ext uri="{BB962C8B-B14F-4D97-AF65-F5344CB8AC3E}">
        <p14:creationId xmlns:p14="http://schemas.microsoft.com/office/powerpoint/2010/main" val="70738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Ring</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r>
              <a:rPr lang="en-US" sz="2000" dirty="0" smtClean="0"/>
              <a:t>The ring is meeting its requirements for reliable operation at 1.4 MW but the ongoing convoy electron collector damage rate, which increases at higher power, poses a risk to the operation and the PPU project. It warrants some effort on an improved design for electron collector.</a:t>
            </a:r>
          </a:p>
          <a:p>
            <a:r>
              <a:rPr lang="en-US" sz="2000" dirty="0" smtClean="0"/>
              <a:t>Recommendation:</a:t>
            </a:r>
          </a:p>
          <a:p>
            <a:pPr marL="457200" indent="-457200">
              <a:buFont typeface="+mj-lt"/>
              <a:buAutoNum type="arabicPeriod"/>
            </a:pPr>
            <a:r>
              <a:rPr lang="en-US" sz="2000" dirty="0" smtClean="0"/>
              <a:t>Consider adding the redesign of the electron catcher to the project prioritization planning.</a:t>
            </a:r>
            <a:endParaRPr lang="en-US" sz="2000" dirty="0"/>
          </a:p>
        </p:txBody>
      </p:sp>
    </p:spTree>
    <p:extLst>
      <p:ext uri="{BB962C8B-B14F-4D97-AF65-F5344CB8AC3E}">
        <p14:creationId xmlns:p14="http://schemas.microsoft.com/office/powerpoint/2010/main" val="3914591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Target Systems (including IRP)</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52400" y="609600"/>
            <a:ext cx="8490240" cy="5257799"/>
          </a:xfrm>
        </p:spPr>
        <p:txBody>
          <a:bodyPr/>
          <a:lstStyle/>
          <a:p>
            <a:r>
              <a:rPr lang="en-US" sz="2000" dirty="0" smtClean="0"/>
              <a:t>Overall Comments</a:t>
            </a:r>
          </a:p>
          <a:p>
            <a:pPr lvl="1"/>
            <a:r>
              <a:rPr lang="en-US" sz="1600" dirty="0" smtClean="0"/>
              <a:t>Excellent progress on all fronts</a:t>
            </a:r>
          </a:p>
          <a:p>
            <a:pPr lvl="1"/>
            <a:r>
              <a:rPr lang="en-US" sz="1600" dirty="0" smtClean="0"/>
              <a:t>Team is committed, talented, open to new ideas and criticism</a:t>
            </a:r>
          </a:p>
          <a:p>
            <a:r>
              <a:rPr lang="en-US" sz="2000" dirty="0" smtClean="0"/>
              <a:t>IRP Replacement</a:t>
            </a:r>
          </a:p>
          <a:p>
            <a:pPr lvl="1"/>
            <a:r>
              <a:rPr lang="en-US" sz="1600" dirty="0" smtClean="0"/>
              <a:t>Step-by-step schedule for replacement has been created (50 days duration)</a:t>
            </a:r>
          </a:p>
          <a:p>
            <a:pPr lvl="1"/>
            <a:r>
              <a:rPr lang="en-US" sz="1600" dirty="0" smtClean="0"/>
              <a:t>Mock-up time overlaps summer 2016 shutdown (target, window replacement)</a:t>
            </a:r>
          </a:p>
          <a:p>
            <a:pPr lvl="1"/>
            <a:r>
              <a:rPr lang="en-US" sz="1600" dirty="0" smtClean="0"/>
              <a:t>IRP delivery, check-out, mock-up on the heels of the shutdown and just in time for go/no-go decision</a:t>
            </a:r>
          </a:p>
          <a:p>
            <a:pPr lvl="1"/>
            <a:r>
              <a:rPr lang="en-US" sz="1600" dirty="0" smtClean="0"/>
              <a:t>Critical to not rush mock-up &amp; check-out process and/or over-work RH crews</a:t>
            </a:r>
          </a:p>
          <a:p>
            <a:pPr marL="346075" lvl="1" indent="0">
              <a:buNone/>
            </a:pPr>
            <a:r>
              <a:rPr lang="en-US" sz="1800" b="1" dirty="0" smtClean="0">
                <a:solidFill>
                  <a:schemeClr val="tx2"/>
                </a:solidFill>
              </a:rPr>
              <a:t>Recommendation:</a:t>
            </a:r>
            <a:r>
              <a:rPr lang="en-US" sz="1600" dirty="0" smtClean="0"/>
              <a:t>	</a:t>
            </a:r>
          </a:p>
          <a:p>
            <a:pPr marL="688975" lvl="1" indent="-342900">
              <a:buFont typeface="+mj-lt"/>
              <a:buAutoNum type="arabicPeriod"/>
            </a:pPr>
            <a:r>
              <a:rPr lang="en-US" sz="1600" dirty="0" smtClean="0"/>
              <a:t>Consider ~1 month lagging start to IRP replacement during 4 month shutdown (or delay start of long shutdown)</a:t>
            </a:r>
          </a:p>
          <a:p>
            <a:r>
              <a:rPr lang="en-US" sz="2000" dirty="0" smtClean="0"/>
              <a:t>Hot Cell Servo-Manipulator Replacement</a:t>
            </a:r>
          </a:p>
          <a:p>
            <a:pPr lvl="1"/>
            <a:r>
              <a:rPr lang="en-US" sz="1600" dirty="0" smtClean="0"/>
              <a:t>Inoperable servo-manipulator will result in almost complete halt of operations</a:t>
            </a:r>
          </a:p>
          <a:p>
            <a:pPr lvl="1"/>
            <a:r>
              <a:rPr lang="en-US" sz="1600" dirty="0" smtClean="0"/>
              <a:t>Concern: Not </a:t>
            </a:r>
            <a:r>
              <a:rPr lang="en-US" sz="1600" dirty="0"/>
              <a:t>receiving high enough priority relative </a:t>
            </a:r>
            <a:r>
              <a:rPr lang="en-US" sz="1600" dirty="0" smtClean="0"/>
              <a:t>to </a:t>
            </a:r>
            <a:r>
              <a:rPr lang="en-US" sz="1600" dirty="0"/>
              <a:t>other </a:t>
            </a:r>
            <a:r>
              <a:rPr lang="en-US" sz="1600" dirty="0" smtClean="0"/>
              <a:t>improvement projects</a:t>
            </a:r>
          </a:p>
          <a:p>
            <a:pPr marL="346075" lvl="1" indent="0">
              <a:buNone/>
            </a:pPr>
            <a:r>
              <a:rPr lang="en-US" sz="1800" b="1" dirty="0" smtClean="0">
                <a:solidFill>
                  <a:srgbClr val="18783D"/>
                </a:solidFill>
              </a:rPr>
              <a:t>Recommendation:</a:t>
            </a:r>
            <a:r>
              <a:rPr lang="en-US" sz="1600" dirty="0" smtClean="0"/>
              <a:t>	</a:t>
            </a:r>
          </a:p>
          <a:p>
            <a:pPr marL="688975" lvl="1" indent="-342900">
              <a:buFont typeface="+mj-lt"/>
              <a:buAutoNum type="arabicPeriod"/>
            </a:pPr>
            <a:r>
              <a:rPr lang="en-US" sz="1600" dirty="0" smtClean="0"/>
              <a:t>Perform risk analysis to compare relative consequences of failure</a:t>
            </a:r>
            <a:endParaRPr lang="en-US" sz="1600" dirty="0"/>
          </a:p>
        </p:txBody>
      </p:sp>
    </p:spTree>
    <p:extLst>
      <p:ext uri="{BB962C8B-B14F-4D97-AF65-F5344CB8AC3E}">
        <p14:creationId xmlns:p14="http://schemas.microsoft.com/office/powerpoint/2010/main" val="980966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Target Systems (including IRP)</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r>
              <a:rPr lang="en-US" sz="2000" dirty="0" smtClean="0"/>
              <a:t>Target Reliability Strategy</a:t>
            </a:r>
          </a:p>
          <a:p>
            <a:pPr lvl="1"/>
            <a:r>
              <a:rPr lang="en-US" sz="1600" dirty="0" smtClean="0"/>
              <a:t>Record-setting target T12 was original design with repaired trapezoidal plate weld</a:t>
            </a:r>
          </a:p>
          <a:p>
            <a:pPr lvl="1"/>
            <a:r>
              <a:rPr lang="en-US" sz="1600" dirty="0" smtClean="0"/>
              <a:t>Other failures seem to be due to fatigue at stress concentrations caused by fabrication/design flaws</a:t>
            </a:r>
          </a:p>
          <a:p>
            <a:pPr lvl="1"/>
            <a:r>
              <a:rPr lang="en-US" sz="1600" dirty="0" smtClean="0"/>
              <a:t>Fabricating “perfect” targets may not be practical</a:t>
            </a:r>
          </a:p>
          <a:p>
            <a:pPr lvl="1"/>
            <a:r>
              <a:rPr lang="en-US" sz="1600" dirty="0" smtClean="0"/>
              <a:t>Reducing alternating stress and/or mean stress by identifying stress concentration areas and designing them out could be “hit-or-miss” and/or result in “chasing” stress concentrations to other locations</a:t>
            </a:r>
          </a:p>
          <a:p>
            <a:pPr lvl="1"/>
            <a:r>
              <a:rPr lang="en-US" sz="1600" dirty="0" smtClean="0"/>
              <a:t>The full analysis cycle for evaluating a design modification is ~5 months for ~3 FTE</a:t>
            </a:r>
          </a:p>
          <a:p>
            <a:pPr lvl="1"/>
            <a:r>
              <a:rPr lang="en-US" sz="1600" dirty="0" smtClean="0"/>
              <a:t>Reducing the loading “across-the-board” may be most effective strategy for near-term success</a:t>
            </a:r>
          </a:p>
          <a:p>
            <a:pPr lvl="1"/>
            <a:r>
              <a:rPr lang="en-US" sz="1600" dirty="0" smtClean="0"/>
              <a:t>Gas bubble injection promises to reduce the pressure wave loading in all downstream structures</a:t>
            </a:r>
          </a:p>
          <a:p>
            <a:pPr lvl="1"/>
            <a:r>
              <a:rPr lang="en-US" sz="1600" dirty="0" smtClean="0"/>
              <a:t>Small reductions in mean stress and/or alternating stress can mean big gains in lifetime (20% could result in 100 x’s increase in cycles to failure)</a:t>
            </a:r>
          </a:p>
          <a:p>
            <a:pPr marL="346075" lvl="1" indent="0">
              <a:buNone/>
            </a:pPr>
            <a:r>
              <a:rPr lang="en-US" sz="1800" b="1" dirty="0" smtClean="0">
                <a:solidFill>
                  <a:srgbClr val="18783D"/>
                </a:solidFill>
              </a:rPr>
              <a:t>Recommendation:</a:t>
            </a:r>
            <a:r>
              <a:rPr lang="en-US" sz="1600" dirty="0" smtClean="0"/>
              <a:t>	</a:t>
            </a:r>
          </a:p>
          <a:p>
            <a:pPr marL="688975" lvl="1" indent="-342900">
              <a:buFont typeface="+mj-lt"/>
              <a:buAutoNum type="arabicPeriod"/>
            </a:pPr>
            <a:r>
              <a:rPr lang="en-US" sz="1600" dirty="0" smtClean="0"/>
              <a:t>Place more emphasis on an effective and stable gas bubble injection </a:t>
            </a:r>
            <a:r>
              <a:rPr lang="en-US" sz="1600" dirty="0" smtClean="0"/>
              <a:t>system.</a:t>
            </a:r>
            <a:endParaRPr lang="en-US" sz="1600" dirty="0" smtClean="0"/>
          </a:p>
        </p:txBody>
      </p:sp>
    </p:spTree>
    <p:extLst>
      <p:ext uri="{BB962C8B-B14F-4D97-AF65-F5344CB8AC3E}">
        <p14:creationId xmlns:p14="http://schemas.microsoft.com/office/powerpoint/2010/main" val="2071993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Target Systems (including IRP)</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4413" y="533400"/>
            <a:ext cx="8490240" cy="5791200"/>
          </a:xfrm>
        </p:spPr>
        <p:txBody>
          <a:bodyPr/>
          <a:lstStyle/>
          <a:p>
            <a:r>
              <a:rPr lang="en-US" sz="2000" dirty="0" smtClean="0"/>
              <a:t>Gas Bubble Injection</a:t>
            </a:r>
          </a:p>
          <a:p>
            <a:pPr lvl="1"/>
            <a:r>
              <a:rPr lang="en-US" sz="1500" dirty="0" smtClean="0"/>
              <a:t>There appears to be no quantitative criteria for evaluating success or failure of a gas bubble injection system</a:t>
            </a:r>
          </a:p>
          <a:p>
            <a:pPr marL="346075" lvl="1" indent="0">
              <a:buNone/>
            </a:pPr>
            <a:r>
              <a:rPr lang="en-US" sz="1800" b="1" dirty="0" smtClean="0">
                <a:solidFill>
                  <a:srgbClr val="18783D"/>
                </a:solidFill>
              </a:rPr>
              <a:t>Recommendation:</a:t>
            </a:r>
            <a:r>
              <a:rPr lang="en-US" sz="1600" dirty="0" smtClean="0"/>
              <a:t>	</a:t>
            </a:r>
          </a:p>
          <a:p>
            <a:pPr marL="688975" lvl="1" indent="-342900">
              <a:buFont typeface="+mj-lt"/>
              <a:buAutoNum type="arabicPeriod"/>
            </a:pPr>
            <a:r>
              <a:rPr lang="en-US" sz="1500" dirty="0" smtClean="0"/>
              <a:t>Use fatigue and stress analyses to set a quantitative minimum reduction in strain required to achieve satisfactory target vessel performance</a:t>
            </a:r>
          </a:p>
          <a:p>
            <a:pPr lvl="1"/>
            <a:r>
              <a:rPr lang="en-US" sz="1500" dirty="0"/>
              <a:t>The small modifications suggested for the mercury loop to accommodate the short-term bubble injection scheme are probably not enough to ensure stable and safe </a:t>
            </a:r>
            <a:r>
              <a:rPr lang="en-US" sz="1500" dirty="0" smtClean="0"/>
              <a:t>operation. J</a:t>
            </a:r>
            <a:r>
              <a:rPr lang="en-US" sz="1500" dirty="0"/>
              <a:t>-PARC experience and the recent testing at TTF indicate that more significant system modifications will be required. Efforts to raise the bar for the short-term scheme should be made to have a chance of stable, reliable operation at 1.4 MW within 19 months (more like a mid-term plan</a:t>
            </a:r>
            <a:r>
              <a:rPr lang="en-US" sz="1500" dirty="0" smtClean="0"/>
              <a:t>)</a:t>
            </a:r>
          </a:p>
          <a:p>
            <a:pPr lvl="1"/>
            <a:r>
              <a:rPr lang="en-US" sz="1500" dirty="0" smtClean="0"/>
              <a:t>Mitigation of cavitation-erosion damage using gas bubble injection has not been conclusively demonstrated</a:t>
            </a:r>
          </a:p>
          <a:p>
            <a:pPr lvl="1"/>
            <a:r>
              <a:rPr lang="en-US" sz="1500" dirty="0" smtClean="0"/>
              <a:t>Jet-flow has been shown to dramatically reduce the amount of cavitation-erosion damage</a:t>
            </a:r>
          </a:p>
          <a:p>
            <a:pPr lvl="1"/>
            <a:r>
              <a:rPr lang="en-US" sz="1500" dirty="0" smtClean="0"/>
              <a:t>Instrumentation (strain, temperature) of the target vessel is critical to evaluating gas bubble injection system effects and should be considered “part-and-parcel” to gas bubble injection development</a:t>
            </a:r>
          </a:p>
          <a:p>
            <a:pPr marL="346075" lvl="1" indent="0">
              <a:buNone/>
            </a:pPr>
            <a:r>
              <a:rPr lang="en-US" sz="1800" b="1" dirty="0">
                <a:solidFill>
                  <a:srgbClr val="18783D"/>
                </a:solidFill>
              </a:rPr>
              <a:t>Recommendation:</a:t>
            </a:r>
            <a:r>
              <a:rPr lang="en-US" sz="1600" dirty="0"/>
              <a:t>	</a:t>
            </a:r>
            <a:endParaRPr lang="en-US" sz="1600" dirty="0" smtClean="0"/>
          </a:p>
          <a:p>
            <a:pPr marL="688975" lvl="1" indent="-342900">
              <a:buFont typeface="+mj-lt"/>
              <a:buAutoNum type="arabicPeriod"/>
            </a:pPr>
            <a:r>
              <a:rPr lang="en-US" sz="1500" dirty="0" smtClean="0"/>
              <a:t>Raise the requirements of the short-term bubble injection system (including required changes to the mercury loop), incorporate with the jet-flow design, and instrument the target vessel to evaluate</a:t>
            </a:r>
            <a:endParaRPr lang="en-US" sz="1500" dirty="0"/>
          </a:p>
          <a:p>
            <a:pPr lvl="1"/>
            <a:endParaRPr lang="en-US" sz="1600" dirty="0" smtClean="0"/>
          </a:p>
          <a:p>
            <a:pPr lvl="1"/>
            <a:endParaRPr lang="en-US" sz="1600" dirty="0" smtClean="0"/>
          </a:p>
          <a:p>
            <a:pPr lvl="1"/>
            <a:endParaRPr lang="en-US" sz="1600" dirty="0"/>
          </a:p>
          <a:p>
            <a:pPr lvl="1"/>
            <a:endParaRPr lang="en-US" sz="1600" dirty="0" smtClean="0"/>
          </a:p>
        </p:txBody>
      </p:sp>
    </p:spTree>
    <p:extLst>
      <p:ext uri="{BB962C8B-B14F-4D97-AF65-F5344CB8AC3E}">
        <p14:creationId xmlns:p14="http://schemas.microsoft.com/office/powerpoint/2010/main" val="906948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Pulsed Power and Electrical Systems</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52400" y="457200"/>
            <a:ext cx="8490240" cy="5257799"/>
          </a:xfrm>
        </p:spPr>
        <p:txBody>
          <a:bodyPr/>
          <a:lstStyle/>
          <a:p>
            <a:r>
              <a:rPr lang="en-US" sz="2000" dirty="0" smtClean="0"/>
              <a:t>HVCM</a:t>
            </a:r>
          </a:p>
          <a:p>
            <a:pPr lvl="1"/>
            <a:r>
              <a:rPr lang="en-US" sz="1500" dirty="0" smtClean="0"/>
              <a:t>Focus on upgrades that deliver quantitative improvements to reliability and performance demonstrate “best practices”, e.g. AIP 34 </a:t>
            </a:r>
          </a:p>
          <a:p>
            <a:pPr lvl="1"/>
            <a:r>
              <a:rPr lang="en-US" sz="1500" dirty="0" smtClean="0"/>
              <a:t>R&amp;D prioritization follows similar methodology</a:t>
            </a:r>
          </a:p>
          <a:p>
            <a:pPr lvl="2"/>
            <a:r>
              <a:rPr lang="en-US" sz="1500" dirty="0" smtClean="0"/>
              <a:t>Oil circulation systems: significant reduction in component temperature – increases lifetime</a:t>
            </a:r>
          </a:p>
          <a:p>
            <a:pPr lvl="2"/>
            <a:r>
              <a:rPr lang="en-US" sz="1500" dirty="0" smtClean="0"/>
              <a:t>Alternative resonant capacitor: low reliability component – failure results in long downtime</a:t>
            </a:r>
          </a:p>
          <a:p>
            <a:pPr lvl="2"/>
            <a:r>
              <a:rPr lang="en-US" sz="1500" dirty="0" smtClean="0"/>
              <a:t>Alternative topology modulator: reduces component stress, especially resonant capacitor</a:t>
            </a:r>
          </a:p>
          <a:p>
            <a:r>
              <a:rPr lang="en-US" sz="2000" dirty="0"/>
              <a:t>Magnet Power Supplies, Kickers, and Choppers </a:t>
            </a:r>
            <a:endParaRPr lang="en-US" sz="2000" dirty="0" smtClean="0"/>
          </a:p>
          <a:p>
            <a:pPr lvl="1"/>
            <a:r>
              <a:rPr lang="en-US" sz="1500" dirty="0" smtClean="0"/>
              <a:t>Power supply standardization (PS and controls interface) is a sound strategy to reduce maintenance costs, however this needs to part of a integrated prioritization process. </a:t>
            </a:r>
          </a:p>
          <a:p>
            <a:pPr lvl="1"/>
            <a:r>
              <a:rPr lang="en-US" sz="1500" dirty="0" smtClean="0"/>
              <a:t>Improving LEBT chopper modulator bandwidth to support “smart chopping” enhances utilization of machine capabilities</a:t>
            </a:r>
          </a:p>
          <a:p>
            <a:r>
              <a:rPr lang="en-US" sz="2000" dirty="0" smtClean="0"/>
              <a:t>Radio Frequency Systems</a:t>
            </a:r>
          </a:p>
          <a:p>
            <a:pPr lvl="1"/>
            <a:r>
              <a:rPr lang="en-US" sz="1500" dirty="0" smtClean="0"/>
              <a:t>HPRF systems are starting to “show their age,” e.g. klystron and circulator failures</a:t>
            </a:r>
          </a:p>
          <a:p>
            <a:pPr lvl="1"/>
            <a:r>
              <a:rPr lang="en-US" sz="1500" dirty="0" smtClean="0"/>
              <a:t>Evolving stewardship philosophy to enhance component lifetime</a:t>
            </a:r>
          </a:p>
          <a:p>
            <a:pPr lvl="1"/>
            <a:r>
              <a:rPr lang="en-US" sz="1500" dirty="0" smtClean="0"/>
              <a:t>Identifying key R&amp;D activities, e.g. DTL klystron 2</a:t>
            </a:r>
            <a:r>
              <a:rPr lang="en-US" sz="1500" baseline="30000" dirty="0" smtClean="0"/>
              <a:t>nd</a:t>
            </a:r>
            <a:r>
              <a:rPr lang="en-US" sz="1500" dirty="0" smtClean="0"/>
              <a:t> cavity load, new source for DTL klystron</a:t>
            </a:r>
            <a:endParaRPr lang="en-US" sz="1500" dirty="0"/>
          </a:p>
        </p:txBody>
      </p:sp>
    </p:spTree>
    <p:extLst>
      <p:ext uri="{BB962C8B-B14F-4D97-AF65-F5344CB8AC3E}">
        <p14:creationId xmlns:p14="http://schemas.microsoft.com/office/powerpoint/2010/main" val="3011116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Controls</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762000"/>
            <a:ext cx="8490240" cy="5257799"/>
          </a:xfrm>
        </p:spPr>
        <p:txBody>
          <a:bodyPr/>
          <a:lstStyle/>
          <a:p>
            <a:pPr marL="0" indent="0">
              <a:buNone/>
            </a:pPr>
            <a:r>
              <a:rPr lang="en-US" sz="2000" dirty="0"/>
              <a:t>Comments</a:t>
            </a:r>
          </a:p>
          <a:p>
            <a:r>
              <a:rPr lang="en-US" sz="2000" dirty="0"/>
              <a:t>Cyber Assessment and adoption of NIST standards are strengths and best practice</a:t>
            </a:r>
          </a:p>
          <a:p>
            <a:r>
              <a:rPr lang="en-US" sz="2000" dirty="0"/>
              <a:t>Actions taken as a result are necessary </a:t>
            </a:r>
          </a:p>
          <a:p>
            <a:r>
              <a:rPr lang="en-US" sz="2000" dirty="0"/>
              <a:t>Adoption of Code Management for Process PLCs is a strength</a:t>
            </a:r>
          </a:p>
          <a:p>
            <a:r>
              <a:rPr lang="en-US" sz="2000" dirty="0"/>
              <a:t>CSS-Boy scaling problems are an issue. Good progress and a good plan to address this. An important thing to do</a:t>
            </a:r>
          </a:p>
          <a:p>
            <a:r>
              <a:rPr lang="en-US" sz="2000" dirty="0"/>
              <a:t>Good to hear people added to process control team</a:t>
            </a:r>
          </a:p>
          <a:p>
            <a:r>
              <a:rPr lang="en-US" sz="2000" dirty="0"/>
              <a:t>PPS. An external review on priorities for rework was sensible</a:t>
            </a:r>
          </a:p>
          <a:p>
            <a:r>
              <a:rPr lang="en-US" sz="2000" dirty="0"/>
              <a:t>Excellent idea to remove power supplies from PPS</a:t>
            </a:r>
          </a:p>
          <a:p>
            <a:pPr marL="0" indent="0">
              <a:buNone/>
            </a:pPr>
            <a:endParaRPr lang="en-US" sz="2000" dirty="0"/>
          </a:p>
        </p:txBody>
      </p:sp>
    </p:spTree>
    <p:extLst>
      <p:ext uri="{BB962C8B-B14F-4D97-AF65-F5344CB8AC3E}">
        <p14:creationId xmlns:p14="http://schemas.microsoft.com/office/powerpoint/2010/main" val="3745449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Controls</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762000"/>
            <a:ext cx="8490240" cy="5257799"/>
          </a:xfrm>
        </p:spPr>
        <p:txBody>
          <a:bodyPr/>
          <a:lstStyle/>
          <a:p>
            <a:pPr marL="0" indent="0">
              <a:buNone/>
            </a:pPr>
            <a:r>
              <a:rPr lang="en-US" sz="2000" dirty="0" smtClean="0"/>
              <a:t>Recommendations</a:t>
            </a:r>
            <a:endParaRPr lang="en-US" sz="2000" dirty="0"/>
          </a:p>
          <a:p>
            <a:pPr marL="457200" indent="-457200">
              <a:buFont typeface="+mj-lt"/>
              <a:buAutoNum type="arabicPeriod"/>
            </a:pPr>
            <a:r>
              <a:rPr lang="en-US" sz="2000" dirty="0"/>
              <a:t>Keep a focus on Cyber. Keep up with NIST standards. This is an ongoing and evolving battle – you are never done</a:t>
            </a:r>
          </a:p>
          <a:p>
            <a:pPr marL="457200" indent="-457200">
              <a:buFont typeface="+mj-lt"/>
              <a:buAutoNum type="arabicPeriod"/>
            </a:pPr>
            <a:r>
              <a:rPr lang="en-US" sz="2000" dirty="0"/>
              <a:t>Adopt Code Management for PPS PLC</a:t>
            </a:r>
          </a:p>
          <a:p>
            <a:pPr marL="457200" indent="-457200">
              <a:buFont typeface="+mj-lt"/>
              <a:buAutoNum type="arabicPeriod"/>
            </a:pPr>
            <a:r>
              <a:rPr lang="en-US" sz="2000" dirty="0"/>
              <a:t>Address CSS-Boy scaling problems</a:t>
            </a:r>
          </a:p>
          <a:p>
            <a:pPr marL="457200" indent="-457200">
              <a:buFont typeface="+mj-lt"/>
              <a:buAutoNum type="arabicPeriod"/>
            </a:pPr>
            <a:r>
              <a:rPr lang="en-US" sz="2000" dirty="0"/>
              <a:t>Think about succession planning for key staff</a:t>
            </a:r>
          </a:p>
          <a:p>
            <a:pPr marL="0" indent="0">
              <a:buNone/>
            </a:pPr>
            <a:endParaRPr lang="en-US" sz="2000" dirty="0"/>
          </a:p>
        </p:txBody>
      </p:sp>
    </p:spTree>
    <p:extLst>
      <p:ext uri="{BB962C8B-B14F-4D97-AF65-F5344CB8AC3E}">
        <p14:creationId xmlns:p14="http://schemas.microsoft.com/office/powerpoint/2010/main" val="817322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Operations</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685800"/>
            <a:ext cx="8490240" cy="5638799"/>
          </a:xfrm>
        </p:spPr>
        <p:txBody>
          <a:bodyPr/>
          <a:lstStyle/>
          <a:p>
            <a:r>
              <a:rPr lang="en-GB" sz="2000" dirty="0" smtClean="0"/>
              <a:t>Since the </a:t>
            </a:r>
            <a:r>
              <a:rPr lang="en-GB" sz="2000" dirty="0"/>
              <a:t>last meeting the SNS team has achieved sustained operations with beam power ≥ 1.2 MW, including a return to 1.4 MW operations in December 2015. Availability was typically ≥ 90%, excluding one target failure, and neutron production targets for FY2015 were almost met</a:t>
            </a:r>
            <a:r>
              <a:rPr lang="en-GB" sz="2000" dirty="0" smtClean="0"/>
              <a:t>.</a:t>
            </a:r>
          </a:p>
          <a:p>
            <a:r>
              <a:rPr lang="en-GB" sz="2000" dirty="0"/>
              <a:t>The recommendation that SNS should consider prioritization of availability above the importance of 1.4 MW has clearly been addressed. </a:t>
            </a:r>
            <a:r>
              <a:rPr lang="en-GB" sz="2000" dirty="0" smtClean="0"/>
              <a:t>This was endorsed by the BES Triennial Review.</a:t>
            </a:r>
          </a:p>
          <a:p>
            <a:r>
              <a:rPr lang="en-GB" sz="2000" dirty="0"/>
              <a:t>It was good to hear that the requirement for 1.3 – 1.4 MW operations is now only driven by trying to achieve maximum scientific output for the facility, and that emphasis is being placed on the need to manage reliability more effectively in terms of impact on users</a:t>
            </a:r>
            <a:r>
              <a:rPr lang="en-GB" sz="2000" dirty="0" smtClean="0"/>
              <a:t>.</a:t>
            </a:r>
          </a:p>
          <a:p>
            <a:r>
              <a:rPr lang="en-US" sz="2000" dirty="0"/>
              <a:t>The machine is clearly well understood, with lots of performance metrics and extensive analysis leading to continuous system </a:t>
            </a:r>
            <a:r>
              <a:rPr lang="en-US" sz="2000" dirty="0" smtClean="0"/>
              <a:t>improvements</a:t>
            </a:r>
            <a:r>
              <a:rPr lang="en-US" sz="2000" dirty="0"/>
              <a:t> </a:t>
            </a:r>
            <a:r>
              <a:rPr lang="en-US" sz="2000" dirty="0" smtClean="0"/>
              <a:t>in order to tackle shorter downtimes.</a:t>
            </a:r>
            <a:endParaRPr lang="en-GB" sz="2000" dirty="0"/>
          </a:p>
          <a:p>
            <a:pPr marL="0" indent="0">
              <a:buNone/>
            </a:pPr>
            <a:r>
              <a:rPr lang="en-US" sz="2000" dirty="0" smtClean="0"/>
              <a:t>Recommendation</a:t>
            </a:r>
            <a:r>
              <a:rPr lang="en-US" sz="2000" dirty="0"/>
              <a:t>:</a:t>
            </a:r>
          </a:p>
          <a:p>
            <a:pPr marL="457200" indent="-457200">
              <a:buFont typeface="+mj-lt"/>
              <a:buAutoNum type="arabicPeriod"/>
            </a:pPr>
            <a:r>
              <a:rPr lang="en-GB" sz="2000" dirty="0"/>
              <a:t>See </a:t>
            </a:r>
            <a:r>
              <a:rPr lang="en-GB" sz="2000" dirty="0" smtClean="0"/>
              <a:t>Charge Questions </a:t>
            </a:r>
            <a:r>
              <a:rPr lang="en-GB" sz="2000" dirty="0"/>
              <a:t>1 &amp; 3</a:t>
            </a:r>
            <a:r>
              <a:rPr lang="en-GB" sz="2000" dirty="0" smtClean="0"/>
              <a:t>.</a:t>
            </a:r>
            <a:endParaRPr lang="en-GB" sz="2000" dirty="0"/>
          </a:p>
        </p:txBody>
      </p:sp>
    </p:spTree>
    <p:extLst>
      <p:ext uri="{BB962C8B-B14F-4D97-AF65-F5344CB8AC3E}">
        <p14:creationId xmlns:p14="http://schemas.microsoft.com/office/powerpoint/2010/main" val="1094053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Diagnostics</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r>
              <a:rPr lang="en-US" sz="2000" dirty="0"/>
              <a:t>The committee heard a plan to upgrade several diagnostic systems including linac and </a:t>
            </a:r>
            <a:r>
              <a:rPr lang="en-US" sz="2000" dirty="0" smtClean="0"/>
              <a:t>ring BPM’s </a:t>
            </a:r>
            <a:r>
              <a:rPr lang="en-US" sz="2000" dirty="0"/>
              <a:t>as well as BLM’s mainly because of hardware obsolescence.  The plan called for AIP funds for the effort.  Obsolescence is plausible but difficult for the committee to judge the risks from the evidence presented. </a:t>
            </a:r>
          </a:p>
          <a:p>
            <a:pPr marL="0" indent="0">
              <a:buNone/>
            </a:pPr>
            <a:r>
              <a:rPr lang="en-US" sz="2000" dirty="0" smtClean="0"/>
              <a:t>Recommendation</a:t>
            </a:r>
            <a:r>
              <a:rPr lang="en-US" sz="2000" dirty="0"/>
              <a:t>: </a:t>
            </a:r>
            <a:endParaRPr lang="en-US" sz="2000" dirty="0" smtClean="0"/>
          </a:p>
          <a:p>
            <a:pPr marL="457200" indent="-457200">
              <a:buFont typeface="+mj-lt"/>
              <a:buAutoNum type="arabicPeriod"/>
            </a:pPr>
            <a:r>
              <a:rPr lang="en-US" sz="2000" dirty="0" smtClean="0"/>
              <a:t>The </a:t>
            </a:r>
            <a:r>
              <a:rPr lang="en-US" sz="2000" dirty="0"/>
              <a:t>priority for this effort should be part of the overall priority scheme for the facility improvements.</a:t>
            </a:r>
          </a:p>
          <a:p>
            <a:endParaRPr lang="en-US" sz="2000" dirty="0"/>
          </a:p>
        </p:txBody>
      </p:sp>
    </p:spTree>
    <p:extLst>
      <p:ext uri="{BB962C8B-B14F-4D97-AF65-F5344CB8AC3E}">
        <p14:creationId xmlns:p14="http://schemas.microsoft.com/office/powerpoint/2010/main" val="4291984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729430"/>
          </a:xfrm>
        </p:spPr>
        <p:txBody>
          <a:bodyPr/>
          <a:lstStyle/>
          <a:p>
            <a:r>
              <a:rPr lang="en-US" sz="2400" dirty="0" smtClean="0"/>
              <a:t>Topic: Proton Power Upgrade and Second Target Station</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r>
              <a:rPr lang="en-US" sz="2000" dirty="0" smtClean="0"/>
              <a:t>Significant progress made in plans to develop the Second Target Station. Very good work done in developing scientific </a:t>
            </a:r>
            <a:r>
              <a:rPr lang="en-US" sz="2000" dirty="0" smtClean="0"/>
              <a:t>case.</a:t>
            </a:r>
            <a:endParaRPr lang="en-US" sz="2000" dirty="0" smtClean="0"/>
          </a:p>
          <a:p>
            <a:r>
              <a:rPr lang="en-US" sz="2000" dirty="0" smtClean="0"/>
              <a:t>The SNS proton power upgrade portion of the project has been broken out as a separate DOE project.</a:t>
            </a:r>
          </a:p>
          <a:p>
            <a:r>
              <a:rPr lang="en-US" sz="2000" dirty="0" smtClean="0"/>
              <a:t>Concerns are addressed in answer to charge question 6 and 10.</a:t>
            </a:r>
            <a:endParaRPr lang="en-US" sz="2000" dirty="0"/>
          </a:p>
        </p:txBody>
      </p:sp>
    </p:spTree>
    <p:extLst>
      <p:ext uri="{BB962C8B-B14F-4D97-AF65-F5344CB8AC3E}">
        <p14:creationId xmlns:p14="http://schemas.microsoft.com/office/powerpoint/2010/main" val="1305710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636290" cy="496290"/>
          </a:xfrm>
        </p:spPr>
        <p:txBody>
          <a:bodyPr/>
          <a:lstStyle/>
          <a:p>
            <a:r>
              <a:rPr lang="en-US" dirty="0" smtClean="0"/>
              <a:t>2016 SNS AAC Charge Context</a:t>
            </a:r>
            <a:endParaRPr lang="en-US" dirty="0"/>
          </a:p>
        </p:txBody>
      </p:sp>
      <p:sp>
        <p:nvSpPr>
          <p:cNvPr id="3" name="Content Placeholder 2"/>
          <p:cNvSpPr>
            <a:spLocks noGrp="1"/>
          </p:cNvSpPr>
          <p:nvPr>
            <p:ph idx="1"/>
          </p:nvPr>
        </p:nvSpPr>
        <p:spPr>
          <a:xfrm>
            <a:off x="152400" y="838200"/>
            <a:ext cx="8642640" cy="4471932"/>
          </a:xfrm>
        </p:spPr>
        <p:txBody>
          <a:bodyPr/>
          <a:lstStyle/>
          <a:p>
            <a:pPr marL="0" indent="0">
              <a:buNone/>
            </a:pPr>
            <a:r>
              <a:rPr lang="en-US" sz="2400" dirty="0"/>
              <a:t>All SNS accelerator and target-related activities over the next two years are aimed at two key objectives:</a:t>
            </a:r>
          </a:p>
          <a:p>
            <a:pPr marL="457200" indent="-457200">
              <a:buFont typeface="+mj-lt"/>
              <a:buAutoNum type="alphaUcPeriod"/>
            </a:pPr>
            <a:r>
              <a:rPr lang="en-US" sz="2400" dirty="0"/>
              <a:t>Achieve by the end of FY2017 sustainable and predictable routine operation at or near 1.4 MW to the First Target Station (FTS) with availability against published schedule of ≥ 90% while using ≤ 2 target vessels per year.</a:t>
            </a:r>
          </a:p>
          <a:p>
            <a:pPr marL="457200" indent="-457200">
              <a:buFont typeface="+mj-lt"/>
              <a:buAutoNum type="alphaUcPeriod"/>
            </a:pPr>
            <a:r>
              <a:rPr lang="en-US" sz="2400" dirty="0"/>
              <a:t>Achieve the vision of a three-source strategy for “Neutrons 2025” (including HFIR, FTS, Second Target Station [STS]) as articulated in the 2016 Strategic Science Plan for the Neutron Sciences </a:t>
            </a:r>
            <a:r>
              <a:rPr lang="en-US" sz="2400" dirty="0" smtClean="0"/>
              <a:t>Directorate. The </a:t>
            </a:r>
            <a:r>
              <a:rPr lang="en-US" sz="2400" dirty="0"/>
              <a:t>accelerator and target-related aspects of this plan are identified as “SNS 2.8,” incorporating the steps necessary to double the machine power and to design a FTS target capable of accommodating beam power up to 2 MW while maintaining reasonable target lifetime.</a:t>
            </a:r>
          </a:p>
          <a:p>
            <a:pPr marL="0" indent="0">
              <a:buNone/>
            </a:pPr>
            <a:endParaRPr lang="en-US" sz="2400" dirty="0"/>
          </a:p>
          <a:p>
            <a:endParaRPr lang="en-US" sz="2400" dirty="0"/>
          </a:p>
        </p:txBody>
      </p:sp>
    </p:spTree>
    <p:extLst>
      <p:ext uri="{BB962C8B-B14F-4D97-AF65-F5344CB8AC3E}">
        <p14:creationId xmlns:p14="http://schemas.microsoft.com/office/powerpoint/2010/main" val="2291192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6468"/>
          </a:xfrm>
        </p:spPr>
        <p:txBody>
          <a:bodyPr/>
          <a:lstStyle/>
          <a:p>
            <a:pPr lvl="0"/>
            <a:r>
              <a:rPr lang="en-US" sz="2000" dirty="0" smtClean="0"/>
              <a:t>Charge Question 1: </a:t>
            </a:r>
            <a:r>
              <a:rPr lang="en-US" sz="2000" dirty="0"/>
              <a:t>Has the performance of the accelerator complex and neutron source since the last meeting made suitable progress toward achieving Objective A?</a:t>
            </a:r>
            <a:br>
              <a:rPr lang="en-US" sz="2000" dirty="0"/>
            </a:b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r>
              <a:rPr lang="en-US" sz="2000" dirty="0"/>
              <a:t>H</a:t>
            </a:r>
            <a:r>
              <a:rPr lang="en-US" sz="2000" dirty="0" smtClean="0"/>
              <a:t>ave </a:t>
            </a:r>
            <a:r>
              <a:rPr lang="en-US" sz="2000" dirty="0"/>
              <a:t>moved significantly towards the specifications for Objective </a:t>
            </a:r>
            <a:r>
              <a:rPr lang="en-US" sz="2000" dirty="0" smtClean="0"/>
              <a:t>A, but whether </a:t>
            </a:r>
            <a:r>
              <a:rPr lang="en-US" sz="2000" dirty="0"/>
              <a:t>this can be directly attributed as progress is difficult to quantify – this could just be down to </a:t>
            </a:r>
            <a:r>
              <a:rPr lang="en-US" sz="2000" dirty="0" smtClean="0"/>
              <a:t>good luck or statistics.</a:t>
            </a:r>
          </a:p>
          <a:p>
            <a:r>
              <a:rPr lang="en-US" sz="2000" dirty="0"/>
              <a:t>One of the key issues identified to achieve operational progress at the last meeting was testing and installation of the spare </a:t>
            </a:r>
            <a:r>
              <a:rPr lang="en-US" sz="2000" dirty="0" smtClean="0"/>
              <a:t>RFQ, but there has been little discernable movement (although good planning work has been done).</a:t>
            </a:r>
          </a:p>
          <a:p>
            <a:r>
              <a:rPr lang="en-US" sz="2000" dirty="0"/>
              <a:t>Target conditioning regimes and ‘target conservation mode’ seem to be somewhat empirical, but have proven effective so </a:t>
            </a:r>
            <a:r>
              <a:rPr lang="en-US" sz="2000" dirty="0" smtClean="0"/>
              <a:t>far. </a:t>
            </a:r>
            <a:endParaRPr lang="en-US" sz="2000" dirty="0"/>
          </a:p>
          <a:p>
            <a:pPr marL="0" indent="0">
              <a:buNone/>
            </a:pPr>
            <a:r>
              <a:rPr lang="en-US" sz="2000" dirty="0"/>
              <a:t>Recommendation:</a:t>
            </a:r>
          </a:p>
          <a:p>
            <a:pPr marL="457200" indent="-457200">
              <a:buFont typeface="+mj-lt"/>
              <a:buAutoNum type="arabicPeriod"/>
            </a:pPr>
            <a:r>
              <a:rPr lang="en-GB" sz="2000" dirty="0"/>
              <a:t>Keep doing what you are doing on gathering performance metrics, analysing data and underpinning operations by tackling shorter downtimes</a:t>
            </a:r>
            <a:r>
              <a:rPr lang="en-GB" sz="2000" dirty="0" smtClean="0"/>
              <a:t>.</a:t>
            </a:r>
            <a:endParaRPr lang="en-GB" sz="2000" dirty="0"/>
          </a:p>
          <a:p>
            <a:pPr marL="457200" indent="-457200">
              <a:buFont typeface="+mj-lt"/>
              <a:buAutoNum type="arabicPeriod"/>
            </a:pPr>
            <a:r>
              <a:rPr lang="en-GB" sz="2000" dirty="0"/>
              <a:t>Keep doing everything possible to tackle long downtime events, primarily focusing on understanding and alleviating target failures</a:t>
            </a:r>
            <a:r>
              <a:rPr lang="en-GB" sz="2000" dirty="0" smtClean="0"/>
              <a:t>.</a:t>
            </a:r>
            <a:endParaRPr lang="en-GB" sz="2000" dirty="0"/>
          </a:p>
        </p:txBody>
      </p:sp>
    </p:spTree>
    <p:extLst>
      <p:ext uri="{BB962C8B-B14F-4D97-AF65-F5344CB8AC3E}">
        <p14:creationId xmlns:p14="http://schemas.microsoft.com/office/powerpoint/2010/main" val="2829491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6468"/>
          </a:xfrm>
        </p:spPr>
        <p:txBody>
          <a:bodyPr/>
          <a:lstStyle/>
          <a:p>
            <a:r>
              <a:rPr lang="en-US" sz="2000" dirty="0" smtClean="0"/>
              <a:t>Charge Question 2: </a:t>
            </a:r>
            <a:r>
              <a:rPr lang="en-US" sz="2000" dirty="0"/>
              <a:t>Are the SNS responses and ongoing actions to recommendations from the 2015 AAC meeting reasonable?</a:t>
            </a:r>
            <a:br>
              <a:rPr lang="en-US" sz="2000" dirty="0"/>
            </a:b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r>
              <a:rPr lang="en-US" sz="2000" dirty="0" smtClean="0"/>
              <a:t>The committee appreciates the thorough and thoughtful responses to recommendations, and notes that in many cases SNS staff have made significant progress in the areas addressed.</a:t>
            </a:r>
          </a:p>
          <a:p>
            <a:r>
              <a:rPr lang="en-US" sz="2000" dirty="0" smtClean="0"/>
              <a:t>Overall we emphasized two major areas in the recommendations of the 2015 meeting. </a:t>
            </a:r>
          </a:p>
          <a:p>
            <a:pPr lvl="1"/>
            <a:r>
              <a:rPr lang="en-US" sz="2000" dirty="0" smtClean="0"/>
              <a:t>The first was to develop a SNS wide prioritization process. Significant progress was made in this area, with </a:t>
            </a:r>
            <a:r>
              <a:rPr lang="en-US" sz="2000" dirty="0"/>
              <a:t>scientific organizations </a:t>
            </a:r>
            <a:r>
              <a:rPr lang="en-US" sz="2000" dirty="0" smtClean="0"/>
              <a:t>developing a </a:t>
            </a:r>
            <a:r>
              <a:rPr lang="en-US" sz="2000" dirty="0"/>
              <a:t>process to set priorities for instrument </a:t>
            </a:r>
            <a:r>
              <a:rPr lang="en-US" sz="2000" dirty="0" smtClean="0"/>
              <a:t>upgrades which were included in RAD prioritization, and an extensive and well defined process used within RAD to  define outage work. We note this progress, and agree with SNS that more work needs to be done in this area.</a:t>
            </a:r>
          </a:p>
          <a:p>
            <a:pPr lvl="1"/>
            <a:r>
              <a:rPr lang="en-US" sz="2000" dirty="0" smtClean="0"/>
              <a:t>Secondly we strongly encouraged SNS to take the requisite steps to put beam through the new RFQ as quickly as possible. This did not happen for reasons that were explained. Furthermore, we were shown plans being ready to do this by June 1, 2016. </a:t>
            </a:r>
            <a:endParaRPr lang="en-US" sz="2000" dirty="0"/>
          </a:p>
        </p:txBody>
      </p:sp>
    </p:spTree>
    <p:extLst>
      <p:ext uri="{BB962C8B-B14F-4D97-AF65-F5344CB8AC3E}">
        <p14:creationId xmlns:p14="http://schemas.microsoft.com/office/powerpoint/2010/main" val="911313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6468"/>
          </a:xfrm>
        </p:spPr>
        <p:txBody>
          <a:bodyPr/>
          <a:lstStyle/>
          <a:p>
            <a:r>
              <a:rPr lang="en-US" sz="2000" dirty="0" smtClean="0"/>
              <a:t>Charge Question 2: </a:t>
            </a:r>
            <a:r>
              <a:rPr lang="en-US" sz="2000" dirty="0"/>
              <a:t>Are the SNS responses and ongoing actions to recommendations from the 2015 AAC meeting reasonable?</a:t>
            </a:r>
            <a:br>
              <a:rPr lang="en-US" sz="2000" dirty="0"/>
            </a:b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r>
              <a:rPr lang="en-US" sz="2000" dirty="0" smtClean="0"/>
              <a:t>We repeat these recommendations for 2016, noting that the development of a thorough, rigorous prioritization process takes time, and a change within the institutional culture.</a:t>
            </a:r>
          </a:p>
          <a:p>
            <a:pPr marL="0" indent="0">
              <a:buNone/>
            </a:pPr>
            <a:r>
              <a:rPr lang="en-US" sz="2000" dirty="0" smtClean="0"/>
              <a:t>Recommendation:</a:t>
            </a:r>
          </a:p>
          <a:p>
            <a:pPr marL="457200" indent="-457200">
              <a:buFont typeface="+mj-lt"/>
              <a:buAutoNum type="arabicPeriod"/>
            </a:pPr>
            <a:r>
              <a:rPr lang="en-US" sz="2000" dirty="0" smtClean="0"/>
              <a:t>Continue the development of a quantitative prioritization process addressing outage work, AIPs other large tasks, and ultimately the two major project activities. At the next AAC meeting, present us with the output of this process showing how the approved projects met the criteria, and those not funded did not.</a:t>
            </a:r>
          </a:p>
          <a:p>
            <a:pPr marL="457200" indent="-457200">
              <a:buFont typeface="+mj-lt"/>
              <a:buAutoNum type="arabicPeriod"/>
            </a:pPr>
            <a:r>
              <a:rPr lang="en-US" sz="2000" dirty="0" smtClean="0"/>
              <a:t>Ensure that the plans for putting beam through the RFQ are successfully implemented in defined time frame.</a:t>
            </a:r>
          </a:p>
          <a:p>
            <a:pPr marL="0" indent="0">
              <a:buNone/>
            </a:pPr>
            <a:r>
              <a:rPr lang="en-US" sz="2000" dirty="0" smtClean="0"/>
              <a:t> </a:t>
            </a:r>
            <a:endParaRPr lang="en-US" sz="2000" dirty="0"/>
          </a:p>
        </p:txBody>
      </p:sp>
    </p:spTree>
    <p:extLst>
      <p:ext uri="{BB962C8B-B14F-4D97-AF65-F5344CB8AC3E}">
        <p14:creationId xmlns:p14="http://schemas.microsoft.com/office/powerpoint/2010/main" val="14608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623248"/>
          </a:xfrm>
        </p:spPr>
        <p:txBody>
          <a:bodyPr/>
          <a:lstStyle/>
          <a:p>
            <a:pPr lvl="0"/>
            <a:r>
              <a:rPr lang="en-US" sz="2000" dirty="0" smtClean="0"/>
              <a:t>Charge Question 3: </a:t>
            </a:r>
            <a:r>
              <a:rPr lang="en-US" sz="2000" dirty="0"/>
              <a:t>Are the plans to achieve Objective A and associated risks </a:t>
            </a:r>
            <a:r>
              <a:rPr lang="en-US" sz="2000" dirty="0" smtClean="0"/>
              <a:t>reasonable</a:t>
            </a: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914400"/>
            <a:ext cx="8490240" cy="5257799"/>
          </a:xfrm>
        </p:spPr>
        <p:txBody>
          <a:bodyPr/>
          <a:lstStyle/>
          <a:p>
            <a:r>
              <a:rPr lang="en-GB" sz="2000" dirty="0"/>
              <a:t>The accelerator today can get to 1.4 MW, but needs more operational margin to stay there reliably</a:t>
            </a:r>
            <a:r>
              <a:rPr lang="en-GB" sz="2000" dirty="0" smtClean="0"/>
              <a:t>.</a:t>
            </a:r>
          </a:p>
          <a:p>
            <a:r>
              <a:rPr lang="en-GB" sz="2000" dirty="0" smtClean="0"/>
              <a:t> </a:t>
            </a:r>
            <a:r>
              <a:rPr lang="en-GB" sz="2000" dirty="0"/>
              <a:t>What needs to be done – achieving proper RFQ </a:t>
            </a:r>
            <a:r>
              <a:rPr lang="en-GB" sz="2000" dirty="0" smtClean="0"/>
              <a:t>behaviour, </a:t>
            </a:r>
            <a:r>
              <a:rPr lang="en-GB" sz="2000" dirty="0"/>
              <a:t>smart chopping, plasma processing, modulator flattop, </a:t>
            </a:r>
            <a:r>
              <a:rPr lang="en-GB" sz="2000" i="1" dirty="0"/>
              <a:t>etc.</a:t>
            </a:r>
            <a:r>
              <a:rPr lang="en-GB" sz="2000" dirty="0"/>
              <a:t> – appears to be well understood, and is well integrated into the AIP program. However, lack of progress in </a:t>
            </a:r>
            <a:r>
              <a:rPr lang="en-GB" sz="2000" dirty="0" smtClean="0"/>
              <a:t>testing </a:t>
            </a:r>
            <a:r>
              <a:rPr lang="en-GB" sz="2000" dirty="0"/>
              <a:t>of the spare RFQ, is a cause for concern</a:t>
            </a:r>
            <a:r>
              <a:rPr lang="en-GB" sz="2000" dirty="0" smtClean="0"/>
              <a:t>.</a:t>
            </a:r>
          </a:p>
          <a:p>
            <a:r>
              <a:rPr lang="en-GB" sz="2000" dirty="0"/>
              <a:t>A ‘power strategy’ has been developed for next year based on not exceeding the integrated power seen by the previous target, the upshot of which is that in FY2106 SNS seeks to demonstrate 2.5 months at </a:t>
            </a:r>
            <a:r>
              <a:rPr lang="en-GB" sz="2000" dirty="0" smtClean="0"/>
              <a:t>1.4 MW </a:t>
            </a:r>
            <a:r>
              <a:rPr lang="en-GB" sz="2000" dirty="0"/>
              <a:t>with the balance at lower powers to manage target lifetime.</a:t>
            </a:r>
          </a:p>
          <a:p>
            <a:r>
              <a:rPr lang="en-GB" sz="2000" dirty="0" smtClean="0"/>
              <a:t> </a:t>
            </a:r>
            <a:r>
              <a:rPr lang="en-GB" sz="2000" dirty="0"/>
              <a:t>Medium term efforts will seek to achieve reliable 1.4 MW operations by 2017, lay the foundation for 2.8 MW capability and maintain the potential to carry out the Proton Power Upgrade and Second Target Station (PPU/STS</a:t>
            </a:r>
            <a:r>
              <a:rPr lang="en-GB" sz="2000" dirty="0" smtClean="0"/>
              <a:t>).</a:t>
            </a:r>
          </a:p>
          <a:p>
            <a:r>
              <a:rPr lang="en-GB" sz="2000" dirty="0"/>
              <a:t>The instigation of </a:t>
            </a:r>
            <a:r>
              <a:rPr lang="en-GB" sz="2000" dirty="0" smtClean="0"/>
              <a:t>an ‘incentivised </a:t>
            </a:r>
            <a:r>
              <a:rPr lang="en-GB" sz="2000" dirty="0"/>
              <a:t>performance reward’ system of bonuses for meeting operational challenges collectively is an interesting initiative. </a:t>
            </a:r>
            <a:endParaRPr lang="en-US" sz="2000" dirty="0"/>
          </a:p>
        </p:txBody>
      </p:sp>
    </p:spTree>
    <p:extLst>
      <p:ext uri="{BB962C8B-B14F-4D97-AF65-F5344CB8AC3E}">
        <p14:creationId xmlns:p14="http://schemas.microsoft.com/office/powerpoint/2010/main" val="754522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623248"/>
          </a:xfrm>
        </p:spPr>
        <p:txBody>
          <a:bodyPr/>
          <a:lstStyle/>
          <a:p>
            <a:pPr lvl="0"/>
            <a:r>
              <a:rPr lang="en-US" sz="2000" dirty="0" smtClean="0"/>
              <a:t>Charge Question 3: </a:t>
            </a:r>
            <a:r>
              <a:rPr lang="en-US" sz="2000" dirty="0"/>
              <a:t>Are the plans to achieve Objective A and associated risks </a:t>
            </a:r>
            <a:r>
              <a:rPr lang="en-US" sz="2000" dirty="0" smtClean="0"/>
              <a:t>reasonable</a:t>
            </a: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r>
              <a:rPr lang="en-GB" sz="2000" dirty="0"/>
              <a:t>The plans to achieve Objective A appear reasonable, but the associated risks have not been presented in any consistent fashion, making it difficult to understand or quantify </a:t>
            </a:r>
            <a:r>
              <a:rPr lang="en-GB" sz="2000" dirty="0" smtClean="0"/>
              <a:t>them.</a:t>
            </a:r>
            <a:r>
              <a:rPr lang="en-GB" sz="2000" dirty="0"/>
              <a:t> The recommendation from the last meeting, encouraging </a:t>
            </a:r>
            <a:r>
              <a:rPr lang="en-GB" sz="2000" dirty="0" smtClean="0"/>
              <a:t>project prioritization via </a:t>
            </a:r>
            <a:r>
              <a:rPr lang="en-GB" sz="2000" dirty="0"/>
              <a:t>risk </a:t>
            </a:r>
            <a:r>
              <a:rPr lang="en-GB" sz="2000" dirty="0" smtClean="0"/>
              <a:t>analysis </a:t>
            </a:r>
            <a:r>
              <a:rPr lang="en-GB" sz="2000" dirty="0"/>
              <a:t>remains to be addressed.</a:t>
            </a:r>
            <a:endParaRPr lang="en-GB" sz="2000" dirty="0" smtClean="0"/>
          </a:p>
          <a:p>
            <a:pPr marL="0" indent="0">
              <a:buNone/>
            </a:pPr>
            <a:r>
              <a:rPr lang="en-US" sz="2000" dirty="0" smtClean="0"/>
              <a:t>Recommendation</a:t>
            </a:r>
            <a:r>
              <a:rPr lang="en-US" sz="2000" dirty="0"/>
              <a:t>:</a:t>
            </a:r>
          </a:p>
          <a:p>
            <a:pPr marL="457200" indent="-457200">
              <a:buFont typeface="+mj-lt"/>
              <a:buAutoNum type="arabicPeriod"/>
            </a:pPr>
            <a:r>
              <a:rPr lang="en-GB" sz="2000" dirty="0"/>
              <a:t>We encourage a rigorous approach to project prioritization, such as the use of risk analysis, and looking into best practice elsewhere. </a:t>
            </a:r>
            <a:endParaRPr lang="en-GB" sz="2000" dirty="0" smtClean="0"/>
          </a:p>
          <a:p>
            <a:pPr marL="457200" indent="-457200">
              <a:buFont typeface="+mj-lt"/>
              <a:buAutoNum type="arabicPeriod"/>
            </a:pPr>
            <a:r>
              <a:rPr lang="en-GB" sz="2000" dirty="0" smtClean="0"/>
              <a:t>Get </a:t>
            </a:r>
            <a:r>
              <a:rPr lang="en-GB" sz="2000" dirty="0"/>
              <a:t>spare RFQ tested and installed a soon as possible</a:t>
            </a:r>
            <a:r>
              <a:rPr lang="en-GB" sz="2000" dirty="0" smtClean="0"/>
              <a:t>.</a:t>
            </a:r>
            <a:endParaRPr lang="en-GB" sz="2000" dirty="0"/>
          </a:p>
          <a:p>
            <a:pPr marL="457200" indent="-457200">
              <a:buFont typeface="+mj-lt"/>
              <a:buAutoNum type="arabicPeriod"/>
            </a:pPr>
            <a:r>
              <a:rPr lang="en-GB" sz="2000" dirty="0" smtClean="0"/>
              <a:t>Sustainable </a:t>
            </a:r>
            <a:r>
              <a:rPr lang="en-GB" sz="2000" dirty="0"/>
              <a:t>performance requires investment - continue to fight for an adequate AIP budget (in the region of $4M/year).</a:t>
            </a:r>
          </a:p>
        </p:txBody>
      </p:sp>
    </p:spTree>
    <p:extLst>
      <p:ext uri="{BB962C8B-B14F-4D97-AF65-F5344CB8AC3E}">
        <p14:creationId xmlns:p14="http://schemas.microsoft.com/office/powerpoint/2010/main" val="4205545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669688"/>
          </a:xfrm>
        </p:spPr>
        <p:txBody>
          <a:bodyPr/>
          <a:lstStyle/>
          <a:p>
            <a:r>
              <a:rPr lang="en-US" sz="2000" dirty="0" smtClean="0"/>
              <a:t>Charge Question 4: </a:t>
            </a:r>
            <a:r>
              <a:rPr lang="en-US" sz="2000" dirty="0"/>
              <a:t>Is the scope of work identified for ongoing and future Accelerator Improvement Projects (AIP) appropriate and balanced between the competing interests building necessary margin for routine operation at 1.4 MW and addressing system obsolescence? </a:t>
            </a:r>
            <a:br>
              <a:rPr lang="en-US" sz="2000" dirty="0"/>
            </a:b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676400"/>
            <a:ext cx="8490240" cy="4648199"/>
          </a:xfrm>
        </p:spPr>
        <p:txBody>
          <a:bodyPr/>
          <a:lstStyle/>
          <a:p>
            <a:pPr marL="0" indent="0">
              <a:buNone/>
            </a:pPr>
            <a:r>
              <a:rPr lang="en-US" sz="2000" dirty="0"/>
              <a:t>Comments</a:t>
            </a:r>
          </a:p>
          <a:p>
            <a:r>
              <a:rPr lang="en-US" sz="2000" dirty="0"/>
              <a:t>Building operating margin and addressing obsolescence are two aspects of ensuring reliable operation of the facility </a:t>
            </a:r>
          </a:p>
          <a:p>
            <a:r>
              <a:rPr lang="en-US" sz="2000" dirty="0"/>
              <a:t>The prima facie cases for the AIP projects that were presented to the committee seemed reasonable.</a:t>
            </a:r>
          </a:p>
          <a:p>
            <a:r>
              <a:rPr lang="en-US" sz="2000" dirty="0"/>
              <a:t>We didn’t see that common risk/reward criteria were used. </a:t>
            </a:r>
            <a:endParaRPr lang="en-US" sz="2000" dirty="0" smtClean="0"/>
          </a:p>
          <a:p>
            <a:r>
              <a:rPr lang="en-US" sz="2000" dirty="0"/>
              <a:t>The committee endorses the policy of spending down AIP carry over. </a:t>
            </a:r>
          </a:p>
          <a:p>
            <a:r>
              <a:rPr lang="en-US" sz="2000" dirty="0" smtClean="0"/>
              <a:t>Recommendation:</a:t>
            </a:r>
            <a:endParaRPr lang="en-US" sz="2000" dirty="0"/>
          </a:p>
          <a:p>
            <a:pPr marL="457200" indent="-457200">
              <a:buFont typeface="+mj-lt"/>
              <a:buAutoNum type="arabicPeriod"/>
            </a:pPr>
            <a:r>
              <a:rPr lang="en-US" sz="2000" dirty="0"/>
              <a:t>Acquire data to back </a:t>
            </a:r>
            <a:r>
              <a:rPr lang="en-US" sz="2000" dirty="0" smtClean="0"/>
              <a:t>up the </a:t>
            </a:r>
            <a:r>
              <a:rPr lang="en-US" sz="2000" dirty="0"/>
              <a:t>argument </a:t>
            </a:r>
            <a:r>
              <a:rPr lang="en-US" sz="2000" dirty="0" smtClean="0"/>
              <a:t>that the desired </a:t>
            </a:r>
            <a:r>
              <a:rPr lang="en-US" sz="2000" dirty="0"/>
              <a:t>amount of $4M/yr for AIP </a:t>
            </a:r>
            <a:r>
              <a:rPr lang="en-US" sz="2000" dirty="0" smtClean="0"/>
              <a:t>is needed for </a:t>
            </a:r>
            <a:r>
              <a:rPr lang="en-US" sz="2000" dirty="0"/>
              <a:t>a facility </a:t>
            </a:r>
            <a:r>
              <a:rPr lang="en-US" sz="2000" dirty="0" smtClean="0"/>
              <a:t>of this </a:t>
            </a:r>
            <a:r>
              <a:rPr lang="en-US" sz="2000" dirty="0"/>
              <a:t>size. </a:t>
            </a:r>
            <a:r>
              <a:rPr lang="en-US" sz="2000" dirty="0" smtClean="0"/>
              <a:t>E.g. What </a:t>
            </a:r>
            <a:r>
              <a:rPr lang="en-US" sz="2000" dirty="0"/>
              <a:t>didn’t get done, what are the </a:t>
            </a:r>
            <a:r>
              <a:rPr lang="en-US" sz="2000" dirty="0" smtClean="0"/>
              <a:t>consequences of not doing projects?</a:t>
            </a:r>
            <a:endParaRPr lang="en-US" sz="2000" dirty="0"/>
          </a:p>
          <a:p>
            <a:endParaRPr lang="en-US" sz="2000" dirty="0"/>
          </a:p>
        </p:txBody>
      </p:sp>
    </p:spTree>
    <p:extLst>
      <p:ext uri="{BB962C8B-B14F-4D97-AF65-F5344CB8AC3E}">
        <p14:creationId xmlns:p14="http://schemas.microsoft.com/office/powerpoint/2010/main" val="2559850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AIP</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066800"/>
            <a:ext cx="8490240" cy="5257799"/>
          </a:xfrm>
        </p:spPr>
        <p:txBody>
          <a:bodyPr/>
          <a:lstStyle/>
          <a:p>
            <a:pPr marL="0" indent="0">
              <a:buNone/>
            </a:pPr>
            <a:r>
              <a:rPr lang="en-US" sz="2000" dirty="0" smtClean="0"/>
              <a:t>Addressing Obsolescence</a:t>
            </a:r>
          </a:p>
          <a:p>
            <a:r>
              <a:rPr lang="en-US" sz="2000" dirty="0"/>
              <a:t>Operating with obsolescent systems is not a desirable state in an ideal world. </a:t>
            </a:r>
            <a:endParaRPr lang="en-US" sz="2000" dirty="0" smtClean="0"/>
          </a:p>
          <a:p>
            <a:r>
              <a:rPr lang="en-US" sz="2000" dirty="0" smtClean="0"/>
              <a:t>We are not in an ideal world – Resources are finite</a:t>
            </a:r>
          </a:p>
          <a:p>
            <a:r>
              <a:rPr lang="en-US" sz="2000" dirty="0" smtClean="0"/>
              <a:t>You have mitigation strategies in place - the </a:t>
            </a:r>
            <a:r>
              <a:rPr lang="en-US" sz="2000" dirty="0"/>
              <a:t>most important of these being procuring sufficient spares. </a:t>
            </a:r>
            <a:endParaRPr lang="en-US" sz="2000" dirty="0" smtClean="0"/>
          </a:p>
          <a:p>
            <a:r>
              <a:rPr lang="en-US" sz="2000" dirty="0" smtClean="0"/>
              <a:t>With </a:t>
            </a:r>
            <a:r>
              <a:rPr lang="en-US" sz="2000" dirty="0"/>
              <a:t>a known ‘burn rate’ of spares it should be possible to forecast the systems that need to be </a:t>
            </a:r>
            <a:r>
              <a:rPr lang="en-US" sz="2000" dirty="0" smtClean="0"/>
              <a:t>addressed and when</a:t>
            </a:r>
          </a:p>
          <a:p>
            <a:r>
              <a:rPr lang="en-US" sz="2000" dirty="0" smtClean="0"/>
              <a:t>Have to make tough decisions e.g. can we manage with the current system until the upgrade?</a:t>
            </a:r>
          </a:p>
          <a:p>
            <a:r>
              <a:rPr lang="en-US" sz="2000" dirty="0" smtClean="0"/>
              <a:t>Have to think of facility needs as a whole</a:t>
            </a:r>
            <a:endParaRPr lang="en-US" sz="2000" dirty="0"/>
          </a:p>
          <a:p>
            <a:endParaRPr lang="en-US" sz="2000" dirty="0"/>
          </a:p>
        </p:txBody>
      </p:sp>
    </p:spTree>
    <p:extLst>
      <p:ext uri="{BB962C8B-B14F-4D97-AF65-F5344CB8AC3E}">
        <p14:creationId xmlns:p14="http://schemas.microsoft.com/office/powerpoint/2010/main" val="2576494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Shutdown Planning</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85670" y="685800"/>
            <a:ext cx="8490240" cy="5257799"/>
          </a:xfrm>
        </p:spPr>
        <p:txBody>
          <a:bodyPr/>
          <a:lstStyle/>
          <a:p>
            <a:r>
              <a:rPr lang="en-US" sz="2000" dirty="0" smtClean="0"/>
              <a:t>SNS </a:t>
            </a:r>
            <a:r>
              <a:rPr lang="en-US" sz="2000" dirty="0"/>
              <a:t>developed a </a:t>
            </a:r>
            <a:r>
              <a:rPr lang="en-US" sz="2000" dirty="0" smtClean="0"/>
              <a:t>risk </a:t>
            </a:r>
            <a:r>
              <a:rPr lang="en-US" sz="2000" dirty="0"/>
              <a:t>prioritization process and used it to identify 15 priority activities for the Winter 2016 outage. It was reported that 14.5 of the 15 </a:t>
            </a:r>
            <a:r>
              <a:rPr lang="en-US" sz="2000" dirty="0" smtClean="0"/>
              <a:t>activities were </a:t>
            </a:r>
            <a:r>
              <a:rPr lang="en-US" sz="2000" dirty="0"/>
              <a:t>completed during the scheduled outage period. </a:t>
            </a:r>
            <a:endParaRPr lang="en-US" sz="2000" dirty="0" smtClean="0"/>
          </a:p>
          <a:p>
            <a:r>
              <a:rPr lang="en-US" sz="2000" dirty="0"/>
              <a:t>The RAD Director has </a:t>
            </a:r>
            <a:r>
              <a:rPr lang="en-US" sz="2000" dirty="0" smtClean="0"/>
              <a:t>described </a:t>
            </a:r>
            <a:r>
              <a:rPr lang="en-US" sz="2000" dirty="0"/>
              <a:t>proposed strategies to improve outage work planning in preparation for the first long facility outage in January-April 2017 and the committee found them reasonable</a:t>
            </a:r>
            <a:r>
              <a:rPr lang="en-US" sz="2000" dirty="0" smtClean="0"/>
              <a:t>. Communication of and implementation of these strategies to mitigate schedule risk associated with the long outage seems to be only in its very early stages. The committee did not see evidence of documentation of these strategies.</a:t>
            </a:r>
          </a:p>
          <a:p>
            <a:r>
              <a:rPr lang="en-US" sz="2000" dirty="0" smtClean="0"/>
              <a:t>There seems to be a history of schedule risk on receipt of the IRP from the vendor. There is a tight schedule for the authorization process for RFQ beam operations/testing prior to installation. The fates of these two activities are closely tied to each other because of the need to perform them both in a single long outage. Understanding the status of these two large activities both prior to and during installation and how they interact with other major activities such as plasma processing and routine maintenance activities will be critical. </a:t>
            </a:r>
            <a:endParaRPr lang="en-US" sz="2000" dirty="0"/>
          </a:p>
        </p:txBody>
      </p:sp>
    </p:spTree>
    <p:extLst>
      <p:ext uri="{BB962C8B-B14F-4D97-AF65-F5344CB8AC3E}">
        <p14:creationId xmlns:p14="http://schemas.microsoft.com/office/powerpoint/2010/main" val="3226491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6468"/>
          </a:xfrm>
        </p:spPr>
        <p:txBody>
          <a:bodyPr/>
          <a:lstStyle/>
          <a:p>
            <a:r>
              <a:rPr lang="en-US" sz="2000" dirty="0" smtClean="0"/>
              <a:t>Charge Question 5: </a:t>
            </a:r>
            <a:r>
              <a:rPr lang="en-US" sz="2000" dirty="0"/>
              <a:t>Are the proposed strategies to improve outage work planning in preparation for the first long facility outage in January-April 2017 reasonable? </a:t>
            </a:r>
            <a:br>
              <a:rPr lang="en-US" sz="2000" dirty="0"/>
            </a:b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1313893"/>
            <a:ext cx="8490240" cy="4648199"/>
          </a:xfrm>
        </p:spPr>
        <p:txBody>
          <a:bodyPr/>
          <a:lstStyle/>
          <a:p>
            <a:r>
              <a:rPr lang="en-US" sz="2000" dirty="0" smtClean="0"/>
              <a:t>Progress has been made in moving towards a quantitative risk prioritization process and the RAD Director laid out reasonable proposed </a:t>
            </a:r>
            <a:r>
              <a:rPr lang="en-US" sz="2000" dirty="0"/>
              <a:t>strategies to improve outage work planning in preparation for the first long facility outage in January-April </a:t>
            </a:r>
            <a:r>
              <a:rPr lang="en-US" sz="2000" dirty="0" smtClean="0"/>
              <a:t>2017. It is critical that implementation of these strategies proceed in a timely fashion.</a:t>
            </a:r>
          </a:p>
          <a:p>
            <a:pPr>
              <a:buSzPct val="45000"/>
              <a:buFont typeface="Wingdings" charset="0"/>
              <a:buChar char=""/>
            </a:pPr>
            <a:r>
              <a:rPr lang="en-US" sz="2000" dirty="0"/>
              <a:t>The committee encourages the SNS team to plan carefully for in-situ plasma processing so that priorities, space, personnel, and resource allocations are clearly defined before the start of the outage periods.</a:t>
            </a:r>
          </a:p>
          <a:p>
            <a:pPr>
              <a:buSzPct val="45000"/>
              <a:buFont typeface="Wingdings" charset="0"/>
              <a:buChar char=""/>
            </a:pPr>
            <a:r>
              <a:rPr lang="en-US" sz="2000" dirty="0"/>
              <a:t>Anticipating that there might not be enough time to plasma-process all of the high-beta cavities, and that plasma processing may not be completely free of risk, the committee suggests </a:t>
            </a:r>
            <a:r>
              <a:rPr lang="en-US" sz="2000" dirty="0" smtClean="0"/>
              <a:t>prioritizing </a:t>
            </a:r>
            <a:r>
              <a:rPr lang="en-US" sz="2000" dirty="0"/>
              <a:t>plasma processing of cryomodules which have highest potential for performance improvement. </a:t>
            </a:r>
          </a:p>
          <a:p>
            <a:pPr marL="0" indent="0">
              <a:buNone/>
            </a:pPr>
            <a:endParaRPr lang="en-US" sz="2000" dirty="0" smtClean="0"/>
          </a:p>
          <a:p>
            <a:endParaRPr lang="en-US" sz="2000" dirty="0"/>
          </a:p>
        </p:txBody>
      </p:sp>
    </p:spTree>
    <p:extLst>
      <p:ext uri="{BB962C8B-B14F-4D97-AF65-F5344CB8AC3E}">
        <p14:creationId xmlns:p14="http://schemas.microsoft.com/office/powerpoint/2010/main" val="20240933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6468"/>
          </a:xfrm>
        </p:spPr>
        <p:txBody>
          <a:bodyPr/>
          <a:lstStyle/>
          <a:p>
            <a:r>
              <a:rPr lang="en-US" sz="2000" dirty="0" smtClean="0"/>
              <a:t>Charge Question 5: </a:t>
            </a:r>
            <a:r>
              <a:rPr lang="en-US" sz="2000" dirty="0"/>
              <a:t>Are the proposed strategies to improve outage work planning in preparation for the first long facility outage in January-April 2017 reasonable? </a:t>
            </a:r>
            <a:br>
              <a:rPr lang="en-US" sz="2000" dirty="0"/>
            </a:b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1219200"/>
            <a:ext cx="8490240" cy="4648199"/>
          </a:xfrm>
        </p:spPr>
        <p:txBody>
          <a:bodyPr/>
          <a:lstStyle/>
          <a:p>
            <a:pPr marL="0" indent="0">
              <a:buNone/>
            </a:pPr>
            <a:r>
              <a:rPr lang="en-US" sz="2000" dirty="0"/>
              <a:t>Recommendations:</a:t>
            </a:r>
          </a:p>
          <a:p>
            <a:pPr marL="457200" indent="-457200">
              <a:buFont typeface="+mj-lt"/>
              <a:buAutoNum type="arabicPeriod"/>
            </a:pPr>
            <a:r>
              <a:rPr lang="en-GB" sz="2000" dirty="0"/>
              <a:t>We encourage quick dissemination of the planned outage work planning improvements to all impacted personnel. The schedule for doing this is already tight. Get the message out!</a:t>
            </a:r>
          </a:p>
          <a:p>
            <a:pPr marL="457200" indent="-457200">
              <a:buFont typeface="+mj-lt"/>
              <a:buAutoNum type="arabicPeriod"/>
            </a:pPr>
            <a:r>
              <a:rPr lang="en-GB" sz="2000" dirty="0"/>
              <a:t>We encourage improvements to outage work planning proceed immediately and that the Summer 2016 outage be used as a beta test of the new process.</a:t>
            </a:r>
          </a:p>
          <a:p>
            <a:pPr marL="457200" indent="-457200">
              <a:buFont typeface="+mj-lt"/>
              <a:buAutoNum type="arabicPeriod"/>
            </a:pPr>
            <a:r>
              <a:rPr lang="en-GB" sz="2000" dirty="0"/>
              <a:t>We view completing the authorization basis requirements for ITSF operations to be a critical path item and that it be treated accordingly in order to meet the proposed June 2016 start of RFQ beam operations</a:t>
            </a:r>
            <a:r>
              <a:rPr lang="en-GB" sz="2000" dirty="0" smtClean="0"/>
              <a:t>.</a:t>
            </a:r>
          </a:p>
          <a:p>
            <a:pPr marL="457200" indent="-457200">
              <a:buFont typeface="+mj-lt"/>
              <a:buAutoNum type="arabicPeriod"/>
            </a:pPr>
            <a:r>
              <a:rPr lang="en-GB" sz="2000" dirty="0"/>
              <a:t>Proceed with plasma processing during the 4-month outage, and take advantage of other opportunities in the schedule for plasma processing.  Plan strategically to ensure that resources are available for this effort and prioritise cryomodules with the highest potential for improvement</a:t>
            </a:r>
            <a:r>
              <a:rPr lang="en-GB" sz="2000" dirty="0" smtClean="0"/>
              <a:t>.</a:t>
            </a:r>
            <a:endParaRPr lang="en-GB" sz="2000" dirty="0"/>
          </a:p>
          <a:p>
            <a:pPr marL="0" indent="0">
              <a:buNone/>
            </a:pPr>
            <a:endParaRPr lang="en-US" sz="2000" dirty="0"/>
          </a:p>
        </p:txBody>
      </p:sp>
    </p:spTree>
    <p:extLst>
      <p:ext uri="{BB962C8B-B14F-4D97-AF65-F5344CB8AC3E}">
        <p14:creationId xmlns:p14="http://schemas.microsoft.com/office/powerpoint/2010/main" val="2012313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6468"/>
          </a:xfrm>
        </p:spPr>
        <p:txBody>
          <a:bodyPr/>
          <a:lstStyle/>
          <a:p>
            <a:pPr lvl="0"/>
            <a:r>
              <a:rPr lang="en-US" sz="2000" dirty="0" smtClean="0"/>
              <a:t>Charge Question 6: </a:t>
            </a:r>
            <a:r>
              <a:rPr lang="en-US" sz="2000" dirty="0"/>
              <a:t>Is the proposed strategy for the Proton Power Upgrade (PPU) project reasonable for an early project planning state, including the planned approach for the ring and transport systems?</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676400"/>
            <a:ext cx="8490240" cy="4648199"/>
          </a:xfrm>
        </p:spPr>
        <p:txBody>
          <a:bodyPr/>
          <a:lstStyle/>
          <a:p>
            <a:r>
              <a:rPr lang="en-US" sz="2000" dirty="0" smtClean="0"/>
              <a:t>The decision to break out the PPU from the Second Target Station (STS) project is very recent, and it is not clear to the committee that a strategy has been developed. However, it is clear that the PPU work may happen earlier with PPU installation work being done during normal SNS outages. Other facilities have demonstrated that this can be done, although it will be challenging. It is therefore essential that SNS develop the outage planning tools (e.g., using resource loaded scheduling during outages, and well developed prioritization) to be ready for PPU installation work. </a:t>
            </a:r>
          </a:p>
          <a:p>
            <a:endParaRPr lang="en-US" sz="2000" dirty="0"/>
          </a:p>
          <a:p>
            <a:pPr marL="0" indent="0">
              <a:buNone/>
            </a:pPr>
            <a:endParaRPr lang="en-US" sz="2000" dirty="0" smtClean="0"/>
          </a:p>
        </p:txBody>
      </p:sp>
    </p:spTree>
    <p:extLst>
      <p:ext uri="{BB962C8B-B14F-4D97-AF65-F5344CB8AC3E}">
        <p14:creationId xmlns:p14="http://schemas.microsoft.com/office/powerpoint/2010/main" val="3868400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884858"/>
          </a:xfrm>
        </p:spPr>
        <p:txBody>
          <a:bodyPr/>
          <a:lstStyle/>
          <a:p>
            <a:pPr lvl="0"/>
            <a:r>
              <a:rPr lang="en-US" sz="2000" dirty="0" smtClean="0"/>
              <a:t>Charge Question 7: </a:t>
            </a:r>
            <a:r>
              <a:rPr lang="en-US" sz="2000" dirty="0"/>
              <a:t>How might the target design &amp; fabrication decisions that we are making now be improved for reaching the short-term 1.4 MW reliability goal? </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1088573"/>
            <a:ext cx="8490240" cy="4648199"/>
          </a:xfrm>
        </p:spPr>
        <p:txBody>
          <a:bodyPr/>
          <a:lstStyle/>
          <a:p>
            <a:r>
              <a:rPr lang="en-US" sz="2000" dirty="0" smtClean="0"/>
              <a:t>Although the improvement work has been impressive, it is not clear that the current strategy will result in the reliability goal by the end of FY17</a:t>
            </a:r>
          </a:p>
          <a:p>
            <a:r>
              <a:rPr lang="en-US" sz="2000" dirty="0" smtClean="0"/>
              <a:t>As discussed earlier, a strategy to reduce overall pressure wave effects, while still making some effort to reduce stress concentrations through design may be a more efficient use of resources</a:t>
            </a:r>
          </a:p>
          <a:p>
            <a:pPr marL="0" indent="0">
              <a:buNone/>
            </a:pPr>
            <a:r>
              <a:rPr lang="en-US" sz="2000" b="1" dirty="0" smtClean="0">
                <a:solidFill>
                  <a:srgbClr val="18783D"/>
                </a:solidFill>
              </a:rPr>
              <a:t>Recommendation:</a:t>
            </a:r>
            <a:r>
              <a:rPr lang="en-US" sz="2000" dirty="0" smtClean="0"/>
              <a:t>	</a:t>
            </a:r>
          </a:p>
          <a:p>
            <a:pPr marL="457200" indent="-457200">
              <a:buFont typeface="+mj-lt"/>
              <a:buAutoNum type="arabicPeriod"/>
            </a:pPr>
            <a:r>
              <a:rPr lang="en-US" sz="2000" dirty="0" smtClean="0"/>
              <a:t>To this end, along with previous applicable recommendations, a re-prioritization of activities should be considered:</a:t>
            </a:r>
          </a:p>
          <a:p>
            <a:pPr lvl="1"/>
            <a:r>
              <a:rPr lang="en-US" sz="1600" dirty="0" smtClean="0"/>
              <a:t>1)	Gas </a:t>
            </a:r>
            <a:r>
              <a:rPr lang="en-US" sz="1600" dirty="0"/>
              <a:t>bubble injection with jet flow</a:t>
            </a:r>
          </a:p>
          <a:p>
            <a:pPr lvl="2"/>
            <a:r>
              <a:rPr lang="en-US" sz="1600" dirty="0"/>
              <a:t>Strain measurements on </a:t>
            </a:r>
            <a:r>
              <a:rPr lang="en-US" sz="1600" dirty="0" smtClean="0"/>
              <a:t>the </a:t>
            </a:r>
            <a:r>
              <a:rPr lang="en-US" sz="1600" dirty="0"/>
              <a:t>target is an integral part of evaluating effects of gas bubble injection</a:t>
            </a:r>
          </a:p>
          <a:p>
            <a:pPr lvl="1"/>
            <a:r>
              <a:rPr lang="en-US" sz="1600" dirty="0" smtClean="0"/>
              <a:t>2)	Continued PIE of spent targets</a:t>
            </a:r>
            <a:endParaRPr lang="en-US" sz="1600" dirty="0"/>
          </a:p>
          <a:p>
            <a:pPr lvl="1"/>
            <a:r>
              <a:rPr lang="en-US" sz="1600" dirty="0" smtClean="0"/>
              <a:t>3)	Target </a:t>
            </a:r>
            <a:r>
              <a:rPr lang="en-US" sz="1600" dirty="0"/>
              <a:t>design modifications to reduce stress concentrations and effects of fabrication flaws</a:t>
            </a:r>
          </a:p>
          <a:p>
            <a:pPr lvl="1"/>
            <a:r>
              <a:rPr lang="en-US" sz="1600" dirty="0" smtClean="0"/>
              <a:t>4)	Fabrication </a:t>
            </a:r>
            <a:r>
              <a:rPr lang="en-US" sz="1600" dirty="0"/>
              <a:t>improvements (QA, </a:t>
            </a:r>
            <a:r>
              <a:rPr lang="en-US" sz="1600" dirty="0" smtClean="0"/>
              <a:t>manufacturing methods, </a:t>
            </a:r>
            <a:r>
              <a:rPr lang="en-US" sz="1600" dirty="0"/>
              <a:t>welding)</a:t>
            </a:r>
          </a:p>
          <a:p>
            <a:pPr lvl="1"/>
            <a:endParaRPr lang="en-US" sz="1600" dirty="0"/>
          </a:p>
        </p:txBody>
      </p:sp>
    </p:spTree>
    <p:extLst>
      <p:ext uri="{BB962C8B-B14F-4D97-AF65-F5344CB8AC3E}">
        <p14:creationId xmlns:p14="http://schemas.microsoft.com/office/powerpoint/2010/main" val="2339569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884858"/>
          </a:xfrm>
        </p:spPr>
        <p:txBody>
          <a:bodyPr/>
          <a:lstStyle/>
          <a:p>
            <a:r>
              <a:rPr lang="en-US" sz="2000" dirty="0" smtClean="0"/>
              <a:t>Charge Question 8: </a:t>
            </a:r>
            <a:r>
              <a:rPr lang="en-US" sz="2000" dirty="0"/>
              <a:t>What other areas of target development (besides gas injection) might have significant rewards for future target reliability? </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1088573"/>
            <a:ext cx="8490240" cy="4648199"/>
          </a:xfrm>
        </p:spPr>
        <p:txBody>
          <a:bodyPr/>
          <a:lstStyle/>
          <a:p>
            <a:r>
              <a:rPr lang="en-US" sz="2000" dirty="0" smtClean="0"/>
              <a:t>The team has identified all the most promising areas for target development</a:t>
            </a:r>
          </a:p>
          <a:p>
            <a:pPr lvl="1"/>
            <a:r>
              <a:rPr lang="en-US" sz="1600" dirty="0" smtClean="0"/>
              <a:t>Gas wall could be pursued at a lower priority if jet-flow and gas bubble improvements do not result in satisfactory reduction of cavitation/erosion</a:t>
            </a:r>
          </a:p>
          <a:p>
            <a:pPr lvl="1"/>
            <a:r>
              <a:rPr lang="en-US" sz="1600" dirty="0" smtClean="0"/>
              <a:t>Additional and/or improved instrumentation methods would help evaluate design changes, gas bubble injection systems, “break-in” period phenomenon, target health…</a:t>
            </a:r>
          </a:p>
          <a:p>
            <a:r>
              <a:rPr lang="en-US" sz="2000" dirty="0" smtClean="0"/>
              <a:t>PIE has been essential to target development and should be expanded if resources allow</a:t>
            </a:r>
          </a:p>
          <a:p>
            <a:pPr lvl="1"/>
            <a:r>
              <a:rPr lang="en-US" sz="1600" dirty="0" smtClean="0"/>
              <a:t>Possible to use CT scanning technology to image cavitation-erosion and leak areas?</a:t>
            </a:r>
          </a:p>
          <a:p>
            <a:r>
              <a:rPr lang="en-US" sz="2000" dirty="0" smtClean="0"/>
              <a:t>Radiation Damage does not seem to be limiting factor for 1.4 MW operation</a:t>
            </a:r>
          </a:p>
          <a:p>
            <a:pPr lvl="1"/>
            <a:r>
              <a:rPr lang="en-US" sz="1600" dirty="0" smtClean="0"/>
              <a:t>May be an issue for 2+ MW, especially radiation damage effects coupled with fatigue performance (very difficult to assess!)</a:t>
            </a:r>
          </a:p>
          <a:p>
            <a:pPr lvl="2"/>
            <a:r>
              <a:rPr lang="en-US" sz="1600" dirty="0" smtClean="0"/>
              <a:t>Many SS foils from RaDIATE BLIP irradiation could be made available, if helpful</a:t>
            </a:r>
            <a:endParaRPr lang="en-US" sz="1600" dirty="0"/>
          </a:p>
        </p:txBody>
      </p:sp>
    </p:spTree>
    <p:extLst>
      <p:ext uri="{BB962C8B-B14F-4D97-AF65-F5344CB8AC3E}">
        <p14:creationId xmlns:p14="http://schemas.microsoft.com/office/powerpoint/2010/main" val="3868248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884858"/>
          </a:xfrm>
        </p:spPr>
        <p:txBody>
          <a:bodyPr/>
          <a:lstStyle/>
          <a:p>
            <a:r>
              <a:rPr lang="en-US" sz="2000" dirty="0" smtClean="0"/>
              <a:t>Charge Question 9: </a:t>
            </a:r>
            <a:r>
              <a:rPr lang="en-US" sz="2000" dirty="0"/>
              <a:t>How aggressively should SNS pursue implementation of gas injection for the short-term (1-year) and long-term plans? Are we using the right strategies</a:t>
            </a:r>
            <a:r>
              <a:rPr lang="en-US" sz="2000" dirty="0" smtClean="0"/>
              <a:t>?</a:t>
            </a: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1295400"/>
            <a:ext cx="8490240" cy="4648199"/>
          </a:xfrm>
        </p:spPr>
        <p:txBody>
          <a:bodyPr/>
          <a:lstStyle/>
          <a:p>
            <a:r>
              <a:rPr lang="en-US" sz="2000" dirty="0" smtClean="0"/>
              <a:t>As discussed earlier, to achieve goal A by end of FY17 (reliable operation at 1.4 MW with LTE 2 target replacements/yr), a more ambitious short-term gas injection system should be pursued aggressively</a:t>
            </a:r>
          </a:p>
          <a:p>
            <a:pPr lvl="1"/>
            <a:r>
              <a:rPr lang="en-US" sz="1600" dirty="0" smtClean="0"/>
              <a:t>Likely includes more significant mercury loop modifications to safely and stably handle gas loading</a:t>
            </a:r>
          </a:p>
          <a:p>
            <a:pPr lvl="1"/>
            <a:r>
              <a:rPr lang="en-US" sz="1600" dirty="0" smtClean="0"/>
              <a:t>The goal is not just to demonstrate effects on pressure wave mitigation, but to achieve reliable operation at 1.4 MW</a:t>
            </a:r>
          </a:p>
          <a:p>
            <a:r>
              <a:rPr lang="en-US" sz="2000" dirty="0" smtClean="0"/>
              <a:t>The current short-term plan certainly would be helpful in </a:t>
            </a:r>
            <a:r>
              <a:rPr lang="en-US" sz="2000" i="1" dirty="0" smtClean="0"/>
              <a:t>perhaps</a:t>
            </a:r>
            <a:r>
              <a:rPr lang="en-US" sz="2000" dirty="0" smtClean="0"/>
              <a:t> demonstrating bubble injection effects and gaining experience with an injection system’s effects on mercury loop operation, but in our opinion, would not assure reliable target operation at 1.4 MW within the time frame of ~1.5 year</a:t>
            </a:r>
          </a:p>
          <a:p>
            <a:r>
              <a:rPr lang="en-US" sz="2000" dirty="0" smtClean="0"/>
              <a:t>Long-term plans will always take a “back-seat” to achieving near-term goals, current operations and spare fabrication</a:t>
            </a:r>
          </a:p>
          <a:p>
            <a:pPr lvl="1"/>
            <a:r>
              <a:rPr lang="en-US" sz="1600" dirty="0" smtClean="0"/>
              <a:t>Should include only those improvements that are deemed likely necessary for higher power operations</a:t>
            </a:r>
            <a:endParaRPr lang="en-US" sz="1600" dirty="0"/>
          </a:p>
        </p:txBody>
      </p:sp>
    </p:spTree>
    <p:extLst>
      <p:ext uri="{BB962C8B-B14F-4D97-AF65-F5344CB8AC3E}">
        <p14:creationId xmlns:p14="http://schemas.microsoft.com/office/powerpoint/2010/main" val="4152379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146468"/>
          </a:xfrm>
        </p:spPr>
        <p:txBody>
          <a:bodyPr/>
          <a:lstStyle/>
          <a:p>
            <a:r>
              <a:rPr lang="en-US" sz="2000" dirty="0" smtClean="0"/>
              <a:t>Charge Question 10: </a:t>
            </a:r>
            <a:r>
              <a:rPr lang="en-US" sz="2000" dirty="0"/>
              <a:t>Is the proposed approach for the STS target systems reasonable for an early design stage, and in particular is the choice of a rotating target with vertical access for maintenance appropriate? </a:t>
            </a:r>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1295400"/>
            <a:ext cx="8490240" cy="4648199"/>
          </a:xfrm>
        </p:spPr>
        <p:txBody>
          <a:bodyPr/>
          <a:lstStyle/>
          <a:p>
            <a:r>
              <a:rPr lang="en-US" sz="2000" dirty="0" smtClean="0"/>
              <a:t>YES</a:t>
            </a:r>
          </a:p>
          <a:p>
            <a:pPr lvl="1"/>
            <a:r>
              <a:rPr lang="en-US" sz="1600" dirty="0" smtClean="0"/>
              <a:t>The </a:t>
            </a:r>
            <a:r>
              <a:rPr lang="en-US" sz="1600" dirty="0"/>
              <a:t>safety implications of </a:t>
            </a:r>
            <a:r>
              <a:rPr lang="en-US" sz="1600" dirty="0" smtClean="0"/>
              <a:t>concentrated decay </a:t>
            </a:r>
            <a:r>
              <a:rPr lang="en-US" sz="1600" dirty="0"/>
              <a:t>heat with a stationary target versus </a:t>
            </a:r>
            <a:r>
              <a:rPr lang="en-US" sz="1600" dirty="0" smtClean="0"/>
              <a:t>distributed decay heat with a rotating </a:t>
            </a:r>
            <a:r>
              <a:rPr lang="en-US" sz="1600" dirty="0"/>
              <a:t>target are very </a:t>
            </a:r>
            <a:r>
              <a:rPr lang="en-US" sz="1600" dirty="0" smtClean="0"/>
              <a:t>compelling</a:t>
            </a:r>
            <a:endParaRPr lang="en-US" sz="1600" dirty="0"/>
          </a:p>
          <a:p>
            <a:r>
              <a:rPr lang="en-US" sz="2000" dirty="0" smtClean="0"/>
              <a:t>Consider </a:t>
            </a:r>
            <a:r>
              <a:rPr lang="en-US" sz="2000" dirty="0"/>
              <a:t>more deeply </a:t>
            </a:r>
            <a:r>
              <a:rPr lang="en-US" sz="2000" dirty="0" smtClean="0"/>
              <a:t>the replacement </a:t>
            </a:r>
            <a:r>
              <a:rPr lang="en-US" sz="2000" dirty="0"/>
              <a:t>procedure </a:t>
            </a:r>
            <a:r>
              <a:rPr lang="en-US" sz="2000" dirty="0" smtClean="0"/>
              <a:t>(in-situ axle/wheel separation)</a:t>
            </a:r>
          </a:p>
          <a:p>
            <a:pPr lvl="1"/>
            <a:r>
              <a:rPr lang="en-US" sz="1600" dirty="0" smtClean="0"/>
              <a:t>Including </a:t>
            </a:r>
            <a:r>
              <a:rPr lang="en-US" sz="1600" dirty="0"/>
              <a:t>the IRP replacement as it is more frequent</a:t>
            </a:r>
            <a:r>
              <a:rPr lang="en-US" sz="1600" dirty="0" smtClean="0"/>
              <a:t>.</a:t>
            </a:r>
            <a:endParaRPr lang="en-US" sz="1600" dirty="0"/>
          </a:p>
          <a:p>
            <a:r>
              <a:rPr lang="en-US" sz="2000" dirty="0" smtClean="0"/>
              <a:t>The </a:t>
            </a:r>
            <a:r>
              <a:rPr lang="en-US" sz="2000" dirty="0"/>
              <a:t>neutronics (prompt and residual dose </a:t>
            </a:r>
            <a:r>
              <a:rPr lang="en-US" sz="2000" dirty="0" smtClean="0"/>
              <a:t>rates analyses) </a:t>
            </a:r>
            <a:r>
              <a:rPr lang="en-US" sz="2000" dirty="0"/>
              <a:t>should be completed ASAP to ensure proper radiological controls and </a:t>
            </a:r>
            <a:r>
              <a:rPr lang="en-US" sz="2000" dirty="0" smtClean="0"/>
              <a:t>shielding measures are </a:t>
            </a:r>
            <a:r>
              <a:rPr lang="en-US" sz="2000" dirty="0"/>
              <a:t>in </a:t>
            </a:r>
            <a:r>
              <a:rPr lang="en-US" sz="2000" dirty="0" smtClean="0"/>
              <a:t>place</a:t>
            </a:r>
            <a:r>
              <a:rPr lang="en-US" sz="2000" dirty="0"/>
              <a:t> </a:t>
            </a:r>
            <a:r>
              <a:rPr lang="en-US" sz="2000" dirty="0" smtClean="0"/>
              <a:t>to enable hands-on and RH procedures as currently envisioned</a:t>
            </a:r>
            <a:endParaRPr lang="en-US" sz="2000" dirty="0"/>
          </a:p>
          <a:p>
            <a:r>
              <a:rPr lang="en-US" sz="2000" dirty="0" smtClean="0"/>
              <a:t>Hot </a:t>
            </a:r>
            <a:r>
              <a:rPr lang="en-US" sz="2000" dirty="0"/>
              <a:t>Cell (</a:t>
            </a:r>
            <a:r>
              <a:rPr lang="en-US" sz="2000" dirty="0" smtClean="0"/>
              <a:t>Service </a:t>
            </a:r>
            <a:r>
              <a:rPr lang="en-US" sz="2000" dirty="0"/>
              <a:t>Bay) is not included in the current </a:t>
            </a:r>
            <a:r>
              <a:rPr lang="en-US" sz="2000" dirty="0" smtClean="0"/>
              <a:t>layout</a:t>
            </a:r>
          </a:p>
          <a:p>
            <a:pPr lvl="1"/>
            <a:r>
              <a:rPr lang="en-US" sz="1600" dirty="0"/>
              <a:t>S</a:t>
            </a:r>
            <a:r>
              <a:rPr lang="en-US" sz="1600" dirty="0" smtClean="0"/>
              <a:t>everely limits </a:t>
            </a:r>
            <a:r>
              <a:rPr lang="en-US" sz="1600" dirty="0"/>
              <a:t>the autopsy and PIE </a:t>
            </a:r>
            <a:r>
              <a:rPr lang="en-US" sz="1600" dirty="0" smtClean="0"/>
              <a:t>capabilities</a:t>
            </a:r>
          </a:p>
          <a:p>
            <a:pPr lvl="1"/>
            <a:r>
              <a:rPr lang="en-US" sz="1600" dirty="0"/>
              <a:t>E</a:t>
            </a:r>
            <a:r>
              <a:rPr lang="en-US" sz="1600" dirty="0" smtClean="0"/>
              <a:t>liminates </a:t>
            </a:r>
            <a:r>
              <a:rPr lang="en-US" sz="1600" dirty="0"/>
              <a:t>the capability for unexpected inspections or accident </a:t>
            </a:r>
            <a:r>
              <a:rPr lang="en-US" sz="1600" dirty="0" smtClean="0"/>
              <a:t>recovery</a:t>
            </a:r>
          </a:p>
          <a:p>
            <a:pPr marL="346075" lvl="1" indent="0">
              <a:buNone/>
            </a:pPr>
            <a:r>
              <a:rPr lang="en-US" sz="1800" b="1" dirty="0" smtClean="0">
                <a:solidFill>
                  <a:srgbClr val="18783D"/>
                </a:solidFill>
              </a:rPr>
              <a:t>Recommendation:	</a:t>
            </a:r>
          </a:p>
          <a:p>
            <a:pPr marL="688975" lvl="1" indent="-342900">
              <a:buFont typeface="+mj-lt"/>
              <a:buAutoNum type="arabicPeriod"/>
            </a:pPr>
            <a:r>
              <a:rPr lang="en-US" sz="1600" dirty="0" smtClean="0"/>
              <a:t>Consider </a:t>
            </a:r>
            <a:r>
              <a:rPr lang="en-US" sz="1600" dirty="0"/>
              <a:t>adding the conventional construction features for a hot cell that could be outfitted </a:t>
            </a:r>
            <a:r>
              <a:rPr lang="en-US" sz="1600" dirty="0" smtClean="0"/>
              <a:t>later, </a:t>
            </a:r>
            <a:r>
              <a:rPr lang="en-US" sz="1600" dirty="0"/>
              <a:t>if necessary.</a:t>
            </a:r>
          </a:p>
          <a:p>
            <a:endParaRPr lang="en-US" sz="2000" dirty="0"/>
          </a:p>
        </p:txBody>
      </p:sp>
    </p:spTree>
    <p:extLst>
      <p:ext uri="{BB962C8B-B14F-4D97-AF65-F5344CB8AC3E}">
        <p14:creationId xmlns:p14="http://schemas.microsoft.com/office/powerpoint/2010/main" val="3732002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669688"/>
          </a:xfrm>
        </p:spPr>
        <p:txBody>
          <a:bodyPr/>
          <a:lstStyle/>
          <a:p>
            <a:pPr lvl="0"/>
            <a:r>
              <a:rPr lang="en-US" sz="2000" dirty="0" smtClean="0"/>
              <a:t>Charge Question 11: </a:t>
            </a:r>
            <a:r>
              <a:rPr lang="en-US" sz="2000" dirty="0"/>
              <a:t>Evaluate and comment on recent small-scale R&amp;D projects conducted in collaboration with other organizations (U. Tenn.) and the readiness of the organization to pursue additional small-scale initiatives funded by other sources.</a:t>
            </a:r>
            <a:br>
              <a:rPr lang="en-US" sz="2000" dirty="0"/>
            </a:br>
            <a:endParaRPr lang="en-US" sz="20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72760" y="1676400"/>
            <a:ext cx="8490240" cy="4648199"/>
          </a:xfrm>
        </p:spPr>
        <p:txBody>
          <a:bodyPr/>
          <a:lstStyle/>
          <a:p>
            <a:r>
              <a:rPr lang="en-US" sz="2000" dirty="0" smtClean="0"/>
              <a:t>The Laser Assisted H- Stripping and the 6D Beam Dynamics Studies at ITFS are well planned R&amp;D projects conducted in collaboration with other organizations and both projects are making good progress in achieving their goals.</a:t>
            </a:r>
          </a:p>
          <a:p>
            <a:r>
              <a:rPr lang="en-US" sz="2000" dirty="0" smtClean="0"/>
              <a:t>The 10 microsecond H</a:t>
            </a:r>
            <a:r>
              <a:rPr lang="en-US" sz="2000" dirty="0"/>
              <a:t>- </a:t>
            </a:r>
            <a:r>
              <a:rPr lang="en-US" sz="2000" dirty="0" smtClean="0"/>
              <a:t>stripping experiment is ready to take data and is on track to commence soon.</a:t>
            </a:r>
          </a:p>
          <a:p>
            <a:r>
              <a:rPr lang="en-US" sz="2000" dirty="0"/>
              <a:t>The 6D Beam Dynamics Studies </a:t>
            </a:r>
            <a:r>
              <a:rPr lang="en-US" sz="2000" dirty="0" smtClean="0"/>
              <a:t>could also be of direct benefit to improving the modeling efforts for SNS operations and development </a:t>
            </a:r>
            <a:endParaRPr lang="en-US" sz="2000" dirty="0"/>
          </a:p>
        </p:txBody>
      </p:sp>
    </p:spTree>
    <p:extLst>
      <p:ext uri="{BB962C8B-B14F-4D97-AF65-F5344CB8AC3E}">
        <p14:creationId xmlns:p14="http://schemas.microsoft.com/office/powerpoint/2010/main" val="2846800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0"/>
            <a:ext cx="8991600" cy="415498"/>
          </a:xfrm>
        </p:spPr>
        <p:txBody>
          <a:bodyPr/>
          <a:lstStyle/>
          <a:p>
            <a:r>
              <a:rPr lang="en-US" sz="2400" dirty="0" smtClean="0"/>
              <a:t>Topic: Ion Source, RFQ and ITSF</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685800"/>
            <a:ext cx="8490240" cy="5791200"/>
          </a:xfrm>
        </p:spPr>
        <p:txBody>
          <a:bodyPr/>
          <a:lstStyle/>
          <a:p>
            <a:r>
              <a:rPr lang="en-US" sz="1600" dirty="0" smtClean="0">
                <a:latin typeface="Helvetica Neue"/>
              </a:rPr>
              <a:t>The ion source continues to run with good reliability, although this year there were several failures of the edump which turn out to have been </a:t>
            </a:r>
            <a:r>
              <a:rPr lang="en-US" sz="1600" dirty="0">
                <a:latin typeface="Helvetica Neue"/>
              </a:rPr>
              <a:t>related to a change in vendor for the alumina </a:t>
            </a:r>
            <a:r>
              <a:rPr lang="en-US" sz="1600" dirty="0" smtClean="0">
                <a:latin typeface="Helvetica Neue"/>
              </a:rPr>
              <a:t>insulator. </a:t>
            </a:r>
            <a:r>
              <a:rPr lang="en-US" sz="1600" dirty="0">
                <a:latin typeface="Helvetica Neue"/>
              </a:rPr>
              <a:t>T</a:t>
            </a:r>
            <a:r>
              <a:rPr lang="en-US" sz="1600" dirty="0" smtClean="0">
                <a:latin typeface="Helvetica Neue"/>
              </a:rPr>
              <a:t>he </a:t>
            </a:r>
            <a:r>
              <a:rPr lang="en-US" sz="1600" dirty="0">
                <a:latin typeface="Helvetica Neue"/>
              </a:rPr>
              <a:t>problem now seems to be </a:t>
            </a:r>
            <a:r>
              <a:rPr lang="en-US" sz="1600" dirty="0" smtClean="0">
                <a:latin typeface="Helvetica Neue"/>
              </a:rPr>
              <a:t>resolved </a:t>
            </a:r>
            <a:r>
              <a:rPr lang="en-US" sz="1600" dirty="0">
                <a:latin typeface="Helvetica Neue"/>
              </a:rPr>
              <a:t>by reverting to the original supplier plus </a:t>
            </a:r>
            <a:r>
              <a:rPr lang="en-US" sz="1600" dirty="0" smtClean="0">
                <a:latin typeface="Helvetica Neue"/>
              </a:rPr>
              <a:t>increasing the insulator </a:t>
            </a:r>
            <a:r>
              <a:rPr lang="en-US" sz="1600" dirty="0">
                <a:latin typeface="Helvetica Neue"/>
              </a:rPr>
              <a:t>thickness in the weakest area</a:t>
            </a:r>
            <a:r>
              <a:rPr lang="en-US" sz="1600" dirty="0" smtClean="0">
                <a:latin typeface="Helvetica Neue"/>
              </a:rPr>
              <a:t>. Through ongoing improvements, the source intensity continues to get better, although it is not yet to the point where one has a comfortable margin over the operational requirements (partly due to the still reduced RFQ transmission).  Good progress in several areas - </a:t>
            </a:r>
            <a:r>
              <a:rPr lang="en-US" sz="1600" dirty="0">
                <a:latin typeface="Helvetica Neue"/>
              </a:rPr>
              <a:t> </a:t>
            </a:r>
            <a:r>
              <a:rPr lang="en-US" sz="1600" dirty="0" smtClean="0">
                <a:latin typeface="Helvetica Neue"/>
              </a:rPr>
              <a:t>operation at reduced gas pressure, </a:t>
            </a:r>
            <a:r>
              <a:rPr lang="en-US" sz="1600" dirty="0">
                <a:latin typeface="Helvetica Neue"/>
              </a:rPr>
              <a:t>improvements on </a:t>
            </a:r>
            <a:r>
              <a:rPr lang="en-US" sz="1600" dirty="0" smtClean="0">
                <a:latin typeface="Helvetica Neue"/>
              </a:rPr>
              <a:t>understanding and elimination of plasma </a:t>
            </a:r>
            <a:r>
              <a:rPr lang="en-US" sz="1600" dirty="0">
                <a:latin typeface="Helvetica Neue"/>
              </a:rPr>
              <a:t>outages, </a:t>
            </a:r>
            <a:r>
              <a:rPr lang="en-US" sz="1600" dirty="0" smtClean="0">
                <a:latin typeface="Helvetica Neue"/>
              </a:rPr>
              <a:t>and operation with </a:t>
            </a:r>
            <a:r>
              <a:rPr lang="en-US" sz="1600" dirty="0">
                <a:latin typeface="Helvetica Neue"/>
              </a:rPr>
              <a:t>higher </a:t>
            </a:r>
            <a:r>
              <a:rPr lang="en-US" sz="1600" dirty="0" smtClean="0">
                <a:latin typeface="Helvetica Neue"/>
              </a:rPr>
              <a:t>extraction voltage to reduce the emittance</a:t>
            </a:r>
            <a:r>
              <a:rPr lang="en-US" sz="1600" dirty="0">
                <a:latin typeface="Helvetica Neue"/>
              </a:rPr>
              <a:t> </a:t>
            </a:r>
            <a:r>
              <a:rPr lang="en-US" sz="1600" dirty="0" smtClean="0">
                <a:latin typeface="Helvetica Neue"/>
              </a:rPr>
              <a:t>and improve the </a:t>
            </a:r>
            <a:r>
              <a:rPr lang="en-US" sz="1600" dirty="0">
                <a:latin typeface="Helvetica Neue"/>
              </a:rPr>
              <a:t>RFQ transmission. </a:t>
            </a:r>
            <a:endParaRPr lang="en-US" sz="1600" dirty="0" smtClean="0">
              <a:latin typeface="Helvetica Neue"/>
            </a:endParaRPr>
          </a:p>
          <a:p>
            <a:r>
              <a:rPr lang="en-US" sz="1600" dirty="0" smtClean="0">
                <a:latin typeface="Helvetica Neue"/>
              </a:rPr>
              <a:t>Test </a:t>
            </a:r>
            <a:r>
              <a:rPr lang="en-US" sz="1600" dirty="0">
                <a:latin typeface="Helvetica Neue"/>
              </a:rPr>
              <a:t>Stand </a:t>
            </a:r>
            <a:r>
              <a:rPr lang="en-US" sz="1600" dirty="0" smtClean="0">
                <a:latin typeface="Helvetica Neue"/>
              </a:rPr>
              <a:t>external </a:t>
            </a:r>
            <a:r>
              <a:rPr lang="en-US" sz="1600" dirty="0">
                <a:latin typeface="Helvetica Neue"/>
              </a:rPr>
              <a:t>antenna </a:t>
            </a:r>
            <a:r>
              <a:rPr lang="en-US" sz="1600" dirty="0" smtClean="0">
                <a:latin typeface="Helvetica Neue"/>
              </a:rPr>
              <a:t>studies were resumed, with </a:t>
            </a:r>
            <a:r>
              <a:rPr lang="en-US" sz="1600" dirty="0">
                <a:latin typeface="Helvetica Neue"/>
              </a:rPr>
              <a:t>good results on </a:t>
            </a:r>
            <a:r>
              <a:rPr lang="en-US" sz="1600" dirty="0" smtClean="0">
                <a:latin typeface="Helvetica Neue"/>
              </a:rPr>
              <a:t>long term stability</a:t>
            </a:r>
            <a:r>
              <a:rPr lang="en-US" sz="1600" dirty="0">
                <a:latin typeface="Helvetica Neue"/>
              </a:rPr>
              <a:t>.  </a:t>
            </a:r>
            <a:r>
              <a:rPr lang="en-US" sz="1600" dirty="0" smtClean="0">
                <a:latin typeface="Helvetica Neue"/>
              </a:rPr>
              <a:t>This external antenna source seems </a:t>
            </a:r>
            <a:r>
              <a:rPr lang="en-US" sz="1600" dirty="0">
                <a:latin typeface="Helvetica Neue"/>
              </a:rPr>
              <a:t>close to </a:t>
            </a:r>
            <a:r>
              <a:rPr lang="en-US" sz="1600" dirty="0" smtClean="0">
                <a:latin typeface="Helvetica Neue"/>
              </a:rPr>
              <a:t>using for operations. </a:t>
            </a:r>
            <a:r>
              <a:rPr lang="en-US" sz="1600" dirty="0">
                <a:latin typeface="Helvetica Neue"/>
              </a:rPr>
              <a:t>  </a:t>
            </a:r>
            <a:r>
              <a:rPr lang="en-US" sz="1600" dirty="0" smtClean="0">
                <a:latin typeface="Helvetica Neue"/>
              </a:rPr>
              <a:t>For test stand studies of source performance variations and operation at higher extraction voltages, it would </a:t>
            </a:r>
            <a:r>
              <a:rPr lang="en-US" sz="1600" dirty="0">
                <a:latin typeface="Helvetica Neue"/>
              </a:rPr>
              <a:t>be good to get water </a:t>
            </a:r>
            <a:r>
              <a:rPr lang="en-US" sz="1600" dirty="0" smtClean="0">
                <a:latin typeface="Helvetica Neue"/>
              </a:rPr>
              <a:t>cooling on the front slits so that source emittances can be made at full duty factor.</a:t>
            </a:r>
            <a:endParaRPr lang="en-US" sz="1600" dirty="0">
              <a:latin typeface="Helvetica Neue"/>
            </a:endParaRPr>
          </a:p>
          <a:p>
            <a:r>
              <a:rPr lang="en-US" sz="1600" dirty="0" smtClean="0">
                <a:latin typeface="Helvetica Neue"/>
              </a:rPr>
              <a:t>One expects that the source </a:t>
            </a:r>
            <a:r>
              <a:rPr lang="en-US" sz="1600" dirty="0">
                <a:latin typeface="Helvetica Neue"/>
              </a:rPr>
              <a:t>performance will </a:t>
            </a:r>
            <a:r>
              <a:rPr lang="en-US" sz="1600" dirty="0" smtClean="0">
                <a:latin typeface="Helvetica Neue"/>
              </a:rPr>
              <a:t>continue to improve, since there is much activity worldwide on </a:t>
            </a:r>
            <a:r>
              <a:rPr lang="en-US" sz="1600" dirty="0">
                <a:latin typeface="Helvetica Neue"/>
              </a:rPr>
              <a:t>H- sources, and </a:t>
            </a:r>
            <a:r>
              <a:rPr lang="en-US" sz="1600" dirty="0" smtClean="0">
                <a:latin typeface="Helvetica Neue"/>
              </a:rPr>
              <a:t>the SNS team </a:t>
            </a:r>
            <a:r>
              <a:rPr lang="en-US" sz="1600" dirty="0">
                <a:latin typeface="Helvetica Neue"/>
              </a:rPr>
              <a:t>are active participants in this community effort. </a:t>
            </a:r>
            <a:endParaRPr lang="en-US" sz="1600" dirty="0" smtClean="0">
              <a:latin typeface="Helvetica Neue"/>
            </a:endParaRPr>
          </a:p>
          <a:p>
            <a:r>
              <a:rPr lang="en-US" sz="1600" dirty="0" smtClean="0">
                <a:latin typeface="Helvetica Neue"/>
              </a:rPr>
              <a:t>The RFQ is “hanging </a:t>
            </a:r>
            <a:r>
              <a:rPr lang="en-US" sz="1600" dirty="0">
                <a:latin typeface="Helvetica Neue"/>
              </a:rPr>
              <a:t>in </a:t>
            </a:r>
            <a:r>
              <a:rPr lang="en-US" sz="1600" dirty="0" smtClean="0">
                <a:latin typeface="Helvetica Neue"/>
              </a:rPr>
              <a:t>there.”</a:t>
            </a:r>
            <a:r>
              <a:rPr lang="en-US" sz="1600" dirty="0">
                <a:latin typeface="Helvetica Neue"/>
              </a:rPr>
              <a:t>  x-ray </a:t>
            </a:r>
            <a:r>
              <a:rPr lang="en-US" sz="1600" dirty="0" smtClean="0">
                <a:latin typeface="Helvetica Neue"/>
              </a:rPr>
              <a:t>window installation has allowed</a:t>
            </a:r>
            <a:r>
              <a:rPr lang="en-US" sz="1600" dirty="0">
                <a:latin typeface="Helvetica Neue"/>
              </a:rPr>
              <a:t> </a:t>
            </a:r>
            <a:r>
              <a:rPr lang="en-US" sz="1600" dirty="0" smtClean="0">
                <a:latin typeface="Helvetica Neue"/>
              </a:rPr>
              <a:t>the measurement of vane voltages. 15% low – as expected, since for reliability the RFQ has been operating at reduced power.  This is part </a:t>
            </a:r>
            <a:r>
              <a:rPr lang="en-US" sz="1600" dirty="0">
                <a:latin typeface="Helvetica Neue"/>
              </a:rPr>
              <a:t>of </a:t>
            </a:r>
            <a:r>
              <a:rPr lang="en-US" sz="1600" dirty="0" smtClean="0">
                <a:latin typeface="Helvetica Neue"/>
              </a:rPr>
              <a:t>the reason </a:t>
            </a:r>
            <a:r>
              <a:rPr lang="en-US" sz="1600" dirty="0">
                <a:latin typeface="Helvetica Neue"/>
              </a:rPr>
              <a:t>for </a:t>
            </a:r>
            <a:r>
              <a:rPr lang="en-US" sz="1600" dirty="0" smtClean="0">
                <a:latin typeface="Helvetica Neue"/>
              </a:rPr>
              <a:t>the poor </a:t>
            </a:r>
            <a:r>
              <a:rPr lang="en-US" sz="1600" dirty="0">
                <a:latin typeface="Helvetica Neue"/>
              </a:rPr>
              <a:t>transmission.  </a:t>
            </a:r>
          </a:p>
        </p:txBody>
      </p:sp>
    </p:spTree>
    <p:extLst>
      <p:ext uri="{BB962C8B-B14F-4D97-AF65-F5344CB8AC3E}">
        <p14:creationId xmlns:p14="http://schemas.microsoft.com/office/powerpoint/2010/main" val="2840716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0"/>
            <a:ext cx="8991600" cy="415498"/>
          </a:xfrm>
        </p:spPr>
        <p:txBody>
          <a:bodyPr/>
          <a:lstStyle/>
          <a:p>
            <a:r>
              <a:rPr lang="en-US" sz="2400" dirty="0" smtClean="0"/>
              <a:t>Topic: Ion Source, RFQ and ITSF (continued)</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685800"/>
            <a:ext cx="8490240" cy="5791200"/>
          </a:xfrm>
        </p:spPr>
        <p:txBody>
          <a:bodyPr/>
          <a:lstStyle/>
          <a:p>
            <a:r>
              <a:rPr lang="en-US" sz="1600" dirty="0">
                <a:latin typeface="Helvetica Neue"/>
              </a:rPr>
              <a:t>No LEBT valve </a:t>
            </a:r>
            <a:r>
              <a:rPr lang="en-US" sz="1600" dirty="0" smtClean="0">
                <a:latin typeface="Helvetica Neue"/>
              </a:rPr>
              <a:t>yet on </a:t>
            </a:r>
            <a:r>
              <a:rPr lang="en-US" sz="1600" dirty="0">
                <a:latin typeface="Helvetica Neue"/>
              </a:rPr>
              <a:t>either ITSF or operational source.  Committee still supports the installation of this valve in both locations at the appropriate time</a:t>
            </a:r>
            <a:r>
              <a:rPr lang="en-US" sz="1600" dirty="0" smtClean="0">
                <a:latin typeface="Helvetica Neue"/>
              </a:rPr>
              <a:t>.</a:t>
            </a:r>
            <a:endParaRPr lang="en-US" sz="1600" dirty="0" smtClean="0"/>
          </a:p>
          <a:p>
            <a:r>
              <a:rPr lang="en-US" sz="1600" dirty="0" smtClean="0"/>
              <a:t>ITSF / 2nd </a:t>
            </a:r>
            <a:r>
              <a:rPr lang="en-US" sz="1600" dirty="0"/>
              <a:t>RFQ - Disappointing that </a:t>
            </a:r>
            <a:r>
              <a:rPr lang="en-US" sz="1600" dirty="0" smtClean="0"/>
              <a:t>there has been no </a:t>
            </a:r>
            <a:r>
              <a:rPr lang="en-US" sz="1600" dirty="0"/>
              <a:t>beam </a:t>
            </a:r>
            <a:r>
              <a:rPr lang="en-US" sz="1600" dirty="0" smtClean="0"/>
              <a:t>yet through linac.  Clearly well behind the plan presented last year, making potential installation in January 2017 very tight. What remains to be done at this point is completion and approval of the safety documentation, which has now been given a very high priority so that beam testing can finally begin by June, 2016.</a:t>
            </a:r>
          </a:p>
          <a:p>
            <a:r>
              <a:rPr lang="en-US" sz="1600" dirty="0" smtClean="0"/>
              <a:t>Almost all ITSF systems are ready, and essentially </a:t>
            </a:r>
            <a:r>
              <a:rPr lang="en-US" sz="1600" dirty="0"/>
              <a:t>everything has been done short of the beam </a:t>
            </a:r>
            <a:r>
              <a:rPr lang="en-US" sz="1600" dirty="0" smtClean="0"/>
              <a:t>tests.  The RFQ was tested </a:t>
            </a:r>
            <a:r>
              <a:rPr lang="en-US" sz="1600" dirty="0"/>
              <a:t>(without beam) </a:t>
            </a:r>
            <a:r>
              <a:rPr lang="en-US" sz="1600" dirty="0" smtClean="0"/>
              <a:t>at full power and duty factor for several months. Hydrogen gas was flowed from the source while the RFQ was running and it was confirmed that there was no degradation in RFQ performance.</a:t>
            </a:r>
            <a:r>
              <a:rPr lang="en-US" sz="1600" dirty="0"/>
              <a:t> </a:t>
            </a:r>
            <a:r>
              <a:rPr lang="en-US" sz="1600" dirty="0" smtClean="0"/>
              <a:t>There are </a:t>
            </a:r>
            <a:r>
              <a:rPr lang="en-US" sz="1600" dirty="0"/>
              <a:t>few weeks of work remaining </a:t>
            </a:r>
            <a:r>
              <a:rPr lang="en-US" sz="1600" dirty="0" smtClean="0"/>
              <a:t>for </a:t>
            </a:r>
            <a:r>
              <a:rPr lang="en-US" sz="1600" dirty="0"/>
              <a:t>completion of the protection system. </a:t>
            </a:r>
          </a:p>
          <a:p>
            <a:r>
              <a:rPr lang="en-US" sz="1600" dirty="0" smtClean="0"/>
              <a:t>For a go</a:t>
            </a:r>
            <a:r>
              <a:rPr lang="en-US" sz="1600" dirty="0"/>
              <a:t>/no </a:t>
            </a:r>
            <a:r>
              <a:rPr lang="en-US" sz="1600" dirty="0" smtClean="0"/>
              <a:t>go </a:t>
            </a:r>
            <a:r>
              <a:rPr lang="en-US" sz="1600" dirty="0"/>
              <a:t>decision </a:t>
            </a:r>
            <a:r>
              <a:rPr lang="en-US" sz="1600" dirty="0" smtClean="0"/>
              <a:t>by September, one must quickly verify key performance parameters such as </a:t>
            </a:r>
            <a:r>
              <a:rPr lang="en-US" sz="1600" dirty="0"/>
              <a:t>transmission, emittance, energy, energy spread, </a:t>
            </a:r>
            <a:r>
              <a:rPr lang="en-US" sz="1600" dirty="0" smtClean="0"/>
              <a:t>and reliable stable operation </a:t>
            </a:r>
            <a:r>
              <a:rPr lang="en-US" sz="1600" dirty="0"/>
              <a:t>with </a:t>
            </a:r>
            <a:r>
              <a:rPr lang="en-US" sz="1600" dirty="0" smtClean="0"/>
              <a:t>beam. </a:t>
            </a:r>
            <a:r>
              <a:rPr lang="en-US" sz="1600" dirty="0"/>
              <a:t> Assuming it’s ok, what </a:t>
            </a:r>
            <a:r>
              <a:rPr lang="en-US" sz="1600" dirty="0" smtClean="0"/>
              <a:t>will probably </a:t>
            </a:r>
            <a:r>
              <a:rPr lang="en-US" sz="1600" dirty="0"/>
              <a:t>be </a:t>
            </a:r>
            <a:r>
              <a:rPr lang="en-US" sz="1600" dirty="0" smtClean="0"/>
              <a:t>sacrificed by this delay </a:t>
            </a:r>
            <a:r>
              <a:rPr lang="en-US" sz="1600" dirty="0"/>
              <a:t>will be </a:t>
            </a:r>
            <a:r>
              <a:rPr lang="en-US" sz="1600" dirty="0" smtClean="0"/>
              <a:t>sufficient </a:t>
            </a:r>
            <a:r>
              <a:rPr lang="en-US" sz="1600" dirty="0"/>
              <a:t>time for “</a:t>
            </a:r>
            <a:r>
              <a:rPr lang="en-US" sz="1600" dirty="0" smtClean="0"/>
              <a:t>shakedown,” which </a:t>
            </a:r>
            <a:r>
              <a:rPr lang="en-US" sz="1600" dirty="0" smtClean="0"/>
              <a:t>might </a:t>
            </a:r>
            <a:r>
              <a:rPr lang="en-US" sz="1600" dirty="0"/>
              <a:t>lead to some extra downtime during the first run </a:t>
            </a:r>
            <a:r>
              <a:rPr lang="en-US" sz="1600" dirty="0" smtClean="0"/>
              <a:t>cycle with the new RFQ. </a:t>
            </a:r>
            <a:endParaRPr lang="en-US" sz="1600" dirty="0"/>
          </a:p>
          <a:p>
            <a:r>
              <a:rPr lang="en-US" sz="1600" dirty="0" smtClean="0"/>
              <a:t>After the RFQ swap at the ITSF, there are good plans for future research there. Someone needs to be assigned as responsible person for the operation of the ITSF facility.</a:t>
            </a:r>
            <a:endParaRPr lang="en-US" sz="1600" dirty="0"/>
          </a:p>
          <a:p>
            <a:pPr marL="0" indent="0">
              <a:buNone/>
            </a:pPr>
            <a:endParaRPr lang="en-US" sz="1600" dirty="0"/>
          </a:p>
        </p:txBody>
      </p:sp>
    </p:spTree>
    <p:extLst>
      <p:ext uri="{BB962C8B-B14F-4D97-AF65-F5344CB8AC3E}">
        <p14:creationId xmlns:p14="http://schemas.microsoft.com/office/powerpoint/2010/main" val="2409342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7800"/>
            <a:ext cx="8991600" cy="415498"/>
          </a:xfrm>
        </p:spPr>
        <p:txBody>
          <a:bodyPr/>
          <a:lstStyle/>
          <a:p>
            <a:r>
              <a:rPr lang="en-US" sz="2400" dirty="0" smtClean="0"/>
              <a:t>Topic: Ion Source, RFQ and ITSF (continued)</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304800" y="685800"/>
            <a:ext cx="8490240" cy="5791200"/>
          </a:xfrm>
        </p:spPr>
        <p:txBody>
          <a:bodyPr/>
          <a:lstStyle/>
          <a:p>
            <a:pPr marL="0" indent="0">
              <a:buNone/>
            </a:pPr>
            <a:r>
              <a:rPr lang="en-US" sz="1800" dirty="0" smtClean="0"/>
              <a:t>Recommendations:</a:t>
            </a:r>
          </a:p>
          <a:p>
            <a:pPr marL="342900" indent="-342900">
              <a:buFont typeface="+mj-lt"/>
              <a:buAutoNum type="arabicPeriod"/>
            </a:pPr>
            <a:r>
              <a:rPr lang="en-US" sz="1800" dirty="0" smtClean="0"/>
              <a:t>Begin beam testing of the RFQ as quickly as possible.</a:t>
            </a:r>
          </a:p>
          <a:p>
            <a:pPr marL="342900" indent="-342900">
              <a:buFont typeface="+mj-lt"/>
              <a:buAutoNum type="arabicPeriod"/>
            </a:pPr>
            <a:r>
              <a:rPr lang="en-US" sz="1800" dirty="0" smtClean="0"/>
              <a:t>Carefully review the plan and schedule for all beam tests to make sure there is sufficient detail to prevent delays in testing once approvals are received, and that all items needed for the go/no go decision are included.</a:t>
            </a:r>
          </a:p>
          <a:p>
            <a:pPr marL="342900" indent="-342900">
              <a:buFont typeface="+mj-lt"/>
              <a:buAutoNum type="arabicPeriod"/>
            </a:pPr>
            <a:r>
              <a:rPr lang="en-US" sz="1800" dirty="0" smtClean="0"/>
              <a:t>Once the new RFQ is installed, appoint a manager for the ITSF, who will be responsible for making it operational again with the old RFQ, and then for operation of the facility for the planned future research.</a:t>
            </a:r>
            <a:endParaRPr lang="en-US" sz="1800" dirty="0"/>
          </a:p>
          <a:p>
            <a:pPr marL="0" indent="0">
              <a:buNone/>
            </a:pPr>
            <a:endParaRPr lang="en-US" sz="1800" dirty="0"/>
          </a:p>
        </p:txBody>
      </p:sp>
    </p:spTree>
    <p:extLst>
      <p:ext uri="{BB962C8B-B14F-4D97-AF65-F5344CB8AC3E}">
        <p14:creationId xmlns:p14="http://schemas.microsoft.com/office/powerpoint/2010/main" val="3642879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Warm Linac</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52400" y="600555"/>
            <a:ext cx="8490240" cy="5257799"/>
          </a:xfrm>
        </p:spPr>
        <p:txBody>
          <a:bodyPr/>
          <a:lstStyle/>
          <a:p>
            <a:r>
              <a:rPr lang="en-US" sz="2000" dirty="0" smtClean="0"/>
              <a:t>Operation of the warm linac</a:t>
            </a:r>
          </a:p>
          <a:p>
            <a:pPr lvl="1"/>
            <a:r>
              <a:rPr lang="en-US" sz="2000" dirty="0" smtClean="0"/>
              <a:t>There </a:t>
            </a:r>
            <a:r>
              <a:rPr lang="en-US" sz="2000" dirty="0"/>
              <a:t>are no specified presentations on the warm </a:t>
            </a:r>
            <a:r>
              <a:rPr lang="en-US" sz="2000" dirty="0" smtClean="0"/>
              <a:t>linac. </a:t>
            </a:r>
          </a:p>
          <a:p>
            <a:pPr lvl="1"/>
            <a:r>
              <a:rPr lang="en-US" sz="2000" dirty="0" smtClean="0"/>
              <a:t>The </a:t>
            </a:r>
            <a:r>
              <a:rPr lang="en-US" sz="2000" dirty="0"/>
              <a:t>committee appreciates </a:t>
            </a:r>
            <a:r>
              <a:rPr lang="en-US" sz="2000" dirty="0" smtClean="0"/>
              <a:t>stable operation of the </a:t>
            </a:r>
            <a:r>
              <a:rPr lang="en-US" sz="2000" dirty="0"/>
              <a:t>warm linac </a:t>
            </a:r>
            <a:r>
              <a:rPr lang="en-US" sz="2000" dirty="0" smtClean="0"/>
              <a:t>for the delivery of beam </a:t>
            </a:r>
            <a:r>
              <a:rPr lang="en-US" sz="2000" dirty="0"/>
              <a:t>power &gt; 1.2 MW and availability &gt; 90%.</a:t>
            </a:r>
          </a:p>
          <a:p>
            <a:r>
              <a:rPr lang="en-US" sz="2000" dirty="0" smtClean="0"/>
              <a:t>Downtime and mitigation</a:t>
            </a:r>
          </a:p>
          <a:p>
            <a:pPr lvl="1"/>
            <a:r>
              <a:rPr lang="en-US" sz="2000" dirty="0" smtClean="0"/>
              <a:t>The warm linac mainly contributes the trips, which ranges </a:t>
            </a:r>
            <a:r>
              <a:rPr lang="en-US" sz="2000" dirty="0"/>
              <a:t>from 20 minutes to 1 hour, </a:t>
            </a:r>
            <a:r>
              <a:rPr lang="en-US" sz="2000" dirty="0" smtClean="0"/>
              <a:t>and the number is </a:t>
            </a:r>
            <a:r>
              <a:rPr lang="en-US" sz="2000" dirty="0"/>
              <a:t>about 0.8 time / day. </a:t>
            </a:r>
            <a:endParaRPr lang="en-US" sz="2000" dirty="0" smtClean="0"/>
          </a:p>
          <a:p>
            <a:pPr lvl="1"/>
            <a:r>
              <a:rPr lang="en-US" sz="2000" dirty="0" smtClean="0"/>
              <a:t>There </a:t>
            </a:r>
            <a:r>
              <a:rPr lang="en-US" sz="2000" dirty="0"/>
              <a:t>have been no big changes during past 5 years. </a:t>
            </a:r>
            <a:endParaRPr lang="en-US" sz="2000" dirty="0" smtClean="0"/>
          </a:p>
          <a:p>
            <a:pPr lvl="1"/>
            <a:r>
              <a:rPr lang="en-US" sz="2000" dirty="0" smtClean="0"/>
              <a:t>An improvement </a:t>
            </a:r>
            <a:r>
              <a:rPr lang="en-US" sz="2000" dirty="0"/>
              <a:t>effort, AIP-35 (Warm Linac Vacuum Upgrade), is carried </a:t>
            </a:r>
            <a:r>
              <a:rPr lang="en-US" sz="2000" dirty="0" smtClean="0"/>
              <a:t>out; Ion </a:t>
            </a:r>
            <a:r>
              <a:rPr lang="en-US" sz="2000" dirty="0"/>
              <a:t>pumps are replaced with large </a:t>
            </a:r>
            <a:r>
              <a:rPr lang="en-US" sz="2000" dirty="0" smtClean="0"/>
              <a:t>Turbopumps</a:t>
            </a:r>
            <a:r>
              <a:rPr lang="en-US" sz="2000" dirty="0"/>
              <a:t>. </a:t>
            </a:r>
            <a:r>
              <a:rPr lang="en-US" sz="2000" dirty="0" smtClean="0"/>
              <a:t> The DTL part has been completed and the CCL and MEBT part are underway.</a:t>
            </a:r>
          </a:p>
          <a:p>
            <a:pPr lvl="1"/>
            <a:r>
              <a:rPr lang="en-US" sz="2000" dirty="0" smtClean="0"/>
              <a:t>The committee supports the continuation of this improvement to mitigate the trips.</a:t>
            </a:r>
            <a:endParaRPr lang="en-US" sz="1800" dirty="0" smtClean="0"/>
          </a:p>
          <a:p>
            <a:r>
              <a:rPr lang="en-US" sz="2000" dirty="0" smtClean="0"/>
              <a:t>Recommendations</a:t>
            </a:r>
          </a:p>
          <a:p>
            <a:pPr lvl="1"/>
            <a:r>
              <a:rPr lang="en-US" sz="1800" dirty="0" smtClean="0"/>
              <a:t>None</a:t>
            </a:r>
            <a:endParaRPr lang="en-US" sz="1800" dirty="0"/>
          </a:p>
          <a:p>
            <a:endParaRPr lang="en-US" sz="2000" dirty="0"/>
          </a:p>
        </p:txBody>
      </p:sp>
    </p:spTree>
    <p:extLst>
      <p:ext uri="{BB962C8B-B14F-4D97-AF65-F5344CB8AC3E}">
        <p14:creationId xmlns:p14="http://schemas.microsoft.com/office/powerpoint/2010/main" val="1736996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408830"/>
          </a:xfrm>
        </p:spPr>
        <p:txBody>
          <a:bodyPr/>
          <a:lstStyle/>
          <a:p>
            <a:r>
              <a:rPr lang="en-US" sz="2400" dirty="0" smtClean="0"/>
              <a:t>Topic: Linac Accelerator Physics and Software Tools </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152400" y="685800"/>
            <a:ext cx="8490240" cy="5257799"/>
          </a:xfrm>
        </p:spPr>
        <p:txBody>
          <a:bodyPr/>
          <a:lstStyle/>
          <a:p>
            <a:r>
              <a:rPr lang="en-US" sz="2000" dirty="0"/>
              <a:t>Software for </a:t>
            </a:r>
            <a:r>
              <a:rPr lang="en-US" sz="2000" dirty="0" smtClean="0"/>
              <a:t>Linac simulations </a:t>
            </a:r>
            <a:r>
              <a:rPr lang="en-US" sz="2000" dirty="0"/>
              <a:t>and operations has been developed and implemented</a:t>
            </a:r>
            <a:r>
              <a:rPr lang="en-US" sz="2000" dirty="0" smtClean="0"/>
              <a:t>.</a:t>
            </a:r>
            <a:endParaRPr lang="en-US" sz="2000" dirty="0"/>
          </a:p>
          <a:p>
            <a:r>
              <a:rPr lang="en-US" sz="2000" dirty="0"/>
              <a:t>Linac RF tuning </a:t>
            </a:r>
            <a:r>
              <a:rPr lang="en-US" sz="2000" dirty="0" smtClean="0"/>
              <a:t>software, both for the warm linac and the cold linac, </a:t>
            </a:r>
            <a:r>
              <a:rPr lang="en-US" sz="2000" dirty="0"/>
              <a:t>greatly effects </a:t>
            </a:r>
            <a:r>
              <a:rPr lang="en-US" sz="2000" dirty="0" smtClean="0"/>
              <a:t>to the </a:t>
            </a:r>
            <a:r>
              <a:rPr lang="en-US" sz="2000" dirty="0"/>
              <a:t>reduction of tuning time</a:t>
            </a:r>
            <a:r>
              <a:rPr lang="en-US" sz="2000" dirty="0" smtClean="0"/>
              <a:t>.</a:t>
            </a:r>
          </a:p>
          <a:p>
            <a:pPr lvl="1"/>
            <a:r>
              <a:rPr lang="en-US" sz="2000" dirty="0" smtClean="0"/>
              <a:t>The committee appreciates the efforts of the accelerator physics team.</a:t>
            </a:r>
            <a:endParaRPr lang="en-US" sz="2800" dirty="0"/>
          </a:p>
          <a:p>
            <a:r>
              <a:rPr lang="en-US" sz="2000" dirty="0" smtClean="0"/>
              <a:t>A new </a:t>
            </a:r>
            <a:r>
              <a:rPr lang="en-US" sz="2000" dirty="0"/>
              <a:t>PIC code, PyORBIT, has been developing with addition of </a:t>
            </a:r>
            <a:r>
              <a:rPr lang="en-US" sz="2000" dirty="0" smtClean="0"/>
              <a:t>some linac models; lattice package, 3D space charge models, RF gap models, etc.</a:t>
            </a:r>
            <a:endParaRPr lang="en-US" sz="2000" dirty="0"/>
          </a:p>
          <a:p>
            <a:pPr lvl="1"/>
            <a:r>
              <a:rPr lang="en-US" sz="2000" dirty="0" smtClean="0"/>
              <a:t>The benchmarking result shows good </a:t>
            </a:r>
            <a:r>
              <a:rPr lang="en-US" sz="2000" dirty="0"/>
              <a:t>agreement </a:t>
            </a:r>
            <a:r>
              <a:rPr lang="en-US" sz="2000" dirty="0" smtClean="0"/>
              <a:t>between </a:t>
            </a:r>
            <a:r>
              <a:rPr lang="en-US" sz="2000" dirty="0"/>
              <a:t>the </a:t>
            </a:r>
            <a:r>
              <a:rPr lang="en-US" sz="2000" dirty="0" smtClean="0"/>
              <a:t>PARAMILA.</a:t>
            </a:r>
          </a:p>
          <a:p>
            <a:pPr lvl="1"/>
            <a:r>
              <a:rPr lang="en-US" sz="2000" dirty="0" smtClean="0"/>
              <a:t>But there are meaningful discrepancies between the measured results. The reason is not clear yet.</a:t>
            </a:r>
          </a:p>
          <a:p>
            <a:r>
              <a:rPr lang="en-US" sz="2000" dirty="0" smtClean="0"/>
              <a:t>Recommendation</a:t>
            </a:r>
          </a:p>
          <a:p>
            <a:pPr marL="803275" lvl="1" indent="-457200">
              <a:buFont typeface="+mj-lt"/>
              <a:buAutoNum type="arabicPeriod"/>
            </a:pPr>
            <a:r>
              <a:rPr lang="en-US" altLang="ja-JP" sz="2000" dirty="0" smtClean="0">
                <a:solidFill>
                  <a:schemeClr val="accent1"/>
                </a:solidFill>
              </a:rPr>
              <a:t>Continue to develop the PyORBIT code to refine.</a:t>
            </a:r>
            <a:endParaRPr lang="en-US" sz="2000" dirty="0"/>
          </a:p>
        </p:txBody>
      </p:sp>
    </p:spTree>
    <p:extLst>
      <p:ext uri="{BB962C8B-B14F-4D97-AF65-F5344CB8AC3E}">
        <p14:creationId xmlns:p14="http://schemas.microsoft.com/office/powerpoint/2010/main" val="3424607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415498"/>
          </a:xfrm>
        </p:spPr>
        <p:txBody>
          <a:bodyPr/>
          <a:lstStyle/>
          <a:p>
            <a:r>
              <a:rPr lang="en-US" sz="2400" dirty="0" smtClean="0"/>
              <a:t>Topic: Superconducting Linac / SRF</a:t>
            </a:r>
            <a:endParaRPr lang="en-US" sz="2400" dirty="0"/>
          </a:p>
        </p:txBody>
      </p:sp>
      <p:cxnSp>
        <p:nvCxnSpPr>
          <p:cNvPr id="9" name="Straight Arrow Connector 8"/>
          <p:cNvCxnSpPr/>
          <p:nvPr/>
        </p:nvCxnSpPr>
        <p:spPr>
          <a:xfrm rot="16200000" flipV="1">
            <a:off x="4736980" y="1391528"/>
            <a:ext cx="740358" cy="134449"/>
          </a:xfrm>
          <a:prstGeom prst="straightConnector1">
            <a:avLst/>
          </a:prstGeom>
          <a:ln w="28575">
            <a:solidFill>
              <a:schemeClr val="bg1"/>
            </a:solidFill>
            <a:tailEnd type="oval" w="med" len="med"/>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idx="1"/>
          </p:nvPr>
        </p:nvSpPr>
        <p:spPr>
          <a:xfrm>
            <a:off x="228600" y="611781"/>
            <a:ext cx="8490240" cy="5257799"/>
          </a:xfrm>
        </p:spPr>
        <p:txBody>
          <a:bodyPr/>
          <a:lstStyle/>
          <a:p>
            <a:pPr>
              <a:buSzPct val="45000"/>
              <a:buFont typeface="Wingdings" charset="0"/>
              <a:buChar char=""/>
            </a:pPr>
            <a:r>
              <a:rPr lang="en-US" sz="1800" dirty="0" smtClean="0"/>
              <a:t>The </a:t>
            </a:r>
            <a:r>
              <a:rPr lang="en-US" sz="1800" dirty="0"/>
              <a:t>reliability and availability of the superconducting linac has generally been good in for the past 5 years.  The SNS team has developed methodologies to reduce the risk of cavity performance degradation.</a:t>
            </a:r>
          </a:p>
          <a:p>
            <a:pPr>
              <a:buSzPct val="45000"/>
              <a:buFont typeface="Wingdings" charset="0"/>
              <a:buChar char=""/>
            </a:pPr>
            <a:r>
              <a:rPr lang="en-US" sz="1800" dirty="0"/>
              <a:t>The SNS team has </a:t>
            </a:r>
            <a:r>
              <a:rPr lang="en-US" sz="1800" dirty="0" smtClean="0"/>
              <a:t>recognized </a:t>
            </a:r>
            <a:r>
              <a:rPr lang="en-US" sz="1800" dirty="0"/>
              <a:t>the need for SRF expertise and spare cryomodules to support the SNS mission. </a:t>
            </a:r>
          </a:p>
          <a:p>
            <a:pPr>
              <a:buSzPct val="45000"/>
              <a:buFont typeface="Wingdings" charset="0"/>
              <a:buChar char=""/>
            </a:pPr>
            <a:r>
              <a:rPr lang="en-US" sz="1800" dirty="0"/>
              <a:t>The committee is impressed with the SRF capabilities and infrastructure that  the SNS team has developed over the past few years.  The recent developments in cavity inspection and cavity testing capabilities are seen by the committee as additional steps in the right direction.</a:t>
            </a:r>
          </a:p>
          <a:p>
            <a:pPr>
              <a:buSzPct val="45000"/>
              <a:buFont typeface="Wingdings" charset="0"/>
              <a:buChar char=""/>
            </a:pPr>
            <a:r>
              <a:rPr lang="en-US" sz="1800" dirty="0"/>
              <a:t>No funding was available in the last year to implement on-site etching/electropolishing.</a:t>
            </a:r>
          </a:p>
          <a:p>
            <a:pPr>
              <a:buSzPct val="45000"/>
              <a:buFont typeface="Wingdings" charset="0"/>
              <a:buChar char=""/>
            </a:pPr>
            <a:r>
              <a:rPr lang="en-US" sz="1800" dirty="0"/>
              <a:t>The SNS team has a plan to fabricate a spare medium-beta cryomodule.  Progress has been made toward fabricating one 6-cell cavity.  The committee sees this as a positive development.  The SNS team did not </a:t>
            </a:r>
            <a:r>
              <a:rPr lang="en-US" sz="1800" dirty="0" smtClean="0"/>
              <a:t>provide </a:t>
            </a:r>
            <a:r>
              <a:rPr lang="en-US" sz="1800" dirty="0"/>
              <a:t>funding for additional work on the spare cryomodule.</a:t>
            </a:r>
          </a:p>
          <a:p>
            <a:pPr>
              <a:buSzPct val="45000"/>
              <a:buFont typeface="Wingdings" charset="0"/>
              <a:buChar char=""/>
            </a:pPr>
            <a:r>
              <a:rPr lang="en-US" sz="1800" dirty="0"/>
              <a:t>The SNS team has developed a plan to mitigate weak points in the high-beta cryomodule design for the PPU program.  The committee views this as being a good approach. </a:t>
            </a:r>
          </a:p>
          <a:p>
            <a:endParaRPr lang="en-US" sz="2000" dirty="0"/>
          </a:p>
        </p:txBody>
      </p:sp>
    </p:spTree>
    <p:extLst>
      <p:ext uri="{BB962C8B-B14F-4D97-AF65-F5344CB8AC3E}">
        <p14:creationId xmlns:p14="http://schemas.microsoft.com/office/powerpoint/2010/main" val="1777185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_HFIR-SNS">
  <a:themeElements>
    <a:clrScheme name="ORNL Corporate Color Palette FINAL">
      <a:dk1>
        <a:sysClr val="windowText" lastClr="000000"/>
      </a:dk1>
      <a:lt1>
        <a:sysClr val="window" lastClr="FFFFFF"/>
      </a:lt1>
      <a:dk2>
        <a:srgbClr val="18783D"/>
      </a:dk2>
      <a:lt2>
        <a:srgbClr val="FFFFFF"/>
      </a:lt2>
      <a:accent1>
        <a:srgbClr val="2A6EBB"/>
      </a:accent1>
      <a:accent2>
        <a:srgbClr val="69BE28"/>
      </a:accent2>
      <a:accent3>
        <a:srgbClr val="E37222"/>
      </a:accent3>
      <a:accent4>
        <a:srgbClr val="3CB6CE"/>
      </a:accent4>
      <a:accent5>
        <a:srgbClr val="983222"/>
      </a:accent5>
      <a:accent6>
        <a:srgbClr val="FECB00"/>
      </a:accent6>
      <a:hlink>
        <a:srgbClr val="2A6EBB"/>
      </a:hlink>
      <a:folHlink>
        <a:srgbClr val="207C47"/>
      </a:folHlink>
    </a:clrScheme>
    <a:fontScheme name="ORNL 2013">
      <a:majorFont>
        <a:latin typeface="Arial Black"/>
        <a:ea typeface=""/>
        <a:cs typeface=""/>
      </a:majorFont>
      <a:minorFont>
        <a:latin typeface="Arial"/>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75B17BC858B94FAA5409F11FF9B884" ma:contentTypeVersion="0" ma:contentTypeDescription="Create a new document." ma:contentTypeScope="" ma:versionID="ba30602e445ba7bd833ef2f532e4a59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8F7A50-2969-4387-8ABB-A3555854BC08}">
  <ds:schemaRefs>
    <ds:schemaRef ds:uri="http://schemas.microsoft.com/sharepoint/v3/contenttype/forms"/>
  </ds:schemaRefs>
</ds:datastoreItem>
</file>

<file path=customXml/itemProps2.xml><?xml version="1.0" encoding="utf-8"?>
<ds:datastoreItem xmlns:ds="http://schemas.openxmlformats.org/officeDocument/2006/customXml" ds:itemID="{FF50F8B6-4A11-4B4C-906E-532188B822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F913069-075D-49F7-AF90-34940D148085}">
  <ds:schemaRefs>
    <ds:schemaRef ds:uri="http://purl.org/dc/elements/1.1/"/>
    <ds:schemaRef ds:uri="http://purl.org/dc/dcmitype/"/>
    <ds:schemaRef ds:uri="http://schemas.openxmlformats.org/package/2006/metadata/core-properties"/>
    <ds:schemaRef ds:uri="http://schemas.microsoft.com/office/2006/metadata/properties"/>
    <ds:schemaRef ds:uri="http://purl.org/dc/terms/"/>
    <ds:schemaRef ds:uri="http://www.w3.org/XML/1998/namespace"/>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Powerpoint-Template_HFIR-SNS.potx</Template>
  <TotalTime>10050</TotalTime>
  <Words>4490</Words>
  <Application>Microsoft Office PowerPoint</Application>
  <PresentationFormat>On-screen Show (4:3)</PresentationFormat>
  <Paragraphs>257</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Powerpoint-Template_HFIR-SNS</vt:lpstr>
      <vt:lpstr>SNS 2016 AAC Outbrief</vt:lpstr>
      <vt:lpstr>Topic: Operations</vt:lpstr>
      <vt:lpstr>Topic: Shutdown Planning</vt:lpstr>
      <vt:lpstr>Topic: Ion Source, RFQ and ITSF</vt:lpstr>
      <vt:lpstr>Topic: Ion Source, RFQ and ITSF (continued)</vt:lpstr>
      <vt:lpstr>Topic: Ion Source, RFQ and ITSF (continued)</vt:lpstr>
      <vt:lpstr>Topic: Warm Linac</vt:lpstr>
      <vt:lpstr>Topic: Linac Accelerator Physics and Software Tools </vt:lpstr>
      <vt:lpstr>Topic: Superconducting Linac / SRF</vt:lpstr>
      <vt:lpstr>Topic: Superconducting Linac / SRF</vt:lpstr>
      <vt:lpstr>Topic: Superconducting Linac / SRF</vt:lpstr>
      <vt:lpstr>Topic: Superconducting Linac / SRF</vt:lpstr>
      <vt:lpstr>Topic: Ring</vt:lpstr>
      <vt:lpstr>Topic: Target Systems (including IRP)</vt:lpstr>
      <vt:lpstr>Topic: Target Systems (including IRP)</vt:lpstr>
      <vt:lpstr>Topic: Target Systems (including IRP)</vt:lpstr>
      <vt:lpstr>Topic: Pulsed Power and Electrical Systems</vt:lpstr>
      <vt:lpstr>Topic: Controls</vt:lpstr>
      <vt:lpstr>Topic: Controls</vt:lpstr>
      <vt:lpstr>Topic: Diagnostics</vt:lpstr>
      <vt:lpstr>Topic: Proton Power Upgrade and Second Target Station</vt:lpstr>
      <vt:lpstr>2016 SNS AAC Charge Context</vt:lpstr>
      <vt:lpstr>Charge Question 1: Has the performance of the accelerator complex and neutron source since the last meeting made suitable progress toward achieving Objective A? </vt:lpstr>
      <vt:lpstr>Charge Question 2: Are the SNS responses and ongoing actions to recommendations from the 2015 AAC meeting reasonable? </vt:lpstr>
      <vt:lpstr>Charge Question 2: Are the SNS responses and ongoing actions to recommendations from the 2015 AAC meeting reasonable? </vt:lpstr>
      <vt:lpstr>Charge Question 3: Are the plans to achieve Objective A and associated risks reasonable</vt:lpstr>
      <vt:lpstr>Charge Question 3: Are the plans to achieve Objective A and associated risks reasonable</vt:lpstr>
      <vt:lpstr>Charge Question 4: Is the scope of work identified for ongoing and future Accelerator Improvement Projects (AIP) appropriate and balanced between the competing interests building necessary margin for routine operation at 1.4 MW and addressing system obsolescence?  </vt:lpstr>
      <vt:lpstr>AIP</vt:lpstr>
      <vt:lpstr>Charge Question 5: Are the proposed strategies to improve outage work planning in preparation for the first long facility outage in January-April 2017 reasonable?  </vt:lpstr>
      <vt:lpstr>Charge Question 5: Are the proposed strategies to improve outage work planning in preparation for the first long facility outage in January-April 2017 reasonable?  </vt:lpstr>
      <vt:lpstr>Charge Question 6: Is the proposed strategy for the Proton Power Upgrade (PPU) project reasonable for an early project planning state, including the planned approach for the ring and transport systems?</vt:lpstr>
      <vt:lpstr>Charge Question 7: How might the target design &amp; fabrication decisions that we are making now be improved for reaching the short-term 1.4 MW reliability goal? </vt:lpstr>
      <vt:lpstr>Charge Question 8: What other areas of target development (besides gas injection) might have significant rewards for future target reliability? </vt:lpstr>
      <vt:lpstr>Charge Question 9: How aggressively should SNS pursue implementation of gas injection for the short-term (1-year) and long-term plans? Are we using the right strategies?</vt:lpstr>
      <vt:lpstr>Charge Question 10: Is the proposed approach for the STS target systems reasonable for an early design stage, and in particular is the choice of a rotating target with vertical access for maintenance appropriate? </vt:lpstr>
      <vt:lpstr>Charge Question 11: Evaluate and comment on recent small-scale R&amp;D projects conducted in collaboration with other organizations (U. Tenn.) and the readiness of the organization to pursue additional small-scale initiatives funded by other sources. </vt:lpstr>
    </vt:vector>
  </TitlesOfParts>
  <Company>ORNL</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Manning, Renee</dc:creator>
  <cp:keywords>Spallation Neuton Souce, Neutron Sciences Directorate</cp:keywords>
  <cp:lastModifiedBy>Eady, Lisa B.</cp:lastModifiedBy>
  <cp:revision>121</cp:revision>
  <cp:lastPrinted>2016-02-15T17:09:55Z</cp:lastPrinted>
  <dcterms:created xsi:type="dcterms:W3CDTF">2014-04-28T13:33:12Z</dcterms:created>
  <dcterms:modified xsi:type="dcterms:W3CDTF">2016-02-18T19:16:44Z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0x0101003975B17BC858B94FAA5409F11FF9B884</vt:lpwstr>
  </property>
</Properties>
</file>