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44" r:id="rId5"/>
  </p:sldMasterIdLst>
  <p:notesMasterIdLst>
    <p:notesMasterId r:id="rId40"/>
  </p:notesMasterIdLst>
  <p:handoutMasterIdLst>
    <p:handoutMasterId r:id="rId41"/>
  </p:handoutMasterIdLst>
  <p:sldIdLst>
    <p:sldId id="292" r:id="rId6"/>
    <p:sldId id="294" r:id="rId7"/>
    <p:sldId id="295" r:id="rId8"/>
    <p:sldId id="260" r:id="rId9"/>
    <p:sldId id="259" r:id="rId10"/>
    <p:sldId id="279" r:id="rId11"/>
    <p:sldId id="280" r:id="rId12"/>
    <p:sldId id="282" r:id="rId13"/>
    <p:sldId id="283" r:id="rId14"/>
    <p:sldId id="287" r:id="rId15"/>
    <p:sldId id="289" r:id="rId16"/>
    <p:sldId id="261" r:id="rId17"/>
    <p:sldId id="297" r:id="rId18"/>
    <p:sldId id="284" r:id="rId19"/>
    <p:sldId id="266" r:id="rId20"/>
    <p:sldId id="262" r:id="rId21"/>
    <p:sldId id="263" r:id="rId22"/>
    <p:sldId id="264" r:id="rId23"/>
    <p:sldId id="296" r:id="rId24"/>
    <p:sldId id="267" r:id="rId25"/>
    <p:sldId id="268" r:id="rId26"/>
    <p:sldId id="288" r:id="rId27"/>
    <p:sldId id="270" r:id="rId28"/>
    <p:sldId id="271" r:id="rId29"/>
    <p:sldId id="272" r:id="rId30"/>
    <p:sldId id="273" r:id="rId31"/>
    <p:sldId id="285" r:id="rId32"/>
    <p:sldId id="274" r:id="rId33"/>
    <p:sldId id="276" r:id="rId34"/>
    <p:sldId id="275" r:id="rId35"/>
    <p:sldId id="286" r:id="rId36"/>
    <p:sldId id="277" r:id="rId37"/>
    <p:sldId id="257" r:id="rId38"/>
    <p:sldId id="293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20" autoAdjust="0"/>
  </p:normalViewPr>
  <p:slideViewPr>
    <p:cSldViewPr showGuides="1">
      <p:cViewPr varScale="1">
        <p:scale>
          <a:sx n="120" d="100"/>
          <a:sy n="120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992B3-F401-41D1-97F4-CF6F83A68BCC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D8E8-EFB1-406C-974D-F3CF8F42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6C66B-3B6E-4D3E-8348-5E594779BA79}" type="datetimeFigureOut">
              <a:rPr lang="en-US" smtClean="0"/>
              <a:t>6/30/2016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9E03-450B-4677-BC08-37F75F6C8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1CDE7A58-0FE0-4498-A23F-0A432BDE421B}" type="slidenum">
              <a:rPr lang="en-US" altLang="en-US" smtClean="0">
                <a:latin typeface="Arial Unicode MS" pitchFamily="34" charset="-128"/>
              </a:rPr>
              <a:pPr/>
              <a:t>29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02366C52-E718-4665-82F5-FF693BB1952C}" type="slidenum">
              <a:rPr lang="en-GB" altLang="en-US" smtClean="0">
                <a:latin typeface="Arial Unicode MS" pitchFamily="34" charset="-128"/>
              </a:rPr>
              <a:pPr/>
              <a:t>30</a:t>
            </a:fld>
            <a:endParaRPr lang="en-GB" altLang="en-US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FIR_colo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2" y="6324600"/>
            <a:ext cx="2020824" cy="3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6/30/2016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6/30/2016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20" y="6324600"/>
            <a:ext cx="1930952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198" cy="46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FIR_color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32" y="6324600"/>
            <a:ext cx="2020824" cy="3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lancs.ac.uk/depts/physics/research/condmatt/ult/images/intro/helium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jpg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lancs.ac.uk/depts/physics/research/condmatt/ult/images/tech/evap.gif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en/3/37/Us000872795-002-Croppe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eumboerhaave.nl/absolutenulpunt/paginas/persfotos.html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598322" cy="880369"/>
          </a:xfrm>
        </p:spPr>
        <p:txBody>
          <a:bodyPr/>
          <a:lstStyle/>
          <a:p>
            <a:r>
              <a:rPr lang="en-GB" dirty="0"/>
              <a:t>Introduction to Cryogenics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3255297" cy="757130"/>
          </a:xfrm>
        </p:spPr>
        <p:txBody>
          <a:bodyPr/>
          <a:lstStyle/>
          <a:p>
            <a:r>
              <a:rPr lang="en-US" b="1" dirty="0"/>
              <a:t>Neutron </a:t>
            </a:r>
            <a:r>
              <a:rPr lang="en-US" b="1" dirty="0" err="1"/>
              <a:t>LifeCycle</a:t>
            </a:r>
            <a:r>
              <a:rPr lang="en-US" b="1" dirty="0"/>
              <a:t> </a:t>
            </a:r>
          </a:p>
          <a:p>
            <a:r>
              <a:rPr lang="en-US" b="1" dirty="0"/>
              <a:t>Talk 3</a:t>
            </a:r>
          </a:p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0999" y="4114800"/>
            <a:ext cx="426720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Harish Agrawal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SE Team Lead – HFIR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ORNL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6324600"/>
            <a:ext cx="2133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June 30</a:t>
            </a:r>
            <a:r>
              <a:rPr lang="en-US" baseline="30000" dirty="0"/>
              <a:t>th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7995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4457700"/>
            <a:ext cx="2057400" cy="2667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40239"/>
            <a:ext cx="8628678" cy="484748"/>
          </a:xfrm>
          <a:noFill/>
          <a:ln/>
        </p:spPr>
        <p:txBody>
          <a:bodyPr/>
          <a:lstStyle/>
          <a:p>
            <a:r>
              <a:rPr lang="en-GB" altLang="en-US" dirty="0"/>
              <a:t>Dramatic events in Leiden</a:t>
            </a:r>
          </a:p>
        </p:txBody>
      </p:sp>
      <p:pic>
        <p:nvPicPr>
          <p:cNvPr id="13316" name="Picture 4" descr="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3161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51816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 algn="l">
              <a:defRPr sz="2400">
                <a:solidFill>
                  <a:schemeClr val="tx1"/>
                </a:solidFill>
                <a:latin typeface="Frutiger 55 Roman" pitchFamily="34" charset="0"/>
              </a:defRPr>
            </a:lvl1pPr>
            <a:lvl2pPr marL="1485900" indent="-457200" algn="l">
              <a:defRPr sz="2400">
                <a:solidFill>
                  <a:schemeClr val="tx1"/>
                </a:solidFill>
                <a:latin typeface="Frutiger 55 Roman" pitchFamily="34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Frutiger 55 Roman" pitchFamily="34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Frutiger 55 Roman" pitchFamily="34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Frutiger 55 Roman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r>
              <a:rPr lang="en-GB" altLang="en-US" sz="1600" dirty="0">
                <a:latin typeface="Frutiger Roman" pitchFamily="34" charset="0"/>
              </a:rPr>
              <a:t>H. </a:t>
            </a:r>
            <a:r>
              <a:rPr lang="en-GB" altLang="en-US" sz="1600" dirty="0" err="1">
                <a:latin typeface="Frutiger Roman" pitchFamily="34" charset="0"/>
              </a:rPr>
              <a:t>Kamerlingh</a:t>
            </a:r>
            <a:r>
              <a:rPr lang="en-GB" altLang="en-US" sz="1600" dirty="0">
                <a:latin typeface="Frutiger Roman" pitchFamily="34" charset="0"/>
              </a:rPr>
              <a:t> </a:t>
            </a:r>
            <a:r>
              <a:rPr lang="en-GB" altLang="en-US" sz="1600" dirty="0" err="1">
                <a:latin typeface="Frutiger Roman" pitchFamily="34" charset="0"/>
              </a:rPr>
              <a:t>Onnes</a:t>
            </a:r>
            <a:endParaRPr lang="en-GB" altLang="en-US" sz="1600" dirty="0">
              <a:latin typeface="Frutiger Roman" pitchFamily="34" charset="0"/>
            </a:endParaRPr>
          </a:p>
          <a:p>
            <a:endParaRPr lang="en-GB" altLang="en-US" sz="1600" b="0" dirty="0">
              <a:latin typeface="Frutiger Roman" pitchFamily="34" charset="0"/>
            </a:endParaRPr>
          </a:p>
          <a:p>
            <a:r>
              <a:rPr lang="en-GB" altLang="en-US" sz="1600" b="0" dirty="0">
                <a:latin typeface="Frutiger Roman" pitchFamily="34" charset="0"/>
              </a:rPr>
              <a:t>appointed to a chair of physics in Leiden aged 29</a:t>
            </a:r>
          </a:p>
          <a:p>
            <a:endParaRPr lang="en-GB" altLang="en-US" sz="1600" b="0" dirty="0">
              <a:latin typeface="Frutiger Roman" pitchFamily="34" charset="0"/>
            </a:endParaRPr>
          </a:p>
          <a:p>
            <a:r>
              <a:rPr lang="en-GB" altLang="en-US" sz="1600" b="0" dirty="0">
                <a:latin typeface="Frutiger Roman" pitchFamily="34" charset="0"/>
              </a:rPr>
              <a:t>experimentalist, engineer and</a:t>
            </a:r>
          </a:p>
          <a:p>
            <a:r>
              <a:rPr lang="en-GB" altLang="en-US" sz="1600" b="0" dirty="0">
                <a:latin typeface="Frutiger Roman" pitchFamily="34" charset="0"/>
              </a:rPr>
              <a:t>organisational genius</a:t>
            </a:r>
          </a:p>
          <a:p>
            <a:endParaRPr lang="en-GB" altLang="en-US" sz="1600" b="0" dirty="0">
              <a:latin typeface="Frutiger Roman" pitchFamily="34" charset="0"/>
            </a:endParaRPr>
          </a:p>
          <a:p>
            <a:r>
              <a:rPr lang="en-GB" altLang="en-US" sz="1200" b="0" dirty="0">
                <a:latin typeface="Frutiger Roman" pitchFamily="34" charset="0"/>
              </a:rPr>
              <a:t>1884	Constructed a cascade liquefaction plant for oxygen, nitrogen and air</a:t>
            </a:r>
          </a:p>
          <a:p>
            <a:endParaRPr lang="en-GB" altLang="en-US" sz="1200" b="0" dirty="0">
              <a:latin typeface="Frutiger Roman" pitchFamily="34" charset="0"/>
            </a:endParaRPr>
          </a:p>
          <a:p>
            <a:r>
              <a:rPr lang="en-GB" altLang="en-US" sz="1200" b="0" dirty="0">
                <a:latin typeface="Frutiger Roman" pitchFamily="34" charset="0"/>
              </a:rPr>
              <a:t>1906	Liquefied hydrogen</a:t>
            </a:r>
          </a:p>
          <a:p>
            <a:endParaRPr lang="en-GB" altLang="en-US" sz="1200" b="0" dirty="0">
              <a:latin typeface="Frutiger Roman" pitchFamily="34" charset="0"/>
            </a:endParaRPr>
          </a:p>
          <a:p>
            <a:r>
              <a:rPr lang="en-GB" altLang="en-US" sz="1200" b="0" dirty="0">
                <a:latin typeface="Frutiger Roman" pitchFamily="34" charset="0"/>
              </a:rPr>
              <a:t>1908	First liquefaction of helium 	 </a:t>
            </a:r>
          </a:p>
          <a:p>
            <a:endParaRPr lang="en-GB" altLang="en-US" sz="1200" b="0" dirty="0">
              <a:latin typeface="Frutiger Roman" pitchFamily="34" charset="0"/>
            </a:endParaRPr>
          </a:p>
          <a:p>
            <a:pPr>
              <a:buFontTx/>
              <a:buAutoNum type="arabicPlain" startAt="1911"/>
            </a:pPr>
            <a:r>
              <a:rPr lang="en-GB" altLang="en-US" sz="1200" b="0" dirty="0">
                <a:latin typeface="Frutiger Roman" pitchFamily="34" charset="0"/>
              </a:rPr>
              <a:t>Discovered superconductivity (in mercury)</a:t>
            </a:r>
          </a:p>
          <a:p>
            <a:pPr>
              <a:buFontTx/>
              <a:buAutoNum type="arabicPlain" startAt="1911"/>
            </a:pPr>
            <a:endParaRPr lang="en-GB" altLang="en-US" sz="1200" b="0" dirty="0">
              <a:latin typeface="Frutiger Roman" pitchFamily="34" charset="0"/>
            </a:endParaRPr>
          </a:p>
          <a:p>
            <a:r>
              <a:rPr lang="en-GB" altLang="en-US" sz="1600" b="0" dirty="0">
                <a:latin typeface="Frutiger Roman" pitchFamily="34" charset="0"/>
              </a:rPr>
              <a:t>Received the Nobel Prize for his studies of the</a:t>
            </a:r>
          </a:p>
          <a:p>
            <a:r>
              <a:rPr lang="en-GB" altLang="en-US" sz="1600" b="0" dirty="0">
                <a:latin typeface="Frutiger Roman" pitchFamily="34" charset="0"/>
              </a:rPr>
              <a:t>properties of matter at low temperatures</a:t>
            </a:r>
          </a:p>
        </p:txBody>
      </p:sp>
      <p:pic>
        <p:nvPicPr>
          <p:cNvPr id="13325" name="Picture 13" descr="SC in 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1" r="48718"/>
          <a:stretch>
            <a:fillRect/>
          </a:stretch>
        </p:blipFill>
        <p:spPr bwMode="auto">
          <a:xfrm>
            <a:off x="4724400" y="3948626"/>
            <a:ext cx="21701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914400"/>
            <a:ext cx="3352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~106 Years ago</a:t>
            </a:r>
          </a:p>
        </p:txBody>
      </p:sp>
    </p:spTree>
    <p:extLst>
      <p:ext uri="{BB962C8B-B14F-4D97-AF65-F5344CB8AC3E}">
        <p14:creationId xmlns:p14="http://schemas.microsoft.com/office/powerpoint/2010/main" val="59926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228600"/>
            <a:ext cx="7924800" cy="8771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GB" altLang="en-US" dirty="0"/>
              <a:t>2</a:t>
            </a:r>
            <a:r>
              <a:rPr lang="en-GB" altLang="en-US" baseline="30000" dirty="0"/>
              <a:t>nd</a:t>
            </a:r>
            <a:r>
              <a:rPr lang="en-GB" altLang="en-US" dirty="0"/>
              <a:t> method for 4K - ‘Dry systems’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2159000" cy="433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49" y="1066800"/>
            <a:ext cx="3657151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85830"/>
            <a:ext cx="2540000" cy="435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562600"/>
            <a:ext cx="1447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GM Cold Head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3884" y="5547223"/>
            <a:ext cx="1447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PTR Cold Head</a:t>
            </a:r>
          </a:p>
        </p:txBody>
      </p:sp>
    </p:spTree>
    <p:extLst>
      <p:ext uri="{BB962C8B-B14F-4D97-AF65-F5344CB8AC3E}">
        <p14:creationId xmlns:p14="http://schemas.microsoft.com/office/powerpoint/2010/main" val="264737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Step for ULT: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42640" cy="4471932"/>
          </a:xfrm>
        </p:spPr>
        <p:txBody>
          <a:bodyPr/>
          <a:lstStyle/>
          <a:p>
            <a:r>
              <a:rPr lang="en-US" dirty="0"/>
              <a:t>Requires 1.5 K environment: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1" r="23937"/>
          <a:stretch/>
        </p:blipFill>
        <p:spPr>
          <a:xfrm>
            <a:off x="1828800" y="1524000"/>
            <a:ext cx="1828800" cy="450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2" r="20904"/>
          <a:stretch/>
        </p:blipFill>
        <p:spPr>
          <a:xfrm>
            <a:off x="5225766" y="1549972"/>
            <a:ext cx="1917135" cy="4480560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990600" y="2057400"/>
            <a:ext cx="6934200" cy="274320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Color doesn’t matter as long as it achieves low temperature</a:t>
            </a:r>
          </a:p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And we don’t have to refill the cryostat twice a day</a:t>
            </a:r>
          </a:p>
        </p:txBody>
      </p:sp>
    </p:spTree>
    <p:extLst>
      <p:ext uri="{BB962C8B-B14F-4D97-AF65-F5344CB8AC3E}">
        <p14:creationId xmlns:p14="http://schemas.microsoft.com/office/powerpoint/2010/main" val="26653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1925" y="160338"/>
          <a:ext cx="546417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Worksheet" r:id="rId3" imgW="4677156" imgH="4343705" progId="Excel.Sheet.8">
                  <p:embed/>
                </p:oleObj>
              </mc:Choice>
              <mc:Fallback>
                <p:oleObj name="Worksheet" r:id="rId3" imgW="4677156" imgH="4343705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60338"/>
                        <a:ext cx="5464175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169025" y="2249488"/>
            <a:ext cx="25542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US" altLang="en-US" dirty="0"/>
              <a:t>P V  = m R T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P = Pressure </a:t>
            </a:r>
          </a:p>
          <a:p>
            <a:pPr algn="l"/>
            <a:r>
              <a:rPr lang="en-US" altLang="en-US" dirty="0"/>
              <a:t>V = Volume </a:t>
            </a:r>
          </a:p>
          <a:p>
            <a:pPr algn="l"/>
            <a:r>
              <a:rPr lang="en-US" altLang="en-US" dirty="0"/>
              <a:t>m = Mass</a:t>
            </a:r>
          </a:p>
          <a:p>
            <a:pPr algn="l"/>
            <a:r>
              <a:rPr lang="en-US" altLang="en-US" dirty="0"/>
              <a:t>R = Real Gas Constant </a:t>
            </a:r>
          </a:p>
          <a:p>
            <a:pPr algn="l"/>
            <a:r>
              <a:rPr lang="en-US" altLang="en-US" dirty="0"/>
              <a:t>T = Temperature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V, m and R = Constant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P </a:t>
            </a:r>
            <a:r>
              <a:rPr lang="el-GR" altLang="en-US" dirty="0"/>
              <a:t>α</a:t>
            </a:r>
            <a:r>
              <a:rPr lang="en-US" altLang="en-US" dirty="0"/>
              <a:t>  T 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78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408" y="357188"/>
            <a:ext cx="6317392" cy="484748"/>
          </a:xfrm>
        </p:spPr>
        <p:txBody>
          <a:bodyPr/>
          <a:lstStyle/>
          <a:p>
            <a:r>
              <a:rPr lang="en-GB" altLang="en-US" dirty="0"/>
              <a:t>2</a:t>
            </a:r>
            <a:r>
              <a:rPr lang="en-GB" altLang="en-US" baseline="30000" dirty="0"/>
              <a:t>nd</a:t>
            </a:r>
            <a:r>
              <a:rPr lang="en-GB" altLang="en-US" dirty="0"/>
              <a:t> Step -1K pot (VTI) ~1.5K</a:t>
            </a:r>
          </a:p>
        </p:txBody>
      </p:sp>
      <p:grpSp>
        <p:nvGrpSpPr>
          <p:cNvPr id="7171" name="Group 33"/>
          <p:cNvGrpSpPr>
            <a:grpSpLocks/>
          </p:cNvGrpSpPr>
          <p:nvPr/>
        </p:nvGrpSpPr>
        <p:grpSpPr bwMode="auto">
          <a:xfrm>
            <a:off x="1828800" y="1371600"/>
            <a:ext cx="5318125" cy="4456113"/>
            <a:chOff x="992" y="423"/>
            <a:chExt cx="4341" cy="3609"/>
          </a:xfrm>
        </p:grpSpPr>
        <p:sp>
          <p:nvSpPr>
            <p:cNvPr id="7172" name="Freeform 2" descr="Recycled paper"/>
            <p:cNvSpPr>
              <a:spLocks/>
            </p:cNvSpPr>
            <p:nvPr/>
          </p:nvSpPr>
          <p:spPr bwMode="auto">
            <a:xfrm>
              <a:off x="2064" y="1056"/>
              <a:ext cx="1920" cy="2976"/>
            </a:xfrm>
            <a:custGeom>
              <a:avLst/>
              <a:gdLst>
                <a:gd name="T0" fmla="*/ 0 w 1920"/>
                <a:gd name="T1" fmla="*/ 0 h 2976"/>
                <a:gd name="T2" fmla="*/ 0 w 1920"/>
                <a:gd name="T3" fmla="*/ 2976 h 2976"/>
                <a:gd name="T4" fmla="*/ 1920 w 1920"/>
                <a:gd name="T5" fmla="*/ 2976 h 2976"/>
                <a:gd name="T6" fmla="*/ 1920 w 1920"/>
                <a:gd name="T7" fmla="*/ 0 h 2976"/>
                <a:gd name="T8" fmla="*/ 1824 w 1920"/>
                <a:gd name="T9" fmla="*/ 0 h 2976"/>
                <a:gd name="T10" fmla="*/ 1824 w 1920"/>
                <a:gd name="T11" fmla="*/ 2880 h 2976"/>
                <a:gd name="T12" fmla="*/ 96 w 1920"/>
                <a:gd name="T13" fmla="*/ 2880 h 2976"/>
                <a:gd name="T14" fmla="*/ 96 w 1920"/>
                <a:gd name="T15" fmla="*/ 0 h 2976"/>
                <a:gd name="T16" fmla="*/ 0 w 1920"/>
                <a:gd name="T17" fmla="*/ 0 h 2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0"/>
                <a:gd name="T28" fmla="*/ 0 h 2976"/>
                <a:gd name="T29" fmla="*/ 1920 w 1920"/>
                <a:gd name="T30" fmla="*/ 2976 h 29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0" h="2976">
                  <a:moveTo>
                    <a:pt x="0" y="0"/>
                  </a:moveTo>
                  <a:lnTo>
                    <a:pt x="0" y="2976"/>
                  </a:lnTo>
                  <a:lnTo>
                    <a:pt x="1920" y="2976"/>
                  </a:lnTo>
                  <a:lnTo>
                    <a:pt x="1920" y="0"/>
                  </a:lnTo>
                  <a:lnTo>
                    <a:pt x="1824" y="0"/>
                  </a:lnTo>
                  <a:lnTo>
                    <a:pt x="1824" y="2880"/>
                  </a:lnTo>
                  <a:lnTo>
                    <a:pt x="96" y="288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2160" y="1728"/>
              <a:ext cx="1728" cy="22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4" name="Freeform 4"/>
            <p:cNvSpPr>
              <a:spLocks/>
            </p:cNvSpPr>
            <p:nvPr/>
          </p:nvSpPr>
          <p:spPr bwMode="auto">
            <a:xfrm>
              <a:off x="2304" y="672"/>
              <a:ext cx="1488" cy="3024"/>
            </a:xfrm>
            <a:custGeom>
              <a:avLst/>
              <a:gdLst>
                <a:gd name="T0" fmla="*/ 576 w 1488"/>
                <a:gd name="T1" fmla="*/ 0 h 3024"/>
                <a:gd name="T2" fmla="*/ 576 w 1488"/>
                <a:gd name="T3" fmla="*/ 1872 h 3024"/>
                <a:gd name="T4" fmla="*/ 0 w 1488"/>
                <a:gd name="T5" fmla="*/ 1872 h 3024"/>
                <a:gd name="T6" fmla="*/ 0 w 1488"/>
                <a:gd name="T7" fmla="*/ 3024 h 3024"/>
                <a:gd name="T8" fmla="*/ 1488 w 1488"/>
                <a:gd name="T9" fmla="*/ 3024 h 3024"/>
                <a:gd name="T10" fmla="*/ 1488 w 1488"/>
                <a:gd name="T11" fmla="*/ 1872 h 3024"/>
                <a:gd name="T12" fmla="*/ 768 w 1488"/>
                <a:gd name="T13" fmla="*/ 1872 h 3024"/>
                <a:gd name="T14" fmla="*/ 768 w 1488"/>
                <a:gd name="T15" fmla="*/ 0 h 30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8"/>
                <a:gd name="T25" fmla="*/ 0 h 3024"/>
                <a:gd name="T26" fmla="*/ 1488 w 1488"/>
                <a:gd name="T27" fmla="*/ 3024 h 30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8" h="3024">
                  <a:moveTo>
                    <a:pt x="576" y="0"/>
                  </a:moveTo>
                  <a:lnTo>
                    <a:pt x="576" y="1872"/>
                  </a:lnTo>
                  <a:lnTo>
                    <a:pt x="0" y="1872"/>
                  </a:lnTo>
                  <a:lnTo>
                    <a:pt x="0" y="3024"/>
                  </a:lnTo>
                  <a:lnTo>
                    <a:pt x="1488" y="3024"/>
                  </a:lnTo>
                  <a:lnTo>
                    <a:pt x="1488" y="1872"/>
                  </a:lnTo>
                  <a:lnTo>
                    <a:pt x="768" y="1872"/>
                  </a:lnTo>
                  <a:lnTo>
                    <a:pt x="76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2112" y="1008"/>
              <a:ext cx="768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3072" y="1008"/>
              <a:ext cx="864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4224" y="2007"/>
              <a:ext cx="4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/>
                <a:t>L </a:t>
              </a:r>
              <a:r>
                <a:rPr lang="en-GB" altLang="en-GB" sz="1600" baseline="30000"/>
                <a:t>4</a:t>
              </a:r>
              <a:r>
                <a:rPr lang="en-GB" altLang="en-GB" sz="1600"/>
                <a:t>He</a:t>
              </a:r>
              <a:endParaRPr lang="en-GB" altLang="en-GB" sz="1600">
                <a:latin typeface="Times" panose="02020603050405020304" pitchFamily="18" charset="0"/>
              </a:endParaRPr>
            </a:p>
          </p:txBody>
        </p:sp>
        <p:sp>
          <p:nvSpPr>
            <p:cNvPr id="7178" name="Line 8"/>
            <p:cNvSpPr>
              <a:spLocks noChangeShapeType="1"/>
            </p:cNvSpPr>
            <p:nvPr/>
          </p:nvSpPr>
          <p:spPr bwMode="auto">
            <a:xfrm flipH="1">
              <a:off x="3696" y="21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4358" y="1130"/>
              <a:ext cx="97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/>
                <a:t>OVC with LN</a:t>
              </a:r>
              <a:r>
                <a:rPr lang="en-GB" altLang="en-GB" sz="1600" baseline="-25000"/>
                <a:t>2</a:t>
              </a:r>
              <a:r>
                <a:rPr lang="en-GB" altLang="en-GB" sz="1600"/>
                <a:t> </a:t>
              </a:r>
            </a:p>
            <a:p>
              <a:r>
                <a:rPr lang="en-GB" altLang="en-GB" sz="1600"/>
                <a:t>shield or </a:t>
              </a:r>
            </a:p>
            <a:p>
              <a:r>
                <a:rPr lang="en-GB" altLang="en-GB" sz="1600"/>
                <a:t>superinsulation</a:t>
              </a:r>
              <a:endParaRPr lang="en-GB" altLang="en-GB" sz="1600">
                <a:latin typeface="Times" panose="02020603050405020304" pitchFamily="18" charset="0"/>
              </a:endParaRPr>
            </a:p>
          </p:txBody>
        </p:sp>
        <p:sp>
          <p:nvSpPr>
            <p:cNvPr id="7180" name="Line 10"/>
            <p:cNvSpPr>
              <a:spLocks noChangeShapeType="1"/>
            </p:cNvSpPr>
            <p:nvPr/>
          </p:nvSpPr>
          <p:spPr bwMode="auto">
            <a:xfrm flipH="1">
              <a:off x="3936" y="139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11"/>
            <p:cNvSpPr>
              <a:spLocks/>
            </p:cNvSpPr>
            <p:nvPr/>
          </p:nvSpPr>
          <p:spPr bwMode="auto">
            <a:xfrm>
              <a:off x="2496" y="816"/>
              <a:ext cx="432" cy="2256"/>
            </a:xfrm>
            <a:custGeom>
              <a:avLst/>
              <a:gdLst>
                <a:gd name="T0" fmla="*/ 96 w 432"/>
                <a:gd name="T1" fmla="*/ 0 h 2256"/>
                <a:gd name="T2" fmla="*/ 96 w 432"/>
                <a:gd name="T3" fmla="*/ 1968 h 2256"/>
                <a:gd name="T4" fmla="*/ 0 w 432"/>
                <a:gd name="T5" fmla="*/ 1968 h 2256"/>
                <a:gd name="T6" fmla="*/ 0 w 432"/>
                <a:gd name="T7" fmla="*/ 2256 h 2256"/>
                <a:gd name="T8" fmla="*/ 432 w 432"/>
                <a:gd name="T9" fmla="*/ 2256 h 2256"/>
                <a:gd name="T10" fmla="*/ 432 w 432"/>
                <a:gd name="T11" fmla="*/ 1968 h 2256"/>
                <a:gd name="T12" fmla="*/ 192 w 432"/>
                <a:gd name="T13" fmla="*/ 1968 h 2256"/>
                <a:gd name="T14" fmla="*/ 192 w 432"/>
                <a:gd name="T15" fmla="*/ 0 h 2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2"/>
                <a:gd name="T25" fmla="*/ 0 h 2256"/>
                <a:gd name="T26" fmla="*/ 432 w 432"/>
                <a:gd name="T27" fmla="*/ 2256 h 2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2" h="2256">
                  <a:moveTo>
                    <a:pt x="96" y="0"/>
                  </a:moveTo>
                  <a:lnTo>
                    <a:pt x="96" y="1968"/>
                  </a:lnTo>
                  <a:lnTo>
                    <a:pt x="0" y="1968"/>
                  </a:lnTo>
                  <a:lnTo>
                    <a:pt x="0" y="2256"/>
                  </a:lnTo>
                  <a:lnTo>
                    <a:pt x="432" y="2256"/>
                  </a:lnTo>
                  <a:lnTo>
                    <a:pt x="432" y="1968"/>
                  </a:lnTo>
                  <a:lnTo>
                    <a:pt x="192" y="1968"/>
                  </a:lnTo>
                  <a:lnTo>
                    <a:pt x="192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2"/>
            <p:cNvSpPr>
              <a:spLocks noChangeArrowheads="1"/>
            </p:cNvSpPr>
            <p:nvPr/>
          </p:nvSpPr>
          <p:spPr bwMode="auto">
            <a:xfrm>
              <a:off x="2496" y="2880"/>
              <a:ext cx="432" cy="192"/>
            </a:xfrm>
            <a:prstGeom prst="rect">
              <a:avLst/>
            </a:prstGeom>
            <a:solidFill>
              <a:srgbClr val="2602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>
              <a:off x="2400" y="25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AutoShape 14"/>
            <p:cNvSpPr>
              <a:spLocks noChangeArrowheads="1"/>
            </p:cNvSpPr>
            <p:nvPr/>
          </p:nvSpPr>
          <p:spPr bwMode="auto">
            <a:xfrm>
              <a:off x="2352" y="3120"/>
              <a:ext cx="144" cy="144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5" name="Arc 15"/>
            <p:cNvSpPr>
              <a:spLocks/>
            </p:cNvSpPr>
            <p:nvPr/>
          </p:nvSpPr>
          <p:spPr bwMode="auto">
            <a:xfrm rot="5400000">
              <a:off x="2544" y="3024"/>
              <a:ext cx="144" cy="240"/>
            </a:xfrm>
            <a:custGeom>
              <a:avLst/>
              <a:gdLst>
                <a:gd name="T0" fmla="*/ 0 w 21852"/>
                <a:gd name="T1" fmla="*/ 0 h 21600"/>
                <a:gd name="T2" fmla="*/ 0 w 21852"/>
                <a:gd name="T3" fmla="*/ 0 h 21600"/>
                <a:gd name="T4" fmla="*/ 0 w 218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852"/>
                <a:gd name="T10" fmla="*/ 0 h 21600"/>
                <a:gd name="T11" fmla="*/ 21852 w 218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52" h="21600" fill="none" extrusionOk="0">
                  <a:moveTo>
                    <a:pt x="-1" y="1"/>
                  </a:moveTo>
                  <a:cubicBezTo>
                    <a:pt x="84" y="0"/>
                    <a:pt x="168" y="-1"/>
                    <a:pt x="253" y="0"/>
                  </a:cubicBezTo>
                  <a:cubicBezTo>
                    <a:pt x="12145" y="0"/>
                    <a:pt x="21801" y="9613"/>
                    <a:pt x="21852" y="21505"/>
                  </a:cubicBezTo>
                </a:path>
                <a:path w="21852" h="21600" stroke="0" extrusionOk="0">
                  <a:moveTo>
                    <a:pt x="-1" y="1"/>
                  </a:moveTo>
                  <a:cubicBezTo>
                    <a:pt x="84" y="0"/>
                    <a:pt x="168" y="-1"/>
                    <a:pt x="253" y="0"/>
                  </a:cubicBezTo>
                  <a:cubicBezTo>
                    <a:pt x="12145" y="0"/>
                    <a:pt x="21801" y="9613"/>
                    <a:pt x="21852" y="21505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6"/>
            <p:cNvSpPr>
              <a:spLocks noChangeShapeType="1"/>
            </p:cNvSpPr>
            <p:nvPr/>
          </p:nvSpPr>
          <p:spPr bwMode="auto">
            <a:xfrm flipH="1">
              <a:off x="3744" y="2688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auto">
            <a:xfrm>
              <a:off x="4310" y="257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/>
                <a:t>IVC</a:t>
              </a:r>
              <a:endParaRPr lang="en-GB" altLang="en-GB" sz="1600">
                <a:latin typeface="Times" panose="02020603050405020304" pitchFamily="18" charset="0"/>
              </a:endParaRPr>
            </a:p>
          </p:txBody>
        </p:sp>
        <p:sp>
          <p:nvSpPr>
            <p:cNvPr id="7188" name="Line 18"/>
            <p:cNvSpPr>
              <a:spLocks noChangeShapeType="1"/>
            </p:cNvSpPr>
            <p:nvPr/>
          </p:nvSpPr>
          <p:spPr bwMode="auto">
            <a:xfrm>
              <a:off x="1872" y="2976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auto">
            <a:xfrm>
              <a:off x="1241" y="2858"/>
              <a:ext cx="5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 dirty="0"/>
                <a:t>1 K pot</a:t>
              </a:r>
              <a:endParaRPr lang="en-GB" altLang="en-GB" sz="1600" dirty="0">
                <a:latin typeface="Times" panose="02020603050405020304" pitchFamily="18" charset="0"/>
              </a:endParaRPr>
            </a:p>
          </p:txBody>
        </p:sp>
        <p:sp>
          <p:nvSpPr>
            <p:cNvPr id="7190" name="Line 20"/>
            <p:cNvSpPr>
              <a:spLocks noChangeShapeType="1"/>
            </p:cNvSpPr>
            <p:nvPr/>
          </p:nvSpPr>
          <p:spPr bwMode="auto">
            <a:xfrm flipV="1">
              <a:off x="2640" y="67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21"/>
            <p:cNvSpPr txBox="1">
              <a:spLocks noChangeArrowheads="1"/>
            </p:cNvSpPr>
            <p:nvPr/>
          </p:nvSpPr>
          <p:spPr bwMode="auto">
            <a:xfrm>
              <a:off x="992" y="423"/>
              <a:ext cx="162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GB" sz="1600" dirty="0">
                  <a:latin typeface="+mn-lt"/>
                </a:rPr>
                <a:t>1K pot pumping line</a:t>
              </a:r>
            </a:p>
          </p:txBody>
        </p:sp>
        <p:sp>
          <p:nvSpPr>
            <p:cNvPr id="7192" name="Text Box 23"/>
            <p:cNvSpPr txBox="1">
              <a:spLocks noChangeArrowheads="1"/>
            </p:cNvSpPr>
            <p:nvPr/>
          </p:nvSpPr>
          <p:spPr bwMode="auto">
            <a:xfrm>
              <a:off x="3063" y="435"/>
              <a:ext cx="1424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/>
                <a:t>IVC pumping line</a:t>
              </a:r>
              <a:endParaRPr lang="en-GB" altLang="en-GB" sz="1600">
                <a:latin typeface="Times" panose="02020603050405020304" pitchFamily="18" charset="0"/>
              </a:endParaRPr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V="1">
              <a:off x="2976" y="48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>
              <a:off x="2832" y="3168"/>
              <a:ext cx="86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158" y="325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>
                  <a:latin typeface="Times" panose="02020603050405020304" pitchFamily="18" charset="0"/>
                </a:rPr>
                <a:t>X</a:t>
              </a:r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H="1">
              <a:off x="3552" y="336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4214" y="3159"/>
              <a:ext cx="74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/>
                <a:t>milliKelvin</a:t>
              </a:r>
            </a:p>
            <a:p>
              <a:r>
                <a:rPr lang="en-GB" altLang="en-GB" sz="1600"/>
                <a:t>refrigerator</a:t>
              </a:r>
              <a:endParaRPr lang="en-GB" altLang="en-GB" sz="1600">
                <a:latin typeface="Times" panose="02020603050405020304" pitchFamily="18" charset="0"/>
              </a:endParaRPr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>
              <a:off x="2880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1728" y="3216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1116" y="3050"/>
              <a:ext cx="5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</a:defRPr>
              </a:lvl9pPr>
            </a:lstStyle>
            <a:p>
              <a:r>
                <a:rPr lang="en-GB" altLang="en-GB" sz="1600" dirty="0"/>
                <a:t>Needle</a:t>
              </a:r>
            </a:p>
            <a:p>
              <a:r>
                <a:rPr lang="en-GB" altLang="en-GB" sz="1600" dirty="0"/>
                <a:t>valve</a:t>
              </a:r>
              <a:endParaRPr lang="en-GB" altLang="en-GB" sz="1600" dirty="0">
                <a:latin typeface="Times" panose="02020603050405020304" pitchFamily="18" charset="0"/>
              </a:endParaRPr>
            </a:p>
          </p:txBody>
        </p:sp>
      </p:grp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10767"/>
              </p:ext>
            </p:extLst>
          </p:nvPr>
        </p:nvGraphicFramePr>
        <p:xfrm>
          <a:off x="265278" y="1779656"/>
          <a:ext cx="2292029" cy="265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Worksheet" r:id="rId4" imgW="4791114" imgH="4514850" progId="Excel.Sheet.8">
                  <p:embed/>
                </p:oleObj>
              </mc:Choice>
              <mc:Fallback>
                <p:oleObj name="Worksheet" r:id="rId4" imgW="4791114" imgH="451485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8" y="1779656"/>
                        <a:ext cx="2292029" cy="2658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806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601075" cy="1272784"/>
          </a:xfrm>
        </p:spPr>
        <p:txBody>
          <a:bodyPr/>
          <a:lstStyle/>
          <a:p>
            <a:r>
              <a:rPr lang="en-GB" altLang="en-US" dirty="0"/>
              <a:t>Now we need Helium-3 or mixture of Helium-3 and Helium-4 gas to go to lower temperatures</a:t>
            </a:r>
          </a:p>
        </p:txBody>
      </p:sp>
      <p:pic>
        <p:nvPicPr>
          <p:cNvPr id="8195" name="Picture 3" descr="Helium-3 and Helium-4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28600" y="2514600"/>
            <a:ext cx="8601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Helium has two stable isotopes 4He and 3He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At room temperature, both isotopes are chemically identical and difficult to distinguish from one another. 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4He-It is usually extracted from natural gas wells, predominantly in Qatar, US, Algeria and Russia</a:t>
            </a: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endParaRPr lang="en-US" sz="1600" kern="0" dirty="0">
              <a:latin typeface="+mn-lt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3He is incredibly rare.</a:t>
            </a:r>
          </a:p>
          <a:p>
            <a:pPr marL="1143000" lvl="2" indent="-2286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It is only in the last 50 years that significant quantities of 3He have become available to allow experiments to be performed.</a:t>
            </a:r>
          </a:p>
          <a:p>
            <a:pPr marL="1143000" lvl="2" indent="-2286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Char char="•"/>
              <a:defRPr/>
            </a:pPr>
            <a:r>
              <a:rPr lang="en-US" sz="1600" kern="0" dirty="0">
                <a:latin typeface="+mn-lt"/>
              </a:rPr>
              <a:t>3He is a bi-product of nuclear processing</a:t>
            </a:r>
          </a:p>
        </p:txBody>
      </p:sp>
    </p:spTree>
    <p:extLst>
      <p:ext uri="{BB962C8B-B14F-4D97-AF65-F5344CB8AC3E}">
        <p14:creationId xmlns:p14="http://schemas.microsoft.com/office/powerpoint/2010/main" val="117023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Helium-3 Systems: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6560" y="1367185"/>
            <a:ext cx="3384840" cy="447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Base Temperature </a:t>
            </a:r>
            <a:r>
              <a:rPr lang="en-US" sz="1600" b="1" kern="0" dirty="0">
                <a:latin typeface="+mn-lt"/>
                <a:cs typeface="+mn-cs"/>
              </a:rPr>
              <a:t>&lt;300mK</a:t>
            </a:r>
          </a:p>
          <a:p>
            <a: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sz="1600" kern="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kern="0" dirty="0">
                <a:latin typeface="+mn-lt"/>
                <a:ea typeface="+mn-ea"/>
                <a:cs typeface="+mn-cs"/>
              </a:rPr>
              <a:t>Activated Carbon </a:t>
            </a:r>
            <a:r>
              <a:rPr lang="en-US" sz="1600" kern="0" dirty="0">
                <a:latin typeface="+mn-lt"/>
                <a:ea typeface="+mn-ea"/>
                <a:cs typeface="+mn-cs"/>
              </a:rPr>
              <a:t>has extremely high absorption capabilities at low temperatures~ 0.5lt of helium per gram of charcoal</a:t>
            </a:r>
          </a:p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endParaRPr lang="en-US" sz="1600" kern="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sz="1600" b="1" kern="0" dirty="0">
                <a:latin typeface="+mn-lt"/>
                <a:ea typeface="+mn-ea"/>
                <a:cs typeface="+mn-cs"/>
              </a:rPr>
              <a:t>Single Shot System</a:t>
            </a:r>
            <a:r>
              <a:rPr lang="en-US" sz="1600" kern="0" dirty="0">
                <a:latin typeface="+mn-lt"/>
                <a:ea typeface="+mn-ea"/>
                <a:cs typeface="+mn-cs"/>
              </a:rPr>
              <a:t>: By cycling the Carbon between 1K and 40K an absorption and desorption cycle can be generated</a:t>
            </a:r>
          </a:p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endParaRPr lang="en-US" sz="1600" kern="0" dirty="0"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defRPr/>
            </a:pPr>
            <a:r>
              <a:rPr lang="en-US" sz="1600" kern="0" dirty="0">
                <a:latin typeface="+mn-lt"/>
                <a:ea typeface="+mn-ea"/>
                <a:cs typeface="+mn-cs"/>
              </a:rPr>
              <a:t>During the absorption cycle the effective pumping speed and ultimate base pressure on the 3He far </a:t>
            </a:r>
            <a:r>
              <a:rPr lang="en-US" sz="1600" b="1" u="sng" kern="0" dirty="0">
                <a:latin typeface="+mn-lt"/>
                <a:ea typeface="+mn-ea"/>
                <a:cs typeface="+mn-cs"/>
              </a:rPr>
              <a:t>exceeds</a:t>
            </a:r>
            <a:r>
              <a:rPr lang="en-US" sz="1600" kern="0" dirty="0">
                <a:latin typeface="+mn-lt"/>
                <a:ea typeface="+mn-ea"/>
                <a:cs typeface="+mn-cs"/>
              </a:rPr>
              <a:t> that achievable by external pumping means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53889"/>
              </p:ext>
            </p:extLst>
          </p:nvPr>
        </p:nvGraphicFramePr>
        <p:xfrm>
          <a:off x="4953000" y="152400"/>
          <a:ext cx="31533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Worksheet" r:id="rId3" imgW="4791114" imgH="4514850" progId="Excel.Sheet.8">
                  <p:embed/>
                </p:oleObj>
              </mc:Choice>
              <mc:Fallback>
                <p:oleObj name="Worksheet" r:id="rId3" imgW="4791114" imgH="4514850" progId="Excel.Sheet.8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"/>
                        <a:ext cx="31533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12126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5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77163"/>
          </a:xfrm>
        </p:spPr>
        <p:txBody>
          <a:bodyPr/>
          <a:lstStyle/>
          <a:p>
            <a:r>
              <a:rPr lang="en-US" dirty="0"/>
              <a:t>Principle of Operation of Helium-3 System: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53" y="1366838"/>
            <a:ext cx="5917544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49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Helium-3 insert – in real life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921631"/>
            <a:ext cx="8642350" cy="3362400"/>
          </a:xfrm>
        </p:spPr>
      </p:pic>
      <p:sp>
        <p:nvSpPr>
          <p:cNvPr id="5" name="TextBox 4"/>
          <p:cNvSpPr txBox="1"/>
          <p:nvPr/>
        </p:nvSpPr>
        <p:spPr>
          <a:xfrm>
            <a:off x="4724400" y="1371600"/>
            <a:ext cx="1752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Sorb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600700" y="1713232"/>
            <a:ext cx="800100" cy="179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10745" y="1371600"/>
            <a:ext cx="1752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1K Stage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7187045" y="1713232"/>
            <a:ext cx="181841" cy="179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5410200"/>
            <a:ext cx="198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Helium-3 Pot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7772400" y="3733800"/>
            <a:ext cx="3810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5410200"/>
            <a:ext cx="1981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Helium-3 Gas Tank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04900" y="3505200"/>
            <a:ext cx="381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61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72438"/>
              </p:ext>
            </p:extLst>
          </p:nvPr>
        </p:nvGraphicFramePr>
        <p:xfrm>
          <a:off x="228600" y="228600"/>
          <a:ext cx="5464175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3" imgW="4677156" imgH="4343705" progId="Excel.Sheet.8">
                  <p:embed/>
                </p:oleObj>
              </mc:Choice>
              <mc:Fallback>
                <p:oleObj name="Worksheet" r:id="rId3" imgW="4677156" imgH="4343705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464175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169025" y="2249488"/>
            <a:ext cx="25542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US" altLang="en-US" dirty="0"/>
              <a:t>P V  = m R T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P = Pressure </a:t>
            </a:r>
          </a:p>
          <a:p>
            <a:pPr algn="l"/>
            <a:r>
              <a:rPr lang="en-US" altLang="en-US" dirty="0"/>
              <a:t>V = Volume </a:t>
            </a:r>
          </a:p>
          <a:p>
            <a:pPr algn="l"/>
            <a:r>
              <a:rPr lang="en-US" altLang="en-US" dirty="0"/>
              <a:t>m = Mass</a:t>
            </a:r>
          </a:p>
          <a:p>
            <a:pPr algn="l"/>
            <a:r>
              <a:rPr lang="en-US" altLang="en-US" dirty="0"/>
              <a:t>R = Real Gas Constant </a:t>
            </a:r>
          </a:p>
          <a:p>
            <a:pPr algn="l"/>
            <a:r>
              <a:rPr lang="en-US" altLang="en-US" dirty="0"/>
              <a:t>T = Temperature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V, m and R = Constant </a:t>
            </a:r>
          </a:p>
          <a:p>
            <a:pPr algn="l"/>
            <a:endParaRPr lang="en-US" altLang="en-US" dirty="0"/>
          </a:p>
          <a:p>
            <a:pPr algn="l"/>
            <a:r>
              <a:rPr lang="en-US" altLang="en-US" dirty="0"/>
              <a:t>P </a:t>
            </a:r>
            <a:r>
              <a:rPr lang="el-GR" altLang="en-US" dirty="0"/>
              <a:t>α</a:t>
            </a:r>
            <a:r>
              <a:rPr lang="en-US" altLang="en-US" dirty="0"/>
              <a:t>  T </a:t>
            </a:r>
          </a:p>
          <a:p>
            <a:pPr algn="l"/>
            <a:endParaRPr lang="en-US" altLang="en-US" dirty="0"/>
          </a:p>
        </p:txBody>
      </p:sp>
      <p:sp>
        <p:nvSpPr>
          <p:cNvPr id="2" name="Explosion 2 1"/>
          <p:cNvSpPr/>
          <p:nvPr/>
        </p:nvSpPr>
        <p:spPr>
          <a:xfrm>
            <a:off x="1600200" y="914400"/>
            <a:ext cx="6248400" cy="5334000"/>
          </a:xfrm>
          <a:prstGeom prst="irregularSeal2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124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Mixture of 3He and 4He </a:t>
            </a:r>
          </a:p>
        </p:txBody>
      </p:sp>
    </p:spTree>
    <p:extLst>
      <p:ext uri="{BB962C8B-B14F-4D97-AF65-F5344CB8AC3E}">
        <p14:creationId xmlns:p14="http://schemas.microsoft.com/office/powerpoint/2010/main" val="108274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84748"/>
          </a:xfrm>
        </p:spPr>
        <p:txBody>
          <a:bodyPr/>
          <a:lstStyle/>
          <a:p>
            <a:r>
              <a:rPr lang="en-US" dirty="0"/>
              <a:t>Condensation during winter: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0" y="2286000"/>
            <a:ext cx="4557623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08856"/>
            <a:ext cx="8601075" cy="714375"/>
          </a:xfrm>
        </p:spPr>
        <p:txBody>
          <a:bodyPr/>
          <a:lstStyle/>
          <a:p>
            <a:r>
              <a:rPr lang="en-US" altLang="en-US" dirty="0"/>
              <a:t>Properties of </a:t>
            </a:r>
            <a:r>
              <a:rPr lang="en-US" altLang="en-US" baseline="30000" dirty="0"/>
              <a:t>3</a:t>
            </a:r>
            <a:r>
              <a:rPr lang="en-US" altLang="en-US" dirty="0"/>
              <a:t>He &amp; </a:t>
            </a:r>
            <a:r>
              <a:rPr lang="en-US" altLang="en-US" baseline="30000" dirty="0"/>
              <a:t>4</a:t>
            </a:r>
            <a:r>
              <a:rPr lang="en-US" altLang="en-US" dirty="0"/>
              <a:t>He  – phase separation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749800" cy="341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Mix 3He and 4He at room temperature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As the temperature drops below 0.87Kelvin, 3He separates out of the mixture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Gravity pulls the heavier fluid to the bottom of our container, while the lighter pure helium-3 floats on the top</a:t>
            </a:r>
          </a:p>
          <a:p>
            <a:pPr>
              <a:lnSpc>
                <a:spcPct val="90000"/>
              </a:lnSpc>
              <a:buFont typeface="Arial Unicode MS" pitchFamily="34" charset="-128"/>
              <a:buNone/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The phase boundary exists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b="1" i="1" dirty="0"/>
              <a:t>This effect  occurs in the mixing chamber</a:t>
            </a:r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5408613" y="2760663"/>
            <a:ext cx="3378200" cy="1430337"/>
            <a:chOff x="3508" y="2262"/>
            <a:chExt cx="2128" cy="901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3508" y="2617"/>
              <a:ext cx="2128" cy="546"/>
            </a:xfrm>
            <a:prstGeom prst="rect">
              <a:avLst/>
            </a:prstGeom>
            <a:solidFill>
              <a:srgbClr val="66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3508" y="2617"/>
              <a:ext cx="2128" cy="2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endParaRPr lang="en-GB" altLang="en-GB" sz="1400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4426" y="2636"/>
              <a:ext cx="3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/>
              <a:r>
                <a:rPr lang="en-GB" altLang="en-GB" sz="1600" baseline="30000"/>
                <a:t>3</a:t>
              </a:r>
              <a:r>
                <a:rPr lang="en-GB" altLang="en-GB" sz="1600"/>
                <a:t>He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4063" y="2904"/>
              <a:ext cx="100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/>
              <a:r>
                <a:rPr lang="en-GB" altLang="en-GB" sz="1600"/>
                <a:t>6%</a:t>
              </a:r>
              <a:r>
                <a:rPr lang="en-GB" altLang="en-GB" sz="1600" baseline="30000"/>
                <a:t> 3</a:t>
              </a:r>
              <a:r>
                <a:rPr lang="en-GB" altLang="en-GB" sz="1600"/>
                <a:t>He in </a:t>
              </a:r>
              <a:r>
                <a:rPr lang="en-GB" altLang="en-GB" sz="1600" baseline="30000"/>
                <a:t>4</a:t>
              </a:r>
              <a:r>
                <a:rPr lang="en-GB" altLang="en-GB" sz="1600"/>
                <a:t>He</a:t>
              </a: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5636" y="2262"/>
              <a:ext cx="0" cy="9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3508" y="2262"/>
              <a:ext cx="0" cy="9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3508" y="3163"/>
              <a:ext cx="21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5588925" y="2133600"/>
            <a:ext cx="278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b="1" dirty="0"/>
              <a:t>The mixing chamber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02910" y="177800"/>
            <a:ext cx="863629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Dilution Refrigerator Systems: </a:t>
            </a:r>
          </a:p>
        </p:txBody>
      </p:sp>
    </p:spTree>
    <p:extLst>
      <p:ext uri="{BB962C8B-B14F-4D97-AF65-F5344CB8AC3E}">
        <p14:creationId xmlns:p14="http://schemas.microsoft.com/office/powerpoint/2010/main" val="37191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 diagram of evaporatio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411538"/>
            <a:ext cx="32654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val 11"/>
          <p:cNvSpPr>
            <a:spLocks noChangeArrowheads="1"/>
          </p:cNvSpPr>
          <p:nvPr/>
        </p:nvSpPr>
        <p:spPr bwMode="auto">
          <a:xfrm>
            <a:off x="3919538" y="4905375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4" name="Oval 15"/>
          <p:cNvSpPr>
            <a:spLocks noChangeArrowheads="1"/>
          </p:cNvSpPr>
          <p:nvPr/>
        </p:nvSpPr>
        <p:spPr bwMode="auto">
          <a:xfrm>
            <a:off x="4289425" y="4868863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5" name="Oval 21"/>
          <p:cNvSpPr>
            <a:spLocks noChangeArrowheads="1"/>
          </p:cNvSpPr>
          <p:nvPr/>
        </p:nvSpPr>
        <p:spPr bwMode="auto">
          <a:xfrm>
            <a:off x="3846513" y="473233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6" name="Oval 22"/>
          <p:cNvSpPr>
            <a:spLocks noChangeArrowheads="1"/>
          </p:cNvSpPr>
          <p:nvPr/>
        </p:nvSpPr>
        <p:spPr bwMode="auto">
          <a:xfrm>
            <a:off x="5297488" y="4673600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7" name="Oval 27"/>
          <p:cNvSpPr>
            <a:spLocks noChangeArrowheads="1"/>
          </p:cNvSpPr>
          <p:nvPr/>
        </p:nvSpPr>
        <p:spPr bwMode="auto">
          <a:xfrm>
            <a:off x="3005138" y="458628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8" name="Oval 28"/>
          <p:cNvSpPr>
            <a:spLocks noChangeArrowheads="1"/>
          </p:cNvSpPr>
          <p:nvPr/>
        </p:nvSpPr>
        <p:spPr bwMode="auto">
          <a:xfrm>
            <a:off x="3513138" y="489108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49" name="Oval 29"/>
          <p:cNvSpPr>
            <a:spLocks noChangeArrowheads="1"/>
          </p:cNvSpPr>
          <p:nvPr/>
        </p:nvSpPr>
        <p:spPr bwMode="auto">
          <a:xfrm>
            <a:off x="4673600" y="4673600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0" name="Oval 31"/>
          <p:cNvSpPr>
            <a:spLocks noChangeArrowheads="1"/>
          </p:cNvSpPr>
          <p:nvPr/>
        </p:nvSpPr>
        <p:spPr bwMode="auto">
          <a:xfrm>
            <a:off x="5072063" y="5072063"/>
            <a:ext cx="219075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1" name="TextBox 35"/>
          <p:cNvSpPr txBox="1">
            <a:spLocks noChangeArrowheads="1"/>
          </p:cNvSpPr>
          <p:nvPr/>
        </p:nvSpPr>
        <p:spPr bwMode="auto">
          <a:xfrm>
            <a:off x="3817938" y="3033713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aseline="30000" dirty="0"/>
              <a:t>3</a:t>
            </a:r>
            <a:r>
              <a:rPr lang="en-US" altLang="en-US" dirty="0"/>
              <a:t>He atoms boil-off </a:t>
            </a:r>
            <a:endParaRPr lang="en-GB" altLang="en-US" dirty="0"/>
          </a:p>
        </p:txBody>
      </p:sp>
      <p:sp>
        <p:nvSpPr>
          <p:cNvPr id="10252" name="Rectangle 36"/>
          <p:cNvSpPr>
            <a:spLocks noChangeArrowheads="1"/>
          </p:cNvSpPr>
          <p:nvPr/>
        </p:nvSpPr>
        <p:spPr bwMode="auto">
          <a:xfrm>
            <a:off x="6973888" y="3849688"/>
            <a:ext cx="1255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aseline="30000" dirty="0"/>
              <a:t>4</a:t>
            </a:r>
            <a:r>
              <a:rPr lang="en-US" altLang="en-US" dirty="0"/>
              <a:t>He left in the still</a:t>
            </a:r>
            <a:endParaRPr lang="en-GB" altLang="en-US" dirty="0"/>
          </a:p>
        </p:txBody>
      </p:sp>
      <p:sp>
        <p:nvSpPr>
          <p:cNvPr id="10253" name="TextBox 42"/>
          <p:cNvSpPr txBox="1">
            <a:spLocks noChangeArrowheads="1"/>
          </p:cNvSpPr>
          <p:nvPr/>
        </p:nvSpPr>
        <p:spPr bwMode="auto">
          <a:xfrm>
            <a:off x="246063" y="2027237"/>
            <a:ext cx="25257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If you heat a mixture of </a:t>
            </a:r>
            <a:r>
              <a:rPr lang="en-US" altLang="en-US" baseline="30000" dirty="0"/>
              <a:t>3</a:t>
            </a:r>
            <a:r>
              <a:rPr lang="en-US" altLang="en-US" dirty="0"/>
              <a:t>He &amp; </a:t>
            </a:r>
            <a:r>
              <a:rPr lang="en-US" altLang="en-US" baseline="30000" dirty="0"/>
              <a:t>4</a:t>
            </a:r>
            <a:r>
              <a:rPr lang="en-US" altLang="en-US" dirty="0"/>
              <a:t>He atoms the lighter </a:t>
            </a:r>
            <a:r>
              <a:rPr lang="en-US" altLang="en-US" baseline="30000" dirty="0"/>
              <a:t>3</a:t>
            </a:r>
            <a:r>
              <a:rPr lang="en-US" altLang="en-US" dirty="0"/>
              <a:t>He atoms boil-off leaving the heavier </a:t>
            </a:r>
            <a:r>
              <a:rPr lang="en-US" altLang="en-US" baseline="30000" dirty="0"/>
              <a:t>4</a:t>
            </a:r>
            <a:r>
              <a:rPr lang="en-US" altLang="en-US" dirty="0"/>
              <a:t>He atoms behind  </a:t>
            </a:r>
            <a:r>
              <a:rPr lang="en-GB" altLang="en-US" dirty="0"/>
              <a:t> </a:t>
            </a:r>
          </a:p>
        </p:txBody>
      </p:sp>
      <p:sp>
        <p:nvSpPr>
          <p:cNvPr id="10254" name="TextBox 44"/>
          <p:cNvSpPr txBox="1">
            <a:spLocks noChangeArrowheads="1"/>
          </p:cNvSpPr>
          <p:nvPr/>
        </p:nvSpPr>
        <p:spPr bwMode="auto">
          <a:xfrm>
            <a:off x="3686175" y="21145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b="1" dirty="0"/>
              <a:t>The </a:t>
            </a:r>
            <a:r>
              <a:rPr lang="en-GB" altLang="en-US" sz="2000" b="1" dirty="0"/>
              <a:t>Still</a:t>
            </a:r>
            <a:r>
              <a:rPr lang="en-GB" altLang="en-US" b="1" dirty="0"/>
              <a:t>  </a:t>
            </a:r>
          </a:p>
        </p:txBody>
      </p:sp>
      <p:sp>
        <p:nvSpPr>
          <p:cNvPr id="10255" name="Oval 45"/>
          <p:cNvSpPr>
            <a:spLocks noChangeArrowheads="1"/>
          </p:cNvSpPr>
          <p:nvPr/>
        </p:nvSpPr>
        <p:spPr bwMode="auto">
          <a:xfrm>
            <a:off x="3259138" y="488473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6" name="Oval 46"/>
          <p:cNvSpPr>
            <a:spLocks noChangeArrowheads="1"/>
          </p:cNvSpPr>
          <p:nvPr/>
        </p:nvSpPr>
        <p:spPr bwMode="auto">
          <a:xfrm>
            <a:off x="3411538" y="503713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7" name="Oval 47"/>
          <p:cNvSpPr>
            <a:spLocks noChangeArrowheads="1"/>
          </p:cNvSpPr>
          <p:nvPr/>
        </p:nvSpPr>
        <p:spPr bwMode="auto">
          <a:xfrm>
            <a:off x="3679825" y="4797425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8" name="Oval 48"/>
          <p:cNvSpPr>
            <a:spLocks noChangeArrowheads="1"/>
          </p:cNvSpPr>
          <p:nvPr/>
        </p:nvSpPr>
        <p:spPr bwMode="auto">
          <a:xfrm>
            <a:off x="4702175" y="4891088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9" name="Oval 49"/>
          <p:cNvSpPr>
            <a:spLocks noChangeArrowheads="1"/>
          </p:cNvSpPr>
          <p:nvPr/>
        </p:nvSpPr>
        <p:spPr bwMode="auto">
          <a:xfrm>
            <a:off x="4122738" y="5051425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Oval 50"/>
          <p:cNvSpPr>
            <a:spLocks noChangeArrowheads="1"/>
          </p:cNvSpPr>
          <p:nvPr/>
        </p:nvSpPr>
        <p:spPr bwMode="auto">
          <a:xfrm>
            <a:off x="5362575" y="4868863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1" name="Oval 51"/>
          <p:cNvSpPr>
            <a:spLocks noChangeArrowheads="1"/>
          </p:cNvSpPr>
          <p:nvPr/>
        </p:nvSpPr>
        <p:spPr bwMode="auto">
          <a:xfrm>
            <a:off x="5173663" y="4956175"/>
            <a:ext cx="219075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2" name="Oval 52"/>
          <p:cNvSpPr>
            <a:spLocks noChangeArrowheads="1"/>
          </p:cNvSpPr>
          <p:nvPr/>
        </p:nvSpPr>
        <p:spPr bwMode="auto">
          <a:xfrm>
            <a:off x="4376738" y="5072063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Oval 53"/>
          <p:cNvSpPr>
            <a:spLocks noChangeArrowheads="1"/>
          </p:cNvSpPr>
          <p:nvPr/>
        </p:nvSpPr>
        <p:spPr bwMode="auto">
          <a:xfrm>
            <a:off x="3751263" y="5057775"/>
            <a:ext cx="219075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4" name="Oval 54"/>
          <p:cNvSpPr>
            <a:spLocks noChangeArrowheads="1"/>
          </p:cNvSpPr>
          <p:nvPr/>
        </p:nvSpPr>
        <p:spPr bwMode="auto">
          <a:xfrm>
            <a:off x="5392738" y="508793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5" name="Oval 55"/>
          <p:cNvSpPr>
            <a:spLocks noChangeArrowheads="1"/>
          </p:cNvSpPr>
          <p:nvPr/>
        </p:nvSpPr>
        <p:spPr bwMode="auto">
          <a:xfrm>
            <a:off x="5740400" y="5072063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6" name="Oval 56"/>
          <p:cNvSpPr>
            <a:spLocks noChangeArrowheads="1"/>
          </p:cNvSpPr>
          <p:nvPr/>
        </p:nvSpPr>
        <p:spPr bwMode="auto">
          <a:xfrm>
            <a:off x="4913313" y="4767263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7" name="Oval 57"/>
          <p:cNvSpPr>
            <a:spLocks noChangeArrowheads="1"/>
          </p:cNvSpPr>
          <p:nvPr/>
        </p:nvSpPr>
        <p:spPr bwMode="auto">
          <a:xfrm>
            <a:off x="4506913" y="4767263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8" name="Oval 58"/>
          <p:cNvSpPr>
            <a:spLocks noChangeArrowheads="1"/>
          </p:cNvSpPr>
          <p:nvPr/>
        </p:nvSpPr>
        <p:spPr bwMode="auto">
          <a:xfrm>
            <a:off x="3403600" y="4695825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9" name="Oval 59"/>
          <p:cNvSpPr>
            <a:spLocks noChangeArrowheads="1"/>
          </p:cNvSpPr>
          <p:nvPr/>
        </p:nvSpPr>
        <p:spPr bwMode="auto">
          <a:xfrm>
            <a:off x="4041775" y="4710113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0" name="Oval 60"/>
          <p:cNvSpPr>
            <a:spLocks noChangeArrowheads="1"/>
          </p:cNvSpPr>
          <p:nvPr/>
        </p:nvSpPr>
        <p:spPr bwMode="auto">
          <a:xfrm>
            <a:off x="4854575" y="5043488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1" name="Oval 61"/>
          <p:cNvSpPr>
            <a:spLocks noChangeArrowheads="1"/>
          </p:cNvSpPr>
          <p:nvPr/>
        </p:nvSpPr>
        <p:spPr bwMode="auto">
          <a:xfrm>
            <a:off x="5181600" y="4732338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2" name="Oval 62"/>
          <p:cNvSpPr>
            <a:spLocks noChangeArrowheads="1"/>
          </p:cNvSpPr>
          <p:nvPr/>
        </p:nvSpPr>
        <p:spPr bwMode="auto">
          <a:xfrm>
            <a:off x="5514975" y="4716463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3" name="Oval 63"/>
          <p:cNvSpPr>
            <a:spLocks noChangeArrowheads="1"/>
          </p:cNvSpPr>
          <p:nvPr/>
        </p:nvSpPr>
        <p:spPr bwMode="auto">
          <a:xfrm>
            <a:off x="4630738" y="5080000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4" name="Oval 64"/>
          <p:cNvSpPr>
            <a:spLocks noChangeArrowheads="1"/>
          </p:cNvSpPr>
          <p:nvPr/>
        </p:nvSpPr>
        <p:spPr bwMode="auto">
          <a:xfrm>
            <a:off x="3135313" y="4687888"/>
            <a:ext cx="217487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5" name="Oval 65"/>
          <p:cNvSpPr>
            <a:spLocks noChangeArrowheads="1"/>
          </p:cNvSpPr>
          <p:nvPr/>
        </p:nvSpPr>
        <p:spPr bwMode="auto">
          <a:xfrm>
            <a:off x="3076575" y="5051425"/>
            <a:ext cx="217488" cy="203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0276" name="Straight Arrow Connector 66"/>
          <p:cNvCxnSpPr>
            <a:cxnSpLocks noChangeShapeType="1"/>
          </p:cNvCxnSpPr>
          <p:nvPr/>
        </p:nvCxnSpPr>
        <p:spPr bwMode="auto">
          <a:xfrm rot="10800000" flipV="1">
            <a:off x="5522913" y="4165600"/>
            <a:ext cx="1444625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7" name="Rectangle 68"/>
          <p:cNvSpPr>
            <a:spLocks noChangeArrowheads="1"/>
          </p:cNvSpPr>
          <p:nvPr/>
        </p:nvSpPr>
        <p:spPr bwMode="auto">
          <a:xfrm>
            <a:off x="325438" y="201186"/>
            <a:ext cx="84375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3000" b="1" dirty="0">
                <a:solidFill>
                  <a:schemeClr val="tx2"/>
                </a:solidFill>
                <a:latin typeface="+mj-lt"/>
              </a:rPr>
              <a:t>Properties of </a:t>
            </a:r>
            <a:r>
              <a:rPr lang="en-US" altLang="en-US" sz="3000" b="1" baseline="30000" dirty="0">
                <a:solidFill>
                  <a:schemeClr val="tx2"/>
                </a:solidFill>
                <a:latin typeface="+mj-lt"/>
              </a:rPr>
              <a:t>3</a:t>
            </a:r>
            <a:r>
              <a:rPr lang="en-US" altLang="en-US" sz="3000" b="1" dirty="0">
                <a:solidFill>
                  <a:schemeClr val="tx2"/>
                </a:solidFill>
                <a:latin typeface="+mj-lt"/>
              </a:rPr>
              <a:t>He &amp; </a:t>
            </a:r>
            <a:r>
              <a:rPr lang="en-US" altLang="en-US" sz="3000" b="1" baseline="30000" dirty="0">
                <a:solidFill>
                  <a:schemeClr val="tx2"/>
                </a:solidFill>
                <a:latin typeface="+mj-lt"/>
              </a:rPr>
              <a:t>4</a:t>
            </a:r>
            <a:r>
              <a:rPr lang="en-US" altLang="en-US" sz="3000" b="1" dirty="0">
                <a:solidFill>
                  <a:schemeClr val="tx2"/>
                </a:solidFill>
                <a:latin typeface="+mj-lt"/>
              </a:rPr>
              <a:t>He cont. – boiling in the still</a:t>
            </a:r>
            <a:endParaRPr lang="en-GB" altLang="en-US" sz="3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12" y="5586412"/>
            <a:ext cx="39719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10" y="177800"/>
            <a:ext cx="8636290" cy="880369"/>
          </a:xfrm>
        </p:spPr>
        <p:txBody>
          <a:bodyPr/>
          <a:lstStyle/>
          <a:p>
            <a:r>
              <a:rPr lang="en-GB" altLang="en-US" dirty="0"/>
              <a:t>Dilution Refrigerator – in real life    known as </a:t>
            </a:r>
            <a:r>
              <a:rPr lang="en-GB" altLang="en-US" dirty="0" err="1"/>
              <a:t>KelvinoxVT</a:t>
            </a:r>
            <a:endParaRPr lang="en-GB" altLang="en-US" dirty="0"/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6528"/>
              </p:ext>
            </p:extLst>
          </p:nvPr>
        </p:nvGraphicFramePr>
        <p:xfrm>
          <a:off x="376238" y="2133600"/>
          <a:ext cx="60960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Photo Editor Photo" r:id="rId3" imgW="10752381" imgH="2905531" progId="MSPhotoEd.3">
                  <p:embed/>
                </p:oleObj>
              </mc:Choice>
              <mc:Fallback>
                <p:oleObj name="Photo Editor Photo" r:id="rId3" imgW="10752381" imgH="2905531" progId="MSPhotoEd.3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133600"/>
                        <a:ext cx="6096000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33825"/>
              </p:ext>
            </p:extLst>
          </p:nvPr>
        </p:nvGraphicFramePr>
        <p:xfrm>
          <a:off x="6315076" y="2495550"/>
          <a:ext cx="15875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Photo Editor Photo" r:id="rId5" imgW="5915851" imgH="2715004" progId="MSPhotoEd.3">
                  <p:embed/>
                </p:oleObj>
              </mc:Choice>
              <mc:Fallback>
                <p:oleObj name="Photo Editor Photo" r:id="rId5" imgW="5915851" imgH="2715004" progId="MSPhotoEd.3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6" y="2495550"/>
                        <a:ext cx="15875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b="1" dirty="0">
                <a:solidFill>
                  <a:srgbClr val="FF0000"/>
                </a:solidFill>
                <a:latin typeface="Frutiger 55 Roman" pitchFamily="34" charset="0"/>
              </a:rPr>
              <a:t>Outer diameter &lt; 50 mm to suit 50 mm diameter VTI</a:t>
            </a:r>
            <a:endParaRPr lang="en-GB" altLang="en-U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7158038" y="4148137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Mixing chamber</a:t>
            </a: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5329238" y="4148137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Sintered silver heat exchangers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4872038" y="1176337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Coiled tube heat exchanger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1824038" y="1389062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Greased cone seal for IVC</a:t>
            </a: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4056123" y="4104974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Still</a:t>
            </a: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7158038" y="1389062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Dilution unit</a:t>
            </a: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757238" y="4148137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Coiled tube condenser line for </a:t>
            </a:r>
            <a:r>
              <a:rPr lang="en-GB" altLang="en-US" sz="1400" baseline="30000" dirty="0">
                <a:solidFill>
                  <a:srgbClr val="FF0000"/>
                </a:solidFill>
                <a:latin typeface="Frutiger 55 Roman" pitchFamily="34" charset="0"/>
              </a:rPr>
              <a:t>3</a:t>
            </a:r>
            <a:r>
              <a:rPr lang="en-GB" altLang="en-US" sz="1400" dirty="0">
                <a:solidFill>
                  <a:srgbClr val="FF0000"/>
                </a:solidFill>
                <a:latin typeface="Frutiger 55 Roman" pitchFamily="34" charset="0"/>
              </a:rPr>
              <a:t>He gas</a:t>
            </a:r>
          </a:p>
        </p:txBody>
      </p:sp>
      <p:sp>
        <p:nvSpPr>
          <p:cNvPr id="439309" name="Line 13"/>
          <p:cNvSpPr>
            <a:spLocks noChangeShapeType="1"/>
          </p:cNvSpPr>
          <p:nvPr/>
        </p:nvSpPr>
        <p:spPr bwMode="auto">
          <a:xfrm flipV="1">
            <a:off x="7539038" y="2928937"/>
            <a:ext cx="76200" cy="1143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0" name="Line 14"/>
          <p:cNvSpPr>
            <a:spLocks noChangeShapeType="1"/>
          </p:cNvSpPr>
          <p:nvPr/>
        </p:nvSpPr>
        <p:spPr bwMode="auto">
          <a:xfrm flipV="1">
            <a:off x="6472238" y="2928937"/>
            <a:ext cx="762000" cy="1143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1" name="Line 15"/>
          <p:cNvSpPr>
            <a:spLocks noChangeShapeType="1"/>
          </p:cNvSpPr>
          <p:nvPr/>
        </p:nvSpPr>
        <p:spPr bwMode="auto">
          <a:xfrm flipV="1">
            <a:off x="4414838" y="2928937"/>
            <a:ext cx="2057400" cy="1219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2" name="Line 16"/>
          <p:cNvSpPr>
            <a:spLocks noChangeShapeType="1"/>
          </p:cNvSpPr>
          <p:nvPr/>
        </p:nvSpPr>
        <p:spPr bwMode="auto">
          <a:xfrm flipV="1">
            <a:off x="3119438" y="2928937"/>
            <a:ext cx="2133600" cy="12192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3" name="Line 17"/>
          <p:cNvSpPr>
            <a:spLocks noChangeShapeType="1"/>
          </p:cNvSpPr>
          <p:nvPr/>
        </p:nvSpPr>
        <p:spPr bwMode="auto">
          <a:xfrm>
            <a:off x="6015038" y="1633537"/>
            <a:ext cx="838200" cy="10668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4" name="Line 18"/>
          <p:cNvSpPr>
            <a:spLocks noChangeShapeType="1"/>
          </p:cNvSpPr>
          <p:nvPr/>
        </p:nvSpPr>
        <p:spPr bwMode="auto">
          <a:xfrm>
            <a:off x="4110038" y="1709737"/>
            <a:ext cx="1524000" cy="990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15" name="Line 19"/>
          <p:cNvSpPr>
            <a:spLocks noChangeShapeType="1"/>
          </p:cNvSpPr>
          <p:nvPr/>
        </p:nvSpPr>
        <p:spPr bwMode="auto">
          <a:xfrm flipH="1">
            <a:off x="7310438" y="1785937"/>
            <a:ext cx="228600" cy="5334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8" b="26776"/>
          <a:stretch/>
        </p:blipFill>
        <p:spPr>
          <a:xfrm>
            <a:off x="0" y="4724400"/>
            <a:ext cx="9144000" cy="145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610600" cy="573088"/>
          </a:xfrm>
        </p:spPr>
        <p:txBody>
          <a:bodyPr/>
          <a:lstStyle/>
          <a:p>
            <a:r>
              <a:rPr lang="en-GB" altLang="en-US" dirty="0"/>
              <a:t>Helium-3 circulation path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609600"/>
            <a:ext cx="4269118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6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838200"/>
            <a:ext cx="8601075" cy="714375"/>
          </a:xfrm>
        </p:spPr>
        <p:txBody>
          <a:bodyPr/>
          <a:lstStyle/>
          <a:p>
            <a:r>
              <a:rPr lang="en-US" altLang="en-US"/>
              <a:t>Coil Heat exchanger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447800"/>
            <a:ext cx="59817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43313" y="2074863"/>
            <a:ext cx="406400" cy="3698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13138" y="4557713"/>
            <a:ext cx="550862" cy="3698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cxnSp>
        <p:nvCxnSpPr>
          <p:cNvPr id="13318" name="Straight Arrow Connector 10"/>
          <p:cNvCxnSpPr>
            <a:cxnSpLocks noChangeShapeType="1"/>
          </p:cNvCxnSpPr>
          <p:nvPr/>
        </p:nvCxnSpPr>
        <p:spPr bwMode="auto">
          <a:xfrm>
            <a:off x="3686175" y="2147888"/>
            <a:ext cx="4206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Arrow Connector 13"/>
          <p:cNvCxnSpPr>
            <a:cxnSpLocks noChangeShapeType="1"/>
          </p:cNvCxnSpPr>
          <p:nvPr/>
        </p:nvCxnSpPr>
        <p:spPr bwMode="auto">
          <a:xfrm>
            <a:off x="3338513" y="4600575"/>
            <a:ext cx="652462" cy="261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8086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52400"/>
            <a:ext cx="8601075" cy="714375"/>
          </a:xfrm>
        </p:spPr>
        <p:txBody>
          <a:bodyPr/>
          <a:lstStyle/>
          <a:p>
            <a:r>
              <a:rPr lang="en-US" altLang="en-US" dirty="0"/>
              <a:t>Silver Heat exchangers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1663" y="1625600"/>
            <a:ext cx="3657600" cy="1074738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altLang="en-US" sz="1800"/>
              <a:t>Warmer Helium-3 returning into system on route to mixing chamber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20992" r="42789" b="52098"/>
          <a:stretch>
            <a:fillRect/>
          </a:stretch>
        </p:blipFill>
        <p:spPr bwMode="auto">
          <a:xfrm>
            <a:off x="2771775" y="2714625"/>
            <a:ext cx="35226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Straight Arrow Connector 6"/>
          <p:cNvCxnSpPr>
            <a:cxnSpLocks noChangeShapeType="1"/>
          </p:cNvCxnSpPr>
          <p:nvPr/>
        </p:nvCxnSpPr>
        <p:spPr bwMode="auto">
          <a:xfrm rot="5400000">
            <a:off x="3149601" y="2698750"/>
            <a:ext cx="7112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618288" y="3279775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/>
              <a:t>Silver sinter both sides of foil</a:t>
            </a:r>
          </a:p>
        </p:txBody>
      </p:sp>
      <p:cxnSp>
        <p:nvCxnSpPr>
          <p:cNvPr id="1434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6183313" y="3497263"/>
            <a:ext cx="536575" cy="188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49888" y="4826000"/>
            <a:ext cx="21780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None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Cooled Helium-3 on route to mixing chamber</a:t>
            </a:r>
          </a:p>
        </p:txBody>
      </p:sp>
      <p:cxnSp>
        <p:nvCxnSpPr>
          <p:cNvPr id="14345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690394" y="4587082"/>
            <a:ext cx="522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497138" y="4876800"/>
            <a:ext cx="2176462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Font typeface="Arial Unicode MS" pitchFamily="34" charset="-128"/>
              <a:buNone/>
              <a:defRPr/>
            </a:pPr>
            <a:r>
              <a:rPr lang="en-US" kern="0" dirty="0">
                <a:latin typeface="+mn-lt"/>
                <a:ea typeface="+mn-ea"/>
                <a:cs typeface="+mn-cs"/>
              </a:rPr>
              <a:t>‘Colder’ Helium-3 from  mixing chamber on route to the still</a:t>
            </a:r>
          </a:p>
        </p:txBody>
      </p:sp>
      <p:cxnSp>
        <p:nvCxnSpPr>
          <p:cNvPr id="14347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3323431" y="4644232"/>
            <a:ext cx="333375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62856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457200"/>
            <a:ext cx="8601075" cy="714375"/>
          </a:xfrm>
        </p:spPr>
        <p:txBody>
          <a:bodyPr/>
          <a:lstStyle/>
          <a:p>
            <a:r>
              <a:rPr lang="en-GB" altLang="en-US" dirty="0"/>
              <a:t>Dilution refrigerator -Basic principle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8513" y="1581150"/>
            <a:ext cx="3236912" cy="4986338"/>
          </a:xfrm>
        </p:spPr>
        <p:txBody>
          <a:bodyPr/>
          <a:lstStyle/>
          <a:p>
            <a:endParaRPr lang="en-US" altLang="en-US" sz="1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6" t="16840" r="39508" b="14137"/>
          <a:stretch>
            <a:fillRect/>
          </a:stretch>
        </p:blipFill>
        <p:spPr bwMode="auto">
          <a:xfrm>
            <a:off x="3878263" y="1611313"/>
            <a:ext cx="19859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521574" y="2678113"/>
            <a:ext cx="108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Still</a:t>
            </a:r>
          </a:p>
        </p:txBody>
      </p:sp>
      <p:cxnSp>
        <p:nvCxnSpPr>
          <p:cNvPr id="15366" name="Straight Arrow Connector 7"/>
          <p:cNvCxnSpPr>
            <a:cxnSpLocks noChangeShapeType="1"/>
          </p:cNvCxnSpPr>
          <p:nvPr/>
        </p:nvCxnSpPr>
        <p:spPr bwMode="auto">
          <a:xfrm flipH="1">
            <a:off x="5616575" y="2873374"/>
            <a:ext cx="1684338" cy="1460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7337425" y="3462338"/>
            <a:ext cx="1501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Coil Heat exchanger </a:t>
            </a:r>
          </a:p>
        </p:txBody>
      </p:sp>
      <p:cxnSp>
        <p:nvCxnSpPr>
          <p:cNvPr id="15368" name="Straight Arrow Connector 12"/>
          <p:cNvCxnSpPr>
            <a:cxnSpLocks noChangeShapeType="1"/>
          </p:cNvCxnSpPr>
          <p:nvPr/>
        </p:nvCxnSpPr>
        <p:spPr bwMode="auto">
          <a:xfrm flipH="1" flipV="1">
            <a:off x="5449889" y="3649664"/>
            <a:ext cx="1851024" cy="1095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5580063" y="2322513"/>
            <a:ext cx="1735137" cy="93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TextBox 17"/>
          <p:cNvSpPr txBox="1">
            <a:spLocks noChangeArrowheads="1"/>
          </p:cNvSpPr>
          <p:nvPr/>
        </p:nvSpPr>
        <p:spPr bwMode="auto">
          <a:xfrm>
            <a:off x="7343775" y="2119313"/>
            <a:ext cx="855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1K pot  </a:t>
            </a:r>
          </a:p>
        </p:txBody>
      </p:sp>
      <p:sp>
        <p:nvSpPr>
          <p:cNvPr id="15371" name="TextBox 19"/>
          <p:cNvSpPr txBox="1">
            <a:spLocks noChangeArrowheads="1"/>
          </p:cNvSpPr>
          <p:nvPr/>
        </p:nvSpPr>
        <p:spPr bwMode="auto">
          <a:xfrm>
            <a:off x="7315200" y="5143846"/>
            <a:ext cx="150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Mixing chamber </a:t>
            </a:r>
          </a:p>
        </p:txBody>
      </p:sp>
      <p:cxnSp>
        <p:nvCxnSpPr>
          <p:cNvPr id="15372" name="Straight Arrow Connector 20"/>
          <p:cNvCxnSpPr>
            <a:cxnSpLocks noChangeShapeType="1"/>
          </p:cNvCxnSpPr>
          <p:nvPr/>
        </p:nvCxnSpPr>
        <p:spPr bwMode="auto">
          <a:xfrm flipH="1">
            <a:off x="5472114" y="5384800"/>
            <a:ext cx="1871661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Arrow Connector 22"/>
          <p:cNvCxnSpPr>
            <a:cxnSpLocks noChangeShapeType="1"/>
          </p:cNvCxnSpPr>
          <p:nvPr/>
        </p:nvCxnSpPr>
        <p:spPr bwMode="auto">
          <a:xfrm flipH="1" flipV="1">
            <a:off x="5588000" y="4368800"/>
            <a:ext cx="1712913" cy="1095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TextBox 24"/>
          <p:cNvSpPr txBox="1">
            <a:spLocks noChangeArrowheads="1"/>
          </p:cNvSpPr>
          <p:nvPr/>
        </p:nvSpPr>
        <p:spPr bwMode="auto">
          <a:xfrm>
            <a:off x="7315200" y="4191000"/>
            <a:ext cx="150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Silver Heat exchangers </a:t>
            </a:r>
          </a:p>
        </p:txBody>
      </p:sp>
      <p:sp>
        <p:nvSpPr>
          <p:cNvPr id="15375" name="TextBox 25"/>
          <p:cNvSpPr txBox="1">
            <a:spLocks noChangeArrowheads="1"/>
          </p:cNvSpPr>
          <p:nvPr/>
        </p:nvSpPr>
        <p:spPr bwMode="auto">
          <a:xfrm>
            <a:off x="508000" y="5486400"/>
            <a:ext cx="2395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/>
              <a:t>Phase boundary </a:t>
            </a:r>
          </a:p>
        </p:txBody>
      </p:sp>
      <p:cxnSp>
        <p:nvCxnSpPr>
          <p:cNvPr id="15376" name="Straight Arrow Connector 26"/>
          <p:cNvCxnSpPr>
            <a:cxnSpLocks noChangeShapeType="1"/>
          </p:cNvCxnSpPr>
          <p:nvPr/>
        </p:nvCxnSpPr>
        <p:spPr bwMode="auto">
          <a:xfrm flipV="1">
            <a:off x="2887663" y="3005138"/>
            <a:ext cx="1554162" cy="158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32"/>
          <p:cNvSpPr txBox="1">
            <a:spLocks noChangeArrowheads="1"/>
          </p:cNvSpPr>
          <p:nvPr/>
        </p:nvSpPr>
        <p:spPr bwMode="auto">
          <a:xfrm>
            <a:off x="617538" y="2836863"/>
            <a:ext cx="2393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Helium-3 boils out of still </a:t>
            </a:r>
          </a:p>
        </p:txBody>
      </p:sp>
      <p:cxnSp>
        <p:nvCxnSpPr>
          <p:cNvPr id="15378" name="Straight Arrow Connector 33"/>
          <p:cNvCxnSpPr>
            <a:cxnSpLocks noChangeShapeType="1"/>
          </p:cNvCxnSpPr>
          <p:nvPr/>
        </p:nvCxnSpPr>
        <p:spPr bwMode="auto">
          <a:xfrm flipV="1">
            <a:off x="2924175" y="5486400"/>
            <a:ext cx="1720850" cy="166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5024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Experiment at HB2A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55" y="9906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22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01075" cy="484748"/>
          </a:xfrm>
        </p:spPr>
        <p:txBody>
          <a:bodyPr/>
          <a:lstStyle/>
          <a:p>
            <a:r>
              <a:rPr lang="en-US" altLang="en-US" dirty="0"/>
              <a:t>‘Dry’ Dilution Refrigerator</a:t>
            </a:r>
          </a:p>
        </p:txBody>
      </p:sp>
      <p:grpSp>
        <p:nvGrpSpPr>
          <p:cNvPr id="18435" name="Group 22"/>
          <p:cNvGrpSpPr>
            <a:grpSpLocks/>
          </p:cNvGrpSpPr>
          <p:nvPr/>
        </p:nvGrpSpPr>
        <p:grpSpPr bwMode="auto">
          <a:xfrm>
            <a:off x="4019550" y="2259013"/>
            <a:ext cx="2700338" cy="2592387"/>
            <a:chOff x="2508" y="2118"/>
            <a:chExt cx="1701" cy="1633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7"/>
            <a:stretch>
              <a:fillRect/>
            </a:stretch>
          </p:blipFill>
          <p:spPr bwMode="auto">
            <a:xfrm>
              <a:off x="2508" y="2118"/>
              <a:ext cx="1701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20"/>
            <p:cNvSpPr>
              <a:spLocks noChangeArrowheads="1"/>
            </p:cNvSpPr>
            <p:nvPr/>
          </p:nvSpPr>
          <p:spPr bwMode="auto">
            <a:xfrm>
              <a:off x="3479" y="3625"/>
              <a:ext cx="640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146175"/>
            <a:ext cx="1700212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22288" y="2103438"/>
            <a:ext cx="3019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/>
              <a:t>Supplier uses a pulse tube cooler to achieve a starting temperature of 4Kelvin or below</a:t>
            </a:r>
          </a:p>
        </p:txBody>
      </p:sp>
    </p:spTree>
    <p:extLst>
      <p:ext uri="{BB962C8B-B14F-4D97-AF65-F5344CB8AC3E}">
        <p14:creationId xmlns:p14="http://schemas.microsoft.com/office/powerpoint/2010/main" val="421847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1567"/>
            <a:ext cx="6172200" cy="950913"/>
          </a:xfrm>
        </p:spPr>
        <p:txBody>
          <a:bodyPr/>
          <a:lstStyle/>
          <a:p>
            <a:r>
              <a:rPr lang="en-US" altLang="en-US" dirty="0"/>
              <a:t>Condensing Helium-3 at 4K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20800" y="2757488"/>
            <a:ext cx="5108575" cy="2540000"/>
          </a:xfrm>
        </p:spPr>
        <p:txBody>
          <a:bodyPr/>
          <a:lstStyle/>
          <a:p>
            <a:r>
              <a:rPr lang="en-US" altLang="en-US"/>
              <a:t>The Joule Thomson valve is a simple device that cools gas through a nozzle due to expansion from high pressure to low pressure gas.</a:t>
            </a:r>
          </a:p>
        </p:txBody>
      </p:sp>
      <p:grpSp>
        <p:nvGrpSpPr>
          <p:cNvPr id="20484" name="Group 34"/>
          <p:cNvGrpSpPr>
            <a:grpSpLocks/>
          </p:cNvGrpSpPr>
          <p:nvPr/>
        </p:nvGrpSpPr>
        <p:grpSpPr bwMode="auto">
          <a:xfrm>
            <a:off x="952500" y="2054225"/>
            <a:ext cx="3536950" cy="547688"/>
            <a:chOff x="582" y="1870"/>
            <a:chExt cx="2228" cy="345"/>
          </a:xfrm>
        </p:grpSpPr>
        <p:sp>
          <p:nvSpPr>
            <p:cNvPr id="20507" name="AutoShape 9"/>
            <p:cNvSpPr>
              <a:spLocks noChangeArrowheads="1"/>
            </p:cNvSpPr>
            <p:nvPr/>
          </p:nvSpPr>
          <p:spPr bwMode="auto">
            <a:xfrm rot="10800000">
              <a:off x="1701" y="1914"/>
              <a:ext cx="1109" cy="256"/>
            </a:xfrm>
            <a:prstGeom prst="homePlate">
              <a:avLst>
                <a:gd name="adj" fmla="val 1083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en-US" altLang="en-US" sz="2000"/>
                <a:t>P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T</a:t>
              </a:r>
              <a:r>
                <a:rPr lang="en-US" altLang="en-US" sz="2000" baseline="-25000"/>
                <a:t>2</a:t>
              </a:r>
            </a:p>
          </p:txBody>
        </p:sp>
        <p:sp>
          <p:nvSpPr>
            <p:cNvPr id="20508" name="AutoShape 8"/>
            <p:cNvSpPr>
              <a:spLocks noChangeArrowheads="1"/>
            </p:cNvSpPr>
            <p:nvPr/>
          </p:nvSpPr>
          <p:spPr bwMode="auto">
            <a:xfrm>
              <a:off x="582" y="1914"/>
              <a:ext cx="1109" cy="256"/>
            </a:xfrm>
            <a:prstGeom prst="homePlate">
              <a:avLst>
                <a:gd name="adj" fmla="val 1083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en-US" altLang="en-US" sz="2000"/>
                <a:t>P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T</a:t>
              </a:r>
              <a:r>
                <a:rPr lang="en-US" altLang="en-US" sz="2000" baseline="-25000"/>
                <a:t>1</a:t>
              </a:r>
            </a:p>
          </p:txBody>
        </p:sp>
        <p:sp>
          <p:nvSpPr>
            <p:cNvPr id="20509" name="AutoShape 7"/>
            <p:cNvSpPr>
              <a:spLocks noChangeArrowheads="1"/>
            </p:cNvSpPr>
            <p:nvPr/>
          </p:nvSpPr>
          <p:spPr bwMode="auto">
            <a:xfrm>
              <a:off x="1521" y="1870"/>
              <a:ext cx="345" cy="345"/>
            </a:xfrm>
            <a:prstGeom prst="flowChartSummingJunction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Line 10"/>
            <p:cNvSpPr>
              <a:spLocks noChangeShapeType="1"/>
            </p:cNvSpPr>
            <p:nvPr/>
          </p:nvSpPr>
          <p:spPr bwMode="auto">
            <a:xfrm flipV="1">
              <a:off x="608" y="2036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1"/>
            <p:cNvSpPr>
              <a:spLocks noChangeShapeType="1"/>
            </p:cNvSpPr>
            <p:nvPr/>
          </p:nvSpPr>
          <p:spPr bwMode="auto">
            <a:xfrm>
              <a:off x="2541" y="2042"/>
              <a:ext cx="25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37"/>
          <p:cNvGrpSpPr>
            <a:grpSpLocks/>
          </p:cNvGrpSpPr>
          <p:nvPr/>
        </p:nvGrpSpPr>
        <p:grpSpPr bwMode="auto">
          <a:xfrm>
            <a:off x="6311900" y="1149350"/>
            <a:ext cx="2633663" cy="4787900"/>
            <a:chOff x="3976" y="724"/>
            <a:chExt cx="1659" cy="3016"/>
          </a:xfrm>
        </p:grpSpPr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4245" y="724"/>
              <a:ext cx="714" cy="62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en-US" altLang="en-US" sz="1400"/>
                <a:t>Compressor</a:t>
              </a:r>
            </a:p>
          </p:txBody>
        </p:sp>
        <p:grpSp>
          <p:nvGrpSpPr>
            <p:cNvPr id="20489" name="Group 15"/>
            <p:cNvGrpSpPr>
              <a:grpSpLocks/>
            </p:cNvGrpSpPr>
            <p:nvPr/>
          </p:nvGrpSpPr>
          <p:grpSpPr bwMode="auto">
            <a:xfrm>
              <a:off x="4381" y="1355"/>
              <a:ext cx="452" cy="1010"/>
              <a:chOff x="4437" y="1271"/>
              <a:chExt cx="452" cy="1010"/>
            </a:xfrm>
          </p:grpSpPr>
          <p:sp>
            <p:nvSpPr>
              <p:cNvPr id="20505" name="Freeform 13"/>
              <p:cNvSpPr>
                <a:spLocks/>
              </p:cNvSpPr>
              <p:nvPr/>
            </p:nvSpPr>
            <p:spPr bwMode="auto">
              <a:xfrm>
                <a:off x="4587" y="1271"/>
                <a:ext cx="302" cy="1005"/>
              </a:xfrm>
              <a:custGeom>
                <a:avLst/>
                <a:gdLst>
                  <a:gd name="T0" fmla="*/ 147 w 302"/>
                  <a:gd name="T1" fmla="*/ 0 h 1574"/>
                  <a:gd name="T2" fmla="*/ 147 w 302"/>
                  <a:gd name="T3" fmla="*/ 21 h 1574"/>
                  <a:gd name="T4" fmla="*/ 302 w 302"/>
                  <a:gd name="T5" fmla="*/ 31 h 1574"/>
                  <a:gd name="T6" fmla="*/ 7 w 302"/>
                  <a:gd name="T7" fmla="*/ 51 h 1574"/>
                  <a:gd name="T8" fmla="*/ 281 w 302"/>
                  <a:gd name="T9" fmla="*/ 70 h 1574"/>
                  <a:gd name="T10" fmla="*/ 0 w 302"/>
                  <a:gd name="T11" fmla="*/ 89 h 1574"/>
                  <a:gd name="T12" fmla="*/ 260 w 302"/>
                  <a:gd name="T13" fmla="*/ 107 h 15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1574"/>
                  <a:gd name="T23" fmla="*/ 302 w 302"/>
                  <a:gd name="T24" fmla="*/ 1574 h 15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1574">
                    <a:moveTo>
                      <a:pt x="147" y="0"/>
                    </a:moveTo>
                    <a:lnTo>
                      <a:pt x="147" y="309"/>
                    </a:lnTo>
                    <a:lnTo>
                      <a:pt x="302" y="464"/>
                    </a:lnTo>
                    <a:lnTo>
                      <a:pt x="7" y="759"/>
                    </a:lnTo>
                    <a:lnTo>
                      <a:pt x="281" y="1033"/>
                    </a:lnTo>
                    <a:lnTo>
                      <a:pt x="0" y="1314"/>
                    </a:lnTo>
                    <a:lnTo>
                      <a:pt x="260" y="15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14"/>
              <p:cNvSpPr>
                <a:spLocks/>
              </p:cNvSpPr>
              <p:nvPr/>
            </p:nvSpPr>
            <p:spPr bwMode="auto">
              <a:xfrm>
                <a:off x="4437" y="1276"/>
                <a:ext cx="302" cy="1005"/>
              </a:xfrm>
              <a:custGeom>
                <a:avLst/>
                <a:gdLst>
                  <a:gd name="T0" fmla="*/ 147 w 302"/>
                  <a:gd name="T1" fmla="*/ 0 h 1574"/>
                  <a:gd name="T2" fmla="*/ 147 w 302"/>
                  <a:gd name="T3" fmla="*/ 21 h 1574"/>
                  <a:gd name="T4" fmla="*/ 302 w 302"/>
                  <a:gd name="T5" fmla="*/ 31 h 1574"/>
                  <a:gd name="T6" fmla="*/ 7 w 302"/>
                  <a:gd name="T7" fmla="*/ 51 h 1574"/>
                  <a:gd name="T8" fmla="*/ 281 w 302"/>
                  <a:gd name="T9" fmla="*/ 70 h 1574"/>
                  <a:gd name="T10" fmla="*/ 0 w 302"/>
                  <a:gd name="T11" fmla="*/ 89 h 1574"/>
                  <a:gd name="T12" fmla="*/ 260 w 302"/>
                  <a:gd name="T13" fmla="*/ 107 h 15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2"/>
                  <a:gd name="T22" fmla="*/ 0 h 1574"/>
                  <a:gd name="T23" fmla="*/ 302 w 302"/>
                  <a:gd name="T24" fmla="*/ 1574 h 15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2" h="1574">
                    <a:moveTo>
                      <a:pt x="147" y="0"/>
                    </a:moveTo>
                    <a:lnTo>
                      <a:pt x="147" y="309"/>
                    </a:lnTo>
                    <a:lnTo>
                      <a:pt x="302" y="464"/>
                    </a:lnTo>
                    <a:lnTo>
                      <a:pt x="7" y="759"/>
                    </a:lnTo>
                    <a:lnTo>
                      <a:pt x="281" y="1033"/>
                    </a:lnTo>
                    <a:lnTo>
                      <a:pt x="0" y="1314"/>
                    </a:lnTo>
                    <a:lnTo>
                      <a:pt x="260" y="15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0" name="Line 16"/>
            <p:cNvSpPr>
              <a:spLocks noChangeShapeType="1"/>
            </p:cNvSpPr>
            <p:nvPr/>
          </p:nvSpPr>
          <p:spPr bwMode="auto">
            <a:xfrm>
              <a:off x="4643" y="2367"/>
              <a:ext cx="1" cy="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7"/>
            <p:cNvSpPr>
              <a:spLocks noChangeShapeType="1"/>
            </p:cNvSpPr>
            <p:nvPr/>
          </p:nvSpPr>
          <p:spPr bwMode="auto">
            <a:xfrm>
              <a:off x="4788" y="2358"/>
              <a:ext cx="1" cy="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AutoShape 18"/>
            <p:cNvSpPr>
              <a:spLocks noChangeArrowheads="1"/>
            </p:cNvSpPr>
            <p:nvPr/>
          </p:nvSpPr>
          <p:spPr bwMode="auto">
            <a:xfrm>
              <a:off x="4699" y="2704"/>
              <a:ext cx="173" cy="173"/>
            </a:xfrm>
            <a:prstGeom prst="flowChartSummingJunction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493" name="Group 23"/>
            <p:cNvGrpSpPr>
              <a:grpSpLocks/>
            </p:cNvGrpSpPr>
            <p:nvPr/>
          </p:nvGrpSpPr>
          <p:grpSpPr bwMode="auto">
            <a:xfrm>
              <a:off x="4208" y="2971"/>
              <a:ext cx="997" cy="520"/>
              <a:chOff x="1026" y="2908"/>
              <a:chExt cx="997" cy="520"/>
            </a:xfrm>
          </p:grpSpPr>
          <p:sp>
            <p:nvSpPr>
              <p:cNvPr id="20503" name="Rectangle 20" descr="Water droplets"/>
              <p:cNvSpPr>
                <a:spLocks noChangeArrowheads="1"/>
              </p:cNvSpPr>
              <p:nvPr/>
            </p:nvSpPr>
            <p:spPr bwMode="auto">
              <a:xfrm>
                <a:off x="1032" y="3084"/>
                <a:ext cx="984" cy="34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4" name="Rectangle 22"/>
              <p:cNvSpPr>
                <a:spLocks noChangeArrowheads="1"/>
              </p:cNvSpPr>
              <p:nvPr/>
            </p:nvSpPr>
            <p:spPr bwMode="auto">
              <a:xfrm>
                <a:off x="1026" y="2908"/>
                <a:ext cx="997" cy="5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186" y="3567"/>
              <a:ext cx="10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altLang="en-US" sz="1200"/>
                <a:t>A simplified liquefier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5054" y="2612"/>
              <a:ext cx="4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altLang="en-US" sz="1200"/>
                <a:t>JT valve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5004" y="1587"/>
              <a:ext cx="6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en-US" altLang="en-US" sz="1200"/>
                <a:t>Heat Exchangers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5024" y="2063"/>
              <a:ext cx="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en-US" altLang="en-US" sz="1200"/>
                <a:t>Precooling stage</a:t>
              </a:r>
            </a:p>
          </p:txBody>
        </p:sp>
        <p:sp>
          <p:nvSpPr>
            <p:cNvPr id="20498" name="Line 28"/>
            <p:cNvSpPr>
              <a:spLocks noChangeShapeType="1"/>
            </p:cNvSpPr>
            <p:nvPr/>
          </p:nvSpPr>
          <p:spPr bwMode="auto">
            <a:xfrm flipH="1">
              <a:off x="3976" y="2016"/>
              <a:ext cx="6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29"/>
            <p:cNvSpPr>
              <a:spLocks noChangeShapeType="1"/>
            </p:cNvSpPr>
            <p:nvPr/>
          </p:nvSpPr>
          <p:spPr bwMode="auto">
            <a:xfrm>
              <a:off x="4812" y="200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30"/>
            <p:cNvSpPr>
              <a:spLocks noChangeShapeType="1"/>
            </p:cNvSpPr>
            <p:nvPr/>
          </p:nvSpPr>
          <p:spPr bwMode="auto">
            <a:xfrm flipV="1">
              <a:off x="4826" y="1742"/>
              <a:ext cx="196" cy="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31"/>
            <p:cNvSpPr>
              <a:spLocks noChangeShapeType="1"/>
            </p:cNvSpPr>
            <p:nvPr/>
          </p:nvSpPr>
          <p:spPr bwMode="auto">
            <a:xfrm>
              <a:off x="4889" y="2044"/>
              <a:ext cx="169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32"/>
            <p:cNvSpPr>
              <a:spLocks noChangeShapeType="1"/>
            </p:cNvSpPr>
            <p:nvPr/>
          </p:nvSpPr>
          <p:spPr bwMode="auto">
            <a:xfrm flipV="1">
              <a:off x="4931" y="2704"/>
              <a:ext cx="141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Line 35"/>
          <p:cNvSpPr>
            <a:spLocks noChangeShapeType="1"/>
          </p:cNvSpPr>
          <p:nvPr/>
        </p:nvSpPr>
        <p:spPr bwMode="auto">
          <a:xfrm flipV="1">
            <a:off x="7215188" y="3914775"/>
            <a:ext cx="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36"/>
          <p:cNvSpPr>
            <a:spLocks noChangeShapeType="1"/>
          </p:cNvSpPr>
          <p:nvPr/>
        </p:nvSpPr>
        <p:spPr bwMode="auto">
          <a:xfrm>
            <a:off x="7572375" y="2197100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2743200" y="1295400"/>
            <a:ext cx="403860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US" altLang="en-US" sz="2800" dirty="0"/>
              <a:t>P V  = m R T </a:t>
            </a:r>
          </a:p>
          <a:p>
            <a:pPr algn="l"/>
            <a:endParaRPr lang="en-US" altLang="en-US" sz="2800" dirty="0"/>
          </a:p>
          <a:p>
            <a:pPr algn="l"/>
            <a:r>
              <a:rPr lang="en-US" altLang="en-US" sz="2800" dirty="0"/>
              <a:t>P = Pressure </a:t>
            </a:r>
          </a:p>
          <a:p>
            <a:pPr algn="l"/>
            <a:r>
              <a:rPr lang="en-US" altLang="en-US" sz="2800" dirty="0"/>
              <a:t>V = Volume </a:t>
            </a:r>
          </a:p>
          <a:p>
            <a:pPr algn="l"/>
            <a:r>
              <a:rPr lang="en-US" altLang="en-US" sz="2800" dirty="0"/>
              <a:t>m = Mass</a:t>
            </a:r>
          </a:p>
          <a:p>
            <a:pPr algn="l"/>
            <a:r>
              <a:rPr lang="en-US" altLang="en-US" sz="2800" dirty="0"/>
              <a:t>R = Real Gas Constant </a:t>
            </a:r>
          </a:p>
          <a:p>
            <a:pPr algn="l"/>
            <a:r>
              <a:rPr lang="en-US" altLang="en-US" sz="2800" dirty="0"/>
              <a:t>T = Temperature </a:t>
            </a:r>
          </a:p>
          <a:p>
            <a:pPr algn="l"/>
            <a:endParaRPr lang="en-US" altLang="en-US" sz="2800" dirty="0"/>
          </a:p>
          <a:p>
            <a:pPr algn="l"/>
            <a:r>
              <a:rPr lang="en-US" altLang="en-US" sz="2800" dirty="0"/>
              <a:t>V, m and R = Constant </a:t>
            </a:r>
          </a:p>
          <a:p>
            <a:pPr algn="l"/>
            <a:endParaRPr lang="en-US" altLang="en-US" sz="2800" dirty="0"/>
          </a:p>
          <a:p>
            <a:pPr algn="l"/>
            <a:r>
              <a:rPr lang="en-US" altLang="en-US" sz="2800" dirty="0"/>
              <a:t>P </a:t>
            </a:r>
            <a:r>
              <a:rPr lang="el-GR" altLang="en-US" sz="2800" dirty="0"/>
              <a:t>α</a:t>
            </a:r>
            <a:r>
              <a:rPr lang="en-US" altLang="en-US" sz="2800" dirty="0"/>
              <a:t>  T </a:t>
            </a:r>
          </a:p>
          <a:p>
            <a:pPr algn="l"/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304800"/>
            <a:ext cx="8601075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GB" altLang="en-US" dirty="0"/>
              <a:t>Ideal Gas Equation:</a:t>
            </a:r>
          </a:p>
        </p:txBody>
      </p:sp>
    </p:spTree>
    <p:extLst>
      <p:ext uri="{BB962C8B-B14F-4D97-AF65-F5344CB8AC3E}">
        <p14:creationId xmlns:p14="http://schemas.microsoft.com/office/powerpoint/2010/main" val="256966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CIQE\Figures\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1205"/>
            <a:ext cx="75533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81000" y="393541"/>
            <a:ext cx="4463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GB" altLang="en-US" sz="2800" dirty="0"/>
              <a:t>The Dry </a:t>
            </a:r>
            <a:r>
              <a:rPr lang="en-GB" altLang="en-US" sz="2800" dirty="0" err="1"/>
              <a:t>Dil</a:t>
            </a:r>
            <a:r>
              <a:rPr lang="en-GB" altLang="en-US" sz="2800" dirty="0"/>
              <a:t> Fridge concept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155724" y="653098"/>
            <a:ext cx="399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Special pre-cool line to cool unit  dilution unit to 4K without exchange gas</a:t>
            </a:r>
          </a:p>
        </p:txBody>
      </p:sp>
      <p:cxnSp>
        <p:nvCxnSpPr>
          <p:cNvPr id="19461" name="Straight Arrow Connector 5"/>
          <p:cNvCxnSpPr>
            <a:cxnSpLocks noChangeShapeType="1"/>
          </p:cNvCxnSpPr>
          <p:nvPr/>
        </p:nvCxnSpPr>
        <p:spPr bwMode="auto">
          <a:xfrm rot="5400000">
            <a:off x="5290343" y="1339057"/>
            <a:ext cx="812800" cy="725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50811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28678" cy="461665"/>
          </a:xfrm>
        </p:spPr>
        <p:txBody>
          <a:bodyPr/>
          <a:lstStyle/>
          <a:p>
            <a:r>
              <a:rPr lang="en-GB" altLang="en-US" sz="2800" dirty="0"/>
              <a:t>Cryogen-free dilution refrigerators</a:t>
            </a:r>
            <a:r>
              <a:rPr lang="en-GB" altLang="en-US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8" name="Picture 8" descr="Triton200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725487"/>
            <a:ext cx="37401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4625" y="1079500"/>
            <a:ext cx="4759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n-US" sz="3200" dirty="0"/>
              <a:t>The Triton cryogen-free</a:t>
            </a:r>
          </a:p>
          <a:p>
            <a:r>
              <a:rPr lang="en-GB" altLang="en-US" sz="3200" dirty="0"/>
              <a:t>dilution refrigerator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77813" y="2403475"/>
            <a:ext cx="603402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r>
              <a:rPr lang="en-GB" altLang="en-US" sz="1600" b="0" dirty="0"/>
              <a:t>No liquid cryogens</a:t>
            </a:r>
          </a:p>
          <a:p>
            <a:endParaRPr lang="en-GB" altLang="en-US" sz="1600" b="0" dirty="0"/>
          </a:p>
          <a:p>
            <a:r>
              <a:rPr lang="en-GB" altLang="en-US" sz="1600" b="0" dirty="0"/>
              <a:t>Base temperature &lt;10 </a:t>
            </a:r>
            <a:r>
              <a:rPr lang="en-GB" altLang="en-US" sz="1600" b="0" dirty="0" err="1"/>
              <a:t>mK</a:t>
            </a:r>
            <a:endParaRPr lang="en-GB" altLang="en-US" sz="1600" b="0" dirty="0"/>
          </a:p>
          <a:p>
            <a:endParaRPr lang="en-GB" altLang="en-US" sz="1600" b="0" dirty="0"/>
          </a:p>
          <a:p>
            <a:r>
              <a:rPr lang="en-GB" altLang="en-US" sz="1600" b="0" dirty="0"/>
              <a:t>Cooling power 400 </a:t>
            </a:r>
            <a:r>
              <a:rPr lang="en-GB" altLang="en-US" sz="1600" b="0" dirty="0" err="1"/>
              <a:t>uW</a:t>
            </a:r>
            <a:r>
              <a:rPr lang="en-GB" altLang="en-US" sz="1600" b="0" dirty="0"/>
              <a:t> at 100 </a:t>
            </a:r>
            <a:r>
              <a:rPr lang="en-GB" altLang="en-US" sz="1600" b="0" dirty="0" err="1"/>
              <a:t>mK</a:t>
            </a:r>
            <a:endParaRPr lang="en-GB" altLang="en-US" sz="1600" b="0" dirty="0"/>
          </a:p>
          <a:p>
            <a:endParaRPr lang="en-GB" altLang="en-US" sz="1600" b="0" dirty="0"/>
          </a:p>
          <a:p>
            <a:r>
              <a:rPr lang="en-GB" altLang="en-US" sz="1600" b="0" dirty="0"/>
              <a:t>Temperature control possible &gt; 30 K</a:t>
            </a:r>
          </a:p>
          <a:p>
            <a:endParaRPr lang="en-GB" altLang="en-US" sz="1600" b="0" dirty="0"/>
          </a:p>
          <a:p>
            <a:r>
              <a:rPr lang="en-GB" altLang="en-US" sz="1600" b="0" dirty="0"/>
              <a:t>240 mm diameter mixing chamber plate</a:t>
            </a:r>
          </a:p>
          <a:p>
            <a:endParaRPr lang="en-GB" altLang="en-US" sz="1600" b="0" dirty="0"/>
          </a:p>
          <a:p>
            <a:r>
              <a:rPr lang="en-GB" altLang="en-US" sz="1600" b="0" dirty="0"/>
              <a:t>Open structure for easy experimental access</a:t>
            </a:r>
          </a:p>
          <a:p>
            <a:endParaRPr lang="en-GB" altLang="en-US" sz="1600" b="0" dirty="0"/>
          </a:p>
          <a:p>
            <a:r>
              <a:rPr lang="en-GB" altLang="en-US" sz="1600" b="0" dirty="0"/>
              <a:t>Fully automated cool down from room temperature in </a:t>
            </a:r>
            <a:r>
              <a:rPr lang="en-GB" altLang="en-US" sz="1600" dirty="0">
                <a:solidFill>
                  <a:srgbClr val="FF0000"/>
                </a:solidFill>
              </a:rPr>
              <a:t>&lt; 24 hours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6162675"/>
            <a:ext cx="248563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/>
              <a:t>Courtesy: Oxford Instruments</a:t>
            </a:r>
          </a:p>
        </p:txBody>
      </p:sp>
    </p:spTree>
    <p:extLst>
      <p:ext uri="{BB962C8B-B14F-4D97-AF65-F5344CB8AC3E}">
        <p14:creationId xmlns:p14="http://schemas.microsoft.com/office/powerpoint/2010/main" val="94150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possibly go wrong?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96560" y="838200"/>
            <a:ext cx="8642640" cy="5029200"/>
          </a:xfrm>
        </p:spPr>
        <p:txBody>
          <a:bodyPr/>
          <a:lstStyle/>
          <a:p>
            <a:pPr>
              <a:buFont typeface="Arial Unicode MS" pitchFamily="34" charset="-128"/>
              <a:buNone/>
            </a:pPr>
            <a:r>
              <a:rPr lang="en-US" altLang="en-US" sz="2000" b="1" u="sng" dirty="0">
                <a:cs typeface="Arial" charset="0"/>
              </a:rPr>
              <a:t>1. IVC Leaks through cone seal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dirty="0">
                <a:cs typeface="Arial" charset="0"/>
              </a:rPr>
              <a:t>Helium is superfluid, ‘tiny’ holes on atomic scale will pass helium &amp; destroy cryostat vacuum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u="sng" dirty="0">
                <a:cs typeface="Arial" charset="0"/>
              </a:rPr>
              <a:t>2. Heat Load from radiation or touch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dirty="0">
                <a:cs typeface="Arial" charset="0"/>
              </a:rPr>
              <a:t>Holes in shields pass 46mW/cm</a:t>
            </a:r>
            <a:r>
              <a:rPr lang="en-US" altLang="en-US" sz="2000" b="1" baseline="30000" dirty="0">
                <a:cs typeface="Arial" charset="0"/>
              </a:rPr>
              <a:t>2</a:t>
            </a:r>
            <a:r>
              <a:rPr lang="en-US" altLang="en-US" sz="2000" b="1" dirty="0">
                <a:cs typeface="Arial" charset="0"/>
              </a:rPr>
              <a:t>, so holes as small as ~1mm</a:t>
            </a:r>
            <a:r>
              <a:rPr lang="en-US" altLang="en-US" sz="2000" b="1" baseline="30000" dirty="0">
                <a:cs typeface="Arial" charset="0"/>
              </a:rPr>
              <a:t>2 </a:t>
            </a:r>
            <a:r>
              <a:rPr lang="en-US" altLang="en-US" sz="2000" b="1" dirty="0">
                <a:cs typeface="Arial" charset="0"/>
              </a:rPr>
              <a:t>can impact performance – cover all the radiation holes with Al tape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u="sng" dirty="0">
                <a:cs typeface="Arial" charset="0"/>
              </a:rPr>
              <a:t>3. Blockages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dirty="0">
                <a:cs typeface="Arial" charset="0"/>
              </a:rPr>
              <a:t>Contamination in tubes or air leaks can cause blockages in cold traps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u="sng" dirty="0">
                <a:cs typeface="Arial" charset="0"/>
              </a:rPr>
              <a:t>4. Bolted connections/thermal contact</a:t>
            </a:r>
          </a:p>
          <a:p>
            <a:pPr>
              <a:buFont typeface="Arial Unicode MS" pitchFamily="34" charset="-128"/>
              <a:buNone/>
            </a:pPr>
            <a:r>
              <a:rPr lang="en-US" altLang="en-US" sz="2000" b="1" dirty="0">
                <a:cs typeface="Arial" charset="0"/>
              </a:rPr>
              <a:t>There are lots of bolted connections on ULT systems PTR, shields, mixing chamber ,all need securing.</a:t>
            </a:r>
          </a:p>
          <a:p>
            <a:pPr>
              <a:buFont typeface="Arial Unicode MS" pitchFamily="34" charset="-128"/>
              <a:buNone/>
            </a:pP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5655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GB" sz="1800" b="1" u="sng" dirty="0">
                <a:solidFill>
                  <a:schemeClr val="tx1"/>
                </a:solidFill>
                <a:latin typeface="Arial" charset="0"/>
              </a:rPr>
              <a:t>Useful Books</a:t>
            </a:r>
            <a:endParaRPr lang="en-GB" alt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2400" y="914400"/>
            <a:ext cx="8642640" cy="44719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GB" sz="1600" b="1" dirty="0" err="1">
                <a:latin typeface="Arial" charset="0"/>
              </a:rPr>
              <a:t>G.K.White</a:t>
            </a:r>
            <a:r>
              <a:rPr lang="en-GB" altLang="en-GB" sz="1600" b="1" dirty="0">
                <a:latin typeface="Arial" charset="0"/>
              </a:rPr>
              <a:t> and </a:t>
            </a:r>
            <a:r>
              <a:rPr lang="en-GB" altLang="en-GB" sz="1600" b="1" dirty="0" err="1">
                <a:latin typeface="Arial" charset="0"/>
              </a:rPr>
              <a:t>P.J.Meeson</a:t>
            </a:r>
            <a:r>
              <a:rPr lang="en-GB" altLang="en-GB" sz="1600" dirty="0">
                <a:latin typeface="Arial" charset="0"/>
              </a:rPr>
              <a:t>: </a:t>
            </a:r>
          </a:p>
          <a:p>
            <a:pPr lvl="1"/>
            <a:r>
              <a:rPr lang="en-GB" altLang="en-GB" sz="1600" i="1" dirty="0">
                <a:latin typeface="Arial" charset="0"/>
              </a:rPr>
              <a:t>Experimental Techniques in Low Temperature Physics</a:t>
            </a:r>
            <a:r>
              <a:rPr lang="en-GB" altLang="en-GB" sz="1600" dirty="0">
                <a:latin typeface="Arial" charset="0"/>
              </a:rPr>
              <a:t> </a:t>
            </a:r>
          </a:p>
          <a:p>
            <a:pPr lvl="1"/>
            <a:r>
              <a:rPr lang="en-GB" altLang="en-GB" sz="1600" dirty="0">
                <a:latin typeface="Arial" charset="0"/>
              </a:rPr>
              <a:t>(Oxford University Press 2002)</a:t>
            </a:r>
          </a:p>
          <a:p>
            <a:r>
              <a:rPr lang="en-GB" altLang="en-GB" sz="1600" b="1" dirty="0" err="1">
                <a:latin typeface="Arial" charset="0"/>
              </a:rPr>
              <a:t>F.Pobell</a:t>
            </a:r>
            <a:r>
              <a:rPr lang="en-GB" altLang="en-GB" sz="1600" dirty="0">
                <a:latin typeface="Arial" charset="0"/>
              </a:rPr>
              <a:t>:     </a:t>
            </a:r>
          </a:p>
          <a:p>
            <a:pPr lvl="1"/>
            <a:r>
              <a:rPr lang="en-GB" altLang="en-GB" sz="1600" i="1" dirty="0">
                <a:latin typeface="Arial" charset="0"/>
              </a:rPr>
              <a:t>Matter and Methods at Low Temperatures</a:t>
            </a:r>
          </a:p>
          <a:p>
            <a:pPr lvl="1"/>
            <a:r>
              <a:rPr lang="en-GB" altLang="en-GB" sz="1600" dirty="0">
                <a:latin typeface="Arial" charset="0"/>
              </a:rPr>
              <a:t> (Springer, 1996)</a:t>
            </a:r>
          </a:p>
          <a:p>
            <a:r>
              <a:rPr lang="en-GB" altLang="en-GB" sz="1600" b="1" dirty="0" err="1">
                <a:latin typeface="Arial" charset="0"/>
              </a:rPr>
              <a:t>R.C.Richardson</a:t>
            </a:r>
            <a:r>
              <a:rPr lang="en-GB" altLang="en-GB" sz="1600" b="1" dirty="0">
                <a:latin typeface="Arial" charset="0"/>
              </a:rPr>
              <a:t> and </a:t>
            </a:r>
            <a:r>
              <a:rPr lang="en-GB" altLang="en-GB" sz="1600" b="1" dirty="0" err="1">
                <a:latin typeface="Arial" charset="0"/>
              </a:rPr>
              <a:t>E.N.Smith</a:t>
            </a:r>
            <a:r>
              <a:rPr lang="en-GB" altLang="en-GB" sz="1600" dirty="0">
                <a:latin typeface="Arial" charset="0"/>
              </a:rPr>
              <a:t>: </a:t>
            </a:r>
          </a:p>
          <a:p>
            <a:pPr lvl="1"/>
            <a:r>
              <a:rPr lang="en-GB" altLang="en-GB" sz="1600" i="1" dirty="0">
                <a:latin typeface="Arial" charset="0"/>
              </a:rPr>
              <a:t>Experimental Techniques in Condensed Matter Physics at Low Temperatures</a:t>
            </a:r>
          </a:p>
          <a:p>
            <a:pPr lvl="1"/>
            <a:r>
              <a:rPr lang="en-GB" altLang="en-GB" sz="1600" dirty="0">
                <a:latin typeface="Arial" charset="0"/>
              </a:rPr>
              <a:t> (Addison-Wesley, 1988)</a:t>
            </a:r>
          </a:p>
          <a:p>
            <a:r>
              <a:rPr lang="en-GB" altLang="en-GB" sz="1600" b="1" dirty="0" err="1">
                <a:latin typeface="Arial" charset="0"/>
              </a:rPr>
              <a:t>D.S.Betts</a:t>
            </a:r>
            <a:r>
              <a:rPr lang="en-GB" altLang="en-GB" sz="1600" dirty="0">
                <a:latin typeface="Arial" charset="0"/>
              </a:rPr>
              <a:t>:</a:t>
            </a:r>
          </a:p>
          <a:p>
            <a:pPr lvl="1"/>
            <a:r>
              <a:rPr lang="en-GB" altLang="en-GB" sz="1600" i="1" dirty="0">
                <a:latin typeface="Arial" charset="0"/>
              </a:rPr>
              <a:t>Refrigeration and Thermometry Below 1 K</a:t>
            </a:r>
          </a:p>
          <a:p>
            <a:pPr lvl="1"/>
            <a:r>
              <a:rPr lang="en-GB" altLang="en-GB" sz="1600" dirty="0">
                <a:latin typeface="Arial" charset="0"/>
              </a:rPr>
              <a:t> (Sussex University Press, 1976) </a:t>
            </a:r>
          </a:p>
          <a:p>
            <a:r>
              <a:rPr lang="en-GB" altLang="en-GB" sz="1600" b="1" dirty="0" err="1">
                <a:latin typeface="Arial" charset="0"/>
              </a:rPr>
              <a:t>O.V.Lounasmaa</a:t>
            </a:r>
            <a:r>
              <a:rPr lang="en-GB" altLang="en-GB" sz="1600" dirty="0">
                <a:latin typeface="Arial" charset="0"/>
              </a:rPr>
              <a:t>: </a:t>
            </a:r>
          </a:p>
          <a:p>
            <a:pPr lvl="1"/>
            <a:r>
              <a:rPr lang="en-GB" altLang="en-GB" sz="1600" i="1" dirty="0">
                <a:latin typeface="Arial" charset="0"/>
              </a:rPr>
              <a:t>Experimental Principles and Methods Below 1 K</a:t>
            </a:r>
            <a:r>
              <a:rPr lang="en-GB" altLang="en-GB" sz="1600" dirty="0">
                <a:latin typeface="Arial" charset="0"/>
              </a:rPr>
              <a:t> </a:t>
            </a:r>
          </a:p>
          <a:p>
            <a:pPr lvl="1"/>
            <a:r>
              <a:rPr lang="en-GB" altLang="en-GB" sz="1600" dirty="0">
                <a:latin typeface="Arial" charset="0"/>
              </a:rPr>
              <a:t>(Academic Press, 1974)</a:t>
            </a:r>
            <a:endParaRPr lang="en-GB" altLang="en-GB" sz="1800" dirty="0">
              <a:latin typeface="Arial" charset="0"/>
            </a:endParaRPr>
          </a:p>
          <a:p>
            <a:pPr lvl="1"/>
            <a:endParaRPr lang="en-GB" altLang="en-GB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20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3u\Pictures\2010-P02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6" t="5734" r="9265" b="2856"/>
          <a:stretch/>
        </p:blipFill>
        <p:spPr bwMode="auto">
          <a:xfrm>
            <a:off x="0" y="-1"/>
            <a:ext cx="9144000" cy="68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11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01075" cy="484748"/>
          </a:xfrm>
        </p:spPr>
        <p:txBody>
          <a:bodyPr/>
          <a:lstStyle/>
          <a:p>
            <a:r>
              <a:rPr lang="en-GB" altLang="en-US" dirty="0"/>
              <a:t>Contents of this talk: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8626475" cy="48101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Introduction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Cryogen free closed cycle refrigerator (CCR)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Variable temperature insert (VTI)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Helium-3 system (3He)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‘Wet’ dilution refrigerator (DR)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‘Dry’ dilution refrigerator (DR)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en-US" dirty="0"/>
              <a:t>Some typical failure modes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42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77163"/>
          </a:xfrm>
        </p:spPr>
        <p:txBody>
          <a:bodyPr/>
          <a:lstStyle/>
          <a:p>
            <a:r>
              <a:rPr lang="en-GB" altLang="en-US" dirty="0"/>
              <a:t>What do we mean by                                  Ultra Low Temperature (ULT)?</a:t>
            </a:r>
          </a:p>
        </p:txBody>
      </p:sp>
      <p:pic>
        <p:nvPicPr>
          <p:cNvPr id="5123" name="Picture 4" descr="H:\sun_c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901825"/>
            <a:ext cx="17430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252913" y="1408113"/>
            <a:ext cx="256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en-US" b="1" dirty="0"/>
              <a:t>Sun~</a:t>
            </a:r>
            <a:r>
              <a:rPr lang="en-GB" altLang="en-US" dirty="0"/>
              <a:t> 6,000 K</a:t>
            </a:r>
          </a:p>
        </p:txBody>
      </p:sp>
      <p:pic>
        <p:nvPicPr>
          <p:cNvPr id="5125" name="Picture 6" descr="H:\thermome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070100"/>
            <a:ext cx="21431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3"/>
          <p:cNvSpPr txBox="1">
            <a:spLocks noChangeArrowheads="1"/>
          </p:cNvSpPr>
          <p:nvPr/>
        </p:nvSpPr>
        <p:spPr bwMode="auto">
          <a:xfrm>
            <a:off x="4224338" y="380206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en-US" b="1" dirty="0"/>
              <a:t>Room temp </a:t>
            </a:r>
            <a:r>
              <a:rPr lang="en-GB" altLang="en-US" dirty="0"/>
              <a:t>~ 300K</a:t>
            </a:r>
          </a:p>
        </p:txBody>
      </p:sp>
      <p:sp>
        <p:nvSpPr>
          <p:cNvPr id="5127" name="Up Arrow 14"/>
          <p:cNvSpPr>
            <a:spLocks noChangeArrowheads="1"/>
          </p:cNvSpPr>
          <p:nvPr/>
        </p:nvSpPr>
        <p:spPr bwMode="auto">
          <a:xfrm>
            <a:off x="6865938" y="1639888"/>
            <a:ext cx="484187" cy="906462"/>
          </a:xfrm>
          <a:prstGeom prst="up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128" name="Down Arrow 15"/>
          <p:cNvSpPr>
            <a:spLocks noChangeArrowheads="1"/>
          </p:cNvSpPr>
          <p:nvPr/>
        </p:nvSpPr>
        <p:spPr bwMode="auto">
          <a:xfrm>
            <a:off x="6865938" y="3192463"/>
            <a:ext cx="484187" cy="812800"/>
          </a:xfrm>
          <a:prstGeom prst="down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6443663" y="2700338"/>
            <a:ext cx="146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en-US" b="1" dirty="0"/>
              <a:t>X 20</a:t>
            </a:r>
          </a:p>
        </p:txBody>
      </p:sp>
      <p:pic>
        <p:nvPicPr>
          <p:cNvPr id="5130" name="Picture 8" descr="Triton-uhv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4295775"/>
            <a:ext cx="1125538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19"/>
          <p:cNvSpPr txBox="1">
            <a:spLocks noChangeArrowheads="1"/>
          </p:cNvSpPr>
          <p:nvPr/>
        </p:nvSpPr>
        <p:spPr bwMode="auto">
          <a:xfrm>
            <a:off x="4071938" y="6059488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en-US" b="1" dirty="0"/>
              <a:t>D/R system~10mk</a:t>
            </a:r>
            <a:endParaRPr lang="en-GB" altLang="en-US" dirty="0"/>
          </a:p>
        </p:txBody>
      </p:sp>
      <p:sp>
        <p:nvSpPr>
          <p:cNvPr id="5132" name="Up Arrow 20"/>
          <p:cNvSpPr>
            <a:spLocks noChangeArrowheads="1"/>
          </p:cNvSpPr>
          <p:nvPr/>
        </p:nvSpPr>
        <p:spPr bwMode="auto">
          <a:xfrm>
            <a:off x="6858000" y="4013200"/>
            <a:ext cx="484188" cy="906463"/>
          </a:xfrm>
          <a:prstGeom prst="up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133" name="Down Arrow 21"/>
          <p:cNvSpPr>
            <a:spLocks noChangeArrowheads="1"/>
          </p:cNvSpPr>
          <p:nvPr/>
        </p:nvSpPr>
        <p:spPr bwMode="auto">
          <a:xfrm>
            <a:off x="6916738" y="5508625"/>
            <a:ext cx="484187" cy="812800"/>
          </a:xfrm>
          <a:prstGeom prst="down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5134" name="TextBox 22"/>
          <p:cNvSpPr txBox="1">
            <a:spLocks noChangeArrowheads="1"/>
          </p:cNvSpPr>
          <p:nvPr/>
        </p:nvSpPr>
        <p:spPr bwMode="auto">
          <a:xfrm>
            <a:off x="6350000" y="5029200"/>
            <a:ext cx="146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GB" altLang="en-US" b="1" dirty="0"/>
              <a:t>X 30,000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508625"/>
            <a:ext cx="37671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&lt;1 K is called ULT</a:t>
            </a:r>
          </a:p>
        </p:txBody>
      </p:sp>
    </p:spTree>
    <p:extLst>
      <p:ext uri="{BB962C8B-B14F-4D97-AF65-F5344CB8AC3E}">
        <p14:creationId xmlns:p14="http://schemas.microsoft.com/office/powerpoint/2010/main" val="366606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621713" cy="1263650"/>
          </a:xfrm>
        </p:spPr>
        <p:txBody>
          <a:bodyPr/>
          <a:lstStyle/>
          <a:p>
            <a:pPr algn="ctr"/>
            <a:r>
              <a:rPr lang="en-GB" altLang="en-US" sz="6600" dirty="0"/>
              <a:t>‘How do we  </a:t>
            </a:r>
            <a:br>
              <a:rPr lang="en-GB" altLang="en-US" sz="6600" dirty="0"/>
            </a:br>
            <a:r>
              <a:rPr lang="en-GB" altLang="en-US" sz="6600" dirty="0"/>
              <a:t>get there?’</a:t>
            </a:r>
            <a:br>
              <a:rPr lang="en-GB" altLang="en-US" dirty="0"/>
            </a:b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6034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946400" y="1160463"/>
            <a:ext cx="3411538" cy="13652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36937" y="1520825"/>
            <a:ext cx="288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3600" dirty="0"/>
              <a:t>Cryogenics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11325" y="3074283"/>
            <a:ext cx="2060575" cy="7357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79987" y="3076575"/>
            <a:ext cx="2060575" cy="6902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154" name="Straight Connector 12"/>
          <p:cNvCxnSpPr>
            <a:cxnSpLocks noChangeShapeType="1"/>
            <a:stCxn id="4" idx="3"/>
            <a:endCxn id="6" idx="0"/>
          </p:cNvCxnSpPr>
          <p:nvPr/>
        </p:nvCxnSpPr>
        <p:spPr bwMode="auto">
          <a:xfrm flipH="1">
            <a:off x="2741613" y="2325777"/>
            <a:ext cx="704395" cy="74850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7" name="Straight Connector 22"/>
          <p:cNvCxnSpPr>
            <a:cxnSpLocks noChangeShapeType="1"/>
          </p:cNvCxnSpPr>
          <p:nvPr/>
        </p:nvCxnSpPr>
        <p:spPr bwMode="auto">
          <a:xfrm>
            <a:off x="5457825" y="2460625"/>
            <a:ext cx="39846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1673225" y="3212068"/>
            <a:ext cx="206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 err="1"/>
              <a:t>Cryo</a:t>
            </a:r>
            <a:r>
              <a:rPr lang="en-US" altLang="en-US" dirty="0"/>
              <a:t> </a:t>
            </a: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5041899" y="3215986"/>
            <a:ext cx="1936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 err="1"/>
              <a:t>Genics</a:t>
            </a:r>
            <a:r>
              <a:rPr lang="en-US" altLang="en-US" dirty="0"/>
              <a:t> 	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709737" y="4369653"/>
            <a:ext cx="2060575" cy="7357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979986" y="4369653"/>
            <a:ext cx="2060575" cy="7357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671868" y="4508131"/>
            <a:ext cx="206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/>
              <a:t>Cold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5070560" y="4478075"/>
            <a:ext cx="1936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/>
              <a:t>To produce 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cxnSp>
        <p:nvCxnSpPr>
          <p:cNvPr id="14" name="Straight Arrow Connector 13"/>
          <p:cNvCxnSpPr>
            <a:stCxn id="6" idx="2"/>
            <a:endCxn id="19" idx="0"/>
          </p:cNvCxnSpPr>
          <p:nvPr/>
        </p:nvCxnSpPr>
        <p:spPr>
          <a:xfrm flipH="1">
            <a:off x="2740025" y="3810001"/>
            <a:ext cx="1588" cy="559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0" idx="0"/>
          </p:cNvCxnSpPr>
          <p:nvPr/>
        </p:nvCxnSpPr>
        <p:spPr>
          <a:xfrm>
            <a:off x="6010273" y="3766848"/>
            <a:ext cx="1" cy="60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starts with Basics:</a:t>
            </a:r>
          </a:p>
        </p:txBody>
      </p:sp>
    </p:spTree>
    <p:extLst>
      <p:ext uri="{BB962C8B-B14F-4D97-AF65-F5344CB8AC3E}">
        <p14:creationId xmlns:p14="http://schemas.microsoft.com/office/powerpoint/2010/main" val="8514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49" grpId="0"/>
      <p:bldP spid="6" grpId="0" animBg="1"/>
      <p:bldP spid="7" grpId="0" animBg="1"/>
      <p:bldP spid="6158" grpId="0"/>
      <p:bldP spid="6159" grpId="0"/>
      <p:bldP spid="19" grpId="0" animBg="1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28678" cy="484748"/>
          </a:xfrm>
        </p:spPr>
        <p:txBody>
          <a:bodyPr/>
          <a:lstStyle/>
          <a:p>
            <a:r>
              <a:rPr lang="en-US" dirty="0"/>
              <a:t>How do we get there to 10mK?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946400" y="1160463"/>
            <a:ext cx="3411538" cy="13652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36937" y="1520825"/>
            <a:ext cx="288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3600" dirty="0"/>
              <a:t>Cryogenics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3200" y="3076575"/>
            <a:ext cx="2060575" cy="2627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89200" y="3076575"/>
            <a:ext cx="2060575" cy="2627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26000" y="3076575"/>
            <a:ext cx="2060575" cy="2627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46913" y="3076575"/>
            <a:ext cx="2060575" cy="2627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0.01K (10mK)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Pumped LHe3+LHe4 Mixture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Dilution Refrigerator </a:t>
            </a:r>
          </a:p>
        </p:txBody>
      </p:sp>
      <p:cxnSp>
        <p:nvCxnSpPr>
          <p:cNvPr id="6154" name="Straight Connector 12"/>
          <p:cNvCxnSpPr>
            <a:cxnSpLocks noChangeShapeType="1"/>
            <a:stCxn id="4" idx="2"/>
          </p:cNvCxnSpPr>
          <p:nvPr/>
        </p:nvCxnSpPr>
        <p:spPr bwMode="auto">
          <a:xfrm flipH="1">
            <a:off x="1566863" y="1843088"/>
            <a:ext cx="1379537" cy="1233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5" name="Straight Connector 15"/>
          <p:cNvCxnSpPr>
            <a:cxnSpLocks noChangeShapeType="1"/>
          </p:cNvCxnSpPr>
          <p:nvPr/>
        </p:nvCxnSpPr>
        <p:spPr bwMode="auto">
          <a:xfrm flipH="1">
            <a:off x="4035425" y="2525713"/>
            <a:ext cx="355600" cy="5508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6" name="Straight Connector 19"/>
          <p:cNvCxnSpPr>
            <a:cxnSpLocks noChangeShapeType="1"/>
            <a:stCxn id="4" idx="6"/>
            <a:endCxn id="9" idx="0"/>
          </p:cNvCxnSpPr>
          <p:nvPr/>
        </p:nvCxnSpPr>
        <p:spPr bwMode="auto">
          <a:xfrm>
            <a:off x="6357938" y="1843088"/>
            <a:ext cx="1719262" cy="1233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7" name="Straight Connector 22"/>
          <p:cNvCxnSpPr>
            <a:cxnSpLocks noChangeShapeType="1"/>
            <a:endCxn id="8" idx="0"/>
          </p:cNvCxnSpPr>
          <p:nvPr/>
        </p:nvCxnSpPr>
        <p:spPr bwMode="auto">
          <a:xfrm>
            <a:off x="5457825" y="2460625"/>
            <a:ext cx="398463" cy="6159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203200" y="3222625"/>
            <a:ext cx="2060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/>
              <a:t>4.2K 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Cryostat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Liquid Helium 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Or CCR </a:t>
            </a:r>
          </a:p>
          <a:p>
            <a:pPr algn="ctr"/>
            <a:r>
              <a:rPr lang="en-US" altLang="en-US" dirty="0"/>
              <a:t>Superconducting </a:t>
            </a:r>
          </a:p>
          <a:p>
            <a:pPr algn="ctr"/>
            <a:r>
              <a:rPr lang="en-US" altLang="en-US" dirty="0"/>
              <a:t>Magnet</a:t>
            </a: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2613025" y="3222625"/>
            <a:ext cx="19367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/>
              <a:t>1.5K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Pumped LHe4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Variable Temperature </a:t>
            </a:r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Insert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5037138" y="3222625"/>
            <a:ext cx="18494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dirty="0"/>
              <a:t>0.3K (300mK)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Pumped LHe3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3He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insert</a:t>
            </a: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856288" y="5703888"/>
            <a:ext cx="0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3187" y="5703888"/>
            <a:ext cx="1325" cy="496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6019800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56288" y="6172200"/>
            <a:ext cx="849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15200" y="6200694"/>
            <a:ext cx="849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6158" grpId="0"/>
      <p:bldP spid="6159" grpId="0"/>
      <p:bldP spid="616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77163"/>
          </a:xfrm>
        </p:spPr>
        <p:txBody>
          <a:bodyPr/>
          <a:lstStyle/>
          <a:p>
            <a:r>
              <a:rPr lang="en-GB" altLang="en-US" dirty="0"/>
              <a:t>First step for ULT: need 4K</a:t>
            </a:r>
            <a:br>
              <a:rPr lang="en-GB" altLang="en-US" dirty="0"/>
            </a:br>
            <a:r>
              <a:rPr lang="en-GB" altLang="en-US" dirty="0"/>
              <a:t>2 Ways to achieve 4K</a:t>
            </a:r>
          </a:p>
        </p:txBody>
      </p:sp>
      <p:pic>
        <p:nvPicPr>
          <p:cNvPr id="6147" name="Picture 9" descr="Image:Us000872795-002-Croppe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0210"/>
            <a:ext cx="308133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-609600" y="1208782"/>
            <a:ext cx="7239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3200" b="1" dirty="0"/>
              <a:t>First method –  </a:t>
            </a:r>
            <a:r>
              <a:rPr lang="en-GB" altLang="en-US" sz="3200" b="1" dirty="0">
                <a:solidFill>
                  <a:schemeClr val="tx2"/>
                </a:solidFill>
              </a:rPr>
              <a:t>Wet Systems’</a:t>
            </a:r>
            <a:r>
              <a:rPr lang="en-GB" altLang="en-US" sz="3200" b="1" dirty="0"/>
              <a:t>                     (</a:t>
            </a:r>
            <a:r>
              <a:rPr lang="en-GB" altLang="en-US" sz="3200" b="1" dirty="0">
                <a:solidFill>
                  <a:srgbClr val="FF0000"/>
                </a:solidFill>
              </a:rPr>
              <a:t>Liquid helium</a:t>
            </a:r>
            <a:r>
              <a:rPr lang="en-GB" altLang="en-US" sz="3200" b="1" dirty="0"/>
              <a:t>)</a:t>
            </a:r>
          </a:p>
        </p:txBody>
      </p:sp>
      <p:pic>
        <p:nvPicPr>
          <p:cNvPr id="4098" name="Picture 2" descr="http://2.bp.blogspot.com/_AWa1cp-Somo/SIObWOTETII/AAAAAAAAAO4/nXp7od7bhV0/s1600/KO-in-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6661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867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444444"/>
                </a:solidFill>
                <a:latin typeface="Arial" panose="020B0604020202020204" pitchFamily="34" charset="0"/>
              </a:rPr>
              <a:t>Heike </a:t>
            </a:r>
            <a:r>
              <a:rPr lang="en-US" sz="1200" dirty="0" err="1">
                <a:solidFill>
                  <a:srgbClr val="444444"/>
                </a:solidFill>
                <a:latin typeface="Arial" panose="020B0604020202020204" pitchFamily="34" charset="0"/>
              </a:rPr>
              <a:t>Kamerlingh</a:t>
            </a:r>
            <a:r>
              <a:rPr lang="en-US" sz="1200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44444"/>
                </a:solidFill>
                <a:latin typeface="Arial" panose="020B0604020202020204" pitchFamily="34" charset="0"/>
              </a:rPr>
              <a:t>Onnes</a:t>
            </a:r>
            <a:r>
              <a:rPr lang="en-US" sz="1200" dirty="0">
                <a:solidFill>
                  <a:srgbClr val="444444"/>
                </a:solidFill>
                <a:latin typeface="Arial" panose="020B0604020202020204" pitchFamily="34" charset="0"/>
              </a:rPr>
              <a:t> (left) and Johannes </a:t>
            </a:r>
            <a:r>
              <a:rPr lang="en-US" sz="1200" dirty="0" err="1">
                <a:solidFill>
                  <a:srgbClr val="444444"/>
                </a:solidFill>
                <a:latin typeface="Arial" panose="020B0604020202020204" pitchFamily="34" charset="0"/>
              </a:rPr>
              <a:t>Diderik</a:t>
            </a:r>
            <a:r>
              <a:rPr lang="en-US" sz="1200" dirty="0">
                <a:solidFill>
                  <a:srgbClr val="444444"/>
                </a:solidFill>
                <a:latin typeface="Arial" panose="020B0604020202020204" pitchFamily="34" charset="0"/>
              </a:rPr>
              <a:t> van der Waals in 1908 in the Leiden physics laboratory, in front of the apparatus used later to condense helium. (Source: </a:t>
            </a:r>
            <a:r>
              <a:rPr lang="en-US" sz="1200" dirty="0">
                <a:solidFill>
                  <a:srgbClr val="4D469C"/>
                </a:solidFill>
                <a:latin typeface="Arial" panose="020B0604020202020204" pitchFamily="34" charset="0"/>
                <a:hlinkClick r:id="rId5"/>
              </a:rPr>
              <a:t>Museum </a:t>
            </a:r>
            <a:r>
              <a:rPr lang="en-US" sz="1200" dirty="0" err="1">
                <a:solidFill>
                  <a:srgbClr val="4D469C"/>
                </a:solidFill>
                <a:latin typeface="Arial" panose="020B0604020202020204" pitchFamily="34" charset="0"/>
                <a:hlinkClick r:id="rId5"/>
              </a:rPr>
              <a:t>Boerhaave</a:t>
            </a:r>
            <a:r>
              <a:rPr lang="en-US" sz="1200" dirty="0">
                <a:solidFill>
                  <a:srgbClr val="4D469C"/>
                </a:solidFill>
                <a:latin typeface="Arial" panose="020B0604020202020204" pitchFamily="34" charset="0"/>
                <a:hlinkClick r:id="rId5"/>
              </a:rPr>
              <a:t>, Leiden</a:t>
            </a:r>
            <a:r>
              <a:rPr lang="en-US" sz="1200" dirty="0">
                <a:solidFill>
                  <a:srgbClr val="444444"/>
                </a:solidFill>
                <a:latin typeface="Arial" panose="020B0604020202020204" pitchFamily="34" charset="0"/>
              </a:rPr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00703"/>
      </p:ext>
    </p:extLst>
  </p:cSld>
  <p:clrMapOvr>
    <a:masterClrMapping/>
  </p:clrMapOvr>
</p:sld>
</file>

<file path=ppt/theme/theme1.xml><?xml version="1.0" encoding="utf-8"?>
<a:theme xmlns:a="http://schemas.openxmlformats.org/drawingml/2006/main" name="ORNL Electronic Presentation Template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913069-075D-49F7-AF90-34940D14808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Electronic Presentation Template</Template>
  <TotalTime>674</TotalTime>
  <Words>1162</Words>
  <Application>Microsoft Office PowerPoint</Application>
  <PresentationFormat>On-screen Show (4:3)</PresentationFormat>
  <Paragraphs>264</Paragraphs>
  <Slides>34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Arial Unicode MS</vt:lpstr>
      <vt:lpstr>Calibri</vt:lpstr>
      <vt:lpstr>Frutiger 55 Roman</vt:lpstr>
      <vt:lpstr>Frutiger Roman</vt:lpstr>
      <vt:lpstr>Times</vt:lpstr>
      <vt:lpstr>Times New Roman</vt:lpstr>
      <vt:lpstr>Wingdings</vt:lpstr>
      <vt:lpstr>ORNL Electronic Presentation Template</vt:lpstr>
      <vt:lpstr>Powerpoint-Template_HFIR-SNS</vt:lpstr>
      <vt:lpstr>Worksheet</vt:lpstr>
      <vt:lpstr>Photo Editor Photo</vt:lpstr>
      <vt:lpstr>Introduction to Cryogenics</vt:lpstr>
      <vt:lpstr>Condensation during winter:</vt:lpstr>
      <vt:lpstr>PowerPoint Presentation</vt:lpstr>
      <vt:lpstr>Contents of this talk:</vt:lpstr>
      <vt:lpstr>What do we mean by                                  Ultra Low Temperature (ULT)?</vt:lpstr>
      <vt:lpstr>‘How do we   get there?’ </vt:lpstr>
      <vt:lpstr>Let starts with Basics:</vt:lpstr>
      <vt:lpstr>How do we get there to 10mK?</vt:lpstr>
      <vt:lpstr>First step for ULT: need 4K 2 Ways to achieve 4K</vt:lpstr>
      <vt:lpstr>Dramatic events in Leiden</vt:lpstr>
      <vt:lpstr>PowerPoint Presentation</vt:lpstr>
      <vt:lpstr>Second Step for ULT:</vt:lpstr>
      <vt:lpstr>PowerPoint Presentation</vt:lpstr>
      <vt:lpstr>2nd Step -1K pot (VTI) ~1.5K</vt:lpstr>
      <vt:lpstr>Now we need Helium-3 or mixture of Helium-3 and Helium-4 gas to go to lower temperatures</vt:lpstr>
      <vt:lpstr>Helium-3 Systems:</vt:lpstr>
      <vt:lpstr>Principle of Operation of Helium-3 System:</vt:lpstr>
      <vt:lpstr>Helium-3 insert – in real life</vt:lpstr>
      <vt:lpstr>PowerPoint Presentation</vt:lpstr>
      <vt:lpstr>Properties of 3He &amp; 4He  – phase separation</vt:lpstr>
      <vt:lpstr>PowerPoint Presentation</vt:lpstr>
      <vt:lpstr>Dilution Refrigerator – in real life    known as KelvinoxVT</vt:lpstr>
      <vt:lpstr>Helium-3 circulation path</vt:lpstr>
      <vt:lpstr>Coil Heat exchanger</vt:lpstr>
      <vt:lpstr>Silver Heat exchangers </vt:lpstr>
      <vt:lpstr>Dilution refrigerator -Basic principle</vt:lpstr>
      <vt:lpstr>DR Experiment at HB2A</vt:lpstr>
      <vt:lpstr>‘Dry’ Dilution Refrigerator</vt:lpstr>
      <vt:lpstr>Condensing Helium-3 at 4K</vt:lpstr>
      <vt:lpstr>PowerPoint Presentation</vt:lpstr>
      <vt:lpstr>Cryogen-free dilution refrigerators </vt:lpstr>
      <vt:lpstr>What can possibly go wrong?</vt:lpstr>
      <vt:lpstr>Useful Books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ULT equipment</dc:title>
  <dc:creator>Agrawal, Harish K.</dc:creator>
  <cp:lastModifiedBy>Agrawal, Harish K.</cp:lastModifiedBy>
  <cp:revision>48</cp:revision>
  <cp:lastPrinted>2016-06-30T13:10:24Z</cp:lastPrinted>
  <dcterms:created xsi:type="dcterms:W3CDTF">2015-01-16T16:04:16Z</dcterms:created>
  <dcterms:modified xsi:type="dcterms:W3CDTF">2016-06-30T13:42:26Z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