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44"/>
  </p:notesMasterIdLst>
  <p:handoutMasterIdLst>
    <p:handoutMasterId r:id="rId45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329" r:id="rId9"/>
    <p:sldId id="266" r:id="rId10"/>
    <p:sldId id="340" r:id="rId11"/>
    <p:sldId id="330" r:id="rId12"/>
    <p:sldId id="278" r:id="rId13"/>
    <p:sldId id="269" r:id="rId14"/>
    <p:sldId id="332" r:id="rId15"/>
    <p:sldId id="270" r:id="rId16"/>
    <p:sldId id="331" r:id="rId17"/>
    <p:sldId id="282" r:id="rId18"/>
    <p:sldId id="283" r:id="rId19"/>
    <p:sldId id="275" r:id="rId20"/>
    <p:sldId id="273" r:id="rId21"/>
    <p:sldId id="280" r:id="rId22"/>
    <p:sldId id="289" r:id="rId23"/>
    <p:sldId id="325" r:id="rId24"/>
    <p:sldId id="287" r:id="rId25"/>
    <p:sldId id="326" r:id="rId26"/>
    <p:sldId id="288" r:id="rId27"/>
    <p:sldId id="308" r:id="rId28"/>
    <p:sldId id="286" r:id="rId29"/>
    <p:sldId id="285" r:id="rId30"/>
    <p:sldId id="333" r:id="rId31"/>
    <p:sldId id="307" r:id="rId32"/>
    <p:sldId id="300" r:id="rId33"/>
    <p:sldId id="306" r:id="rId34"/>
    <p:sldId id="303" r:id="rId35"/>
    <p:sldId id="335" r:id="rId36"/>
    <p:sldId id="339" r:id="rId37"/>
    <p:sldId id="341" r:id="rId38"/>
    <p:sldId id="294" r:id="rId39"/>
    <p:sldId id="310" r:id="rId40"/>
    <p:sldId id="319" r:id="rId41"/>
    <p:sldId id="338" r:id="rId42"/>
    <p:sldId id="321" r:id="rId4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">
          <p15:clr>
            <a:srgbClr val="A4A3A4"/>
          </p15:clr>
        </p15:guide>
        <p15:guide id="2" orient="horz" pos="4176">
          <p15:clr>
            <a:srgbClr val="A4A3A4"/>
          </p15:clr>
        </p15:guide>
        <p15:guide id="3" pos="3120">
          <p15:clr>
            <a:srgbClr val="A4A3A4"/>
          </p15:clr>
        </p15:guide>
        <p15:guide id="4" pos="56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3300"/>
    <a:srgbClr val="66FF66"/>
    <a:srgbClr val="FF33CC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2" autoAdjust="0"/>
    <p:restoredTop sz="94667" autoAdjust="0"/>
  </p:normalViewPr>
  <p:slideViewPr>
    <p:cSldViewPr>
      <p:cViewPr varScale="1">
        <p:scale>
          <a:sx n="111" d="100"/>
          <a:sy n="111" d="100"/>
        </p:scale>
        <p:origin x="-1800" y="-78"/>
      </p:cViewPr>
      <p:guideLst>
        <p:guide orient="horz" pos="144"/>
        <p:guide orient="horz" pos="4176"/>
        <p:guide pos="3120"/>
        <p:guide pos="5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wner\Desktop\MY%20TALKS%20AND%20PRESENTATIONS\1%20%20Misc%20Gas%20Detector%20Workshee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11691941285116"/>
          <c:y val="7.7243299133062895E-2"/>
          <c:w val="0.73942354427918733"/>
          <c:h val="0.71082140300644236"/>
        </c:manualLayout>
      </c:layout>
      <c:scatterChart>
        <c:scatterStyle val="smoothMarker"/>
        <c:varyColors val="0"/>
        <c:ser>
          <c:idx val="2"/>
          <c:order val="0"/>
          <c:tx>
            <c:v>Ch 3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diamond"/>
            <c:size val="2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'BKGD OVER WEEKEND'!$B$15:$B$1039</c:f>
              <c:numCache>
                <c:formatCode>General</c:formatCode>
                <c:ptCount val="102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</c:numCache>
            </c:numRef>
          </c:xVal>
          <c:yVal>
            <c:numRef>
              <c:f>'BKGD OVER WEEKEND'!$E$15:$E$1039</c:f>
              <c:numCache>
                <c:formatCode>General</c:formatCode>
                <c:ptCount val="10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0</c:v>
                </c:pt>
                <c:pt idx="15">
                  <c:v>1</c:v>
                </c:pt>
                <c:pt idx="16">
                  <c:v>3</c:v>
                </c:pt>
                <c:pt idx="17">
                  <c:v>5</c:v>
                </c:pt>
                <c:pt idx="18">
                  <c:v>8</c:v>
                </c:pt>
                <c:pt idx="19">
                  <c:v>8</c:v>
                </c:pt>
                <c:pt idx="20">
                  <c:v>4</c:v>
                </c:pt>
                <c:pt idx="21">
                  <c:v>10</c:v>
                </c:pt>
                <c:pt idx="22">
                  <c:v>16</c:v>
                </c:pt>
                <c:pt idx="23">
                  <c:v>22</c:v>
                </c:pt>
                <c:pt idx="24">
                  <c:v>29</c:v>
                </c:pt>
                <c:pt idx="25">
                  <c:v>36</c:v>
                </c:pt>
                <c:pt idx="26">
                  <c:v>48</c:v>
                </c:pt>
                <c:pt idx="27">
                  <c:v>57</c:v>
                </c:pt>
                <c:pt idx="28">
                  <c:v>93</c:v>
                </c:pt>
                <c:pt idx="29">
                  <c:v>97</c:v>
                </c:pt>
                <c:pt idx="30">
                  <c:v>115</c:v>
                </c:pt>
                <c:pt idx="31">
                  <c:v>157</c:v>
                </c:pt>
                <c:pt idx="32">
                  <c:v>166</c:v>
                </c:pt>
                <c:pt idx="33">
                  <c:v>200</c:v>
                </c:pt>
                <c:pt idx="34">
                  <c:v>205</c:v>
                </c:pt>
                <c:pt idx="35">
                  <c:v>200</c:v>
                </c:pt>
                <c:pt idx="36">
                  <c:v>236</c:v>
                </c:pt>
                <c:pt idx="37">
                  <c:v>250</c:v>
                </c:pt>
                <c:pt idx="38">
                  <c:v>243</c:v>
                </c:pt>
                <c:pt idx="39">
                  <c:v>209</c:v>
                </c:pt>
                <c:pt idx="40">
                  <c:v>228</c:v>
                </c:pt>
                <c:pt idx="41">
                  <c:v>201</c:v>
                </c:pt>
                <c:pt idx="42">
                  <c:v>218</c:v>
                </c:pt>
                <c:pt idx="43">
                  <c:v>226</c:v>
                </c:pt>
                <c:pt idx="44">
                  <c:v>206</c:v>
                </c:pt>
                <c:pt idx="45">
                  <c:v>245</c:v>
                </c:pt>
                <c:pt idx="46">
                  <c:v>227</c:v>
                </c:pt>
                <c:pt idx="47">
                  <c:v>233</c:v>
                </c:pt>
                <c:pt idx="48">
                  <c:v>236</c:v>
                </c:pt>
                <c:pt idx="49">
                  <c:v>234</c:v>
                </c:pt>
                <c:pt idx="50">
                  <c:v>231</c:v>
                </c:pt>
                <c:pt idx="51">
                  <c:v>250</c:v>
                </c:pt>
                <c:pt idx="52">
                  <c:v>219</c:v>
                </c:pt>
                <c:pt idx="53">
                  <c:v>230</c:v>
                </c:pt>
                <c:pt idx="54">
                  <c:v>237</c:v>
                </c:pt>
                <c:pt idx="55">
                  <c:v>234</c:v>
                </c:pt>
                <c:pt idx="56">
                  <c:v>237</c:v>
                </c:pt>
                <c:pt idx="57">
                  <c:v>237</c:v>
                </c:pt>
                <c:pt idx="58">
                  <c:v>250</c:v>
                </c:pt>
                <c:pt idx="59">
                  <c:v>258</c:v>
                </c:pt>
                <c:pt idx="60">
                  <c:v>228</c:v>
                </c:pt>
                <c:pt idx="61">
                  <c:v>224</c:v>
                </c:pt>
                <c:pt idx="62">
                  <c:v>229</c:v>
                </c:pt>
                <c:pt idx="63">
                  <c:v>235</c:v>
                </c:pt>
                <c:pt idx="64">
                  <c:v>237</c:v>
                </c:pt>
                <c:pt idx="65">
                  <c:v>214</c:v>
                </c:pt>
                <c:pt idx="66">
                  <c:v>248</c:v>
                </c:pt>
                <c:pt idx="67">
                  <c:v>202</c:v>
                </c:pt>
                <c:pt idx="68">
                  <c:v>211</c:v>
                </c:pt>
                <c:pt idx="69">
                  <c:v>259</c:v>
                </c:pt>
                <c:pt idx="70">
                  <c:v>205</c:v>
                </c:pt>
                <c:pt idx="71">
                  <c:v>203</c:v>
                </c:pt>
                <c:pt idx="72">
                  <c:v>245</c:v>
                </c:pt>
                <c:pt idx="73">
                  <c:v>214</c:v>
                </c:pt>
                <c:pt idx="74">
                  <c:v>233</c:v>
                </c:pt>
                <c:pt idx="75">
                  <c:v>232</c:v>
                </c:pt>
                <c:pt idx="76">
                  <c:v>218</c:v>
                </c:pt>
                <c:pt idx="77">
                  <c:v>219</c:v>
                </c:pt>
                <c:pt idx="78">
                  <c:v>217</c:v>
                </c:pt>
                <c:pt idx="79">
                  <c:v>220</c:v>
                </c:pt>
                <c:pt idx="80">
                  <c:v>197</c:v>
                </c:pt>
                <c:pt idx="81">
                  <c:v>245</c:v>
                </c:pt>
                <c:pt idx="82">
                  <c:v>261</c:v>
                </c:pt>
                <c:pt idx="83">
                  <c:v>225</c:v>
                </c:pt>
                <c:pt idx="84">
                  <c:v>248</c:v>
                </c:pt>
                <c:pt idx="85">
                  <c:v>246</c:v>
                </c:pt>
                <c:pt idx="86">
                  <c:v>234</c:v>
                </c:pt>
                <c:pt idx="87">
                  <c:v>238</c:v>
                </c:pt>
                <c:pt idx="88">
                  <c:v>224</c:v>
                </c:pt>
                <c:pt idx="89">
                  <c:v>236</c:v>
                </c:pt>
                <c:pt idx="90">
                  <c:v>232</c:v>
                </c:pt>
                <c:pt idx="91">
                  <c:v>232</c:v>
                </c:pt>
                <c:pt idx="92">
                  <c:v>243</c:v>
                </c:pt>
                <c:pt idx="93">
                  <c:v>236</c:v>
                </c:pt>
                <c:pt idx="94">
                  <c:v>224</c:v>
                </c:pt>
                <c:pt idx="95">
                  <c:v>236</c:v>
                </c:pt>
                <c:pt idx="96">
                  <c:v>222</c:v>
                </c:pt>
                <c:pt idx="97">
                  <c:v>226</c:v>
                </c:pt>
                <c:pt idx="98">
                  <c:v>230</c:v>
                </c:pt>
                <c:pt idx="99">
                  <c:v>221</c:v>
                </c:pt>
                <c:pt idx="100">
                  <c:v>218</c:v>
                </c:pt>
                <c:pt idx="101">
                  <c:v>243</c:v>
                </c:pt>
                <c:pt idx="102">
                  <c:v>247</c:v>
                </c:pt>
                <c:pt idx="103">
                  <c:v>265</c:v>
                </c:pt>
                <c:pt idx="104">
                  <c:v>217</c:v>
                </c:pt>
                <c:pt idx="105">
                  <c:v>202</c:v>
                </c:pt>
                <c:pt idx="106">
                  <c:v>253</c:v>
                </c:pt>
                <c:pt idx="107">
                  <c:v>249</c:v>
                </c:pt>
                <c:pt idx="108">
                  <c:v>218</c:v>
                </c:pt>
                <c:pt idx="109">
                  <c:v>223</c:v>
                </c:pt>
                <c:pt idx="110">
                  <c:v>268</c:v>
                </c:pt>
                <c:pt idx="111">
                  <c:v>235</c:v>
                </c:pt>
                <c:pt idx="112">
                  <c:v>213</c:v>
                </c:pt>
                <c:pt idx="113">
                  <c:v>229</c:v>
                </c:pt>
                <c:pt idx="114">
                  <c:v>237</c:v>
                </c:pt>
                <c:pt idx="115">
                  <c:v>228</c:v>
                </c:pt>
                <c:pt idx="116">
                  <c:v>209</c:v>
                </c:pt>
                <c:pt idx="117">
                  <c:v>212</c:v>
                </c:pt>
                <c:pt idx="118">
                  <c:v>220</c:v>
                </c:pt>
                <c:pt idx="119">
                  <c:v>221</c:v>
                </c:pt>
                <c:pt idx="120">
                  <c:v>219</c:v>
                </c:pt>
                <c:pt idx="121">
                  <c:v>211</c:v>
                </c:pt>
                <c:pt idx="122">
                  <c:v>238</c:v>
                </c:pt>
                <c:pt idx="123">
                  <c:v>236</c:v>
                </c:pt>
                <c:pt idx="124">
                  <c:v>205</c:v>
                </c:pt>
                <c:pt idx="125">
                  <c:v>232</c:v>
                </c:pt>
                <c:pt idx="126">
                  <c:v>239</c:v>
                </c:pt>
                <c:pt idx="127">
                  <c:v>247</c:v>
                </c:pt>
                <c:pt idx="128">
                  <c:v>219</c:v>
                </c:pt>
                <c:pt idx="129">
                  <c:v>236</c:v>
                </c:pt>
                <c:pt idx="130">
                  <c:v>232</c:v>
                </c:pt>
                <c:pt idx="131">
                  <c:v>210</c:v>
                </c:pt>
                <c:pt idx="132">
                  <c:v>220</c:v>
                </c:pt>
                <c:pt idx="133">
                  <c:v>204</c:v>
                </c:pt>
                <c:pt idx="134">
                  <c:v>228</c:v>
                </c:pt>
                <c:pt idx="135">
                  <c:v>233</c:v>
                </c:pt>
                <c:pt idx="136">
                  <c:v>242</c:v>
                </c:pt>
                <c:pt idx="137">
                  <c:v>217</c:v>
                </c:pt>
                <c:pt idx="138">
                  <c:v>206</c:v>
                </c:pt>
                <c:pt idx="139">
                  <c:v>252</c:v>
                </c:pt>
                <c:pt idx="140">
                  <c:v>226</c:v>
                </c:pt>
                <c:pt idx="141">
                  <c:v>229</c:v>
                </c:pt>
                <c:pt idx="142">
                  <c:v>215</c:v>
                </c:pt>
                <c:pt idx="143">
                  <c:v>208</c:v>
                </c:pt>
                <c:pt idx="144">
                  <c:v>220</c:v>
                </c:pt>
                <c:pt idx="145">
                  <c:v>225</c:v>
                </c:pt>
                <c:pt idx="146">
                  <c:v>220</c:v>
                </c:pt>
                <c:pt idx="147">
                  <c:v>205</c:v>
                </c:pt>
                <c:pt idx="148">
                  <c:v>186</c:v>
                </c:pt>
                <c:pt idx="149">
                  <c:v>241</c:v>
                </c:pt>
                <c:pt idx="150">
                  <c:v>230</c:v>
                </c:pt>
                <c:pt idx="151">
                  <c:v>225</c:v>
                </c:pt>
                <c:pt idx="152">
                  <c:v>228</c:v>
                </c:pt>
                <c:pt idx="153">
                  <c:v>239</c:v>
                </c:pt>
                <c:pt idx="154">
                  <c:v>227</c:v>
                </c:pt>
                <c:pt idx="155">
                  <c:v>238</c:v>
                </c:pt>
                <c:pt idx="156">
                  <c:v>223</c:v>
                </c:pt>
                <c:pt idx="157">
                  <c:v>215</c:v>
                </c:pt>
                <c:pt idx="158">
                  <c:v>243</c:v>
                </c:pt>
                <c:pt idx="159">
                  <c:v>232</c:v>
                </c:pt>
                <c:pt idx="160">
                  <c:v>242</c:v>
                </c:pt>
                <c:pt idx="161">
                  <c:v>212</c:v>
                </c:pt>
                <c:pt idx="162">
                  <c:v>251</c:v>
                </c:pt>
                <c:pt idx="163">
                  <c:v>205</c:v>
                </c:pt>
                <c:pt idx="164">
                  <c:v>229</c:v>
                </c:pt>
                <c:pt idx="165">
                  <c:v>250</c:v>
                </c:pt>
                <c:pt idx="166">
                  <c:v>253</c:v>
                </c:pt>
                <c:pt idx="167">
                  <c:v>248</c:v>
                </c:pt>
                <c:pt idx="168">
                  <c:v>225</c:v>
                </c:pt>
                <c:pt idx="169">
                  <c:v>217</c:v>
                </c:pt>
                <c:pt idx="170">
                  <c:v>251</c:v>
                </c:pt>
                <c:pt idx="171">
                  <c:v>205</c:v>
                </c:pt>
                <c:pt idx="172">
                  <c:v>219</c:v>
                </c:pt>
                <c:pt idx="173">
                  <c:v>225</c:v>
                </c:pt>
                <c:pt idx="174">
                  <c:v>239</c:v>
                </c:pt>
                <c:pt idx="175">
                  <c:v>199</c:v>
                </c:pt>
                <c:pt idx="176">
                  <c:v>224</c:v>
                </c:pt>
                <c:pt idx="177">
                  <c:v>227</c:v>
                </c:pt>
                <c:pt idx="178">
                  <c:v>250</c:v>
                </c:pt>
                <c:pt idx="179">
                  <c:v>255</c:v>
                </c:pt>
                <c:pt idx="180">
                  <c:v>257</c:v>
                </c:pt>
                <c:pt idx="181">
                  <c:v>244</c:v>
                </c:pt>
                <c:pt idx="182">
                  <c:v>241</c:v>
                </c:pt>
                <c:pt idx="183">
                  <c:v>254</c:v>
                </c:pt>
                <c:pt idx="184">
                  <c:v>247</c:v>
                </c:pt>
                <c:pt idx="185">
                  <c:v>222</c:v>
                </c:pt>
                <c:pt idx="186">
                  <c:v>236</c:v>
                </c:pt>
                <c:pt idx="187">
                  <c:v>214</c:v>
                </c:pt>
                <c:pt idx="188">
                  <c:v>222</c:v>
                </c:pt>
                <c:pt idx="189">
                  <c:v>222</c:v>
                </c:pt>
                <c:pt idx="190">
                  <c:v>250</c:v>
                </c:pt>
                <c:pt idx="191">
                  <c:v>211</c:v>
                </c:pt>
                <c:pt idx="192">
                  <c:v>223</c:v>
                </c:pt>
                <c:pt idx="193">
                  <c:v>200</c:v>
                </c:pt>
                <c:pt idx="194">
                  <c:v>215</c:v>
                </c:pt>
                <c:pt idx="195">
                  <c:v>228</c:v>
                </c:pt>
                <c:pt idx="196">
                  <c:v>223</c:v>
                </c:pt>
                <c:pt idx="197">
                  <c:v>212</c:v>
                </c:pt>
                <c:pt idx="198">
                  <c:v>229</c:v>
                </c:pt>
                <c:pt idx="199">
                  <c:v>212</c:v>
                </c:pt>
                <c:pt idx="200">
                  <c:v>232</c:v>
                </c:pt>
                <c:pt idx="201">
                  <c:v>215</c:v>
                </c:pt>
                <c:pt idx="202">
                  <c:v>230</c:v>
                </c:pt>
                <c:pt idx="203">
                  <c:v>232</c:v>
                </c:pt>
                <c:pt idx="204">
                  <c:v>204</c:v>
                </c:pt>
                <c:pt idx="205">
                  <c:v>248</c:v>
                </c:pt>
                <c:pt idx="206">
                  <c:v>220</c:v>
                </c:pt>
                <c:pt idx="207">
                  <c:v>256</c:v>
                </c:pt>
                <c:pt idx="208">
                  <c:v>240</c:v>
                </c:pt>
                <c:pt idx="209">
                  <c:v>224</c:v>
                </c:pt>
                <c:pt idx="210">
                  <c:v>242</c:v>
                </c:pt>
                <c:pt idx="211">
                  <c:v>214</c:v>
                </c:pt>
                <c:pt idx="212">
                  <c:v>235</c:v>
                </c:pt>
                <c:pt idx="213">
                  <c:v>241</c:v>
                </c:pt>
                <c:pt idx="214">
                  <c:v>236</c:v>
                </c:pt>
                <c:pt idx="215">
                  <c:v>249</c:v>
                </c:pt>
                <c:pt idx="216">
                  <c:v>215</c:v>
                </c:pt>
                <c:pt idx="217">
                  <c:v>228</c:v>
                </c:pt>
                <c:pt idx="218">
                  <c:v>261</c:v>
                </c:pt>
                <c:pt idx="219">
                  <c:v>227</c:v>
                </c:pt>
                <c:pt idx="220">
                  <c:v>227</c:v>
                </c:pt>
                <c:pt idx="221">
                  <c:v>217</c:v>
                </c:pt>
                <c:pt idx="222">
                  <c:v>235</c:v>
                </c:pt>
                <c:pt idx="223">
                  <c:v>245</c:v>
                </c:pt>
                <c:pt idx="224">
                  <c:v>217</c:v>
                </c:pt>
                <c:pt idx="225">
                  <c:v>272</c:v>
                </c:pt>
                <c:pt idx="226">
                  <c:v>245</c:v>
                </c:pt>
                <c:pt idx="227">
                  <c:v>189</c:v>
                </c:pt>
                <c:pt idx="228">
                  <c:v>241</c:v>
                </c:pt>
                <c:pt idx="229">
                  <c:v>231</c:v>
                </c:pt>
                <c:pt idx="230">
                  <c:v>220</c:v>
                </c:pt>
                <c:pt idx="231">
                  <c:v>237</c:v>
                </c:pt>
                <c:pt idx="232">
                  <c:v>282</c:v>
                </c:pt>
                <c:pt idx="233">
                  <c:v>235</c:v>
                </c:pt>
                <c:pt idx="234">
                  <c:v>237</c:v>
                </c:pt>
                <c:pt idx="235">
                  <c:v>225</c:v>
                </c:pt>
                <c:pt idx="236">
                  <c:v>218</c:v>
                </c:pt>
                <c:pt idx="237">
                  <c:v>230</c:v>
                </c:pt>
                <c:pt idx="238">
                  <c:v>244</c:v>
                </c:pt>
                <c:pt idx="239">
                  <c:v>232</c:v>
                </c:pt>
                <c:pt idx="240">
                  <c:v>232</c:v>
                </c:pt>
                <c:pt idx="241">
                  <c:v>236</c:v>
                </c:pt>
                <c:pt idx="242">
                  <c:v>207</c:v>
                </c:pt>
                <c:pt idx="243">
                  <c:v>241</c:v>
                </c:pt>
                <c:pt idx="244">
                  <c:v>210</c:v>
                </c:pt>
                <c:pt idx="245">
                  <c:v>228</c:v>
                </c:pt>
                <c:pt idx="246">
                  <c:v>207</c:v>
                </c:pt>
                <c:pt idx="247">
                  <c:v>246</c:v>
                </c:pt>
                <c:pt idx="248">
                  <c:v>200</c:v>
                </c:pt>
                <c:pt idx="249">
                  <c:v>201</c:v>
                </c:pt>
                <c:pt idx="250">
                  <c:v>228</c:v>
                </c:pt>
                <c:pt idx="251">
                  <c:v>236</c:v>
                </c:pt>
                <c:pt idx="252">
                  <c:v>239</c:v>
                </c:pt>
                <c:pt idx="253">
                  <c:v>226</c:v>
                </c:pt>
                <c:pt idx="254">
                  <c:v>238</c:v>
                </c:pt>
                <c:pt idx="255">
                  <c:v>219</c:v>
                </c:pt>
                <c:pt idx="256">
                  <c:v>217</c:v>
                </c:pt>
                <c:pt idx="257">
                  <c:v>206</c:v>
                </c:pt>
                <c:pt idx="258">
                  <c:v>221</c:v>
                </c:pt>
                <c:pt idx="259">
                  <c:v>239</c:v>
                </c:pt>
                <c:pt idx="260">
                  <c:v>210</c:v>
                </c:pt>
                <c:pt idx="261">
                  <c:v>249</c:v>
                </c:pt>
                <c:pt idx="262">
                  <c:v>209</c:v>
                </c:pt>
                <c:pt idx="263">
                  <c:v>247</c:v>
                </c:pt>
                <c:pt idx="264">
                  <c:v>218</c:v>
                </c:pt>
                <c:pt idx="265">
                  <c:v>217</c:v>
                </c:pt>
                <c:pt idx="266">
                  <c:v>229</c:v>
                </c:pt>
                <c:pt idx="267">
                  <c:v>254</c:v>
                </c:pt>
                <c:pt idx="268">
                  <c:v>217</c:v>
                </c:pt>
                <c:pt idx="269">
                  <c:v>242</c:v>
                </c:pt>
                <c:pt idx="270">
                  <c:v>217</c:v>
                </c:pt>
                <c:pt idx="271">
                  <c:v>222</c:v>
                </c:pt>
                <c:pt idx="272">
                  <c:v>228</c:v>
                </c:pt>
                <c:pt idx="273">
                  <c:v>250</c:v>
                </c:pt>
                <c:pt idx="274">
                  <c:v>226</c:v>
                </c:pt>
                <c:pt idx="275">
                  <c:v>200</c:v>
                </c:pt>
                <c:pt idx="276">
                  <c:v>221</c:v>
                </c:pt>
                <c:pt idx="277">
                  <c:v>217</c:v>
                </c:pt>
                <c:pt idx="278">
                  <c:v>245</c:v>
                </c:pt>
                <c:pt idx="279">
                  <c:v>204</c:v>
                </c:pt>
                <c:pt idx="280">
                  <c:v>224</c:v>
                </c:pt>
                <c:pt idx="281">
                  <c:v>229</c:v>
                </c:pt>
                <c:pt idx="282">
                  <c:v>201</c:v>
                </c:pt>
                <c:pt idx="283">
                  <c:v>214</c:v>
                </c:pt>
                <c:pt idx="284">
                  <c:v>215</c:v>
                </c:pt>
                <c:pt idx="285">
                  <c:v>253</c:v>
                </c:pt>
                <c:pt idx="286">
                  <c:v>213</c:v>
                </c:pt>
                <c:pt idx="287">
                  <c:v>207</c:v>
                </c:pt>
                <c:pt idx="288">
                  <c:v>212</c:v>
                </c:pt>
                <c:pt idx="289">
                  <c:v>250</c:v>
                </c:pt>
                <c:pt idx="290">
                  <c:v>209</c:v>
                </c:pt>
                <c:pt idx="291">
                  <c:v>235</c:v>
                </c:pt>
                <c:pt idx="292">
                  <c:v>260</c:v>
                </c:pt>
                <c:pt idx="293">
                  <c:v>183</c:v>
                </c:pt>
                <c:pt idx="294">
                  <c:v>212</c:v>
                </c:pt>
                <c:pt idx="295">
                  <c:v>201</c:v>
                </c:pt>
                <c:pt idx="296">
                  <c:v>244</c:v>
                </c:pt>
                <c:pt idx="297">
                  <c:v>241</c:v>
                </c:pt>
                <c:pt idx="298">
                  <c:v>228</c:v>
                </c:pt>
                <c:pt idx="299">
                  <c:v>226</c:v>
                </c:pt>
                <c:pt idx="300">
                  <c:v>240</c:v>
                </c:pt>
                <c:pt idx="301">
                  <c:v>211</c:v>
                </c:pt>
                <c:pt idx="302">
                  <c:v>233</c:v>
                </c:pt>
                <c:pt idx="303">
                  <c:v>239</c:v>
                </c:pt>
                <c:pt idx="304">
                  <c:v>229</c:v>
                </c:pt>
                <c:pt idx="305">
                  <c:v>245</c:v>
                </c:pt>
                <c:pt idx="306">
                  <c:v>243</c:v>
                </c:pt>
                <c:pt idx="307">
                  <c:v>238</c:v>
                </c:pt>
                <c:pt idx="308">
                  <c:v>212</c:v>
                </c:pt>
                <c:pt idx="309">
                  <c:v>249</c:v>
                </c:pt>
                <c:pt idx="310">
                  <c:v>231</c:v>
                </c:pt>
                <c:pt idx="311">
                  <c:v>225</c:v>
                </c:pt>
                <c:pt idx="312">
                  <c:v>242</c:v>
                </c:pt>
                <c:pt idx="313">
                  <c:v>234</c:v>
                </c:pt>
                <c:pt idx="314">
                  <c:v>195</c:v>
                </c:pt>
                <c:pt idx="315">
                  <c:v>209</c:v>
                </c:pt>
                <c:pt idx="316">
                  <c:v>225</c:v>
                </c:pt>
                <c:pt idx="317">
                  <c:v>249</c:v>
                </c:pt>
                <c:pt idx="318">
                  <c:v>245</c:v>
                </c:pt>
                <c:pt idx="319">
                  <c:v>218</c:v>
                </c:pt>
                <c:pt idx="320">
                  <c:v>223</c:v>
                </c:pt>
                <c:pt idx="321">
                  <c:v>209</c:v>
                </c:pt>
                <c:pt idx="322">
                  <c:v>211</c:v>
                </c:pt>
                <c:pt idx="323">
                  <c:v>241</c:v>
                </c:pt>
                <c:pt idx="324">
                  <c:v>271</c:v>
                </c:pt>
                <c:pt idx="325">
                  <c:v>210</c:v>
                </c:pt>
                <c:pt idx="326">
                  <c:v>193</c:v>
                </c:pt>
                <c:pt idx="327">
                  <c:v>245</c:v>
                </c:pt>
                <c:pt idx="328">
                  <c:v>240</c:v>
                </c:pt>
                <c:pt idx="329">
                  <c:v>236</c:v>
                </c:pt>
                <c:pt idx="330">
                  <c:v>202</c:v>
                </c:pt>
                <c:pt idx="331">
                  <c:v>213</c:v>
                </c:pt>
                <c:pt idx="332">
                  <c:v>216</c:v>
                </c:pt>
                <c:pt idx="333">
                  <c:v>225</c:v>
                </c:pt>
                <c:pt idx="334">
                  <c:v>228</c:v>
                </c:pt>
                <c:pt idx="335">
                  <c:v>230</c:v>
                </c:pt>
                <c:pt idx="336">
                  <c:v>213</c:v>
                </c:pt>
                <c:pt idx="337">
                  <c:v>237</c:v>
                </c:pt>
                <c:pt idx="338">
                  <c:v>220</c:v>
                </c:pt>
                <c:pt idx="339">
                  <c:v>212</c:v>
                </c:pt>
                <c:pt idx="340">
                  <c:v>200</c:v>
                </c:pt>
                <c:pt idx="341">
                  <c:v>199</c:v>
                </c:pt>
                <c:pt idx="342">
                  <c:v>246</c:v>
                </c:pt>
                <c:pt idx="343">
                  <c:v>206</c:v>
                </c:pt>
                <c:pt idx="344">
                  <c:v>241</c:v>
                </c:pt>
                <c:pt idx="345">
                  <c:v>217</c:v>
                </c:pt>
                <c:pt idx="346">
                  <c:v>221</c:v>
                </c:pt>
                <c:pt idx="347">
                  <c:v>199</c:v>
                </c:pt>
                <c:pt idx="348">
                  <c:v>231</c:v>
                </c:pt>
                <c:pt idx="349">
                  <c:v>217</c:v>
                </c:pt>
                <c:pt idx="350">
                  <c:v>218</c:v>
                </c:pt>
                <c:pt idx="351">
                  <c:v>248</c:v>
                </c:pt>
                <c:pt idx="352">
                  <c:v>238</c:v>
                </c:pt>
                <c:pt idx="353">
                  <c:v>214</c:v>
                </c:pt>
                <c:pt idx="354">
                  <c:v>209</c:v>
                </c:pt>
                <c:pt idx="355">
                  <c:v>226</c:v>
                </c:pt>
                <c:pt idx="356">
                  <c:v>228</c:v>
                </c:pt>
                <c:pt idx="357">
                  <c:v>239</c:v>
                </c:pt>
                <c:pt idx="358">
                  <c:v>201</c:v>
                </c:pt>
                <c:pt idx="359">
                  <c:v>229</c:v>
                </c:pt>
                <c:pt idx="360">
                  <c:v>219</c:v>
                </c:pt>
                <c:pt idx="361">
                  <c:v>220</c:v>
                </c:pt>
                <c:pt idx="362">
                  <c:v>223</c:v>
                </c:pt>
                <c:pt idx="363">
                  <c:v>234</c:v>
                </c:pt>
                <c:pt idx="364">
                  <c:v>242</c:v>
                </c:pt>
                <c:pt idx="365">
                  <c:v>259</c:v>
                </c:pt>
                <c:pt idx="366">
                  <c:v>242</c:v>
                </c:pt>
                <c:pt idx="367">
                  <c:v>245</c:v>
                </c:pt>
                <c:pt idx="368">
                  <c:v>220</c:v>
                </c:pt>
                <c:pt idx="369">
                  <c:v>209</c:v>
                </c:pt>
                <c:pt idx="370">
                  <c:v>223</c:v>
                </c:pt>
                <c:pt idx="371">
                  <c:v>231</c:v>
                </c:pt>
                <c:pt idx="372">
                  <c:v>225</c:v>
                </c:pt>
                <c:pt idx="373">
                  <c:v>235</c:v>
                </c:pt>
                <c:pt idx="374">
                  <c:v>243</c:v>
                </c:pt>
                <c:pt idx="375">
                  <c:v>244</c:v>
                </c:pt>
                <c:pt idx="376">
                  <c:v>219</c:v>
                </c:pt>
                <c:pt idx="377">
                  <c:v>240</c:v>
                </c:pt>
                <c:pt idx="378">
                  <c:v>214</c:v>
                </c:pt>
                <c:pt idx="379">
                  <c:v>225</c:v>
                </c:pt>
                <c:pt idx="380">
                  <c:v>193</c:v>
                </c:pt>
                <c:pt idx="381">
                  <c:v>234</c:v>
                </c:pt>
                <c:pt idx="382">
                  <c:v>222</c:v>
                </c:pt>
                <c:pt idx="383">
                  <c:v>238</c:v>
                </c:pt>
                <c:pt idx="384">
                  <c:v>217</c:v>
                </c:pt>
                <c:pt idx="385">
                  <c:v>205</c:v>
                </c:pt>
                <c:pt idx="386">
                  <c:v>216</c:v>
                </c:pt>
                <c:pt idx="387">
                  <c:v>257</c:v>
                </c:pt>
                <c:pt idx="388">
                  <c:v>232</c:v>
                </c:pt>
                <c:pt idx="389">
                  <c:v>237</c:v>
                </c:pt>
                <c:pt idx="390">
                  <c:v>215</c:v>
                </c:pt>
                <c:pt idx="391">
                  <c:v>237</c:v>
                </c:pt>
                <c:pt idx="392">
                  <c:v>239</c:v>
                </c:pt>
                <c:pt idx="393">
                  <c:v>234</c:v>
                </c:pt>
                <c:pt idx="394">
                  <c:v>241</c:v>
                </c:pt>
                <c:pt idx="395">
                  <c:v>223</c:v>
                </c:pt>
                <c:pt idx="396">
                  <c:v>217</c:v>
                </c:pt>
                <c:pt idx="397">
                  <c:v>224</c:v>
                </c:pt>
                <c:pt idx="398">
                  <c:v>216</c:v>
                </c:pt>
                <c:pt idx="399">
                  <c:v>210</c:v>
                </c:pt>
                <c:pt idx="400">
                  <c:v>210</c:v>
                </c:pt>
                <c:pt idx="401">
                  <c:v>212</c:v>
                </c:pt>
                <c:pt idx="402">
                  <c:v>211</c:v>
                </c:pt>
                <c:pt idx="403">
                  <c:v>243</c:v>
                </c:pt>
                <c:pt idx="404">
                  <c:v>224</c:v>
                </c:pt>
                <c:pt idx="405">
                  <c:v>228</c:v>
                </c:pt>
                <c:pt idx="406">
                  <c:v>213</c:v>
                </c:pt>
                <c:pt idx="407">
                  <c:v>230</c:v>
                </c:pt>
                <c:pt idx="408">
                  <c:v>231</c:v>
                </c:pt>
                <c:pt idx="409">
                  <c:v>242</c:v>
                </c:pt>
                <c:pt idx="410">
                  <c:v>225</c:v>
                </c:pt>
                <c:pt idx="411">
                  <c:v>219</c:v>
                </c:pt>
                <c:pt idx="412">
                  <c:v>239</c:v>
                </c:pt>
                <c:pt idx="413">
                  <c:v>224</c:v>
                </c:pt>
                <c:pt idx="414">
                  <c:v>212</c:v>
                </c:pt>
                <c:pt idx="415">
                  <c:v>235</c:v>
                </c:pt>
                <c:pt idx="416">
                  <c:v>237</c:v>
                </c:pt>
                <c:pt idx="417">
                  <c:v>229</c:v>
                </c:pt>
                <c:pt idx="418">
                  <c:v>234</c:v>
                </c:pt>
                <c:pt idx="419">
                  <c:v>223</c:v>
                </c:pt>
                <c:pt idx="420">
                  <c:v>224</c:v>
                </c:pt>
                <c:pt idx="421">
                  <c:v>236</c:v>
                </c:pt>
                <c:pt idx="422">
                  <c:v>234</c:v>
                </c:pt>
                <c:pt idx="423">
                  <c:v>221</c:v>
                </c:pt>
                <c:pt idx="424">
                  <c:v>223</c:v>
                </c:pt>
                <c:pt idx="425">
                  <c:v>221</c:v>
                </c:pt>
                <c:pt idx="426">
                  <c:v>211</c:v>
                </c:pt>
                <c:pt idx="427">
                  <c:v>241</c:v>
                </c:pt>
                <c:pt idx="428">
                  <c:v>228</c:v>
                </c:pt>
                <c:pt idx="429">
                  <c:v>208</c:v>
                </c:pt>
                <c:pt idx="430">
                  <c:v>225</c:v>
                </c:pt>
                <c:pt idx="431">
                  <c:v>234</c:v>
                </c:pt>
                <c:pt idx="432">
                  <c:v>209</c:v>
                </c:pt>
                <c:pt idx="433">
                  <c:v>188</c:v>
                </c:pt>
                <c:pt idx="434">
                  <c:v>240</c:v>
                </c:pt>
                <c:pt idx="435">
                  <c:v>248</c:v>
                </c:pt>
                <c:pt idx="436">
                  <c:v>225</c:v>
                </c:pt>
                <c:pt idx="437">
                  <c:v>222</c:v>
                </c:pt>
                <c:pt idx="438">
                  <c:v>252</c:v>
                </c:pt>
                <c:pt idx="439">
                  <c:v>238</c:v>
                </c:pt>
                <c:pt idx="440">
                  <c:v>231</c:v>
                </c:pt>
                <c:pt idx="441">
                  <c:v>220</c:v>
                </c:pt>
                <c:pt idx="442">
                  <c:v>242</c:v>
                </c:pt>
                <c:pt idx="443">
                  <c:v>220</c:v>
                </c:pt>
                <c:pt idx="444">
                  <c:v>251</c:v>
                </c:pt>
                <c:pt idx="445">
                  <c:v>244</c:v>
                </c:pt>
                <c:pt idx="446">
                  <c:v>217</c:v>
                </c:pt>
                <c:pt idx="447">
                  <c:v>213</c:v>
                </c:pt>
                <c:pt idx="448">
                  <c:v>233</c:v>
                </c:pt>
                <c:pt idx="449">
                  <c:v>223</c:v>
                </c:pt>
                <c:pt idx="450">
                  <c:v>231</c:v>
                </c:pt>
                <c:pt idx="451">
                  <c:v>222</c:v>
                </c:pt>
                <c:pt idx="452">
                  <c:v>242</c:v>
                </c:pt>
                <c:pt idx="453">
                  <c:v>236</c:v>
                </c:pt>
                <c:pt idx="454">
                  <c:v>223</c:v>
                </c:pt>
                <c:pt idx="455">
                  <c:v>240</c:v>
                </c:pt>
                <c:pt idx="456">
                  <c:v>216</c:v>
                </c:pt>
                <c:pt idx="457">
                  <c:v>219</c:v>
                </c:pt>
                <c:pt idx="458">
                  <c:v>212</c:v>
                </c:pt>
                <c:pt idx="459">
                  <c:v>262</c:v>
                </c:pt>
                <c:pt idx="460">
                  <c:v>209</c:v>
                </c:pt>
                <c:pt idx="461">
                  <c:v>213</c:v>
                </c:pt>
                <c:pt idx="462">
                  <c:v>207</c:v>
                </c:pt>
                <c:pt idx="463">
                  <c:v>248</c:v>
                </c:pt>
                <c:pt idx="464">
                  <c:v>221</c:v>
                </c:pt>
                <c:pt idx="465">
                  <c:v>237</c:v>
                </c:pt>
                <c:pt idx="466">
                  <c:v>218</c:v>
                </c:pt>
                <c:pt idx="467">
                  <c:v>213</c:v>
                </c:pt>
                <c:pt idx="468">
                  <c:v>215</c:v>
                </c:pt>
                <c:pt idx="469">
                  <c:v>234</c:v>
                </c:pt>
                <c:pt idx="470">
                  <c:v>229</c:v>
                </c:pt>
                <c:pt idx="471">
                  <c:v>251</c:v>
                </c:pt>
                <c:pt idx="472">
                  <c:v>231</c:v>
                </c:pt>
                <c:pt idx="473">
                  <c:v>246</c:v>
                </c:pt>
                <c:pt idx="474">
                  <c:v>224</c:v>
                </c:pt>
                <c:pt idx="475">
                  <c:v>205</c:v>
                </c:pt>
                <c:pt idx="476">
                  <c:v>229</c:v>
                </c:pt>
                <c:pt idx="477">
                  <c:v>215</c:v>
                </c:pt>
                <c:pt idx="478">
                  <c:v>227</c:v>
                </c:pt>
                <c:pt idx="479">
                  <c:v>215</c:v>
                </c:pt>
                <c:pt idx="480">
                  <c:v>210</c:v>
                </c:pt>
                <c:pt idx="481">
                  <c:v>243</c:v>
                </c:pt>
                <c:pt idx="482">
                  <c:v>211</c:v>
                </c:pt>
                <c:pt idx="483">
                  <c:v>221</c:v>
                </c:pt>
                <c:pt idx="484">
                  <c:v>251</c:v>
                </c:pt>
                <c:pt idx="485">
                  <c:v>228</c:v>
                </c:pt>
                <c:pt idx="486">
                  <c:v>212</c:v>
                </c:pt>
                <c:pt idx="487">
                  <c:v>220</c:v>
                </c:pt>
                <c:pt idx="488">
                  <c:v>223</c:v>
                </c:pt>
                <c:pt idx="489">
                  <c:v>200</c:v>
                </c:pt>
                <c:pt idx="490">
                  <c:v>218</c:v>
                </c:pt>
                <c:pt idx="491">
                  <c:v>241</c:v>
                </c:pt>
                <c:pt idx="492">
                  <c:v>243</c:v>
                </c:pt>
                <c:pt idx="493">
                  <c:v>199</c:v>
                </c:pt>
                <c:pt idx="494">
                  <c:v>215</c:v>
                </c:pt>
                <c:pt idx="495">
                  <c:v>248</c:v>
                </c:pt>
                <c:pt idx="496">
                  <c:v>211</c:v>
                </c:pt>
                <c:pt idx="497">
                  <c:v>206</c:v>
                </c:pt>
                <c:pt idx="498">
                  <c:v>224</c:v>
                </c:pt>
                <c:pt idx="499">
                  <c:v>216</c:v>
                </c:pt>
                <c:pt idx="500">
                  <c:v>227</c:v>
                </c:pt>
                <c:pt idx="501">
                  <c:v>222</c:v>
                </c:pt>
                <c:pt idx="502">
                  <c:v>270</c:v>
                </c:pt>
                <c:pt idx="503">
                  <c:v>240</c:v>
                </c:pt>
                <c:pt idx="504">
                  <c:v>223</c:v>
                </c:pt>
                <c:pt idx="505">
                  <c:v>237</c:v>
                </c:pt>
                <c:pt idx="506">
                  <c:v>224</c:v>
                </c:pt>
                <c:pt idx="507">
                  <c:v>237</c:v>
                </c:pt>
                <c:pt idx="508">
                  <c:v>204</c:v>
                </c:pt>
                <c:pt idx="509">
                  <c:v>222</c:v>
                </c:pt>
                <c:pt idx="510">
                  <c:v>237</c:v>
                </c:pt>
                <c:pt idx="511">
                  <c:v>245</c:v>
                </c:pt>
                <c:pt idx="512">
                  <c:v>255</c:v>
                </c:pt>
                <c:pt idx="513">
                  <c:v>216</c:v>
                </c:pt>
                <c:pt idx="514">
                  <c:v>249</c:v>
                </c:pt>
                <c:pt idx="515">
                  <c:v>228</c:v>
                </c:pt>
                <c:pt idx="516">
                  <c:v>245</c:v>
                </c:pt>
                <c:pt idx="517">
                  <c:v>195</c:v>
                </c:pt>
                <c:pt idx="518">
                  <c:v>230</c:v>
                </c:pt>
                <c:pt idx="519">
                  <c:v>201</c:v>
                </c:pt>
                <c:pt idx="520">
                  <c:v>241</c:v>
                </c:pt>
                <c:pt idx="521">
                  <c:v>201</c:v>
                </c:pt>
                <c:pt idx="522">
                  <c:v>245</c:v>
                </c:pt>
                <c:pt idx="523">
                  <c:v>212</c:v>
                </c:pt>
                <c:pt idx="524">
                  <c:v>206</c:v>
                </c:pt>
                <c:pt idx="525">
                  <c:v>237</c:v>
                </c:pt>
                <c:pt idx="526">
                  <c:v>222</c:v>
                </c:pt>
                <c:pt idx="527">
                  <c:v>229</c:v>
                </c:pt>
                <c:pt idx="528">
                  <c:v>242</c:v>
                </c:pt>
                <c:pt idx="529">
                  <c:v>220</c:v>
                </c:pt>
                <c:pt idx="530">
                  <c:v>233</c:v>
                </c:pt>
                <c:pt idx="531">
                  <c:v>237</c:v>
                </c:pt>
                <c:pt idx="532">
                  <c:v>242</c:v>
                </c:pt>
                <c:pt idx="533">
                  <c:v>207</c:v>
                </c:pt>
                <c:pt idx="534">
                  <c:v>234</c:v>
                </c:pt>
                <c:pt idx="535">
                  <c:v>208</c:v>
                </c:pt>
                <c:pt idx="536">
                  <c:v>215</c:v>
                </c:pt>
                <c:pt idx="537">
                  <c:v>221</c:v>
                </c:pt>
                <c:pt idx="538">
                  <c:v>215</c:v>
                </c:pt>
                <c:pt idx="539">
                  <c:v>236</c:v>
                </c:pt>
                <c:pt idx="540">
                  <c:v>220</c:v>
                </c:pt>
                <c:pt idx="541">
                  <c:v>217</c:v>
                </c:pt>
                <c:pt idx="542">
                  <c:v>226</c:v>
                </c:pt>
                <c:pt idx="543">
                  <c:v>225</c:v>
                </c:pt>
                <c:pt idx="544">
                  <c:v>224</c:v>
                </c:pt>
                <c:pt idx="545">
                  <c:v>218</c:v>
                </c:pt>
                <c:pt idx="546">
                  <c:v>215</c:v>
                </c:pt>
                <c:pt idx="547">
                  <c:v>213</c:v>
                </c:pt>
                <c:pt idx="548">
                  <c:v>252</c:v>
                </c:pt>
                <c:pt idx="549">
                  <c:v>225</c:v>
                </c:pt>
                <c:pt idx="550">
                  <c:v>232</c:v>
                </c:pt>
                <c:pt idx="551">
                  <c:v>221</c:v>
                </c:pt>
                <c:pt idx="552">
                  <c:v>230</c:v>
                </c:pt>
                <c:pt idx="553">
                  <c:v>222</c:v>
                </c:pt>
                <c:pt idx="554">
                  <c:v>230</c:v>
                </c:pt>
                <c:pt idx="555">
                  <c:v>229</c:v>
                </c:pt>
                <c:pt idx="556">
                  <c:v>211</c:v>
                </c:pt>
                <c:pt idx="557">
                  <c:v>220</c:v>
                </c:pt>
                <c:pt idx="558">
                  <c:v>232</c:v>
                </c:pt>
                <c:pt idx="559">
                  <c:v>181</c:v>
                </c:pt>
                <c:pt idx="560">
                  <c:v>231</c:v>
                </c:pt>
                <c:pt idx="561">
                  <c:v>245</c:v>
                </c:pt>
                <c:pt idx="562">
                  <c:v>227</c:v>
                </c:pt>
                <c:pt idx="563">
                  <c:v>220</c:v>
                </c:pt>
                <c:pt idx="564">
                  <c:v>248</c:v>
                </c:pt>
                <c:pt idx="565">
                  <c:v>230</c:v>
                </c:pt>
                <c:pt idx="566">
                  <c:v>220</c:v>
                </c:pt>
                <c:pt idx="567">
                  <c:v>239</c:v>
                </c:pt>
                <c:pt idx="568">
                  <c:v>226</c:v>
                </c:pt>
                <c:pt idx="569">
                  <c:v>227</c:v>
                </c:pt>
                <c:pt idx="570">
                  <c:v>244</c:v>
                </c:pt>
                <c:pt idx="571">
                  <c:v>234</c:v>
                </c:pt>
                <c:pt idx="572">
                  <c:v>206</c:v>
                </c:pt>
                <c:pt idx="573">
                  <c:v>236</c:v>
                </c:pt>
                <c:pt idx="574">
                  <c:v>216</c:v>
                </c:pt>
                <c:pt idx="575">
                  <c:v>212</c:v>
                </c:pt>
                <c:pt idx="576">
                  <c:v>237</c:v>
                </c:pt>
                <c:pt idx="577">
                  <c:v>258</c:v>
                </c:pt>
                <c:pt idx="578">
                  <c:v>244</c:v>
                </c:pt>
                <c:pt idx="579">
                  <c:v>219</c:v>
                </c:pt>
                <c:pt idx="580">
                  <c:v>217</c:v>
                </c:pt>
                <c:pt idx="581">
                  <c:v>195</c:v>
                </c:pt>
                <c:pt idx="582">
                  <c:v>197</c:v>
                </c:pt>
                <c:pt idx="583">
                  <c:v>235</c:v>
                </c:pt>
                <c:pt idx="584">
                  <c:v>204</c:v>
                </c:pt>
                <c:pt idx="585">
                  <c:v>240</c:v>
                </c:pt>
                <c:pt idx="586">
                  <c:v>228</c:v>
                </c:pt>
                <c:pt idx="587">
                  <c:v>242</c:v>
                </c:pt>
                <c:pt idx="588">
                  <c:v>222</c:v>
                </c:pt>
                <c:pt idx="589">
                  <c:v>214</c:v>
                </c:pt>
                <c:pt idx="590">
                  <c:v>231</c:v>
                </c:pt>
                <c:pt idx="591">
                  <c:v>232</c:v>
                </c:pt>
                <c:pt idx="592">
                  <c:v>201</c:v>
                </c:pt>
                <c:pt idx="593">
                  <c:v>222</c:v>
                </c:pt>
                <c:pt idx="594">
                  <c:v>225</c:v>
                </c:pt>
                <c:pt idx="595">
                  <c:v>223</c:v>
                </c:pt>
                <c:pt idx="596">
                  <c:v>224</c:v>
                </c:pt>
                <c:pt idx="597">
                  <c:v>227</c:v>
                </c:pt>
                <c:pt idx="598">
                  <c:v>220</c:v>
                </c:pt>
                <c:pt idx="599">
                  <c:v>229</c:v>
                </c:pt>
                <c:pt idx="600">
                  <c:v>201</c:v>
                </c:pt>
                <c:pt idx="601">
                  <c:v>219</c:v>
                </c:pt>
                <c:pt idx="602">
                  <c:v>247</c:v>
                </c:pt>
                <c:pt idx="603">
                  <c:v>231</c:v>
                </c:pt>
                <c:pt idx="604">
                  <c:v>251</c:v>
                </c:pt>
                <c:pt idx="605">
                  <c:v>232</c:v>
                </c:pt>
                <c:pt idx="606">
                  <c:v>209</c:v>
                </c:pt>
                <c:pt idx="607">
                  <c:v>221</c:v>
                </c:pt>
                <c:pt idx="608">
                  <c:v>254</c:v>
                </c:pt>
                <c:pt idx="609">
                  <c:v>197</c:v>
                </c:pt>
                <c:pt idx="610">
                  <c:v>202</c:v>
                </c:pt>
                <c:pt idx="611">
                  <c:v>201</c:v>
                </c:pt>
                <c:pt idx="612">
                  <c:v>234</c:v>
                </c:pt>
                <c:pt idx="613">
                  <c:v>214</c:v>
                </c:pt>
                <c:pt idx="614">
                  <c:v>276</c:v>
                </c:pt>
                <c:pt idx="615">
                  <c:v>205</c:v>
                </c:pt>
                <c:pt idx="616">
                  <c:v>208</c:v>
                </c:pt>
                <c:pt idx="617">
                  <c:v>217</c:v>
                </c:pt>
                <c:pt idx="618">
                  <c:v>184</c:v>
                </c:pt>
                <c:pt idx="619">
                  <c:v>215</c:v>
                </c:pt>
                <c:pt idx="620">
                  <c:v>213</c:v>
                </c:pt>
                <c:pt idx="621">
                  <c:v>227</c:v>
                </c:pt>
                <c:pt idx="622">
                  <c:v>201</c:v>
                </c:pt>
                <c:pt idx="623">
                  <c:v>215</c:v>
                </c:pt>
                <c:pt idx="624">
                  <c:v>219</c:v>
                </c:pt>
                <c:pt idx="625">
                  <c:v>229</c:v>
                </c:pt>
                <c:pt idx="626">
                  <c:v>221</c:v>
                </c:pt>
                <c:pt idx="627">
                  <c:v>211</c:v>
                </c:pt>
                <c:pt idx="628">
                  <c:v>211</c:v>
                </c:pt>
                <c:pt idx="629">
                  <c:v>217</c:v>
                </c:pt>
                <c:pt idx="630">
                  <c:v>255</c:v>
                </c:pt>
                <c:pt idx="631">
                  <c:v>216</c:v>
                </c:pt>
                <c:pt idx="632">
                  <c:v>234</c:v>
                </c:pt>
                <c:pt idx="633">
                  <c:v>240</c:v>
                </c:pt>
                <c:pt idx="634">
                  <c:v>212</c:v>
                </c:pt>
                <c:pt idx="635">
                  <c:v>226</c:v>
                </c:pt>
                <c:pt idx="636">
                  <c:v>216</c:v>
                </c:pt>
                <c:pt idx="637">
                  <c:v>227</c:v>
                </c:pt>
                <c:pt idx="638">
                  <c:v>218</c:v>
                </c:pt>
                <c:pt idx="639">
                  <c:v>194</c:v>
                </c:pt>
                <c:pt idx="640">
                  <c:v>227</c:v>
                </c:pt>
                <c:pt idx="641">
                  <c:v>232</c:v>
                </c:pt>
                <c:pt idx="642">
                  <c:v>232</c:v>
                </c:pt>
                <c:pt idx="643">
                  <c:v>207</c:v>
                </c:pt>
                <c:pt idx="644">
                  <c:v>222</c:v>
                </c:pt>
                <c:pt idx="645">
                  <c:v>221</c:v>
                </c:pt>
                <c:pt idx="646">
                  <c:v>215</c:v>
                </c:pt>
                <c:pt idx="647">
                  <c:v>201</c:v>
                </c:pt>
                <c:pt idx="648">
                  <c:v>231</c:v>
                </c:pt>
                <c:pt idx="649">
                  <c:v>236</c:v>
                </c:pt>
                <c:pt idx="650">
                  <c:v>239</c:v>
                </c:pt>
                <c:pt idx="651">
                  <c:v>197</c:v>
                </c:pt>
                <c:pt idx="652">
                  <c:v>201</c:v>
                </c:pt>
                <c:pt idx="653">
                  <c:v>244</c:v>
                </c:pt>
                <c:pt idx="654">
                  <c:v>242</c:v>
                </c:pt>
                <c:pt idx="655">
                  <c:v>209</c:v>
                </c:pt>
                <c:pt idx="656">
                  <c:v>242</c:v>
                </c:pt>
                <c:pt idx="657">
                  <c:v>220</c:v>
                </c:pt>
                <c:pt idx="658">
                  <c:v>240</c:v>
                </c:pt>
                <c:pt idx="659">
                  <c:v>235</c:v>
                </c:pt>
                <c:pt idx="660">
                  <c:v>206</c:v>
                </c:pt>
                <c:pt idx="661">
                  <c:v>221</c:v>
                </c:pt>
                <c:pt idx="662">
                  <c:v>240</c:v>
                </c:pt>
                <c:pt idx="663">
                  <c:v>223</c:v>
                </c:pt>
                <c:pt idx="664">
                  <c:v>221</c:v>
                </c:pt>
                <c:pt idx="665">
                  <c:v>230</c:v>
                </c:pt>
                <c:pt idx="666">
                  <c:v>233</c:v>
                </c:pt>
                <c:pt idx="667">
                  <c:v>221</c:v>
                </c:pt>
                <c:pt idx="668">
                  <c:v>263</c:v>
                </c:pt>
                <c:pt idx="669">
                  <c:v>212</c:v>
                </c:pt>
                <c:pt idx="670">
                  <c:v>214</c:v>
                </c:pt>
                <c:pt idx="671">
                  <c:v>188</c:v>
                </c:pt>
                <c:pt idx="672">
                  <c:v>210</c:v>
                </c:pt>
                <c:pt idx="673">
                  <c:v>216</c:v>
                </c:pt>
                <c:pt idx="674">
                  <c:v>237</c:v>
                </c:pt>
                <c:pt idx="675">
                  <c:v>259</c:v>
                </c:pt>
                <c:pt idx="676">
                  <c:v>217</c:v>
                </c:pt>
                <c:pt idx="677">
                  <c:v>234</c:v>
                </c:pt>
                <c:pt idx="678">
                  <c:v>212</c:v>
                </c:pt>
                <c:pt idx="679">
                  <c:v>208</c:v>
                </c:pt>
                <c:pt idx="680">
                  <c:v>217</c:v>
                </c:pt>
                <c:pt idx="681">
                  <c:v>213</c:v>
                </c:pt>
                <c:pt idx="682">
                  <c:v>203</c:v>
                </c:pt>
                <c:pt idx="683">
                  <c:v>231</c:v>
                </c:pt>
                <c:pt idx="684">
                  <c:v>226</c:v>
                </c:pt>
                <c:pt idx="685">
                  <c:v>228</c:v>
                </c:pt>
                <c:pt idx="686">
                  <c:v>221</c:v>
                </c:pt>
                <c:pt idx="687">
                  <c:v>213</c:v>
                </c:pt>
                <c:pt idx="688">
                  <c:v>207</c:v>
                </c:pt>
                <c:pt idx="689">
                  <c:v>234</c:v>
                </c:pt>
                <c:pt idx="690">
                  <c:v>212</c:v>
                </c:pt>
                <c:pt idx="691">
                  <c:v>210</c:v>
                </c:pt>
                <c:pt idx="692">
                  <c:v>202</c:v>
                </c:pt>
                <c:pt idx="693">
                  <c:v>218</c:v>
                </c:pt>
                <c:pt idx="694">
                  <c:v>204</c:v>
                </c:pt>
                <c:pt idx="695">
                  <c:v>222</c:v>
                </c:pt>
                <c:pt idx="696">
                  <c:v>198</c:v>
                </c:pt>
                <c:pt idx="697">
                  <c:v>200</c:v>
                </c:pt>
                <c:pt idx="698">
                  <c:v>223</c:v>
                </c:pt>
                <c:pt idx="699">
                  <c:v>204</c:v>
                </c:pt>
                <c:pt idx="700">
                  <c:v>200</c:v>
                </c:pt>
                <c:pt idx="701">
                  <c:v>231</c:v>
                </c:pt>
                <c:pt idx="702">
                  <c:v>220</c:v>
                </c:pt>
                <c:pt idx="703">
                  <c:v>229</c:v>
                </c:pt>
                <c:pt idx="704">
                  <c:v>237</c:v>
                </c:pt>
                <c:pt idx="705">
                  <c:v>213</c:v>
                </c:pt>
                <c:pt idx="706">
                  <c:v>225</c:v>
                </c:pt>
                <c:pt idx="707">
                  <c:v>214</c:v>
                </c:pt>
                <c:pt idx="708">
                  <c:v>220</c:v>
                </c:pt>
                <c:pt idx="709">
                  <c:v>213</c:v>
                </c:pt>
                <c:pt idx="710">
                  <c:v>247</c:v>
                </c:pt>
                <c:pt idx="711">
                  <c:v>215</c:v>
                </c:pt>
                <c:pt idx="712">
                  <c:v>230</c:v>
                </c:pt>
                <c:pt idx="713">
                  <c:v>227</c:v>
                </c:pt>
                <c:pt idx="714">
                  <c:v>233</c:v>
                </c:pt>
                <c:pt idx="715">
                  <c:v>236</c:v>
                </c:pt>
                <c:pt idx="716">
                  <c:v>205</c:v>
                </c:pt>
                <c:pt idx="717">
                  <c:v>218</c:v>
                </c:pt>
                <c:pt idx="718">
                  <c:v>208</c:v>
                </c:pt>
                <c:pt idx="719">
                  <c:v>227</c:v>
                </c:pt>
                <c:pt idx="720">
                  <c:v>228</c:v>
                </c:pt>
                <c:pt idx="721">
                  <c:v>232</c:v>
                </c:pt>
                <c:pt idx="722">
                  <c:v>218</c:v>
                </c:pt>
                <c:pt idx="723">
                  <c:v>216</c:v>
                </c:pt>
                <c:pt idx="724">
                  <c:v>216</c:v>
                </c:pt>
                <c:pt idx="725">
                  <c:v>249</c:v>
                </c:pt>
                <c:pt idx="726">
                  <c:v>216</c:v>
                </c:pt>
                <c:pt idx="727">
                  <c:v>228</c:v>
                </c:pt>
                <c:pt idx="728">
                  <c:v>233</c:v>
                </c:pt>
                <c:pt idx="729">
                  <c:v>222</c:v>
                </c:pt>
                <c:pt idx="730">
                  <c:v>241</c:v>
                </c:pt>
                <c:pt idx="731">
                  <c:v>213</c:v>
                </c:pt>
                <c:pt idx="732">
                  <c:v>227</c:v>
                </c:pt>
                <c:pt idx="733">
                  <c:v>219</c:v>
                </c:pt>
                <c:pt idx="734">
                  <c:v>207</c:v>
                </c:pt>
                <c:pt idx="735">
                  <c:v>219</c:v>
                </c:pt>
                <c:pt idx="736">
                  <c:v>231</c:v>
                </c:pt>
                <c:pt idx="737">
                  <c:v>221</c:v>
                </c:pt>
                <c:pt idx="738">
                  <c:v>238</c:v>
                </c:pt>
                <c:pt idx="739">
                  <c:v>215</c:v>
                </c:pt>
                <c:pt idx="740">
                  <c:v>247</c:v>
                </c:pt>
                <c:pt idx="741">
                  <c:v>213</c:v>
                </c:pt>
                <c:pt idx="742">
                  <c:v>240</c:v>
                </c:pt>
                <c:pt idx="743">
                  <c:v>220</c:v>
                </c:pt>
                <c:pt idx="744">
                  <c:v>240</c:v>
                </c:pt>
                <c:pt idx="745">
                  <c:v>214</c:v>
                </c:pt>
                <c:pt idx="746">
                  <c:v>224</c:v>
                </c:pt>
                <c:pt idx="747">
                  <c:v>229</c:v>
                </c:pt>
                <c:pt idx="748">
                  <c:v>196</c:v>
                </c:pt>
                <c:pt idx="749">
                  <c:v>234</c:v>
                </c:pt>
                <c:pt idx="750">
                  <c:v>247</c:v>
                </c:pt>
                <c:pt idx="751">
                  <c:v>225</c:v>
                </c:pt>
                <c:pt idx="752">
                  <c:v>237</c:v>
                </c:pt>
                <c:pt idx="753">
                  <c:v>222</c:v>
                </c:pt>
                <c:pt idx="754">
                  <c:v>233</c:v>
                </c:pt>
                <c:pt idx="755">
                  <c:v>231</c:v>
                </c:pt>
                <c:pt idx="756">
                  <c:v>218</c:v>
                </c:pt>
                <c:pt idx="757">
                  <c:v>196</c:v>
                </c:pt>
                <c:pt idx="758">
                  <c:v>222</c:v>
                </c:pt>
                <c:pt idx="759">
                  <c:v>203</c:v>
                </c:pt>
                <c:pt idx="760">
                  <c:v>211</c:v>
                </c:pt>
                <c:pt idx="761">
                  <c:v>227</c:v>
                </c:pt>
                <c:pt idx="762">
                  <c:v>252</c:v>
                </c:pt>
                <c:pt idx="763">
                  <c:v>204</c:v>
                </c:pt>
                <c:pt idx="764">
                  <c:v>215</c:v>
                </c:pt>
                <c:pt idx="765">
                  <c:v>227</c:v>
                </c:pt>
                <c:pt idx="766">
                  <c:v>188</c:v>
                </c:pt>
                <c:pt idx="767">
                  <c:v>238</c:v>
                </c:pt>
                <c:pt idx="768">
                  <c:v>223</c:v>
                </c:pt>
                <c:pt idx="769">
                  <c:v>183</c:v>
                </c:pt>
                <c:pt idx="770">
                  <c:v>210</c:v>
                </c:pt>
                <c:pt idx="771">
                  <c:v>208</c:v>
                </c:pt>
                <c:pt idx="772">
                  <c:v>229</c:v>
                </c:pt>
                <c:pt idx="773">
                  <c:v>221</c:v>
                </c:pt>
                <c:pt idx="774">
                  <c:v>225</c:v>
                </c:pt>
                <c:pt idx="775">
                  <c:v>227</c:v>
                </c:pt>
                <c:pt idx="776">
                  <c:v>206</c:v>
                </c:pt>
                <c:pt idx="777">
                  <c:v>210</c:v>
                </c:pt>
                <c:pt idx="778">
                  <c:v>221</c:v>
                </c:pt>
                <c:pt idx="779">
                  <c:v>209</c:v>
                </c:pt>
                <c:pt idx="780">
                  <c:v>252</c:v>
                </c:pt>
                <c:pt idx="781">
                  <c:v>219</c:v>
                </c:pt>
                <c:pt idx="782">
                  <c:v>223</c:v>
                </c:pt>
                <c:pt idx="783">
                  <c:v>207</c:v>
                </c:pt>
                <c:pt idx="784">
                  <c:v>228</c:v>
                </c:pt>
                <c:pt idx="785">
                  <c:v>245</c:v>
                </c:pt>
                <c:pt idx="786">
                  <c:v>192</c:v>
                </c:pt>
                <c:pt idx="787">
                  <c:v>187</c:v>
                </c:pt>
                <c:pt idx="788">
                  <c:v>239</c:v>
                </c:pt>
                <c:pt idx="789">
                  <c:v>211</c:v>
                </c:pt>
                <c:pt idx="790">
                  <c:v>246</c:v>
                </c:pt>
                <c:pt idx="791">
                  <c:v>213</c:v>
                </c:pt>
                <c:pt idx="792">
                  <c:v>238</c:v>
                </c:pt>
                <c:pt idx="793">
                  <c:v>235</c:v>
                </c:pt>
                <c:pt idx="794">
                  <c:v>214</c:v>
                </c:pt>
                <c:pt idx="795">
                  <c:v>203</c:v>
                </c:pt>
                <c:pt idx="796">
                  <c:v>212</c:v>
                </c:pt>
                <c:pt idx="797">
                  <c:v>219</c:v>
                </c:pt>
                <c:pt idx="798">
                  <c:v>227</c:v>
                </c:pt>
                <c:pt idx="799">
                  <c:v>229</c:v>
                </c:pt>
                <c:pt idx="800">
                  <c:v>222</c:v>
                </c:pt>
                <c:pt idx="801">
                  <c:v>200</c:v>
                </c:pt>
                <c:pt idx="802">
                  <c:v>214</c:v>
                </c:pt>
                <c:pt idx="803">
                  <c:v>211</c:v>
                </c:pt>
                <c:pt idx="804">
                  <c:v>190</c:v>
                </c:pt>
                <c:pt idx="805">
                  <c:v>209</c:v>
                </c:pt>
                <c:pt idx="806">
                  <c:v>202</c:v>
                </c:pt>
                <c:pt idx="807">
                  <c:v>237</c:v>
                </c:pt>
                <c:pt idx="808">
                  <c:v>201</c:v>
                </c:pt>
                <c:pt idx="809">
                  <c:v>230</c:v>
                </c:pt>
                <c:pt idx="810">
                  <c:v>206</c:v>
                </c:pt>
                <c:pt idx="811">
                  <c:v>196</c:v>
                </c:pt>
                <c:pt idx="812">
                  <c:v>227</c:v>
                </c:pt>
                <c:pt idx="813">
                  <c:v>239</c:v>
                </c:pt>
                <c:pt idx="814">
                  <c:v>228</c:v>
                </c:pt>
                <c:pt idx="815">
                  <c:v>230</c:v>
                </c:pt>
                <c:pt idx="816">
                  <c:v>245</c:v>
                </c:pt>
                <c:pt idx="817">
                  <c:v>252</c:v>
                </c:pt>
                <c:pt idx="818">
                  <c:v>215</c:v>
                </c:pt>
                <c:pt idx="819">
                  <c:v>207</c:v>
                </c:pt>
                <c:pt idx="820">
                  <c:v>220</c:v>
                </c:pt>
                <c:pt idx="821">
                  <c:v>216</c:v>
                </c:pt>
                <c:pt idx="822">
                  <c:v>235</c:v>
                </c:pt>
                <c:pt idx="823">
                  <c:v>199</c:v>
                </c:pt>
                <c:pt idx="824">
                  <c:v>202</c:v>
                </c:pt>
                <c:pt idx="825">
                  <c:v>219</c:v>
                </c:pt>
                <c:pt idx="826">
                  <c:v>218</c:v>
                </c:pt>
                <c:pt idx="827">
                  <c:v>230</c:v>
                </c:pt>
                <c:pt idx="828">
                  <c:v>235</c:v>
                </c:pt>
                <c:pt idx="829">
                  <c:v>227</c:v>
                </c:pt>
                <c:pt idx="830">
                  <c:v>220</c:v>
                </c:pt>
                <c:pt idx="831">
                  <c:v>214</c:v>
                </c:pt>
                <c:pt idx="832">
                  <c:v>201</c:v>
                </c:pt>
                <c:pt idx="833">
                  <c:v>234</c:v>
                </c:pt>
                <c:pt idx="834">
                  <c:v>246</c:v>
                </c:pt>
                <c:pt idx="835">
                  <c:v>240</c:v>
                </c:pt>
                <c:pt idx="836">
                  <c:v>202</c:v>
                </c:pt>
                <c:pt idx="837">
                  <c:v>213</c:v>
                </c:pt>
                <c:pt idx="838">
                  <c:v>214</c:v>
                </c:pt>
                <c:pt idx="839">
                  <c:v>227</c:v>
                </c:pt>
                <c:pt idx="840">
                  <c:v>207</c:v>
                </c:pt>
                <c:pt idx="841">
                  <c:v>211</c:v>
                </c:pt>
                <c:pt idx="842">
                  <c:v>235</c:v>
                </c:pt>
                <c:pt idx="843">
                  <c:v>222</c:v>
                </c:pt>
                <c:pt idx="844">
                  <c:v>211</c:v>
                </c:pt>
                <c:pt idx="845">
                  <c:v>244</c:v>
                </c:pt>
                <c:pt idx="846">
                  <c:v>215</c:v>
                </c:pt>
                <c:pt idx="847">
                  <c:v>215</c:v>
                </c:pt>
                <c:pt idx="848">
                  <c:v>206</c:v>
                </c:pt>
                <c:pt idx="849">
                  <c:v>224</c:v>
                </c:pt>
                <c:pt idx="850">
                  <c:v>204</c:v>
                </c:pt>
                <c:pt idx="851">
                  <c:v>209</c:v>
                </c:pt>
                <c:pt idx="852">
                  <c:v>230</c:v>
                </c:pt>
                <c:pt idx="853">
                  <c:v>204</c:v>
                </c:pt>
                <c:pt idx="854">
                  <c:v>239</c:v>
                </c:pt>
                <c:pt idx="855">
                  <c:v>191</c:v>
                </c:pt>
                <c:pt idx="856">
                  <c:v>209</c:v>
                </c:pt>
                <c:pt idx="857">
                  <c:v>215</c:v>
                </c:pt>
                <c:pt idx="858">
                  <c:v>218</c:v>
                </c:pt>
                <c:pt idx="859">
                  <c:v>211</c:v>
                </c:pt>
                <c:pt idx="860">
                  <c:v>211</c:v>
                </c:pt>
                <c:pt idx="861">
                  <c:v>204</c:v>
                </c:pt>
                <c:pt idx="862">
                  <c:v>232</c:v>
                </c:pt>
                <c:pt idx="863">
                  <c:v>219</c:v>
                </c:pt>
                <c:pt idx="864">
                  <c:v>206</c:v>
                </c:pt>
                <c:pt idx="865">
                  <c:v>214</c:v>
                </c:pt>
                <c:pt idx="866">
                  <c:v>200</c:v>
                </c:pt>
                <c:pt idx="867">
                  <c:v>225</c:v>
                </c:pt>
                <c:pt idx="868">
                  <c:v>225</c:v>
                </c:pt>
                <c:pt idx="869">
                  <c:v>214</c:v>
                </c:pt>
                <c:pt idx="870">
                  <c:v>204</c:v>
                </c:pt>
                <c:pt idx="871">
                  <c:v>171</c:v>
                </c:pt>
                <c:pt idx="872">
                  <c:v>229</c:v>
                </c:pt>
                <c:pt idx="873">
                  <c:v>231</c:v>
                </c:pt>
                <c:pt idx="874">
                  <c:v>207</c:v>
                </c:pt>
                <c:pt idx="875">
                  <c:v>222</c:v>
                </c:pt>
                <c:pt idx="876">
                  <c:v>227</c:v>
                </c:pt>
                <c:pt idx="877">
                  <c:v>245</c:v>
                </c:pt>
                <c:pt idx="878">
                  <c:v>220</c:v>
                </c:pt>
                <c:pt idx="879">
                  <c:v>229</c:v>
                </c:pt>
                <c:pt idx="880">
                  <c:v>241</c:v>
                </c:pt>
                <c:pt idx="881">
                  <c:v>247</c:v>
                </c:pt>
                <c:pt idx="882">
                  <c:v>227</c:v>
                </c:pt>
                <c:pt idx="883">
                  <c:v>252</c:v>
                </c:pt>
                <c:pt idx="884">
                  <c:v>226</c:v>
                </c:pt>
                <c:pt idx="885">
                  <c:v>238</c:v>
                </c:pt>
                <c:pt idx="886">
                  <c:v>229</c:v>
                </c:pt>
                <c:pt idx="887">
                  <c:v>250</c:v>
                </c:pt>
                <c:pt idx="888">
                  <c:v>214</c:v>
                </c:pt>
                <c:pt idx="889">
                  <c:v>231</c:v>
                </c:pt>
                <c:pt idx="890">
                  <c:v>221</c:v>
                </c:pt>
                <c:pt idx="891">
                  <c:v>246</c:v>
                </c:pt>
                <c:pt idx="892">
                  <c:v>239</c:v>
                </c:pt>
                <c:pt idx="893">
                  <c:v>192</c:v>
                </c:pt>
                <c:pt idx="894">
                  <c:v>225</c:v>
                </c:pt>
                <c:pt idx="895">
                  <c:v>251</c:v>
                </c:pt>
                <c:pt idx="896">
                  <c:v>243</c:v>
                </c:pt>
                <c:pt idx="897">
                  <c:v>241</c:v>
                </c:pt>
                <c:pt idx="898">
                  <c:v>222</c:v>
                </c:pt>
                <c:pt idx="899">
                  <c:v>236</c:v>
                </c:pt>
                <c:pt idx="900">
                  <c:v>231</c:v>
                </c:pt>
                <c:pt idx="901">
                  <c:v>225</c:v>
                </c:pt>
                <c:pt idx="902">
                  <c:v>237</c:v>
                </c:pt>
                <c:pt idx="903">
                  <c:v>217</c:v>
                </c:pt>
                <c:pt idx="904">
                  <c:v>233</c:v>
                </c:pt>
                <c:pt idx="905">
                  <c:v>240</c:v>
                </c:pt>
                <c:pt idx="906">
                  <c:v>231</c:v>
                </c:pt>
                <c:pt idx="907">
                  <c:v>213</c:v>
                </c:pt>
                <c:pt idx="908">
                  <c:v>282</c:v>
                </c:pt>
                <c:pt idx="909">
                  <c:v>235</c:v>
                </c:pt>
                <c:pt idx="910">
                  <c:v>221</c:v>
                </c:pt>
                <c:pt idx="911">
                  <c:v>224</c:v>
                </c:pt>
                <c:pt idx="912">
                  <c:v>216</c:v>
                </c:pt>
                <c:pt idx="913">
                  <c:v>248</c:v>
                </c:pt>
                <c:pt idx="914">
                  <c:v>229</c:v>
                </c:pt>
                <c:pt idx="915">
                  <c:v>218</c:v>
                </c:pt>
                <c:pt idx="916">
                  <c:v>237</c:v>
                </c:pt>
                <c:pt idx="917">
                  <c:v>198</c:v>
                </c:pt>
                <c:pt idx="918">
                  <c:v>230</c:v>
                </c:pt>
                <c:pt idx="919">
                  <c:v>220</c:v>
                </c:pt>
                <c:pt idx="920">
                  <c:v>206</c:v>
                </c:pt>
                <c:pt idx="921">
                  <c:v>210</c:v>
                </c:pt>
                <c:pt idx="922">
                  <c:v>239</c:v>
                </c:pt>
                <c:pt idx="923">
                  <c:v>226</c:v>
                </c:pt>
                <c:pt idx="924">
                  <c:v>202</c:v>
                </c:pt>
                <c:pt idx="925">
                  <c:v>218</c:v>
                </c:pt>
                <c:pt idx="926">
                  <c:v>202</c:v>
                </c:pt>
                <c:pt idx="927">
                  <c:v>232</c:v>
                </c:pt>
                <c:pt idx="928">
                  <c:v>240</c:v>
                </c:pt>
                <c:pt idx="929">
                  <c:v>250</c:v>
                </c:pt>
                <c:pt idx="930">
                  <c:v>215</c:v>
                </c:pt>
                <c:pt idx="931">
                  <c:v>227</c:v>
                </c:pt>
                <c:pt idx="932">
                  <c:v>221</c:v>
                </c:pt>
                <c:pt idx="933">
                  <c:v>237</c:v>
                </c:pt>
                <c:pt idx="934">
                  <c:v>253</c:v>
                </c:pt>
                <c:pt idx="935">
                  <c:v>221</c:v>
                </c:pt>
                <c:pt idx="936">
                  <c:v>241</c:v>
                </c:pt>
                <c:pt idx="937">
                  <c:v>213</c:v>
                </c:pt>
                <c:pt idx="938">
                  <c:v>216</c:v>
                </c:pt>
                <c:pt idx="939">
                  <c:v>215</c:v>
                </c:pt>
                <c:pt idx="940">
                  <c:v>246</c:v>
                </c:pt>
                <c:pt idx="941">
                  <c:v>228</c:v>
                </c:pt>
                <c:pt idx="942">
                  <c:v>198</c:v>
                </c:pt>
                <c:pt idx="943">
                  <c:v>243</c:v>
                </c:pt>
                <c:pt idx="944">
                  <c:v>237</c:v>
                </c:pt>
                <c:pt idx="945">
                  <c:v>243</c:v>
                </c:pt>
                <c:pt idx="946">
                  <c:v>255</c:v>
                </c:pt>
                <c:pt idx="947">
                  <c:v>235</c:v>
                </c:pt>
                <c:pt idx="948">
                  <c:v>233</c:v>
                </c:pt>
                <c:pt idx="949">
                  <c:v>240</c:v>
                </c:pt>
                <c:pt idx="950">
                  <c:v>267</c:v>
                </c:pt>
                <c:pt idx="951">
                  <c:v>251</c:v>
                </c:pt>
                <c:pt idx="952">
                  <c:v>230</c:v>
                </c:pt>
                <c:pt idx="953">
                  <c:v>244</c:v>
                </c:pt>
                <c:pt idx="954">
                  <c:v>221</c:v>
                </c:pt>
                <c:pt idx="955">
                  <c:v>249</c:v>
                </c:pt>
                <c:pt idx="956">
                  <c:v>223</c:v>
                </c:pt>
                <c:pt idx="957">
                  <c:v>220</c:v>
                </c:pt>
                <c:pt idx="958">
                  <c:v>252</c:v>
                </c:pt>
                <c:pt idx="959">
                  <c:v>232</c:v>
                </c:pt>
                <c:pt idx="960">
                  <c:v>233</c:v>
                </c:pt>
                <c:pt idx="961">
                  <c:v>239</c:v>
                </c:pt>
                <c:pt idx="962">
                  <c:v>222</c:v>
                </c:pt>
                <c:pt idx="963">
                  <c:v>236</c:v>
                </c:pt>
                <c:pt idx="964">
                  <c:v>225</c:v>
                </c:pt>
                <c:pt idx="965">
                  <c:v>233</c:v>
                </c:pt>
                <c:pt idx="966">
                  <c:v>221</c:v>
                </c:pt>
                <c:pt idx="967">
                  <c:v>244</c:v>
                </c:pt>
                <c:pt idx="968">
                  <c:v>260</c:v>
                </c:pt>
                <c:pt idx="969">
                  <c:v>226</c:v>
                </c:pt>
                <c:pt idx="970">
                  <c:v>241</c:v>
                </c:pt>
                <c:pt idx="971">
                  <c:v>251</c:v>
                </c:pt>
                <c:pt idx="972">
                  <c:v>218</c:v>
                </c:pt>
                <c:pt idx="973">
                  <c:v>228</c:v>
                </c:pt>
                <c:pt idx="974">
                  <c:v>218</c:v>
                </c:pt>
                <c:pt idx="975">
                  <c:v>239</c:v>
                </c:pt>
                <c:pt idx="976">
                  <c:v>225</c:v>
                </c:pt>
                <c:pt idx="977">
                  <c:v>251</c:v>
                </c:pt>
                <c:pt idx="978">
                  <c:v>226</c:v>
                </c:pt>
                <c:pt idx="979">
                  <c:v>230</c:v>
                </c:pt>
                <c:pt idx="980">
                  <c:v>238</c:v>
                </c:pt>
                <c:pt idx="981">
                  <c:v>220</c:v>
                </c:pt>
                <c:pt idx="982">
                  <c:v>215</c:v>
                </c:pt>
                <c:pt idx="983">
                  <c:v>250</c:v>
                </c:pt>
                <c:pt idx="984">
                  <c:v>248</c:v>
                </c:pt>
                <c:pt idx="985">
                  <c:v>258</c:v>
                </c:pt>
                <c:pt idx="986">
                  <c:v>220</c:v>
                </c:pt>
                <c:pt idx="987">
                  <c:v>217</c:v>
                </c:pt>
                <c:pt idx="988">
                  <c:v>215</c:v>
                </c:pt>
                <c:pt idx="989">
                  <c:v>249</c:v>
                </c:pt>
                <c:pt idx="990">
                  <c:v>229</c:v>
                </c:pt>
                <c:pt idx="991">
                  <c:v>210</c:v>
                </c:pt>
                <c:pt idx="992">
                  <c:v>223</c:v>
                </c:pt>
                <c:pt idx="993">
                  <c:v>211</c:v>
                </c:pt>
                <c:pt idx="994">
                  <c:v>214</c:v>
                </c:pt>
                <c:pt idx="995">
                  <c:v>204</c:v>
                </c:pt>
                <c:pt idx="996">
                  <c:v>160</c:v>
                </c:pt>
                <c:pt idx="997">
                  <c:v>145</c:v>
                </c:pt>
                <c:pt idx="998">
                  <c:v>125</c:v>
                </c:pt>
                <c:pt idx="999">
                  <c:v>90</c:v>
                </c:pt>
                <c:pt idx="1000">
                  <c:v>82</c:v>
                </c:pt>
                <c:pt idx="1001">
                  <c:v>69</c:v>
                </c:pt>
                <c:pt idx="1002">
                  <c:v>37</c:v>
                </c:pt>
                <c:pt idx="1003">
                  <c:v>43</c:v>
                </c:pt>
                <c:pt idx="1004">
                  <c:v>41</c:v>
                </c:pt>
                <c:pt idx="1005">
                  <c:v>37</c:v>
                </c:pt>
                <c:pt idx="1006">
                  <c:v>34</c:v>
                </c:pt>
                <c:pt idx="1007">
                  <c:v>16</c:v>
                </c:pt>
                <c:pt idx="1008">
                  <c:v>13</c:v>
                </c:pt>
                <c:pt idx="1009">
                  <c:v>13</c:v>
                </c:pt>
                <c:pt idx="1010">
                  <c:v>6</c:v>
                </c:pt>
                <c:pt idx="1011">
                  <c:v>8</c:v>
                </c:pt>
                <c:pt idx="1012">
                  <c:v>12</c:v>
                </c:pt>
                <c:pt idx="1013">
                  <c:v>4</c:v>
                </c:pt>
                <c:pt idx="1014">
                  <c:v>8</c:v>
                </c:pt>
                <c:pt idx="1015">
                  <c:v>3</c:v>
                </c:pt>
                <c:pt idx="1016">
                  <c:v>4</c:v>
                </c:pt>
                <c:pt idx="1017">
                  <c:v>0</c:v>
                </c:pt>
                <c:pt idx="1018">
                  <c:v>2</c:v>
                </c:pt>
                <c:pt idx="1019">
                  <c:v>6</c:v>
                </c:pt>
                <c:pt idx="1020">
                  <c:v>5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377408"/>
        <c:axId val="127379712"/>
      </c:scatterChart>
      <c:valAx>
        <c:axId val="127377408"/>
        <c:scaling>
          <c:orientation val="minMax"/>
          <c:max val="1024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baseline="0"/>
                  <a:t>Detector Active Length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6261847477398665"/>
              <c:y val="0.8961691720353137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b="1" i="0" baseline="0"/>
            </a:pPr>
            <a:endParaRPr lang="en-US"/>
          </a:p>
        </c:txPr>
        <c:crossAx val="127379712"/>
        <c:crosses val="autoZero"/>
        <c:crossBetween val="midCat"/>
        <c:majorUnit val="128"/>
      </c:valAx>
      <c:valAx>
        <c:axId val="127379712"/>
        <c:scaling>
          <c:orientation val="minMax"/>
          <c:max val="3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Counts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6.0892023913677457E-2"/>
              <c:y val="0.37026843235504647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spPr>
          <a:ln w="25400">
            <a:solidFill>
              <a:schemeClr val="tx1"/>
            </a:solidFill>
          </a:ln>
        </c:spPr>
        <c:crossAx val="127377408"/>
        <c:crossesAt val="-1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90237179256862"/>
          <c:y val="8.4393954471416205E-2"/>
          <c:w val="0.75965739442388114"/>
          <c:h val="0.69729981435659827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Efficiency!$H$7:$H$33</c:f>
              <c:numCache>
                <c:formatCode>General</c:formatCode>
                <c:ptCount val="27"/>
                <c:pt idx="0">
                  <c:v>0.1</c:v>
                </c:pt>
                <c:pt idx="1">
                  <c:v>0.2</c:v>
                </c:pt>
                <c:pt idx="2">
                  <c:v>0.30000000000000032</c:v>
                </c:pt>
                <c:pt idx="3">
                  <c:v>0.4</c:v>
                </c:pt>
                <c:pt idx="4">
                  <c:v>0.5</c:v>
                </c:pt>
                <c:pt idx="5">
                  <c:v>0.60000000000000064</c:v>
                </c:pt>
                <c:pt idx="6">
                  <c:v>0.70000000000000062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1.7000000000000077</c:v>
                </c:pt>
                <c:pt idx="17">
                  <c:v>1.8</c:v>
                </c:pt>
                <c:pt idx="18">
                  <c:v>1.9000000000000001</c:v>
                </c:pt>
                <c:pt idx="19">
                  <c:v>2</c:v>
                </c:pt>
                <c:pt idx="20">
                  <c:v>2.5</c:v>
                </c:pt>
                <c:pt idx="21">
                  <c:v>3</c:v>
                </c:pt>
                <c:pt idx="22">
                  <c:v>4</c:v>
                </c:pt>
                <c:pt idx="23">
                  <c:v>5</c:v>
                </c:pt>
                <c:pt idx="24">
                  <c:v>6</c:v>
                </c:pt>
                <c:pt idx="25">
                  <c:v>7</c:v>
                </c:pt>
                <c:pt idx="26">
                  <c:v>8</c:v>
                </c:pt>
              </c:numCache>
            </c:numRef>
          </c:xVal>
          <c:yVal>
            <c:numRef>
              <c:f>Efficiency!$I$7:$I$33</c:f>
              <c:numCache>
                <c:formatCode>0.0</c:formatCode>
                <c:ptCount val="27"/>
                <c:pt idx="0">
                  <c:v>3.9044276509713329</c:v>
                </c:pt>
                <c:pt idx="1">
                  <c:v>7.6564097491259355</c:v>
                </c:pt>
                <c:pt idx="2">
                  <c:v>11.261898420780698</c:v>
                </c:pt>
                <c:pt idx="3">
                  <c:v>14.726613395786758</c:v>
                </c:pt>
                <c:pt idx="4">
                  <c:v>18.056051081281321</c:v>
                </c:pt>
                <c:pt idx="5">
                  <c:v>21.255493281161243</c:v>
                </c:pt>
                <c:pt idx="6">
                  <c:v>24.330015575112874</c:v>
                </c:pt>
                <c:pt idx="7">
                  <c:v>27.284495370483789</c:v>
                </c:pt>
                <c:pt idx="8">
                  <c:v>30.123619639781765</c:v>
                </c:pt>
                <c:pt idx="9">
                  <c:v>32.851892356063928</c:v>
                </c:pt>
                <c:pt idx="10">
                  <c:v>35.473641638018044</c:v>
                </c:pt>
                <c:pt idx="11">
                  <c:v>37.993026616068114</c:v>
                </c:pt>
                <c:pt idx="12">
                  <c:v>40.414044030400774</c:v>
                </c:pt>
                <c:pt idx="13">
                  <c:v>42.740534571373395</c:v>
                </c:pt>
                <c:pt idx="14">
                  <c:v>44.976188972367055</c:v>
                </c:pt>
                <c:pt idx="15">
                  <c:v>47.124553864748151</c:v>
                </c:pt>
                <c:pt idx="16">
                  <c:v>49.189037404227072</c:v>
                </c:pt>
                <c:pt idx="17">
                  <c:v>51.172914677541414</c:v>
                </c:pt>
                <c:pt idx="18">
                  <c:v>53.079332898035325</c:v>
                </c:pt>
                <c:pt idx="19">
                  <c:v>54.911316398384166</c:v>
                </c:pt>
                <c:pt idx="20">
                  <c:v>63.052552141369262</c:v>
                </c:pt>
                <c:pt idx="21">
                  <c:v>69.723802199952772</c:v>
                </c:pt>
                <c:pt idx="22">
                  <c:v>79.670106110732718</c:v>
                </c:pt>
                <c:pt idx="23">
                  <c:v>86.348860967337927</c:v>
                </c:pt>
                <c:pt idx="24">
                  <c:v>90.833518467724488</c:v>
                </c:pt>
                <c:pt idx="25">
                  <c:v>93.844881113545327</c:v>
                </c:pt>
                <c:pt idx="26">
                  <c:v>95.866954144511752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Efficiency!$H$7:$H$33</c:f>
              <c:numCache>
                <c:formatCode>General</c:formatCode>
                <c:ptCount val="27"/>
                <c:pt idx="0">
                  <c:v>0.1</c:v>
                </c:pt>
                <c:pt idx="1">
                  <c:v>0.2</c:v>
                </c:pt>
                <c:pt idx="2">
                  <c:v>0.30000000000000032</c:v>
                </c:pt>
                <c:pt idx="3">
                  <c:v>0.4</c:v>
                </c:pt>
                <c:pt idx="4">
                  <c:v>0.5</c:v>
                </c:pt>
                <c:pt idx="5">
                  <c:v>0.60000000000000064</c:v>
                </c:pt>
                <c:pt idx="6">
                  <c:v>0.70000000000000062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1.7000000000000077</c:v>
                </c:pt>
                <c:pt idx="17">
                  <c:v>1.8</c:v>
                </c:pt>
                <c:pt idx="18">
                  <c:v>1.9000000000000001</c:v>
                </c:pt>
                <c:pt idx="19">
                  <c:v>2</c:v>
                </c:pt>
                <c:pt idx="20">
                  <c:v>2.5</c:v>
                </c:pt>
                <c:pt idx="21">
                  <c:v>3</c:v>
                </c:pt>
                <c:pt idx="22">
                  <c:v>4</c:v>
                </c:pt>
                <c:pt idx="23">
                  <c:v>5</c:v>
                </c:pt>
                <c:pt idx="24">
                  <c:v>6</c:v>
                </c:pt>
                <c:pt idx="25">
                  <c:v>7</c:v>
                </c:pt>
                <c:pt idx="26">
                  <c:v>8</c:v>
                </c:pt>
              </c:numCache>
            </c:numRef>
          </c:xVal>
          <c:yVal>
            <c:numRef>
              <c:f>Efficiency!$J$7:$J$33</c:f>
              <c:numCache>
                <c:formatCode>0.0</c:formatCode>
                <c:ptCount val="27"/>
                <c:pt idx="0">
                  <c:v>7.6564097491259355</c:v>
                </c:pt>
                <c:pt idx="1">
                  <c:v>14.726613395786758</c:v>
                </c:pt>
                <c:pt idx="2">
                  <c:v>21.255493281161243</c:v>
                </c:pt>
                <c:pt idx="3">
                  <c:v>27.284495370483789</c:v>
                </c:pt>
                <c:pt idx="4">
                  <c:v>32.851892356063928</c:v>
                </c:pt>
                <c:pt idx="5">
                  <c:v>37.993026616068114</c:v>
                </c:pt>
                <c:pt idx="6">
                  <c:v>42.740534571373395</c:v>
                </c:pt>
                <c:pt idx="7">
                  <c:v>47.124553864748151</c:v>
                </c:pt>
                <c:pt idx="8">
                  <c:v>51.172914677541414</c:v>
                </c:pt>
                <c:pt idx="9">
                  <c:v>54.911316398384166</c:v>
                </c:pt>
                <c:pt idx="10">
                  <c:v>58.363490765410795</c:v>
                </c:pt>
                <c:pt idx="11">
                  <c:v>61.551352517643124</c:v>
                </c:pt>
                <c:pt idx="12">
                  <c:v>64.495138511888854</c:v>
                </c:pt>
                <c:pt idx="13">
                  <c:v>67.213536188279164</c:v>
                </c:pt>
                <c:pt idx="14">
                  <c:v>69.723802199952772</c:v>
                </c:pt>
                <c:pt idx="15">
                  <c:v>72.04187195998081</c:v>
                </c:pt>
                <c:pt idx="16">
                  <c:v>74.18246080090907</c:v>
                </c:pt>
                <c:pt idx="17">
                  <c:v>76.159157389133483</c:v>
                </c:pt>
                <c:pt idx="18">
                  <c:v>77.984509987066374</c:v>
                </c:pt>
                <c:pt idx="19">
                  <c:v>79.670106110732718</c:v>
                </c:pt>
                <c:pt idx="20">
                  <c:v>86.348860967337927</c:v>
                </c:pt>
                <c:pt idx="21">
                  <c:v>90.833518467724488</c:v>
                </c:pt>
                <c:pt idx="22">
                  <c:v>95.866954144511752</c:v>
                </c:pt>
                <c:pt idx="23">
                  <c:v>98.136464031109213</c:v>
                </c:pt>
                <c:pt idx="24">
                  <c:v>99.159756163183374</c:v>
                </c:pt>
                <c:pt idx="25">
                  <c:v>99.621145114935658</c:v>
                </c:pt>
                <c:pt idx="26">
                  <c:v>99.829179319563337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Efficiency!$H$7:$H$33</c:f>
              <c:numCache>
                <c:formatCode>General</c:formatCode>
                <c:ptCount val="27"/>
                <c:pt idx="0">
                  <c:v>0.1</c:v>
                </c:pt>
                <c:pt idx="1">
                  <c:v>0.2</c:v>
                </c:pt>
                <c:pt idx="2">
                  <c:v>0.30000000000000032</c:v>
                </c:pt>
                <c:pt idx="3">
                  <c:v>0.4</c:v>
                </c:pt>
                <c:pt idx="4">
                  <c:v>0.5</c:v>
                </c:pt>
                <c:pt idx="5">
                  <c:v>0.60000000000000064</c:v>
                </c:pt>
                <c:pt idx="6">
                  <c:v>0.70000000000000062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1.7000000000000077</c:v>
                </c:pt>
                <c:pt idx="17">
                  <c:v>1.8</c:v>
                </c:pt>
                <c:pt idx="18">
                  <c:v>1.9000000000000001</c:v>
                </c:pt>
                <c:pt idx="19">
                  <c:v>2</c:v>
                </c:pt>
                <c:pt idx="20">
                  <c:v>2.5</c:v>
                </c:pt>
                <c:pt idx="21">
                  <c:v>3</c:v>
                </c:pt>
                <c:pt idx="22">
                  <c:v>4</c:v>
                </c:pt>
                <c:pt idx="23">
                  <c:v>5</c:v>
                </c:pt>
                <c:pt idx="24">
                  <c:v>6</c:v>
                </c:pt>
                <c:pt idx="25">
                  <c:v>7</c:v>
                </c:pt>
                <c:pt idx="26">
                  <c:v>8</c:v>
                </c:pt>
              </c:numCache>
            </c:numRef>
          </c:xVal>
          <c:yVal>
            <c:numRef>
              <c:f>Efficiency!$K$7:$K$33</c:f>
              <c:numCache>
                <c:formatCode>0.0</c:formatCode>
                <c:ptCount val="27"/>
                <c:pt idx="0">
                  <c:v>14.726613395786758</c:v>
                </c:pt>
                <c:pt idx="1">
                  <c:v>27.284495370483789</c:v>
                </c:pt>
                <c:pt idx="2">
                  <c:v>37.993026616068114</c:v>
                </c:pt>
                <c:pt idx="3">
                  <c:v>47.124553864748151</c:v>
                </c:pt>
                <c:pt idx="4">
                  <c:v>54.911316398384166</c:v>
                </c:pt>
                <c:pt idx="5">
                  <c:v>61.551352517643124</c:v>
                </c:pt>
                <c:pt idx="6">
                  <c:v>67.213536188279164</c:v>
                </c:pt>
                <c:pt idx="7">
                  <c:v>72.04187195998081</c:v>
                </c:pt>
                <c:pt idx="8">
                  <c:v>76.159157389133483</c:v>
                </c:pt>
                <c:pt idx="9">
                  <c:v>79.670106110732718</c:v>
                </c:pt>
                <c:pt idx="10">
                  <c:v>82.664010987579701</c:v>
                </c:pt>
                <c:pt idx="11">
                  <c:v>85.217015067774923</c:v>
                </c:pt>
                <c:pt idx="12">
                  <c:v>87.394048107100858</c:v>
                </c:pt>
                <c:pt idx="13">
                  <c:v>89.250477907227179</c:v>
                </c:pt>
                <c:pt idx="14">
                  <c:v>90.833518467724488</c:v>
                </c:pt>
                <c:pt idx="15">
                  <c:v>92.183430764978908</c:v>
                </c:pt>
                <c:pt idx="16">
                  <c:v>93.334546697034483</c:v>
                </c:pt>
                <c:pt idx="17">
                  <c:v>94.316142236038758</c:v>
                </c:pt>
                <c:pt idx="18">
                  <c:v>95.153181994903818</c:v>
                </c:pt>
                <c:pt idx="19">
                  <c:v>95.866954144511752</c:v>
                </c:pt>
                <c:pt idx="20">
                  <c:v>98.136464031109213</c:v>
                </c:pt>
                <c:pt idx="21">
                  <c:v>99.159756163183374</c:v>
                </c:pt>
                <c:pt idx="22">
                  <c:v>99.829179319563337</c:v>
                </c:pt>
                <c:pt idx="23">
                  <c:v>99.965272336925509</c:v>
                </c:pt>
                <c:pt idx="24">
                  <c:v>99.992939902946929</c:v>
                </c:pt>
                <c:pt idx="25">
                  <c:v>99.998564689761636</c:v>
                </c:pt>
                <c:pt idx="26">
                  <c:v>99.999708202950686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371584"/>
        <c:axId val="92381952"/>
      </c:scatterChart>
      <c:valAx>
        <c:axId val="92371584"/>
        <c:scaling>
          <c:orientation val="minMax"/>
          <c:max val="6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 baseline="0"/>
                </a:pPr>
                <a:r>
                  <a:rPr lang="en-US" sz="1600" baseline="0" dirty="0"/>
                  <a:t>W</a:t>
                </a:r>
                <a:r>
                  <a:rPr lang="en-US" sz="1600" baseline="0" dirty="0" smtClean="0"/>
                  <a:t>avelength </a:t>
                </a:r>
                <a:r>
                  <a:rPr lang="en-US" sz="1600" baseline="0" dirty="0"/>
                  <a:t>[Å]</a:t>
                </a:r>
              </a:p>
            </c:rich>
          </c:tx>
          <c:layout>
            <c:manualLayout>
              <c:xMode val="edge"/>
              <c:yMode val="edge"/>
              <c:x val="0.42984720659917508"/>
              <c:y val="0.9105151515151515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crossAx val="92381952"/>
        <c:crosses val="autoZero"/>
        <c:crossBetween val="midCat"/>
        <c:majorUnit val="1"/>
      </c:valAx>
      <c:valAx>
        <c:axId val="92381952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Efficiency</a:t>
                </a:r>
                <a:r>
                  <a:rPr lang="en-US" baseline="0" dirty="0" smtClean="0"/>
                  <a:t>  %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8513685789276636E-2"/>
              <c:y val="0.31361202576950936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crossAx val="9237158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 baseline="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811B9-59CF-4B05-97ED-4A71F1690C28}" type="datetimeFigureOut">
              <a:rPr lang="en-US" smtClean="0"/>
              <a:pPr/>
              <a:t>7/21/2016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FCA5F-0382-4A1C-A839-F735D0A72F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648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BD04105-A919-44F3-8416-80C3CD01E114}" type="datetimeFigureOut">
              <a:rPr lang="en-US"/>
              <a:pPr>
                <a:defRPr/>
              </a:pPr>
              <a:t>7/21/2016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173D16B-B9B8-4568-8522-E95AB4052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75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 descr="New_DOE_Logo_Color_042808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ORNL_managed by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738" y="6202363"/>
            <a:ext cx="3505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template graphic_090l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925" y="1233488"/>
            <a:ext cx="42926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8" y="1085334"/>
            <a:ext cx="4454622" cy="8771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8" y="2667000"/>
            <a:ext cx="4170536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95250" y="6492875"/>
            <a:ext cx="17541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>
              <a:lnSpc>
                <a:spcPct val="90000"/>
              </a:lnSpc>
              <a:defRPr/>
            </a:pPr>
            <a:fld id="{6A43AD12-8BEF-48A2-8071-A81C7D359CBD}" type="slidenum">
              <a:rPr lang="en-US" sz="900">
                <a:solidFill>
                  <a:srgbClr val="01673E"/>
                </a:solidFill>
                <a:latin typeface="Times New Roman" pitchFamily="18" charset="0"/>
                <a:cs typeface="Times New Roman" pitchFamily="18" charset="0"/>
              </a:rPr>
              <a:pPr marL="171450" indent="-171450">
                <a:lnSpc>
                  <a:spcPct val="90000"/>
                </a:lnSpc>
                <a:defRPr/>
              </a:pPr>
              <a:t>‹#›</a:t>
            </a:fld>
            <a:r>
              <a:rPr lang="en-US" sz="900" dirty="0">
                <a:solidFill>
                  <a:srgbClr val="01673E"/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rgbClr val="01673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rgbClr val="01673E"/>
                </a:solidFill>
                <a:latin typeface="Times New Roman" pitchFamily="18" charset="0"/>
                <a:cs typeface="Times New Roman" pitchFamily="18" charset="0"/>
              </a:rPr>
              <a:t>for the Department of Energy</a:t>
            </a:r>
          </a:p>
        </p:txBody>
      </p:sp>
      <p:sp>
        <p:nvSpPr>
          <p:cNvPr id="3" name="Freeform 5"/>
          <p:cNvSpPr>
            <a:spLocks/>
          </p:cNvSpPr>
          <p:nvPr userDrawn="1"/>
        </p:nvSpPr>
        <p:spPr bwMode="auto">
          <a:xfrm>
            <a:off x="7075488" y="3624263"/>
            <a:ext cx="2071687" cy="3251200"/>
          </a:xfrm>
          <a:custGeom>
            <a:avLst/>
            <a:gdLst/>
            <a:ahLst/>
            <a:cxnLst>
              <a:cxn ang="0">
                <a:pos x="0" y="2336"/>
              </a:cxn>
              <a:cxn ang="0">
                <a:pos x="1486" y="2336"/>
              </a:cxn>
              <a:cxn ang="0">
                <a:pos x="1488" y="0"/>
              </a:cxn>
              <a:cxn ang="0">
                <a:pos x="0" y="2336"/>
              </a:cxn>
            </a:cxnLst>
            <a:rect l="0" t="0" r="r" b="b"/>
            <a:pathLst>
              <a:path w="1488" h="2336">
                <a:moveTo>
                  <a:pt x="0" y="2336"/>
                </a:moveTo>
                <a:lnTo>
                  <a:pt x="1486" y="2336"/>
                </a:lnTo>
                <a:lnTo>
                  <a:pt x="1488" y="0"/>
                </a:lnTo>
                <a:cubicBezTo>
                  <a:pt x="1485" y="1230"/>
                  <a:pt x="879" y="2128"/>
                  <a:pt x="0" y="23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84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ORNL_leaf whit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7513" y="6264275"/>
            <a:ext cx="1074737" cy="557213"/>
          </a:xfrm>
          <a:prstGeom prst="rect">
            <a:avLst/>
          </a:prstGeom>
          <a:noFill/>
          <a:effectLst>
            <a:outerShdw algn="ctr" rotWithShape="0">
              <a:schemeClr val="bg2"/>
            </a:outerShdw>
          </a:effectLst>
        </p:spPr>
      </p:pic>
      <p:sp>
        <p:nvSpPr>
          <p:cNvPr id="5" name="Rectangle 4"/>
          <p:cNvSpPr/>
          <p:nvPr userDrawn="1"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034" descr="template graphic_090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0" y="1295400"/>
            <a:ext cx="4322763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504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0650" y="990600"/>
            <a:ext cx="4038600" cy="489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1650" y="990600"/>
            <a:ext cx="4038600" cy="4897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" y="153988"/>
            <a:ext cx="8775700" cy="504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0650" y="990600"/>
            <a:ext cx="8229600" cy="489743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914400"/>
            <a:ext cx="82296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flipH="1">
            <a:off x="228600" y="640238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46AE796D-5802-43E9-9EFD-E4ECC446DDF1}" type="slidenum">
              <a:rPr lang="en-US" sz="90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26629" name="Content Placeholder 10" descr="ORNL emboss_2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6"/>
          <p:cNvSpPr txBox="1">
            <a:spLocks noChangeArrowheads="1"/>
          </p:cNvSpPr>
          <p:nvPr/>
        </p:nvSpPr>
        <p:spPr>
          <a:xfrm>
            <a:off x="3124200" y="640080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DOE SC Review</a:t>
            </a:r>
          </a:p>
          <a:p>
            <a:pPr algn="ctr">
              <a:defRPr/>
            </a:pP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April 30, 2012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5" r:id="rId2"/>
    <p:sldLayoutId id="2147483924" r:id="rId3"/>
    <p:sldLayoutId id="2147483923" r:id="rId4"/>
    <p:sldLayoutId id="2147483922" r:id="rId5"/>
    <p:sldLayoutId id="2147483921" r:id="rId6"/>
    <p:sldLayoutId id="2147483927" r:id="rId7"/>
    <p:sldLayoutId id="2147483920" r:id="rId8"/>
    <p:sldLayoutId id="2147483919" r:id="rId9"/>
    <p:sldLayoutId id="21474839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kern="1200">
          <a:solidFill>
            <a:srgbClr val="006C3A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006C3A"/>
          </a:solidFill>
          <a:latin typeface="Arial Black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•"/>
        <a:defRPr sz="24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–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–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0" fontAlgn="base" hangingPunct="0">
        <a:spcBef>
          <a:spcPct val="0"/>
        </a:spcBef>
        <a:spcAft>
          <a:spcPts val="600"/>
        </a:spcAft>
        <a:buClr>
          <a:srgbClr val="006C3A"/>
        </a:buClr>
        <a:buFont typeface="Arial" charset="0"/>
        <a:buChar char="»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026"/>
          <p:cNvSpPr>
            <a:spLocks/>
          </p:cNvSpPr>
          <p:nvPr/>
        </p:nvSpPr>
        <p:spPr bwMode="auto">
          <a:xfrm>
            <a:off x="171450" y="182204"/>
            <a:ext cx="6781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rgbClr val="00673E"/>
                </a:solidFill>
                <a:latin typeface="Arial Black" pitchFamily="34" charset="0"/>
              </a:rPr>
              <a:t>Neutron Lifecycle Series: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rgbClr val="00673E"/>
                </a:solidFill>
                <a:latin typeface="Arial Black" pitchFamily="34" charset="0"/>
              </a:rPr>
              <a:t>Helium-3 Gas Detectors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rgbClr val="00673E"/>
                </a:solidFill>
                <a:latin typeface="Arial Black" pitchFamily="34" charset="0"/>
              </a:rPr>
              <a:t>at the SNS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solidFill>
                  <a:srgbClr val="00673E"/>
                </a:solidFill>
                <a:latin typeface="Arial Black" pitchFamily="34" charset="0"/>
              </a:rPr>
              <a:t>and HFIR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00673E"/>
              </a:solidFill>
              <a:latin typeface="Arial Black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00673E"/>
                </a:solidFill>
                <a:latin typeface="Arial Black" pitchFamily="34" charset="0"/>
              </a:rPr>
              <a:t>July 21, 2016</a:t>
            </a:r>
            <a:endParaRPr lang="en-US" sz="2400" dirty="0">
              <a:solidFill>
                <a:srgbClr val="00673E"/>
              </a:solidFill>
              <a:latin typeface="Arial Black" pitchFamily="34" charset="0"/>
            </a:endParaRPr>
          </a:p>
        </p:txBody>
      </p:sp>
      <p:sp>
        <p:nvSpPr>
          <p:cNvPr id="13314" name="Rectangle 1027"/>
          <p:cNvSpPr>
            <a:spLocks/>
          </p:cNvSpPr>
          <p:nvPr/>
        </p:nvSpPr>
        <p:spPr bwMode="auto">
          <a:xfrm>
            <a:off x="263893" y="4353651"/>
            <a:ext cx="232690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buClr>
                <a:srgbClr val="01673E"/>
              </a:buClr>
            </a:pPr>
            <a:r>
              <a:rPr lang="en-US" sz="2400" b="1" dirty="0" smtClean="0">
                <a:solidFill>
                  <a:srgbClr val="000000"/>
                </a:solidFill>
                <a:latin typeface="Arial Narrow" pitchFamily="34" charset="0"/>
              </a:rPr>
              <a:t>Kevin Berry</a:t>
            </a: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3629" r="29033" b="3629"/>
          <a:stretch>
            <a:fillRect/>
          </a:stretch>
        </p:blipFill>
        <p:spPr bwMode="auto">
          <a:xfrm>
            <a:off x="7338338" y="315742"/>
            <a:ext cx="1647780" cy="333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1547138" cy="203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ukb\Desktop\Photos\P603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5486400"/>
            <a:ext cx="1350745" cy="1219200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28800"/>
            <a:ext cx="2022107" cy="15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kb\Desktop\Camera Friday\CNCS\20140808_1325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3740444" cy="18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76600"/>
            <a:ext cx="2057400" cy="183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76600"/>
            <a:ext cx="1888998" cy="18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1619250" cy="184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ukb\Desktop\P10100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5105400"/>
            <a:ext cx="2172262" cy="1600200"/>
          </a:xfrm>
          <a:prstGeom prst="rect">
            <a:avLst/>
          </a:prstGeom>
          <a:noFill/>
        </p:spPr>
      </p:pic>
      <p:cxnSp>
        <p:nvCxnSpPr>
          <p:cNvPr id="18" name="Straight Connector 17"/>
          <p:cNvCxnSpPr/>
          <p:nvPr/>
        </p:nvCxnSpPr>
        <p:spPr>
          <a:xfrm>
            <a:off x="3810000" y="1828800"/>
            <a:ext cx="19812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05200" y="3276600"/>
            <a:ext cx="5486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52800" y="5105400"/>
            <a:ext cx="56388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91200" y="1295400"/>
            <a:ext cx="1524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791200" y="1295400"/>
            <a:ext cx="0" cy="20574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505200" y="3276600"/>
            <a:ext cx="0" cy="1828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334000" y="3276600"/>
            <a:ext cx="0" cy="1828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934200" y="3276600"/>
            <a:ext cx="0" cy="1828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991600" y="304800"/>
            <a:ext cx="0" cy="6400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352800" y="5105400"/>
            <a:ext cx="0" cy="16002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486400" y="5105400"/>
            <a:ext cx="0" cy="16002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810000" y="1828800"/>
            <a:ext cx="0" cy="1447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315200" y="304800"/>
            <a:ext cx="0" cy="29718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315200" y="304800"/>
            <a:ext cx="1676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057400" y="6705600"/>
            <a:ext cx="69342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2057400" y="5486400"/>
            <a:ext cx="0" cy="12192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057400" y="5486400"/>
            <a:ext cx="1295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6265"/>
          </a:xfrm>
        </p:spPr>
        <p:txBody>
          <a:bodyPr/>
          <a:lstStyle/>
          <a:p>
            <a:r>
              <a:rPr lang="en-US" sz="2400" dirty="0" smtClean="0"/>
              <a:t>Helium-3 Detector Deployment at SNS and HFIR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7620000" cy="4031873"/>
          </a:xfrm>
        </p:spPr>
        <p:txBody>
          <a:bodyPr/>
          <a:lstStyle/>
          <a:p>
            <a:r>
              <a:rPr lang="en-US" dirty="0" smtClean="0"/>
              <a:t>Over 4600 tubes installed at SNS; ~ 600 at HFIR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Active lengths from 10 cm to 200 cm</a:t>
            </a:r>
          </a:p>
          <a:p>
            <a:pPr marL="395287" lvl="1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Tube diameters from 0.8 cm to 5 cm</a:t>
            </a:r>
          </a:p>
          <a:p>
            <a:endParaRPr lang="en-US" dirty="0" smtClean="0"/>
          </a:p>
          <a:p>
            <a:r>
              <a:rPr lang="en-US" dirty="0" smtClean="0"/>
              <a:t>Four multi-wire area detectors  (soon to be 5)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Helium-3 </a:t>
            </a:r>
            <a:r>
              <a:rPr lang="en-US" dirty="0"/>
              <a:t>p</a:t>
            </a:r>
            <a:r>
              <a:rPr lang="en-US" dirty="0" smtClean="0"/>
              <a:t>ressures from 4 </a:t>
            </a:r>
            <a:r>
              <a:rPr lang="en-US" dirty="0" err="1" smtClean="0"/>
              <a:t>atm</a:t>
            </a:r>
            <a:r>
              <a:rPr lang="en-US" dirty="0" smtClean="0"/>
              <a:t> to 30 </a:t>
            </a:r>
            <a:r>
              <a:rPr lang="en-US" dirty="0" err="1" smtClean="0"/>
              <a:t>atm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4492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6295057"/>
          </a:xfrm>
        </p:spPr>
        <p:txBody>
          <a:bodyPr/>
          <a:lstStyle/>
          <a:p>
            <a:r>
              <a:rPr lang="en-US" sz="2400" dirty="0" smtClean="0"/>
              <a:t>Why do we need to ‘detect’ neutrons 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b="1" dirty="0" smtClean="0">
                <a:latin typeface="Arial Narrow" panose="020B0606020202030204" pitchFamily="34" charset="0"/>
              </a:rPr>
              <a:t>   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Detectors provide us with the information we need to</a:t>
            </a:r>
            <a: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learn about how </a:t>
            </a:r>
            <a:b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neutrons interact with our samples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400" dirty="0" smtClean="0"/>
              <a:t>What do the detectors actually ‘detect’ 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What we want to know is intensity (relative to the incident beam) as a </a:t>
            </a:r>
            <a:b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function of scattering angle 2</a:t>
            </a:r>
            <a:r>
              <a:rPr lang="el-G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θ 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and neutron wavelength</a:t>
            </a:r>
            <a:r>
              <a:rPr lang="el-GR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 λ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  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What detectors measure is neutron interaction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location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(and at the SNS,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time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  <a:r>
              <a:rPr lang="en-US" sz="4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</a:t>
            </a:r>
            <a: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en-US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                </a:t>
            </a:r>
            <a:r>
              <a:rPr lang="en-U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location x, y,  z  →  </a:t>
            </a:r>
            <a:r>
              <a:rPr lang="el-GR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θ</a:t>
            </a:r>
            <a:r>
              <a:rPr lang="en-U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time t  →  </a:t>
            </a:r>
            <a:r>
              <a:rPr lang="el-GR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λ</a:t>
            </a:r>
            <a:r>
              <a:rPr lang="en-U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  ( v =  L / t  ;   p = mv = h/</a:t>
            </a:r>
            <a:r>
              <a:rPr lang="el-GR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λ</a:t>
            </a:r>
            <a:r>
              <a:rPr lang="en-U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) </a:t>
            </a:r>
            <a:r>
              <a:rPr lang="en-US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en-US" sz="1600" b="1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en-US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The ‘effective’ size of the detection element is important  (spatial and temporal               </a:t>
            </a:r>
            <a:b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measurement uncertainty), need for different detector types, no ‘one size fits all’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How do we ‘detect’ neutrons 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819400"/>
            <a:ext cx="4342857" cy="1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7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How do we detect neutrons?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8458200" cy="4308872"/>
          </a:xfrm>
        </p:spPr>
        <p:txBody>
          <a:bodyPr/>
          <a:lstStyle/>
          <a:p>
            <a:r>
              <a:rPr lang="en-US" sz="2000" dirty="0" smtClean="0"/>
              <a:t>A neutron must interact with matter in a such a way that it gives some indication of its presence</a:t>
            </a:r>
          </a:p>
          <a:p>
            <a:endParaRPr lang="en-US" sz="800" dirty="0" smtClean="0"/>
          </a:p>
          <a:p>
            <a:r>
              <a:rPr lang="en-US" sz="2000" dirty="0" smtClean="0"/>
              <a:t>With zero net electrical charge, interaction with atomic electrons is not possible (as in X-ray, gamma, electron detectors)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800" dirty="0" smtClean="0">
              <a:latin typeface="+mn-lt"/>
            </a:endParaRPr>
          </a:p>
          <a:p>
            <a:pPr marL="0" indent="0">
              <a:buNone/>
            </a:pPr>
            <a:endParaRPr lang="en-US" sz="800" dirty="0" smtClean="0">
              <a:latin typeface="+mn-lt"/>
            </a:endParaRPr>
          </a:p>
          <a:p>
            <a:r>
              <a:rPr lang="en-US" sz="2000" dirty="0" smtClean="0"/>
              <a:t>Instead we must rely on the only interaction available to us –          </a:t>
            </a:r>
          </a:p>
          <a:p>
            <a:pPr marL="0" indent="0">
              <a:buNone/>
            </a:pPr>
            <a:r>
              <a:rPr lang="en-US" sz="2000" dirty="0" smtClean="0"/>
              <a:t>                        a nuclear reaction with an atomic nucleus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67000"/>
            <a:ext cx="2800000" cy="1628571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1167184" y="5943600"/>
            <a:ext cx="182880" cy="1828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730844" y="5880531"/>
            <a:ext cx="182880" cy="1828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849880" y="6035040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6400" y="6040472"/>
            <a:ext cx="6858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>
            <a:spLocks noChangeAspect="1"/>
          </p:cNvSpPr>
          <p:nvPr/>
        </p:nvSpPr>
        <p:spPr>
          <a:xfrm>
            <a:off x="2667000" y="6068006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877045" y="5885126"/>
            <a:ext cx="955675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777258" y="6217920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7200776" y="5829249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7292216" y="5651279"/>
            <a:ext cx="182880" cy="1828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7091380" y="5667256"/>
            <a:ext cx="182880" cy="18288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41149" y="6312479"/>
            <a:ext cx="5131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n                       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                                           p            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7493052" y="5490695"/>
            <a:ext cx="1477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  (Tritium)                  </a:t>
            </a:r>
            <a:endParaRPr lang="en-US" sz="1600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096002" y="5899025"/>
            <a:ext cx="838198" cy="28723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xplosion 1 7"/>
          <p:cNvSpPr/>
          <p:nvPr/>
        </p:nvSpPr>
        <p:spPr>
          <a:xfrm>
            <a:off x="6352775" y="5864738"/>
            <a:ext cx="324652" cy="340604"/>
          </a:xfrm>
          <a:prstGeom prst="irregularSeal1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124" y="177800"/>
            <a:ext cx="8728075" cy="406265"/>
          </a:xfrm>
        </p:spPr>
        <p:txBody>
          <a:bodyPr/>
          <a:lstStyle/>
          <a:p>
            <a:r>
              <a:rPr lang="en-US" sz="2400" dirty="0" smtClean="0"/>
              <a:t>What materials can we use for neutron detection ?</a:t>
            </a:r>
            <a:endParaRPr lang="en-US" sz="2400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400800"/>
            <a:ext cx="4038600" cy="26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093767"/>
            <a:ext cx="5562600" cy="402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81000" y="797665"/>
            <a:ext cx="8305800" cy="10156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It turns out there are only a few isotopes for which the neutron has a high probability of interaction with the atomic nucleus, and can be considered candidates for practical thermal neutron detectors</a:t>
            </a:r>
          </a:p>
        </p:txBody>
      </p:sp>
      <p:sp>
        <p:nvSpPr>
          <p:cNvPr id="2" name="Oval 1"/>
          <p:cNvSpPr/>
          <p:nvPr/>
        </p:nvSpPr>
        <p:spPr>
          <a:xfrm>
            <a:off x="3429000" y="3124200"/>
            <a:ext cx="6096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011906"/>
            <a:ext cx="6981333" cy="2510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28" y="228600"/>
            <a:ext cx="8575675" cy="408830"/>
          </a:xfrm>
        </p:spPr>
        <p:txBody>
          <a:bodyPr/>
          <a:lstStyle/>
          <a:p>
            <a:r>
              <a:rPr lang="en-US" sz="2400" dirty="0"/>
              <a:t>R</a:t>
            </a:r>
            <a:r>
              <a:rPr lang="en-US" sz="2400" dirty="0" smtClean="0"/>
              <a:t>elative Cross Sectional </a:t>
            </a:r>
            <a:r>
              <a:rPr lang="en-US" sz="2400" dirty="0"/>
              <a:t>A</a:t>
            </a:r>
            <a:r>
              <a:rPr lang="en-US" sz="2400" dirty="0" smtClean="0"/>
              <a:t>reas  (at 1.8 Å) 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155355" y="3661976"/>
            <a:ext cx="228600" cy="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6848" y="4214797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1 barn</a:t>
            </a:r>
            <a:endParaRPr lang="en-US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5105400"/>
            <a:ext cx="4572000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barn = 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-28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fm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(1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7200" y="972993"/>
            <a:ext cx="7086600" cy="855808"/>
          </a:xfrm>
          <a:prstGeom prst="rect">
            <a:avLst/>
          </a:prstGeom>
        </p:spPr>
        <p:txBody>
          <a:bodyPr/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 smtClean="0"/>
              <a:t>Cross section has units of area [barns]</a:t>
            </a:r>
          </a:p>
          <a:p>
            <a:pPr marL="0" indent="0">
              <a:buFont typeface="Arial" charset="0"/>
              <a:buNone/>
            </a:pPr>
            <a:r>
              <a:rPr lang="en-US" sz="2000" dirty="0" smtClean="0"/>
              <a:t>It can be thought of as the effective size of the target nucleus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978" y="4660098"/>
            <a:ext cx="1517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diameter ~ 11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0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4" y="177800"/>
            <a:ext cx="8956676" cy="406265"/>
          </a:xfrm>
        </p:spPr>
        <p:txBody>
          <a:bodyPr/>
          <a:lstStyle/>
          <a:p>
            <a:r>
              <a:rPr lang="en-US" sz="2400" dirty="0" smtClean="0"/>
              <a:t>Important Nuclear Reactions for Neutron Detection   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8305800" cy="2819400"/>
          </a:xfrm>
        </p:spPr>
        <p:txBody>
          <a:bodyPr/>
          <a:lstStyle/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 +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He →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 +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 + 0.764 MeV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 +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Li → 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He +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 + 4.79 MeV</a:t>
            </a:r>
          </a:p>
          <a:p>
            <a:pPr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 +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 →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Li + 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He + 0.48 MeV  </a:t>
            </a:r>
            <a:r>
              <a:rPr lang="en-US" sz="2000" dirty="0" smtClean="0">
                <a:latin typeface="Arial" charset="0"/>
                <a:cs typeface="Times New Roman" pitchFamily="18" charset="0"/>
                <a:sym typeface="Symbol" pitchFamily="18" charset="2"/>
              </a:rPr>
              <a:t>-ray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+ 2.3 MeV  (93%)</a:t>
            </a:r>
          </a:p>
          <a:p>
            <a:pPr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→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Li +  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He + 2.8 MeV                                 ( 7%)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4750" y="5486400"/>
            <a:ext cx="843761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C3A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Note the Q values - thermal neutron kinetic energy (10s of </a:t>
            </a:r>
            <a:r>
              <a:rPr lang="en-US" sz="20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meV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 cannot be directly measured</a:t>
            </a:r>
            <a:endParaRPr lang="en-US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04750" y="852537"/>
            <a:ext cx="8305849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C3A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 addition to having a high absorption cross section (probability), the nuclear reaction must produce charged daughter products which can then be detected by more conventional detection technologies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Helium-3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1"/>
            <a:ext cx="8610600" cy="5715000"/>
          </a:xfrm>
        </p:spPr>
        <p:txBody>
          <a:bodyPr/>
          <a:lstStyle/>
          <a:p>
            <a:r>
              <a:rPr lang="en-US" sz="2000" dirty="0" smtClean="0"/>
              <a:t>Natural abundance 0.000137%</a:t>
            </a:r>
          </a:p>
          <a:p>
            <a:r>
              <a:rPr lang="en-US" sz="2000" dirty="0" smtClean="0"/>
              <a:t>By-product of radioactive decay of tritium  (nuclear weapons program)</a:t>
            </a:r>
          </a:p>
          <a:p>
            <a:pPr marL="0" indent="0">
              <a:buNone/>
            </a:pPr>
            <a:endParaRPr lang="en-US" sz="2000" baseline="30000" dirty="0" smtClean="0"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cs typeface="Arial" pitchFamily="34" charset="0"/>
              </a:rPr>
              <a:t>                     </a:t>
            </a:r>
            <a:r>
              <a:rPr lang="en-US" sz="2000" baseline="30000" dirty="0" smtClean="0">
                <a:cs typeface="Arial" pitchFamily="34" charset="0"/>
              </a:rPr>
              <a:t>3</a:t>
            </a:r>
            <a:r>
              <a:rPr lang="en-US" sz="2000" dirty="0" smtClean="0">
                <a:cs typeface="Arial" pitchFamily="34" charset="0"/>
              </a:rPr>
              <a:t>H </a:t>
            </a:r>
            <a:r>
              <a:rPr lang="en-US" sz="2000" dirty="0">
                <a:cs typeface="Arial" pitchFamily="34" charset="0"/>
              </a:rPr>
              <a:t>→ </a:t>
            </a:r>
            <a:r>
              <a:rPr lang="en-US" sz="2000" baseline="30000" dirty="0" smtClean="0">
                <a:cs typeface="Arial" pitchFamily="34" charset="0"/>
              </a:rPr>
              <a:t>3</a:t>
            </a:r>
            <a:r>
              <a:rPr lang="en-US" sz="2000" dirty="0" smtClean="0">
                <a:cs typeface="Arial" pitchFamily="34" charset="0"/>
              </a:rPr>
              <a:t>He + e + </a:t>
            </a:r>
            <a:r>
              <a:rPr lang="en-US" sz="2000" i="1" dirty="0" err="1" smtClean="0">
                <a:cs typeface="Arial" pitchFamily="34" charset="0"/>
              </a:rPr>
              <a:t>v</a:t>
            </a:r>
            <a:r>
              <a:rPr lang="en-US" sz="2000" baseline="-25000" dirty="0" err="1" smtClean="0">
                <a:cs typeface="Arial" pitchFamily="34" charset="0"/>
              </a:rPr>
              <a:t>e</a:t>
            </a:r>
            <a:r>
              <a:rPr lang="en-US" sz="2000" dirty="0" smtClean="0">
                <a:cs typeface="Arial" pitchFamily="34" charset="0"/>
              </a:rPr>
              <a:t>             T</a:t>
            </a:r>
            <a:r>
              <a:rPr lang="en-US" sz="2000" baseline="-25000" dirty="0" smtClean="0">
                <a:cs typeface="Arial" pitchFamily="34" charset="0"/>
              </a:rPr>
              <a:t>1/2</a:t>
            </a:r>
            <a:r>
              <a:rPr lang="en-US" sz="2000" dirty="0" smtClean="0">
                <a:cs typeface="Arial" pitchFamily="34" charset="0"/>
              </a:rPr>
              <a:t> = 12.3 y</a:t>
            </a:r>
            <a:endParaRPr lang="en-US" sz="2000" baseline="-25000" dirty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U.S. </a:t>
            </a:r>
            <a:r>
              <a:rPr lang="en-US" sz="2000" dirty="0"/>
              <a:t>m</a:t>
            </a:r>
            <a:r>
              <a:rPr lang="en-US" sz="2000" dirty="0" smtClean="0"/>
              <a:t>ass production of tritium ceased in the mid 1990’s  (weapons reduction)</a:t>
            </a:r>
          </a:p>
          <a:p>
            <a:r>
              <a:rPr lang="en-US" sz="2000" dirty="0" smtClean="0"/>
              <a:t>U.S. </a:t>
            </a:r>
            <a:r>
              <a:rPr lang="en-US" sz="2000" dirty="0"/>
              <a:t>d</a:t>
            </a:r>
            <a:r>
              <a:rPr lang="en-US" sz="2000" dirty="0" smtClean="0"/>
              <a:t>emand increased after Sept 11, 2001  (portal monitors, border security)</a:t>
            </a:r>
          </a:p>
          <a:p>
            <a:r>
              <a:rPr lang="en-US" sz="2000" dirty="0" smtClean="0"/>
              <a:t>In 2008 a critical shortage of helium-3 in the U.S. was realized  (supply &lt;&lt; demand)  </a:t>
            </a:r>
          </a:p>
          <a:p>
            <a:r>
              <a:rPr lang="en-US" sz="2000" dirty="0" smtClean="0"/>
              <a:t>Efforts to develop alternate detector technologies for large area coverage</a:t>
            </a:r>
          </a:p>
          <a:p>
            <a:pPr marL="0" indent="0">
              <a:buNone/>
            </a:pPr>
            <a:r>
              <a:rPr lang="en-US" sz="2000" dirty="0" smtClean="0"/>
              <a:t>                     Straw Tube detectors, Multi-blade detectors   (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B)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1800" dirty="0" smtClean="0"/>
              <a:t>BF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 commonly used as neutron </a:t>
            </a:r>
            <a:r>
              <a:rPr lang="en-US" sz="1800" dirty="0"/>
              <a:t>gas detector </a:t>
            </a:r>
            <a:r>
              <a:rPr lang="en-US" sz="1800" dirty="0" smtClean="0"/>
              <a:t>prior </a:t>
            </a:r>
            <a:r>
              <a:rPr lang="en-US" sz="1800" dirty="0"/>
              <a:t>to the widespread </a:t>
            </a:r>
            <a:r>
              <a:rPr lang="en-US" sz="1800" dirty="0" smtClean="0"/>
              <a:t>availability </a:t>
            </a:r>
            <a:r>
              <a:rPr lang="en-US" sz="1800" dirty="0"/>
              <a:t>of H</a:t>
            </a:r>
            <a:r>
              <a:rPr lang="en-US" sz="1800" dirty="0" smtClean="0"/>
              <a:t>e-3 </a:t>
            </a:r>
          </a:p>
          <a:p>
            <a:pPr lvl="1"/>
            <a:r>
              <a:rPr lang="en-US" sz="1800" dirty="0"/>
              <a:t>b</a:t>
            </a:r>
            <a:r>
              <a:rPr lang="en-US" sz="1800" dirty="0" smtClean="0"/>
              <a:t>ut BF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 is a toxic, corrosive gas  (He-3 is inert)</a:t>
            </a:r>
          </a:p>
          <a:p>
            <a:pPr lvl="1"/>
            <a:r>
              <a:rPr lang="en-US" sz="1800" dirty="0"/>
              <a:t>n</a:t>
            </a:r>
            <a:r>
              <a:rPr lang="en-US" sz="1800" dirty="0" smtClean="0"/>
              <a:t>evertheless, some facilities have recently revisited BF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 due to the He-3 shortage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0" y="21336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80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406265"/>
          </a:xfrm>
        </p:spPr>
        <p:txBody>
          <a:bodyPr/>
          <a:lstStyle/>
          <a:p>
            <a:r>
              <a:rPr lang="en-US" sz="2400" dirty="0" smtClean="0"/>
              <a:t>The n-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 reaction:    n +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 →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 + p + 764 </a:t>
            </a:r>
            <a:r>
              <a:rPr lang="en-US" sz="2400" dirty="0" err="1" smtClean="0"/>
              <a:t>keV</a:t>
            </a:r>
            <a:endParaRPr lang="en-US" sz="24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400800"/>
            <a:ext cx="4038600" cy="26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Owner\Desktop\Ionization Centroi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362200"/>
            <a:ext cx="4603855" cy="4038600"/>
          </a:xfrm>
          <a:prstGeom prst="rect">
            <a:avLst/>
          </a:prstGeom>
          <a:noFill/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8458200" cy="4632037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Momentum Conservation – trajectories </a:t>
            </a:r>
            <a:r>
              <a:rPr lang="en-US" sz="2000" dirty="0" err="1" smtClean="0"/>
              <a:t>antiparallel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Energy Conservation – KE split inversely proportional to mass (3:1)</a:t>
            </a:r>
          </a:p>
          <a:p>
            <a:r>
              <a:rPr lang="en-US" sz="2000" dirty="0" smtClean="0"/>
              <a:t>proton kinetic energy = 573 </a:t>
            </a:r>
            <a:r>
              <a:rPr lang="en-US" sz="2000" dirty="0" err="1" smtClean="0"/>
              <a:t>keV</a:t>
            </a:r>
            <a:endParaRPr lang="en-US" sz="2000" dirty="0" smtClean="0"/>
          </a:p>
          <a:p>
            <a:r>
              <a:rPr lang="en-US" sz="2000" dirty="0" smtClean="0"/>
              <a:t>triton kinetic energy   = 191 </a:t>
            </a:r>
            <a:r>
              <a:rPr lang="en-US" sz="2000" dirty="0" err="1" smtClean="0"/>
              <a:t>keV</a:t>
            </a:r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Reaction products lose energy</a:t>
            </a:r>
          </a:p>
          <a:p>
            <a:pPr>
              <a:buNone/>
            </a:pPr>
            <a:r>
              <a:rPr lang="en-US" sz="2000" dirty="0" smtClean="0"/>
              <a:t>through interactions with gas atoms</a:t>
            </a:r>
          </a:p>
          <a:p>
            <a:pPr>
              <a:buNone/>
            </a:pPr>
            <a:r>
              <a:rPr lang="en-US" sz="2000" dirty="0" smtClean="0"/>
              <a:t>(excitation and ionization)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Average energy per pair W ~ 30 </a:t>
            </a:r>
            <a:r>
              <a:rPr lang="en-US" sz="2000" dirty="0" err="1" smtClean="0"/>
              <a:t>eV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~ 25,000 electron-ion pairs (4 </a:t>
            </a:r>
            <a:r>
              <a:rPr lang="en-US" sz="2000" dirty="0" err="1" smtClean="0"/>
              <a:t>fC</a:t>
            </a:r>
            <a:r>
              <a:rPr lang="en-US" sz="2000" dirty="0" smtClean="0"/>
              <a:t>)</a:t>
            </a:r>
          </a:p>
          <a:p>
            <a:pPr>
              <a:buNone/>
            </a:pPr>
            <a:r>
              <a:rPr lang="en-US" sz="2000" dirty="0" smtClean="0"/>
              <a:t>W &gt; IP  (ionization potential)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Proton Range in 1 bar He-3  ~ 5-6 cm</a:t>
            </a:r>
            <a:endParaRPr lang="en-US" sz="2400" dirty="0"/>
          </a:p>
        </p:txBody>
      </p:sp>
      <p:pic>
        <p:nvPicPr>
          <p:cNvPr id="3074" name="Picture 2" descr="C:\Users\ukb\Desktop\MY TALKS AND PRESENTATIONS\zzzImages for PPT\Range of Secondaries in Gases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5715000" cy="512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609600" y="6107668"/>
            <a:ext cx="784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r>
              <a:rPr lang="en-US" b="1" dirty="0" smtClean="0">
                <a:latin typeface="Arial Narrow" pitchFamily="34" charset="0"/>
                <a:cs typeface="+mn-cs"/>
              </a:rPr>
              <a:t>Proton range inversely proportional to pressure – i.e. range ≈ 5-6 mm in 10 bar He-3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4379"/>
            <a:ext cx="7239000" cy="406265"/>
          </a:xfrm>
        </p:spPr>
        <p:txBody>
          <a:bodyPr/>
          <a:lstStyle/>
          <a:p>
            <a:r>
              <a:rPr lang="en-US" sz="2400" dirty="0" smtClean="0"/>
              <a:t>Detector Fill Gases:  Stopping and Quench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3962400" cy="5247590"/>
          </a:xfrm>
        </p:spPr>
        <p:txBody>
          <a:bodyPr/>
          <a:lstStyle/>
          <a:p>
            <a:r>
              <a:rPr lang="en-US" sz="2000" dirty="0" smtClean="0"/>
              <a:t>Stopping gases are added to reduce size of charge cloud</a:t>
            </a:r>
          </a:p>
          <a:p>
            <a:pPr lvl="1"/>
            <a:r>
              <a:rPr lang="en-US" sz="2000" dirty="0" err="1" smtClean="0"/>
              <a:t>Ar</a:t>
            </a:r>
            <a:r>
              <a:rPr lang="en-US" sz="2000" dirty="0" smtClean="0"/>
              <a:t>, C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8</a:t>
            </a:r>
            <a:r>
              <a:rPr lang="en-US" sz="2000" dirty="0" smtClean="0"/>
              <a:t>, CF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in common use</a:t>
            </a:r>
          </a:p>
          <a:p>
            <a:r>
              <a:rPr lang="en-US" sz="2000" dirty="0" smtClean="0"/>
              <a:t>In addition, polyatomic gases needed for photon quenching</a:t>
            </a:r>
          </a:p>
          <a:p>
            <a:pPr lvl="1"/>
            <a:r>
              <a:rPr lang="en-US" sz="2000" dirty="0" smtClean="0"/>
              <a:t>UV/Vis photons emitted via excitation interactions, must be absorbed to prevent secondary ionization elsewhere in tube</a:t>
            </a:r>
          </a:p>
          <a:p>
            <a:pPr lvl="1"/>
            <a:r>
              <a:rPr lang="en-US" sz="2000" dirty="0" smtClean="0"/>
              <a:t>Polyatomic gases de-excite non-</a:t>
            </a:r>
            <a:r>
              <a:rPr lang="en-US" sz="2000" dirty="0" err="1" smtClean="0"/>
              <a:t>radiatively</a:t>
            </a:r>
            <a:r>
              <a:rPr lang="en-US" sz="2000" dirty="0" smtClean="0"/>
              <a:t> (rot, </a:t>
            </a:r>
            <a:r>
              <a:rPr lang="en-US" sz="2000" dirty="0" err="1" smtClean="0"/>
              <a:t>vib</a:t>
            </a:r>
            <a:r>
              <a:rPr lang="en-US" sz="2000" dirty="0" smtClean="0"/>
              <a:t> modes)</a:t>
            </a:r>
          </a:p>
          <a:p>
            <a:pPr lvl="1"/>
            <a:r>
              <a:rPr lang="en-US" sz="2000" dirty="0" smtClean="0"/>
              <a:t>C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8</a:t>
            </a:r>
            <a:r>
              <a:rPr lang="en-US" sz="2000" dirty="0" smtClean="0"/>
              <a:t>, CF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,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in common use</a:t>
            </a:r>
          </a:p>
          <a:p>
            <a:pPr lvl="1"/>
            <a:r>
              <a:rPr lang="en-US" sz="2000" dirty="0" smtClean="0"/>
              <a:t>stopping gas can also act as the quench gas</a:t>
            </a:r>
          </a:p>
          <a:p>
            <a:r>
              <a:rPr lang="en-US" sz="2000" dirty="0" smtClean="0"/>
              <a:t>No electronegative gases</a:t>
            </a:r>
          </a:p>
        </p:txBody>
      </p:sp>
      <p:pic>
        <p:nvPicPr>
          <p:cNvPr id="3074" name="Picture 2" descr="C:\Users\Owner\Desktop\Proton Ran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066800"/>
            <a:ext cx="4575313" cy="4209288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248400"/>
            <a:ext cx="4038600" cy="26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43577" y="3200400"/>
            <a:ext cx="1109623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propane plus 6 </a:t>
            </a:r>
            <a:r>
              <a:rPr lang="en-US" sz="1200" dirty="0" err="1" smtClean="0"/>
              <a:t>atm</a:t>
            </a:r>
            <a:r>
              <a:rPr lang="en-US" sz="1200" dirty="0" smtClean="0"/>
              <a:t> He-3</a:t>
            </a:r>
            <a:endParaRPr lang="en-US" sz="12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998388" y="2819400"/>
            <a:ext cx="250012" cy="3810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22762"/>
          </a:xfrm>
        </p:spPr>
        <p:txBody>
          <a:bodyPr/>
          <a:lstStyle/>
          <a:p>
            <a:r>
              <a:rPr lang="en-US" sz="2400" dirty="0" smtClean="0"/>
              <a:t>At SNS, ~ 2/3 of the operating instruments that the Detector Group supports use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 detectors</a:t>
            </a:r>
            <a:endParaRPr lang="en-US" sz="2400" dirty="0"/>
          </a:p>
        </p:txBody>
      </p:sp>
      <p:pic>
        <p:nvPicPr>
          <p:cNvPr id="2050" name="Picture 2" descr="C:\Users\ukb\Desktop\SNS Instrument Layout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795135" cy="524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The Helium-3 Gas Proportional Detector</a:t>
            </a:r>
            <a:endParaRPr lang="en-US" sz="2400" dirty="0"/>
          </a:p>
        </p:txBody>
      </p:sp>
      <p:pic>
        <p:nvPicPr>
          <p:cNvPr id="7" name="Content Placeholder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685800"/>
            <a:ext cx="617812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04800" y="3733800"/>
            <a:ext cx="7620000" cy="2169825"/>
          </a:xfrm>
        </p:spPr>
        <p:txBody>
          <a:bodyPr/>
          <a:lstStyle/>
          <a:p>
            <a:r>
              <a:rPr lang="en-US" sz="2000" dirty="0" smtClean="0"/>
              <a:t>Positive HV on wire, E field falls off as 1/r (strong near wire)</a:t>
            </a:r>
          </a:p>
          <a:p>
            <a:r>
              <a:rPr lang="en-US" sz="2000" dirty="0" smtClean="0"/>
              <a:t>Electrons drift in toward wire (anode), ions drift out toward grounded tube wall (cathode), but at velocities ~ 1000 times slower</a:t>
            </a:r>
          </a:p>
          <a:p>
            <a:r>
              <a:rPr lang="en-US" sz="2000" dirty="0" smtClean="0"/>
              <a:t>Current pulse is measured, proportional to charge collected on wire (Shockley-</a:t>
            </a:r>
            <a:r>
              <a:rPr lang="en-US" sz="2000" dirty="0" err="1" smtClean="0"/>
              <a:t>Ramo</a:t>
            </a:r>
            <a:r>
              <a:rPr lang="en-US" sz="2000" dirty="0" smtClean="0"/>
              <a:t> theorem)</a:t>
            </a:r>
          </a:p>
          <a:p>
            <a:r>
              <a:rPr lang="en-US" sz="2000" dirty="0" smtClean="0"/>
              <a:t>4 </a:t>
            </a:r>
            <a:r>
              <a:rPr lang="en-US" sz="2000" dirty="0" err="1" smtClean="0"/>
              <a:t>fC</a:t>
            </a:r>
            <a:r>
              <a:rPr lang="en-US" sz="2000" dirty="0" smtClean="0"/>
              <a:t> is impractical, need gas gain to amplify charge signal</a:t>
            </a:r>
            <a:endParaRPr lang="en-U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6265"/>
          </a:xfrm>
        </p:spPr>
        <p:txBody>
          <a:bodyPr/>
          <a:lstStyle/>
          <a:p>
            <a:r>
              <a:rPr lang="en-US" sz="2400" dirty="0" smtClean="0"/>
              <a:t>Electric Field and Gas Gain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329369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18670" y="4170908"/>
            <a:ext cx="4910530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lvl="0" indent="-230188" eaLnBrk="0" hangingPunct="0">
              <a:spcAft>
                <a:spcPts val="600"/>
              </a:spcAft>
              <a:buClr>
                <a:srgbClr val="006C3A"/>
              </a:buClr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</a:t>
            </a:r>
            <a:r>
              <a:rPr lang="en-US" sz="2400" b="1" dirty="0" smtClean="0">
                <a:latin typeface="Arial Narrow" pitchFamily="34" charset="0"/>
                <a:cs typeface="+mn-cs"/>
              </a:rPr>
              <a:t> </a:t>
            </a:r>
            <a:r>
              <a:rPr lang="en-US" sz="2000" b="1" dirty="0" smtClean="0">
                <a:latin typeface="Arial Narrow" pitchFamily="34" charset="0"/>
                <a:cs typeface="+mn-cs"/>
              </a:rPr>
              <a:t>In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large E fields, electrons can attain sufficient KE between collisions to ionize a neutral </a:t>
            </a:r>
            <a:r>
              <a:rPr lang="en-US" sz="2000" b="1" dirty="0" smtClean="0">
                <a:latin typeface="Arial Narrow" pitchFamily="34" charset="0"/>
                <a:cs typeface="+mn-cs"/>
              </a:rPr>
              <a:t>gas a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tom, producing an electron-ion pair</a:t>
            </a:r>
            <a:r>
              <a:rPr lang="en-US" sz="2000" b="1" noProof="0" dirty="0" smtClean="0">
                <a:latin typeface="Arial Narrow" pitchFamily="34" charset="0"/>
                <a:cs typeface="+mn-cs"/>
              </a:rPr>
              <a:t>,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process creates an avalanche of charge</a:t>
            </a:r>
            <a:r>
              <a:rPr lang="en-US" sz="2000" b="1" dirty="0" smtClean="0">
                <a:latin typeface="Arial Narrow" pitchFamily="34" charset="0"/>
              </a:rPr>
              <a:t> </a:t>
            </a:r>
          </a:p>
          <a:p>
            <a:pPr marL="230188" lvl="0" indent="-230188" eaLnBrk="0" hangingPunct="0">
              <a:spcAft>
                <a:spcPts val="600"/>
              </a:spcAft>
              <a:buClr>
                <a:srgbClr val="006C3A"/>
              </a:buClr>
              <a:defRPr/>
            </a:pP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   (Townsend </a:t>
            </a:r>
            <a:r>
              <a:rPr lang="en-US" sz="2000" b="1" dirty="0">
                <a:latin typeface="Arial Narrow" pitchFamily="34" charset="0"/>
              </a:rPr>
              <a:t>discharge</a:t>
            </a:r>
            <a:r>
              <a:rPr lang="en-US" sz="2000" b="1" dirty="0" smtClean="0">
                <a:latin typeface="Arial Narrow" pitchFamily="34" charset="0"/>
              </a:rPr>
              <a:t>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410200" y="5269864"/>
            <a:ext cx="281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Monte Carlo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simulation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791200" y="5936058"/>
            <a:ext cx="235511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r>
              <a:rPr kumimoji="0" lang="en-US" sz="9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Matoba</a:t>
            </a:r>
            <a:r>
              <a:rPr kumimoji="0" lang="en-US" sz="9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,</a:t>
            </a:r>
            <a:r>
              <a:rPr kumimoji="0" lang="en-US" sz="9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et al.</a:t>
            </a:r>
            <a:endParaRPr kumimoji="0" lang="en-US" sz="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r>
              <a:rPr lang="en-US" sz="900" dirty="0" smtClean="0">
                <a:latin typeface="Arial Narrow" pitchFamily="34" charset="0"/>
                <a:cs typeface="+mn-cs"/>
              </a:rPr>
              <a:t>IEEE Trans </a:t>
            </a:r>
            <a:r>
              <a:rPr lang="en-US" sz="900" dirty="0" err="1" smtClean="0">
                <a:latin typeface="Arial Narrow" pitchFamily="34" charset="0"/>
                <a:cs typeface="+mn-cs"/>
              </a:rPr>
              <a:t>Nuc</a:t>
            </a:r>
            <a:r>
              <a:rPr lang="en-US" sz="900" dirty="0" smtClean="0">
                <a:latin typeface="Arial Narrow" pitchFamily="34" charset="0"/>
                <a:cs typeface="+mn-cs"/>
              </a:rPr>
              <a:t> </a:t>
            </a:r>
            <a:r>
              <a:rPr lang="en-US" sz="900" dirty="0" err="1" smtClean="0">
                <a:latin typeface="Arial Narrow" pitchFamily="34" charset="0"/>
                <a:cs typeface="+mn-cs"/>
              </a:rPr>
              <a:t>Sci</a:t>
            </a:r>
            <a:r>
              <a:rPr lang="en-US" sz="900" dirty="0" smtClean="0">
                <a:latin typeface="Arial Narrow" pitchFamily="34" charset="0"/>
                <a:cs typeface="+mn-cs"/>
              </a:rPr>
              <a:t>, Vol. NS-32, No. 1, 1985 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9476" y="827861"/>
            <a:ext cx="3019048" cy="42095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Gas Gain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783920"/>
            <a:ext cx="4724400" cy="520456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/>
              <a:t>Diethorn</a:t>
            </a:r>
            <a:r>
              <a:rPr lang="en-US" sz="2000" dirty="0" smtClean="0"/>
              <a:t> Model</a:t>
            </a:r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1600" dirty="0" smtClean="0"/>
              <a:t>  </a:t>
            </a:r>
            <a:r>
              <a:rPr lang="en-US" sz="1800" dirty="0" err="1" smtClean="0"/>
              <a:t>ln|G</a:t>
            </a:r>
            <a:r>
              <a:rPr lang="en-US" sz="1800" dirty="0" smtClean="0"/>
              <a:t>| = (V ln|2|/∆V </a:t>
            </a:r>
            <a:r>
              <a:rPr lang="en-US" sz="1800" dirty="0" err="1" smtClean="0"/>
              <a:t>ln|b</a:t>
            </a:r>
            <a:r>
              <a:rPr lang="en-US" sz="1800" dirty="0" smtClean="0"/>
              <a:t>/a|) [ ln{V/pa </a:t>
            </a:r>
            <a:r>
              <a:rPr lang="en-US" sz="1800" dirty="0" err="1" smtClean="0"/>
              <a:t>ln|b</a:t>
            </a:r>
            <a:r>
              <a:rPr lang="en-US" sz="1800" dirty="0" smtClean="0"/>
              <a:t>/a|} - ln |K| ]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2000" dirty="0" smtClean="0"/>
              <a:t>Gain approximately exponential  </a:t>
            </a:r>
          </a:p>
          <a:p>
            <a:pPr marL="0" indent="0">
              <a:buNone/>
            </a:pPr>
            <a:r>
              <a:rPr lang="en-US" sz="2000" dirty="0" smtClean="0"/>
              <a:t>  with voltage G ~ </a:t>
            </a:r>
            <a:r>
              <a:rPr lang="en-US" sz="2000" dirty="0" err="1" smtClean="0"/>
              <a:t>e</a:t>
            </a:r>
            <a:r>
              <a:rPr lang="en-US" sz="2000" baseline="30000" dirty="0" err="1" smtClean="0"/>
              <a:t>V</a:t>
            </a:r>
            <a:endParaRPr lang="en-US" sz="2000" baseline="300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2000" dirty="0" smtClean="0"/>
              <a:t>Factors include: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pplied voltage V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node and cathode radii a and b</a:t>
            </a:r>
          </a:p>
          <a:p>
            <a:r>
              <a:rPr lang="en-US" sz="2000" dirty="0"/>
              <a:t>g</a:t>
            </a:r>
            <a:r>
              <a:rPr lang="en-US" sz="2000" dirty="0" smtClean="0"/>
              <a:t>as pressure p</a:t>
            </a:r>
          </a:p>
          <a:p>
            <a:r>
              <a:rPr lang="en-US" sz="2000" dirty="0"/>
              <a:t>g</a:t>
            </a:r>
            <a:r>
              <a:rPr lang="en-US" sz="2000" dirty="0" smtClean="0"/>
              <a:t>as specific parameters  </a:t>
            </a:r>
            <a:r>
              <a:rPr lang="en-US" sz="2000" dirty="0"/>
              <a:t>∆</a:t>
            </a:r>
            <a:r>
              <a:rPr lang="en-US" sz="2000" dirty="0" smtClean="0"/>
              <a:t>V , E</a:t>
            </a:r>
            <a:r>
              <a:rPr lang="en-US" sz="2000" baseline="-25000" dirty="0" smtClean="0"/>
              <a:t>C</a:t>
            </a:r>
            <a:r>
              <a:rPr lang="en-US" sz="2000" dirty="0" smtClean="0"/>
              <a:t>/p</a:t>
            </a:r>
          </a:p>
          <a:p>
            <a:pPr marL="0" indent="0">
              <a:buNone/>
            </a:pPr>
            <a:r>
              <a:rPr lang="en-US" sz="1600" dirty="0" smtClean="0"/>
              <a:t>      ∆V = potential difference between ionizing collisions</a:t>
            </a:r>
          </a:p>
          <a:p>
            <a:pPr marL="0" indent="0">
              <a:buNone/>
            </a:pPr>
            <a:r>
              <a:rPr lang="en-US" sz="1600" dirty="0" smtClean="0"/>
              <a:t>      E</a:t>
            </a:r>
            <a:r>
              <a:rPr lang="en-US" sz="1600" baseline="-25000" dirty="0" smtClean="0"/>
              <a:t>C</a:t>
            </a:r>
            <a:r>
              <a:rPr lang="en-US" sz="1600" dirty="0" smtClean="0"/>
              <a:t> = critical electric field for gas multiplication</a:t>
            </a:r>
            <a:endParaRPr lang="en-US" sz="1600" baseline="-250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401654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5925" y="617220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buFont typeface="Arial" charset="0"/>
              <a:buNone/>
              <a:tabLst/>
              <a:defRPr/>
            </a:pPr>
            <a:r>
              <a:rPr lang="en-US" sz="2000" b="1" dirty="0" smtClean="0">
                <a:latin typeface="Arial Narrow" pitchFamily="34" charset="0"/>
                <a:cs typeface="+mn-cs"/>
              </a:rPr>
              <a:t>Gas gain of LPSDs typically a few hundred   (charge ~ 1 pC)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0" y="5797236"/>
            <a:ext cx="1828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buFont typeface="Arial" charset="0"/>
              <a:buNone/>
              <a:tabLst/>
              <a:defRPr/>
            </a:pPr>
            <a:r>
              <a:rPr lang="en-US" sz="1000" noProof="0" dirty="0" smtClean="0">
                <a:latin typeface="Arial Narrow" pitchFamily="34" charset="0"/>
                <a:cs typeface="+mn-cs"/>
              </a:rPr>
              <a:t>Plot Courtesy of GE Reuter-Stokes</a:t>
            </a:r>
            <a:endParaRPr kumimoji="0" lang="en-US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14400"/>
            <a:ext cx="4160993" cy="246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kb\Desktop\Preamp Schematic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858238" cy="25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kb\Desktop\Preamp Output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98" y="2881993"/>
            <a:ext cx="4004001" cy="30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720838"/>
          </a:xfrm>
        </p:spPr>
        <p:txBody>
          <a:bodyPr/>
          <a:lstStyle/>
          <a:p>
            <a:r>
              <a:rPr lang="en-US" sz="2400" dirty="0" smtClean="0"/>
              <a:t>Preamplifier</a:t>
            </a:r>
            <a:br>
              <a:rPr lang="en-US" sz="2400" dirty="0" smtClean="0"/>
            </a:br>
            <a:r>
              <a:rPr lang="en-US" sz="2400" dirty="0" smtClean="0"/>
              <a:t>    signal current in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→ </a:t>
            </a:r>
            <a:r>
              <a:rPr lang="en-US" sz="2400" dirty="0" smtClean="0">
                <a:cs typeface="Times New Roman"/>
              </a:rPr>
              <a:t>voltage pulse out 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722762"/>
          </a:xfrm>
        </p:spPr>
        <p:txBody>
          <a:bodyPr/>
          <a:lstStyle/>
          <a:p>
            <a:r>
              <a:rPr lang="en-US" sz="2400" dirty="0" smtClean="0"/>
              <a:t>Differential Pulse Height Distribution and the “Wall” Effect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3581400" cy="3077766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   </a:t>
            </a:r>
            <a:r>
              <a:rPr lang="en-US" sz="2000" dirty="0" smtClean="0"/>
              <a:t>For interactions which occur near the tube wall, either the proton or the triton can reach the wall before giving up all of its energy to the gas.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The result is less than the full amount of charge collected on the wire.</a:t>
            </a:r>
            <a:endParaRPr lang="en-US" sz="2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737438"/>
            <a:ext cx="4238625" cy="534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Discriminator</a:t>
            </a:r>
            <a:endParaRPr lang="en-US" sz="24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276600"/>
            <a:ext cx="3312148" cy="310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 descr="C:\Users\Owner\Desktop\Discriminato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609600"/>
            <a:ext cx="4949072" cy="2667000"/>
          </a:xfrm>
          <a:prstGeom prst="rect">
            <a:avLst/>
          </a:prstGeom>
          <a:noFill/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242935" y="1219200"/>
            <a:ext cx="3505200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Circuit which passes all signal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above an (adjustable) threshold voltage, and rejects everything below it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buFont typeface="Arial" charset="0"/>
              <a:buChar char="•"/>
              <a:tabLst/>
              <a:defRPr/>
            </a:pPr>
            <a:r>
              <a:rPr lang="en-US" sz="2000" b="1" dirty="0" smtClean="0">
                <a:latin typeface="Arial Narrow" pitchFamily="34" charset="0"/>
                <a:cs typeface="+mn-cs"/>
              </a:rPr>
              <a:t>Some circuits contain both upper and lower discriminators, and pass only what falls between</a:t>
            </a: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Wall Effect and Discriminator </a:t>
            </a:r>
            <a:r>
              <a:rPr lang="en-US" sz="2400" dirty="0"/>
              <a:t>S</a:t>
            </a:r>
            <a:r>
              <a:rPr lang="en-US" sz="2400" dirty="0" smtClean="0"/>
              <a:t>etting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219200"/>
            <a:ext cx="3886200" cy="3770263"/>
          </a:xfrm>
        </p:spPr>
        <p:txBody>
          <a:bodyPr/>
          <a:lstStyle/>
          <a:p>
            <a:r>
              <a:rPr lang="en-US" sz="2000" dirty="0" smtClean="0"/>
              <a:t>Typically set discriminator just below the low energy neutron shelf to reject counts due to gammas and electronic noise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Wall effect more pronounced in small diameter (larger surface to volume) or high pressure detectors (short attenuation length)</a:t>
            </a:r>
          </a:p>
          <a:p>
            <a:endParaRPr lang="en-US" sz="2400" dirty="0" smtClean="0"/>
          </a:p>
        </p:txBody>
      </p:sp>
      <p:pic>
        <p:nvPicPr>
          <p:cNvPr id="6" name="Picture 2" descr="C:\Users\ukb\Desktop\Pulse Height Spectrum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800600" y="4191000"/>
            <a:ext cx="0" cy="10668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042276" cy="722762"/>
          </a:xfrm>
        </p:spPr>
        <p:txBody>
          <a:bodyPr/>
          <a:lstStyle/>
          <a:p>
            <a:r>
              <a:rPr lang="en-US" sz="2400" dirty="0" smtClean="0"/>
              <a:t>Single Ended Tubes – Triple Axis and Powder Diffractometer (HFIR)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800600" cy="4401205"/>
          </a:xfrm>
        </p:spPr>
        <p:txBody>
          <a:bodyPr/>
          <a:lstStyle/>
          <a:p>
            <a:r>
              <a:rPr lang="en-US" sz="2000" dirty="0" smtClean="0"/>
              <a:t>Charge sensitive preamplifier plus voltage discriminator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High voltage applied to anode wire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All pulses with voltage above discriminator level are counted as neutrons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No positional information</a:t>
            </a:r>
          </a:p>
          <a:p>
            <a:pPr lvl="1"/>
            <a:r>
              <a:rPr lang="en-US" sz="2000" dirty="0" smtClean="0"/>
              <a:t>other than event occurred     somewhere inside the tube</a:t>
            </a:r>
          </a:p>
          <a:p>
            <a:pPr lvl="1"/>
            <a:r>
              <a:rPr lang="en-US" sz="2000" dirty="0" smtClean="0"/>
              <a:t>essentially a counter</a:t>
            </a:r>
            <a:endParaRPr lang="en-US" sz="2000" dirty="0"/>
          </a:p>
        </p:txBody>
      </p:sp>
      <p:pic>
        <p:nvPicPr>
          <p:cNvPr id="4" name="Picture 2" descr="CIMG48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850900"/>
            <a:ext cx="185910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\\nscd\Groups\NFDD\Projects\HFIR_Instruments\HB-2A Powder Diffractometer\Instrument Pictures\2015  4-6 459EOC Detector Troubleshooting\DSCN81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4" y="238881"/>
            <a:ext cx="8804275" cy="722762"/>
          </a:xfrm>
        </p:spPr>
        <p:txBody>
          <a:bodyPr/>
          <a:lstStyle/>
          <a:p>
            <a:r>
              <a:rPr lang="en-US" sz="2400" dirty="0" smtClean="0"/>
              <a:t>Linear Position Sensitive Detectors (LPSDs) and Resistive Charge Division</a:t>
            </a:r>
            <a:endParaRPr lang="en-US" sz="2400" dirty="0"/>
          </a:p>
        </p:txBody>
      </p:sp>
      <p:pic>
        <p:nvPicPr>
          <p:cNvPr id="7171" name="Picture 3" descr="\\YUKI-NEW\Users$\ukb\Private\aaa INSTRUMENTS - HFIR\CG-2  GP-SANS\GP SANS PAPER\FIGURES\Fig. 4 res charge division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286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4" descr="P927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3753612" cy="221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69861" y="1447800"/>
            <a:ext cx="4343400" cy="4093428"/>
          </a:xfrm>
        </p:spPr>
        <p:txBody>
          <a:bodyPr/>
          <a:lstStyle/>
          <a:p>
            <a:r>
              <a:rPr lang="en-US" sz="2000" dirty="0" smtClean="0"/>
              <a:t>Modular Assembly   “8 packs”</a:t>
            </a:r>
          </a:p>
          <a:p>
            <a:r>
              <a:rPr lang="en-US" sz="2000" dirty="0" smtClean="0"/>
              <a:t>Resistive anode (few 1000 ohms)</a:t>
            </a:r>
          </a:p>
          <a:p>
            <a:r>
              <a:rPr lang="en-US" sz="2000" dirty="0" smtClean="0"/>
              <a:t>Anode at HV  (1.5 - 2 kV  </a:t>
            </a:r>
            <a:r>
              <a:rPr lang="en-US" sz="2000" dirty="0" err="1" smtClean="0"/>
              <a:t>typ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Preamplifier at each end of tube</a:t>
            </a:r>
          </a:p>
          <a:p>
            <a:r>
              <a:rPr lang="en-US" sz="2000" dirty="0" smtClean="0"/>
              <a:t>Current divides according to resistance it sees to preamps</a:t>
            </a:r>
          </a:p>
          <a:p>
            <a:r>
              <a:rPr lang="en-US" sz="2000" dirty="0" smtClean="0"/>
              <a:t>Current from both preamps is measured, compared</a:t>
            </a:r>
          </a:p>
          <a:p>
            <a:r>
              <a:rPr lang="en-US" sz="2000" dirty="0" smtClean="0"/>
              <a:t>Mathematical expression </a:t>
            </a:r>
          </a:p>
          <a:p>
            <a:pPr>
              <a:buNone/>
            </a:pPr>
            <a:r>
              <a:rPr lang="en-US" sz="2000" dirty="0" smtClean="0"/>
              <a:t>              (A – B)/(A + B) </a:t>
            </a:r>
          </a:p>
          <a:p>
            <a:pPr>
              <a:buNone/>
            </a:pPr>
            <a:r>
              <a:rPr lang="en-US" sz="2000" dirty="0" smtClean="0"/>
              <a:t>   determines interaction location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91" y="155479"/>
            <a:ext cx="8728075" cy="408830"/>
          </a:xfrm>
        </p:spPr>
        <p:txBody>
          <a:bodyPr/>
          <a:lstStyle/>
          <a:p>
            <a:r>
              <a:rPr lang="en-US" sz="2400" dirty="0" smtClean="0"/>
              <a:t>Wide Range of Pulse </a:t>
            </a:r>
            <a:r>
              <a:rPr lang="en-US" sz="2400" dirty="0"/>
              <a:t>S</a:t>
            </a:r>
            <a:r>
              <a:rPr lang="en-US" sz="2400" dirty="0" smtClean="0"/>
              <a:t>hapes are possible …</a:t>
            </a:r>
            <a:endParaRPr lang="en-US" sz="2400" dirty="0"/>
          </a:p>
        </p:txBody>
      </p:sp>
      <p:pic>
        <p:nvPicPr>
          <p:cNvPr id="8196" name="Picture 4" descr="\\YUKI-NEW\Users$\ukb\Private\aaa INSTRUMENTS - HFIR\CG-2  GP-SANS\GP SANS PAPER\FIGURES\Fig. 5a pulses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06138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YUKI-NEW\Users$\ukb\Private\aaa INSTRUMENTS - HFIR\CG-2  GP-SANS\GP SANS PAPER\FIGURES\Fig. 5b pulses 1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404055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\\YUKI-NEW\Users$\ukb\Private\aaa INSTRUMENTS - HFIR\CG-2  GP-SANS\GP SANS PAPER\FIGURES\Fig. 5b pulses 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09999"/>
            <a:ext cx="3913929" cy="25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3400" y="1371600"/>
            <a:ext cx="36576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Pulses at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right are from interaction near tube end</a:t>
            </a: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 smtClean="0">
              <a:latin typeface="Arial Narrow" pitchFamily="34" charset="0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Pulses below are from interaction near tube center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408830"/>
          </a:xfrm>
        </p:spPr>
        <p:txBody>
          <a:bodyPr/>
          <a:lstStyle/>
          <a:p>
            <a:r>
              <a:rPr lang="en-US" sz="2400" dirty="0" smtClean="0"/>
              <a:t>… as well as most of the instruments at HFIR</a:t>
            </a:r>
            <a:endParaRPr lang="en-US" sz="2400" dirty="0"/>
          </a:p>
        </p:txBody>
      </p:sp>
      <p:pic>
        <p:nvPicPr>
          <p:cNvPr id="3074" name="Picture 2" descr="C:\Users\ukb\Desktop\HFIR Instrument Layout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772275" cy="518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534400" cy="406265"/>
          </a:xfrm>
        </p:spPr>
        <p:txBody>
          <a:bodyPr/>
          <a:lstStyle/>
          <a:p>
            <a:r>
              <a:rPr lang="en-US" sz="2400" dirty="0"/>
              <a:t>N</a:t>
            </a:r>
            <a:r>
              <a:rPr lang="en-US" sz="2400" dirty="0" smtClean="0"/>
              <a:t>eutron </a:t>
            </a:r>
            <a:r>
              <a:rPr lang="en-US" sz="2400" dirty="0"/>
              <a:t>d</a:t>
            </a:r>
            <a:r>
              <a:rPr lang="en-US" sz="2400" dirty="0" smtClean="0"/>
              <a:t>etection response along the </a:t>
            </a:r>
            <a:r>
              <a:rPr lang="en-US" sz="2400" dirty="0"/>
              <a:t>a</a:t>
            </a:r>
            <a:r>
              <a:rPr lang="en-US" sz="2400" dirty="0" smtClean="0"/>
              <a:t>node wire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238877"/>
              </p:ext>
            </p:extLst>
          </p:nvPr>
        </p:nvGraphicFramePr>
        <p:xfrm>
          <a:off x="228600" y="990600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8307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Area Detectors – BNL MWPC, WAND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5257800"/>
            <a:ext cx="41910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Multi-Wire Proportional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Counter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buFont typeface="Arial" charset="0"/>
              <a:buNone/>
              <a:tabLst/>
              <a:defRPr/>
            </a:pPr>
            <a:r>
              <a:rPr lang="en-US" sz="2000" b="1" dirty="0" smtClean="0">
                <a:latin typeface="Arial Narrow" pitchFamily="34" charset="0"/>
                <a:cs typeface="+mn-cs"/>
              </a:rPr>
              <a:t>   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(Brookhaven National Laboratory)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486400" y="5408458"/>
            <a:ext cx="2438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WAND Detector 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(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Ordela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 Inc)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1828800"/>
            <a:ext cx="40290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3271838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720197"/>
          </a:xfrm>
        </p:spPr>
        <p:txBody>
          <a:bodyPr/>
          <a:lstStyle/>
          <a:p>
            <a:r>
              <a:rPr lang="en-US" sz="2400" dirty="0" smtClean="0"/>
              <a:t>Multi-Wire Proportional Counters from BNL</a:t>
            </a:r>
            <a:br>
              <a:rPr lang="en-US" sz="2400" dirty="0" smtClean="0"/>
            </a:br>
            <a:r>
              <a:rPr lang="en-US" sz="2400" dirty="0" smtClean="0"/>
              <a:t>(SNS </a:t>
            </a:r>
            <a:r>
              <a:rPr lang="en-US" sz="2400" dirty="0" err="1" smtClean="0"/>
              <a:t>Reflectometers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1"/>
            <a:ext cx="4648200" cy="4952999"/>
          </a:xfrm>
        </p:spPr>
        <p:txBody>
          <a:bodyPr/>
          <a:lstStyle/>
          <a:p>
            <a:r>
              <a:rPr lang="en-US" sz="2000" dirty="0" smtClean="0"/>
              <a:t>20 cm x 20 cm active area</a:t>
            </a:r>
          </a:p>
          <a:p>
            <a:r>
              <a:rPr lang="en-US" sz="2000" dirty="0" smtClean="0"/>
              <a:t>1.5 cm gas depth  (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+ C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8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X and Y orthogonal cathodes with     anode between at   + high voltage</a:t>
            </a:r>
          </a:p>
          <a:p>
            <a:r>
              <a:rPr lang="en-US" sz="2000" dirty="0" smtClean="0"/>
              <a:t>Charge at anode induces signal on cathodes</a:t>
            </a:r>
          </a:p>
          <a:p>
            <a:r>
              <a:rPr lang="en-US" sz="2000" dirty="0" smtClean="0"/>
              <a:t>Preamps every 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wire (1.1 cm)</a:t>
            </a:r>
          </a:p>
          <a:p>
            <a:r>
              <a:rPr lang="en-US" sz="2000" dirty="0" smtClean="0"/>
              <a:t>Resistive charge division between each pair of nodes (preamps)</a:t>
            </a:r>
          </a:p>
          <a:p>
            <a:r>
              <a:rPr lang="en-US" sz="2000" dirty="0" smtClean="0"/>
              <a:t>Low noise, low gas gain (~ 25)</a:t>
            </a:r>
          </a:p>
          <a:p>
            <a:r>
              <a:rPr lang="en-US" sz="2000" dirty="0" smtClean="0"/>
              <a:t>1.5 mm spatial resolution (x and y)</a:t>
            </a:r>
          </a:p>
          <a:p>
            <a:r>
              <a:rPr lang="en-US" sz="2000" dirty="0" err="1" smtClean="0"/>
              <a:t>Recirculating</a:t>
            </a:r>
            <a:r>
              <a:rPr lang="en-US" sz="2000" dirty="0" smtClean="0"/>
              <a:t> gas pump and filter</a:t>
            </a:r>
          </a:p>
          <a:p>
            <a:r>
              <a:rPr lang="en-US" sz="2000" dirty="0" smtClean="0"/>
              <a:t>4 </a:t>
            </a:r>
            <a:r>
              <a:rPr lang="el-GR" sz="2000" dirty="0" smtClean="0"/>
              <a:t>μ</a:t>
            </a:r>
            <a:r>
              <a:rPr lang="en-US" sz="2000" dirty="0" smtClean="0"/>
              <a:t>s dead time per pulse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38010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486400" y="5257800"/>
            <a:ext cx="29718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Interpolation based on signals from three wires             </a:t>
            </a:r>
          </a:p>
          <a:p>
            <a:pPr marL="0" indent="0">
              <a:buNone/>
            </a:pPr>
            <a:r>
              <a:rPr lang="en-US" sz="2000" dirty="0" smtClean="0"/>
              <a:t>    (C – A) / (A + B + C)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219200" y="925188"/>
            <a:ext cx="647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These detectors date back to the 80’s, and still are in service!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4" y="152400"/>
            <a:ext cx="9067800" cy="720197"/>
          </a:xfrm>
        </p:spPr>
        <p:txBody>
          <a:bodyPr/>
          <a:lstStyle/>
          <a:p>
            <a:r>
              <a:rPr lang="en-US" sz="2400" dirty="0" smtClean="0"/>
              <a:t>PSDs with Rise </a:t>
            </a:r>
            <a:r>
              <a:rPr lang="en-US" sz="2400" dirty="0"/>
              <a:t>Time </a:t>
            </a:r>
            <a:r>
              <a:rPr lang="en-US" sz="2400" dirty="0" smtClean="0"/>
              <a:t>Encoding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(HFIR Neutron </a:t>
            </a:r>
            <a:r>
              <a:rPr lang="en-US" sz="2400" dirty="0"/>
              <a:t>Residual Stress Mapping </a:t>
            </a:r>
            <a:r>
              <a:rPr lang="en-US" sz="2400" dirty="0" smtClean="0"/>
              <a:t>Facility)</a:t>
            </a:r>
            <a:endParaRPr lang="en-US" sz="2400" dirty="0"/>
          </a:p>
        </p:txBody>
      </p:sp>
      <p:pic>
        <p:nvPicPr>
          <p:cNvPr id="8" name="Picture 4" descr="C:\Users\ukb\Desktop\1155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152400" y="1447800"/>
            <a:ext cx="4800600" cy="4555093"/>
          </a:xfrm>
        </p:spPr>
        <p:txBody>
          <a:bodyPr/>
          <a:lstStyle/>
          <a:p>
            <a:r>
              <a:rPr lang="en-US" sz="2000" dirty="0" smtClean="0"/>
              <a:t>10 cm long x 5 cm wide active area</a:t>
            </a:r>
          </a:p>
          <a:p>
            <a:r>
              <a:rPr lang="en-US" sz="2000" dirty="0" smtClean="0"/>
              <a:t>2 cm active depth</a:t>
            </a:r>
          </a:p>
          <a:p>
            <a:r>
              <a:rPr lang="en-US" sz="2000" baseline="30000" dirty="0" smtClean="0"/>
              <a:t>3</a:t>
            </a:r>
            <a:r>
              <a:rPr lang="en-US" sz="2000" dirty="0" smtClean="0"/>
              <a:t>He + CF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at 6.9 </a:t>
            </a:r>
            <a:r>
              <a:rPr lang="en-US" sz="2000" dirty="0" err="1" smtClean="0"/>
              <a:t>atm</a:t>
            </a:r>
            <a:r>
              <a:rPr lang="en-US" sz="2000" dirty="0" smtClean="0"/>
              <a:t> to give</a:t>
            </a:r>
          </a:p>
          <a:p>
            <a:pPr>
              <a:buNone/>
            </a:pPr>
            <a:r>
              <a:rPr lang="en-US" sz="2000" dirty="0" smtClean="0"/>
              <a:t>         efficiency &gt; 65% at 2 Å</a:t>
            </a:r>
          </a:p>
          <a:p>
            <a:r>
              <a:rPr lang="en-US" sz="2000" dirty="0" smtClean="0"/>
              <a:t>Entrance window 2.5 mm 6061 Al</a:t>
            </a:r>
          </a:p>
          <a:p>
            <a:r>
              <a:rPr lang="en-US" sz="2000" dirty="0" smtClean="0"/>
              <a:t>Anode and Cathode wire planes</a:t>
            </a:r>
          </a:p>
          <a:p>
            <a:r>
              <a:rPr lang="en-US" sz="2000" dirty="0" smtClean="0"/>
              <a:t>RC or “rise time” encoding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(</a:t>
            </a:r>
            <a:r>
              <a:rPr lang="en-US" sz="2000" dirty="0" err="1" smtClean="0"/>
              <a:t>Borkowski</a:t>
            </a:r>
            <a:r>
              <a:rPr lang="en-US" sz="2000" dirty="0" smtClean="0"/>
              <a:t>-Kopp) </a:t>
            </a:r>
          </a:p>
          <a:p>
            <a:r>
              <a:rPr lang="en-US" sz="2000" dirty="0" smtClean="0"/>
              <a:t>Two preamps – one at each end of cathode</a:t>
            </a:r>
          </a:p>
          <a:p>
            <a:r>
              <a:rPr lang="en-US" sz="2000" dirty="0" smtClean="0"/>
              <a:t>Bipolar shaping of signal pulses</a:t>
            </a:r>
          </a:p>
          <a:p>
            <a:r>
              <a:rPr lang="en-US" sz="2000" dirty="0" smtClean="0"/>
              <a:t>Difference in zero-level crossover times is linearly proportional to neutron position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638800" y="39624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 smtClean="0"/>
              <a:t>Ordela</a:t>
            </a:r>
            <a:r>
              <a:rPr lang="en-US" sz="2000" dirty="0" smtClean="0"/>
              <a:t> model 1155N  PSD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248400" y="6248400"/>
            <a:ext cx="182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Bipolar Pulse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572000"/>
            <a:ext cx="2133600" cy="171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6265"/>
          </a:xfrm>
        </p:spPr>
        <p:txBody>
          <a:bodyPr/>
          <a:lstStyle/>
          <a:p>
            <a:r>
              <a:rPr lang="en-US" sz="2400" dirty="0" smtClean="0"/>
              <a:t>Neutron Beam Monitors  (</a:t>
            </a:r>
            <a:r>
              <a:rPr lang="en-US" sz="2400" dirty="0" err="1" smtClean="0"/>
              <a:t>Ordela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800600" cy="1938992"/>
          </a:xfrm>
        </p:spPr>
        <p:txBody>
          <a:bodyPr/>
          <a:lstStyle/>
          <a:p>
            <a:r>
              <a:rPr lang="en-US" sz="2000" dirty="0" smtClean="0"/>
              <a:t>Low gain (~ 7) gas proportional detector</a:t>
            </a:r>
          </a:p>
          <a:p>
            <a:r>
              <a:rPr lang="en-US" sz="2000" dirty="0" smtClean="0"/>
              <a:t>Two or four anode wires</a:t>
            </a:r>
          </a:p>
          <a:p>
            <a:r>
              <a:rPr lang="en-US" sz="2000" dirty="0" smtClean="0"/>
              <a:t>Low efficiency (10</a:t>
            </a:r>
            <a:r>
              <a:rPr lang="en-US" sz="2000" baseline="30000" dirty="0" smtClean="0"/>
              <a:t>-3</a:t>
            </a:r>
            <a:r>
              <a:rPr lang="en-US" sz="2000" dirty="0" smtClean="0"/>
              <a:t> - 10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typ)</a:t>
            </a:r>
          </a:p>
          <a:p>
            <a:r>
              <a:rPr lang="en-US" sz="2000" baseline="30000" dirty="0" smtClean="0"/>
              <a:t>3</a:t>
            </a:r>
            <a:r>
              <a:rPr lang="en-US" sz="2000" dirty="0" smtClean="0"/>
              <a:t>He or 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conversion gas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(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cross section ~ 1.9 barns)</a:t>
            </a:r>
            <a:endParaRPr lang="en-US" sz="20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08485"/>
            <a:ext cx="3581400" cy="34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33400" y="4953000"/>
            <a:ext cx="800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Note:  beam monitor gas is essentially non-attenuating, but the wall thickness is 2 mm 6061 aluminum x 2 = 4 mm per monitor</a:t>
            </a:r>
            <a:endParaRPr lang="en-US" sz="2000" u="sn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590800" y="5824444"/>
            <a:ext cx="42800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attenuation ~ 1% per mm  (for 1Å)</a:t>
            </a:r>
            <a:endParaRPr lang="en-US" sz="2000" u="sng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67830"/>
            <a:ext cx="8762999" cy="1468690"/>
          </a:xfrm>
        </p:spPr>
        <p:txBody>
          <a:bodyPr>
            <a:norm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hat properties are important in the selection of a neutron detector ?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000" dirty="0" smtClean="0"/>
              <a:t>… some or all depending on the instrument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idx="1"/>
          </p:nvPr>
        </p:nvSpPr>
        <p:spPr>
          <a:xfrm>
            <a:off x="184087" y="2057400"/>
            <a:ext cx="4267200" cy="367005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Spatial </a:t>
            </a:r>
            <a:r>
              <a:rPr lang="en-US" sz="2000" dirty="0"/>
              <a:t>Resolution</a:t>
            </a:r>
          </a:p>
          <a:p>
            <a:r>
              <a:rPr lang="en-US" sz="2000" dirty="0"/>
              <a:t>Timing Resolution</a:t>
            </a:r>
          </a:p>
          <a:p>
            <a:r>
              <a:rPr lang="en-US" sz="2000" dirty="0"/>
              <a:t>Detection Efficiency</a:t>
            </a:r>
          </a:p>
          <a:p>
            <a:r>
              <a:rPr lang="en-US" sz="2000" dirty="0"/>
              <a:t>Count Rate </a:t>
            </a:r>
            <a:r>
              <a:rPr lang="en-US" sz="2000" dirty="0" smtClean="0"/>
              <a:t>Capability/Dynamic Range</a:t>
            </a:r>
            <a:endParaRPr lang="en-US" sz="2000" dirty="0"/>
          </a:p>
          <a:p>
            <a:r>
              <a:rPr lang="en-US" sz="2000" dirty="0" smtClean="0"/>
              <a:t>Gamma Efficiency/Discrimination</a:t>
            </a:r>
            <a:endParaRPr lang="en-US" sz="2000" dirty="0"/>
          </a:p>
          <a:p>
            <a:r>
              <a:rPr lang="en-US" sz="2000" dirty="0" smtClean="0"/>
              <a:t>Cost/Areal Coverage</a:t>
            </a:r>
            <a:endParaRPr lang="en-US" sz="2000" dirty="0"/>
          </a:p>
          <a:p>
            <a:r>
              <a:rPr lang="en-US" sz="2000" dirty="0"/>
              <a:t>Long Term </a:t>
            </a:r>
            <a:r>
              <a:rPr lang="en-US" sz="2000" dirty="0" smtClean="0"/>
              <a:t>Reliability/Maintainability</a:t>
            </a:r>
            <a:endParaRPr lang="en-US" sz="20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5543" y="2552257"/>
            <a:ext cx="3124200" cy="320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40785" y="5867400"/>
            <a:ext cx="4113715" cy="32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1600" dirty="0" smtClean="0"/>
              <a:t>Borrowing an Example from X-Ray Spectroscopy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4451287" y="1797982"/>
            <a:ext cx="4692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Resolution is the </a:t>
            </a:r>
            <a:r>
              <a:rPr lang="en-US" b="1" dirty="0" smtClean="0">
                <a:latin typeface="Arial Narrow" panose="020B0606020202030204" pitchFamily="34" charset="0"/>
              </a:rPr>
              <a:t>ability </a:t>
            </a:r>
            <a:r>
              <a:rPr lang="en-US" b="1" dirty="0">
                <a:latin typeface="Arial Narrow" panose="020B0606020202030204" pitchFamily="34" charset="0"/>
              </a:rPr>
              <a:t>to </a:t>
            </a:r>
            <a:r>
              <a:rPr lang="en-US" b="1" dirty="0" smtClean="0">
                <a:latin typeface="Arial Narrow" panose="020B0606020202030204" pitchFamily="34" charset="0"/>
              </a:rPr>
              <a:t>distinguish between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 smtClean="0">
                <a:latin typeface="Arial Narrow" panose="020B0606020202030204" pitchFamily="34" charset="0"/>
              </a:rPr>
              <a:t>two closely spaced events (</a:t>
            </a:r>
            <a:r>
              <a:rPr lang="en-US" b="1" dirty="0">
                <a:latin typeface="Arial Narrow" panose="020B0606020202030204" pitchFamily="34" charset="0"/>
              </a:rPr>
              <a:t>in space, </a:t>
            </a:r>
            <a:r>
              <a:rPr lang="en-US" b="1" dirty="0" smtClean="0">
                <a:latin typeface="Arial Narrow" panose="020B0606020202030204" pitchFamily="34" charset="0"/>
              </a:rPr>
              <a:t>time, energy)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757729" y="6248400"/>
            <a:ext cx="260201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r>
              <a:rPr kumimoji="0" lang="en-US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Courtesy Philip G. </a:t>
            </a:r>
            <a:r>
              <a:rPr kumimoji="0" lang="en-US" sz="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Burkhalter</a:t>
            </a:r>
            <a:r>
              <a:rPr kumimoji="0" lang="en-US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and William J. Campbell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r>
              <a:rPr lang="en-US" sz="800" dirty="0" smtClean="0">
                <a:latin typeface="Arial Narrow" pitchFamily="34" charset="0"/>
                <a:cs typeface="+mn-cs"/>
              </a:rPr>
              <a:t>U.S. Bureau of Mines, College Park, Maryland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57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6265"/>
          </a:xfrm>
        </p:spPr>
        <p:txBody>
          <a:bodyPr/>
          <a:lstStyle/>
          <a:p>
            <a:r>
              <a:rPr lang="en-US" sz="2400" dirty="0" smtClean="0"/>
              <a:t>Slit Mask to Measure Spatial Resolution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95400"/>
            <a:ext cx="3552381" cy="45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609282"/>
            <a:ext cx="44862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2743200" y="1577081"/>
            <a:ext cx="1981200" cy="139471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67000" y="1702590"/>
            <a:ext cx="2072489" cy="18642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667000" y="1729481"/>
            <a:ext cx="2057400" cy="238531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4393396" y="1292166"/>
            <a:ext cx="1981200" cy="569830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Three Slits in Neutron Shielding Mask  (BAL)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58411" y="1535046"/>
            <a:ext cx="600897" cy="20317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08856" y="1573847"/>
            <a:ext cx="484489" cy="23601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442675" y="1573847"/>
            <a:ext cx="318030" cy="282013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629400" y="1288932"/>
            <a:ext cx="1981200" cy="569830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Detector Response Through Three Slit Mask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28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6265"/>
          </a:xfrm>
        </p:spPr>
        <p:txBody>
          <a:bodyPr/>
          <a:lstStyle/>
          <a:p>
            <a:r>
              <a:rPr lang="en-US" sz="2400" dirty="0" smtClean="0"/>
              <a:t>Timing Resolution and Parallax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128" y="905478"/>
            <a:ext cx="4327872" cy="12003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Finite detector depth d contributes to uncertainty in measurement of detection time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2743200"/>
            <a:ext cx="0" cy="2743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76600" y="2729588"/>
            <a:ext cx="0" cy="27568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48778" y="4015340"/>
            <a:ext cx="12192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9464" y="3764895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/>
              <a:t>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524000" y="3048000"/>
            <a:ext cx="17526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167978" y="2853836"/>
            <a:ext cx="38099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000" dirty="0" smtClean="0"/>
              <a:t>d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51595" y="6287676"/>
            <a:ext cx="86355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 smtClean="0"/>
              <a:t>But what is the uncertainty in this measurement  (for 1.8 Å neutrons, 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~ 2 mm/</a:t>
            </a:r>
            <a:r>
              <a:rPr lang="el-GR" sz="2000" dirty="0" smtClean="0"/>
              <a:t>μ</a:t>
            </a:r>
            <a:r>
              <a:rPr lang="en-US" sz="2000" dirty="0" smtClean="0"/>
              <a:t>s) 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172200" y="2197032"/>
            <a:ext cx="0" cy="3289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898771" y="2197032"/>
            <a:ext cx="26029" cy="3280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219701" y="5105400"/>
            <a:ext cx="914400" cy="1"/>
          </a:xfrm>
          <a:prstGeom prst="line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4792725" y="4712908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/>
              <a:t>n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213758" y="4294712"/>
            <a:ext cx="878376" cy="596051"/>
          </a:xfrm>
          <a:prstGeom prst="line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198229" y="2945999"/>
            <a:ext cx="1726571" cy="124671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172200" y="2945999"/>
            <a:ext cx="1726571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198229" y="4194827"/>
            <a:ext cx="1726571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4983225" y="898411"/>
            <a:ext cx="41039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/>
              <a:t>Parallax contributes to spatial (and to lesser extent) temporal uncertainty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185214" y="5105400"/>
            <a:ext cx="1726571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ight Brace 56"/>
          <p:cNvSpPr/>
          <p:nvPr/>
        </p:nvSpPr>
        <p:spPr>
          <a:xfrm flipH="1">
            <a:off x="5943601" y="2945999"/>
            <a:ext cx="148534" cy="124671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5312442" y="3338523"/>
            <a:ext cx="537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l-GR" dirty="0" smtClean="0"/>
              <a:t>Δ</a:t>
            </a:r>
            <a:r>
              <a:rPr lang="en-US" dirty="0" smtClean="0"/>
              <a:t>x</a:t>
            </a: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451596" y="5892714"/>
            <a:ext cx="75486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 smtClean="0"/>
              <a:t>At the SNS, neutron events are time stamped to a precision of 100 ns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735554" y="4622553"/>
            <a:ext cx="132949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000" dirty="0" smtClean="0"/>
              <a:t>Worst Case </a:t>
            </a:r>
            <a:r>
              <a:rPr lang="el-GR" sz="2000" dirty="0" smtClean="0"/>
              <a:t>Δ</a:t>
            </a:r>
            <a:r>
              <a:rPr lang="en-US" sz="2000" dirty="0" smtClean="0"/>
              <a:t>t ~ d /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n</a:t>
            </a:r>
            <a:endParaRPr lang="en-US" sz="2000" baseline="-25000" dirty="0" smtClean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5524502" y="4634475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l-GR" sz="2000" dirty="0" smtClean="0"/>
              <a:t>θ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01828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6265"/>
          </a:xfrm>
        </p:spPr>
        <p:txBody>
          <a:bodyPr/>
          <a:lstStyle/>
          <a:p>
            <a:r>
              <a:rPr lang="en-US" sz="2400" dirty="0" smtClean="0"/>
              <a:t>Neutron Detection Efficiency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08925"/>
            <a:ext cx="4038600" cy="461665"/>
          </a:xfrm>
        </p:spPr>
        <p:txBody>
          <a:bodyPr/>
          <a:lstStyle/>
          <a:p>
            <a:pPr>
              <a:buNone/>
            </a:pPr>
            <a:r>
              <a:rPr lang="en-US" sz="2400" dirty="0"/>
              <a:t>e</a:t>
            </a:r>
            <a:r>
              <a:rPr lang="en-US" sz="2400" dirty="0" smtClean="0"/>
              <a:t>fficiency = 1 – </a:t>
            </a:r>
            <a:r>
              <a:rPr lang="en-US" sz="2400" dirty="0" err="1" smtClean="0"/>
              <a:t>exp</a:t>
            </a:r>
            <a:r>
              <a:rPr lang="en-US" sz="2400" dirty="0" smtClean="0"/>
              <a:t>(- np</a:t>
            </a:r>
            <a:r>
              <a:rPr lang="el-GR" sz="2400" dirty="0" smtClean="0">
                <a:cs typeface="Times New Roman"/>
              </a:rPr>
              <a:t>σ</a:t>
            </a:r>
            <a:r>
              <a:rPr lang="en-US" sz="2400" dirty="0" smtClean="0">
                <a:cs typeface="Times New Roman"/>
              </a:rPr>
              <a:t>d)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8317762"/>
              </p:ext>
            </p:extLst>
          </p:nvPr>
        </p:nvGraphicFramePr>
        <p:xfrm>
          <a:off x="3810000" y="1371600"/>
          <a:ext cx="53340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04800" y="2057400"/>
            <a:ext cx="35814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000" dirty="0"/>
              <a:t>n</a:t>
            </a:r>
            <a:r>
              <a:rPr lang="en-US" sz="2000" dirty="0" smtClean="0"/>
              <a:t> = number density</a:t>
            </a:r>
          </a:p>
          <a:p>
            <a:pPr>
              <a:buFont typeface="Arial" charset="0"/>
              <a:buNone/>
            </a:pPr>
            <a:r>
              <a:rPr lang="en-US" sz="2000" dirty="0"/>
              <a:t> </a:t>
            </a:r>
            <a:r>
              <a:rPr lang="en-US" sz="2000" dirty="0" smtClean="0"/>
              <a:t>   = 2.7 x 10</a:t>
            </a:r>
            <a:r>
              <a:rPr lang="en-US" sz="2000" baseline="30000" dirty="0" smtClean="0"/>
              <a:t>19</a:t>
            </a:r>
            <a:r>
              <a:rPr lang="en-US" sz="2000" dirty="0" smtClean="0"/>
              <a:t> /cm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-atm</a:t>
            </a:r>
          </a:p>
          <a:p>
            <a:pPr>
              <a:buFont typeface="Arial" charset="0"/>
              <a:buNone/>
            </a:pPr>
            <a:r>
              <a:rPr lang="en-US" sz="2000" dirty="0"/>
              <a:t>p</a:t>
            </a:r>
            <a:r>
              <a:rPr lang="en-US" sz="2000" dirty="0" smtClean="0"/>
              <a:t> = gas pressure  [</a:t>
            </a:r>
            <a:r>
              <a:rPr lang="en-US" sz="2000" dirty="0" err="1" smtClean="0"/>
              <a:t>atm</a:t>
            </a:r>
            <a:r>
              <a:rPr lang="en-US" sz="2000" dirty="0" smtClean="0"/>
              <a:t>]</a:t>
            </a:r>
          </a:p>
          <a:p>
            <a:pPr>
              <a:buFont typeface="Arial" charset="0"/>
              <a:buNone/>
            </a:pPr>
            <a:r>
              <a:rPr lang="el-GR" sz="2000" dirty="0" smtClean="0">
                <a:cs typeface="Times New Roman"/>
              </a:rPr>
              <a:t>σ</a:t>
            </a:r>
            <a:r>
              <a:rPr lang="en-US" sz="2000" dirty="0" smtClean="0">
                <a:cs typeface="Times New Roman"/>
              </a:rPr>
              <a:t>(</a:t>
            </a:r>
            <a:r>
              <a:rPr lang="el-GR" sz="2000" dirty="0" smtClean="0">
                <a:cs typeface="Times New Roman"/>
              </a:rPr>
              <a:t>λ</a:t>
            </a:r>
            <a:r>
              <a:rPr lang="en-US" sz="2000" dirty="0" smtClean="0">
                <a:cs typeface="Times New Roman"/>
              </a:rPr>
              <a:t>) = cross section  [cm</a:t>
            </a:r>
            <a:r>
              <a:rPr lang="en-US" sz="2000" baseline="30000" dirty="0" smtClean="0">
                <a:cs typeface="Times New Roman"/>
              </a:rPr>
              <a:t>2</a:t>
            </a:r>
            <a:r>
              <a:rPr lang="en-US" sz="2000" dirty="0" smtClean="0">
                <a:cs typeface="Times New Roman"/>
              </a:rPr>
              <a:t>]</a:t>
            </a:r>
          </a:p>
          <a:p>
            <a:pPr>
              <a:buFont typeface="Arial" charset="0"/>
              <a:buNone/>
            </a:pPr>
            <a:r>
              <a:rPr lang="en-US" sz="2000" dirty="0">
                <a:cs typeface="Times New Roman"/>
              </a:rPr>
              <a:t> </a:t>
            </a:r>
            <a:r>
              <a:rPr lang="en-US" sz="2000" dirty="0" smtClean="0">
                <a:cs typeface="Times New Roman"/>
              </a:rPr>
              <a:t>         (function of </a:t>
            </a:r>
            <a:r>
              <a:rPr lang="el-GR" sz="2000" dirty="0" smtClean="0">
                <a:cs typeface="Times New Roman"/>
              </a:rPr>
              <a:t>λ</a:t>
            </a:r>
            <a:r>
              <a:rPr lang="en-US" sz="2000" dirty="0" smtClean="0">
                <a:cs typeface="Times New Roman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cs typeface="Times New Roman"/>
              </a:rPr>
              <a:t>d = gas depth  [cm]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2057400" y="5867400"/>
            <a:ext cx="563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400" b="0" dirty="0" smtClean="0"/>
              <a:t>For beam monitors, efficiency ≈ np</a:t>
            </a:r>
            <a:r>
              <a:rPr lang="el-GR" sz="2400" b="0" dirty="0" smtClean="0">
                <a:cs typeface="Times New Roman"/>
              </a:rPr>
              <a:t>σ</a:t>
            </a:r>
            <a:r>
              <a:rPr lang="en-US" sz="2400" b="0" dirty="0" smtClean="0">
                <a:cs typeface="Times New Roman"/>
              </a:rPr>
              <a:t>d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96200" y="2286000"/>
            <a:ext cx="99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1600" dirty="0" smtClean="0"/>
              <a:t>p =  5 </a:t>
            </a:r>
            <a:r>
              <a:rPr lang="en-US" sz="1600" dirty="0" err="1" smtClean="0"/>
              <a:t>atm</a:t>
            </a:r>
            <a:endParaRPr lang="en-US" sz="1600" dirty="0" smtClean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6248400" y="2057400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1600" dirty="0" smtClean="0"/>
              <a:t>p = 10 </a:t>
            </a:r>
            <a:r>
              <a:rPr lang="en-US" sz="1600" dirty="0" err="1" smtClean="0"/>
              <a:t>atm</a:t>
            </a:r>
            <a:endParaRPr lang="en-US" sz="1600" dirty="0" smtClean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4800600" y="1752600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1600" dirty="0" smtClean="0"/>
              <a:t>p = 20 </a:t>
            </a:r>
            <a:r>
              <a:rPr lang="en-US" sz="1600" dirty="0" err="1" smtClean="0"/>
              <a:t>atm</a:t>
            </a:r>
            <a:endParaRPr lang="en-US" sz="1600" dirty="0" smtClean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5029200" y="12954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1800" dirty="0" smtClean="0"/>
              <a:t>Plots below for gas depth d = 1 cm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Gamma Efficiency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191000" cy="4478149"/>
          </a:xfrm>
        </p:spPr>
        <p:txBody>
          <a:bodyPr/>
          <a:lstStyle/>
          <a:p>
            <a:r>
              <a:rPr lang="en-US" sz="2000" dirty="0" smtClean="0"/>
              <a:t>Gamma rays interact with matter primarily through </a:t>
            </a:r>
          </a:p>
          <a:p>
            <a:pPr lvl="1"/>
            <a:r>
              <a:rPr lang="en-US" sz="2000" dirty="0" smtClean="0"/>
              <a:t>Photoelectric</a:t>
            </a:r>
          </a:p>
          <a:p>
            <a:pPr lvl="1"/>
            <a:r>
              <a:rPr lang="en-US" sz="2000" dirty="0" smtClean="0"/>
              <a:t>Compton</a:t>
            </a:r>
          </a:p>
          <a:p>
            <a:pPr lvl="1"/>
            <a:r>
              <a:rPr lang="en-US" sz="2000" dirty="0" smtClean="0"/>
              <a:t>Pair Production  (&gt;1.02 </a:t>
            </a:r>
            <a:r>
              <a:rPr lang="en-US" sz="2000" dirty="0" err="1" smtClean="0"/>
              <a:t>MeV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Strong dependence on Z</a:t>
            </a:r>
          </a:p>
          <a:p>
            <a:r>
              <a:rPr lang="en-US" sz="2000" dirty="0" smtClean="0"/>
              <a:t>Combine this with low number density of gases ~ 10</a:t>
            </a:r>
            <a:r>
              <a:rPr lang="en-US" sz="2000" baseline="30000" dirty="0" smtClean="0"/>
              <a:t>19</a:t>
            </a:r>
            <a:r>
              <a:rPr lang="en-US" sz="2000" dirty="0" smtClean="0"/>
              <a:t> - 10</a:t>
            </a:r>
            <a:r>
              <a:rPr lang="en-US" sz="2000" baseline="30000" dirty="0" smtClean="0"/>
              <a:t>20</a:t>
            </a:r>
          </a:p>
          <a:p>
            <a:endParaRPr lang="en-US" sz="2000" dirty="0" smtClean="0"/>
          </a:p>
          <a:p>
            <a:r>
              <a:rPr lang="en-US" sz="2000" dirty="0" smtClean="0"/>
              <a:t>Helium-3 detectors have low     gamma efficiencies </a:t>
            </a:r>
          </a:p>
          <a:p>
            <a:pPr>
              <a:buNone/>
            </a:pPr>
            <a:r>
              <a:rPr lang="en-US" sz="2000" dirty="0" smtClean="0"/>
              <a:t>         (typically &lt; 10</a:t>
            </a:r>
            <a:r>
              <a:rPr lang="en-US" sz="2000" baseline="30000" dirty="0" smtClean="0"/>
              <a:t>-6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834" y="685800"/>
            <a:ext cx="4375765" cy="539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81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7800"/>
            <a:ext cx="8763000" cy="720197"/>
          </a:xfrm>
        </p:spPr>
        <p:txBody>
          <a:bodyPr/>
          <a:lstStyle/>
          <a:p>
            <a:r>
              <a:rPr lang="en-US" sz="2400" dirty="0" smtClean="0"/>
              <a:t>Single output tubes – used individually or arranged into 1d array</a:t>
            </a:r>
            <a:endParaRPr lang="en-US" sz="2400" dirty="0"/>
          </a:p>
        </p:txBody>
      </p:sp>
      <p:pic>
        <p:nvPicPr>
          <p:cNvPr id="1027" name="Picture 3" descr="\\YUKI-NEW\Users$\ukb\Private\aaa INSTRUMENTS - HFIR\HB-2A  POWDER DIFFRACTOMETER\HB2A General Info\HB2A Pictures (from Amy)\DSCN41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kb\Desktop\CTAX Detector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1"/>
            <a:ext cx="3219355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5832475" cy="408830"/>
          </a:xfrm>
        </p:spPr>
        <p:txBody>
          <a:bodyPr/>
          <a:lstStyle/>
          <a:p>
            <a:r>
              <a:rPr lang="en-US" sz="2400" dirty="0" smtClean="0"/>
              <a:t>Lifetime and Aging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1"/>
            <a:ext cx="4495800" cy="5638799"/>
          </a:xfrm>
        </p:spPr>
        <p:txBody>
          <a:bodyPr/>
          <a:lstStyle/>
          <a:p>
            <a:r>
              <a:rPr lang="en-US" sz="2000" dirty="0" smtClean="0"/>
              <a:t>Formation of polymers which deposit on wires</a:t>
            </a:r>
          </a:p>
          <a:p>
            <a:pPr lvl="1"/>
            <a:r>
              <a:rPr lang="en-US" sz="2000" dirty="0" smtClean="0"/>
              <a:t>hot spots or dead areas</a:t>
            </a:r>
          </a:p>
          <a:p>
            <a:r>
              <a:rPr lang="en-US" sz="2000" dirty="0" smtClean="0"/>
              <a:t>Polymerization depends on gas purity and composition, also count rate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Question – </a:t>
            </a:r>
          </a:p>
          <a:p>
            <a:r>
              <a:rPr lang="en-US" sz="2000" dirty="0" smtClean="0"/>
              <a:t>How long will it take to use up the helium-3 in a typical gas detector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Answer – </a:t>
            </a:r>
          </a:p>
          <a:p>
            <a:r>
              <a:rPr lang="en-US" sz="2000" dirty="0" smtClean="0"/>
              <a:t>Assume </a:t>
            </a:r>
            <a:r>
              <a:rPr lang="en-US" sz="2000" dirty="0"/>
              <a:t>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n/s per cm</a:t>
            </a:r>
            <a:r>
              <a:rPr lang="en-US" sz="2000" baseline="30000" dirty="0" smtClean="0"/>
              <a:t>3</a:t>
            </a:r>
            <a:r>
              <a:rPr lang="en-US" sz="2000" dirty="0"/>
              <a:t> </a:t>
            </a:r>
            <a:r>
              <a:rPr lang="en-US" sz="2000" dirty="0" smtClean="0"/>
              <a:t> x  </a:t>
            </a:r>
            <a:r>
              <a:rPr lang="el-GR" sz="2000" dirty="0" smtClean="0"/>
              <a:t>π</a:t>
            </a:r>
            <a:r>
              <a:rPr lang="en-US" sz="2000" dirty="0" smtClean="0"/>
              <a:t> x 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s/</a:t>
            </a:r>
            <a:r>
              <a:rPr lang="en-US" sz="2000" dirty="0" err="1" smtClean="0"/>
              <a:t>yr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    10 </a:t>
            </a:r>
            <a:r>
              <a:rPr lang="en-US" sz="2000" dirty="0" err="1" smtClean="0"/>
              <a:t>atm</a:t>
            </a:r>
            <a:r>
              <a:rPr lang="en-US" sz="2000" dirty="0" smtClean="0"/>
              <a:t> = 3 x 10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 gas atoms per cm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 </a:t>
            </a:r>
          </a:p>
          <a:p>
            <a:pPr>
              <a:buNone/>
            </a:pPr>
            <a:r>
              <a:rPr lang="en-US" sz="2000" dirty="0" smtClean="0"/>
              <a:t>    So, would deplete ~ 1 in 1,000,000 </a:t>
            </a:r>
          </a:p>
          <a:p>
            <a:pPr>
              <a:buNone/>
            </a:pPr>
            <a:r>
              <a:rPr lang="en-US" sz="2000" dirty="0" smtClean="0"/>
              <a:t>    He-3 atoms in 1000 years !</a:t>
            </a:r>
          </a:p>
          <a:p>
            <a:pPr>
              <a:buNone/>
            </a:pPr>
            <a:endParaRPr lang="en-US" sz="2000" dirty="0" smtClean="0"/>
          </a:p>
          <a:p>
            <a:endParaRPr lang="en-US" dirty="0"/>
          </a:p>
        </p:txBody>
      </p:sp>
      <p:pic>
        <p:nvPicPr>
          <p:cNvPr id="1027" name="Picture 3" descr="C:\Users\Owner\Desktop\Images of Wire Deposit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143000"/>
            <a:ext cx="3961755" cy="4025353"/>
          </a:xfrm>
          <a:prstGeom prst="rect">
            <a:avLst/>
          </a:prstGeom>
          <a:noFill/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791200" y="5257800"/>
            <a:ext cx="28956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 Images courtesy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of</a:t>
            </a:r>
          </a:p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SzTx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P.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Krizan</a:t>
            </a:r>
            <a:r>
              <a:rPr lang="en-US" dirty="0" smtClean="0">
                <a:latin typeface="Arial Narrow" pitchFamily="34" charset="0"/>
                <a:cs typeface="+mn-cs"/>
              </a:rPr>
              <a:t>,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Ionization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Counters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2052" name="Picture 3" descr="Ring_10fps_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3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6400800" cy="1143133"/>
          </a:xfrm>
        </p:spPr>
        <p:txBody>
          <a:bodyPr/>
          <a:lstStyle/>
          <a:p>
            <a:pPr algn="ctr"/>
            <a:r>
              <a:rPr lang="en-US" sz="4000" dirty="0" smtClean="0"/>
              <a:t>Thank You for Your </a:t>
            </a:r>
            <a:br>
              <a:rPr lang="en-US" sz="4000" dirty="0" smtClean="0"/>
            </a:br>
            <a:r>
              <a:rPr lang="en-US" sz="4000" dirty="0" smtClean="0"/>
              <a:t>Time and Attention 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9600" y="3657600"/>
            <a:ext cx="7772400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Acknowledgements:</a:t>
            </a:r>
          </a:p>
          <a:p>
            <a:pPr marL="0" indent="0" algn="ctr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>Jack Carpenter</a:t>
            </a:r>
          </a:p>
          <a:p>
            <a:pPr marL="0" indent="0" algn="ctr">
              <a:buNone/>
            </a:pPr>
            <a:r>
              <a:rPr lang="en-US" sz="2000" dirty="0"/>
              <a:t>Lee Robertson</a:t>
            </a:r>
          </a:p>
          <a:p>
            <a:pPr marL="0" indent="0" algn="ctr">
              <a:buNone/>
            </a:pPr>
            <a:r>
              <a:rPr lang="en-US" sz="2000" dirty="0"/>
              <a:t>Kent Crawford</a:t>
            </a:r>
          </a:p>
          <a:p>
            <a:pPr marL="0" indent="0" algn="ctr">
              <a:buNone/>
            </a:pPr>
            <a:r>
              <a:rPr lang="en-US" sz="2000" dirty="0" smtClean="0"/>
              <a:t>Ron Cooper</a:t>
            </a:r>
          </a:p>
          <a:p>
            <a:pPr marL="0" indent="0" algn="ctr">
              <a:buNone/>
            </a:pPr>
            <a:r>
              <a:rPr lang="en-US" sz="2000" dirty="0" err="1" smtClean="0"/>
              <a:t>Yacouba</a:t>
            </a:r>
            <a:r>
              <a:rPr lang="en-US" sz="2000" dirty="0" smtClean="0"/>
              <a:t> </a:t>
            </a:r>
            <a:r>
              <a:rPr lang="en-US" sz="2000" dirty="0" err="1" smtClean="0"/>
              <a:t>Diawara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8458200" cy="1348061"/>
          </a:xfrm>
        </p:spPr>
        <p:txBody>
          <a:bodyPr/>
          <a:lstStyle/>
          <a:p>
            <a:r>
              <a:rPr lang="en-US" sz="2400" dirty="0" smtClean="0"/>
              <a:t>Linear Position Sensitive Detectors (LPSDs) vacuum compatible, typical installations cover large areas (10s of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(GE Reuter-Stokes)</a:t>
            </a:r>
            <a:endParaRPr lang="en-US" sz="2400" dirty="0"/>
          </a:p>
        </p:txBody>
      </p:sp>
      <p:pic>
        <p:nvPicPr>
          <p:cNvPr id="12" name="Picture 9" descr="PA3000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5257800" y="1295400"/>
            <a:ext cx="33528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46073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3108661" y="3581398"/>
            <a:ext cx="0" cy="1066800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16209" y="3886200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1 meter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177800"/>
            <a:ext cx="8229600" cy="722762"/>
          </a:xfrm>
        </p:spPr>
        <p:txBody>
          <a:bodyPr/>
          <a:lstStyle/>
          <a:p>
            <a:r>
              <a:rPr lang="en-US" sz="2400" dirty="0" smtClean="0"/>
              <a:t>Wide variety of configurations – linear, radial,   </a:t>
            </a:r>
            <a:br>
              <a:rPr lang="en-US" sz="2400" dirty="0" smtClean="0"/>
            </a:br>
            <a:r>
              <a:rPr lang="en-US" sz="2400" dirty="0" smtClean="0"/>
              <a:t>or curved about horizontal or vertical axis</a:t>
            </a:r>
            <a:endParaRPr lang="en-US" sz="2400" dirty="0"/>
          </a:p>
        </p:txBody>
      </p:sp>
      <p:pic>
        <p:nvPicPr>
          <p:cNvPr id="1028" name="Picture 4" descr="C:\Users\ukb\Desktop\BL01B  NOMAD\aaa NOTES AND INFO FROM DETECTOR MANUALS\From SharePoint\Photo Inside Nomad - from Webs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3657600" cy="27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YUKI-NEW\Users$\ukb\Private\aaa INSTRUMENTS - HFIR\CG-2  GP-SANS\GP SANS PAPER\FIGURES\Fig. 2 photo of arr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130916"/>
            <a:ext cx="3429000" cy="26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914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962400"/>
            <a:ext cx="2590800" cy="26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486400" y="914400"/>
            <a:ext cx="2286000" cy="2934652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4" y="177800"/>
            <a:ext cx="8880475" cy="408830"/>
          </a:xfrm>
        </p:spPr>
        <p:txBody>
          <a:bodyPr/>
          <a:lstStyle/>
          <a:p>
            <a:r>
              <a:rPr lang="en-US" sz="2400" dirty="0" smtClean="0"/>
              <a:t>Multi-wire, areal coverage (common gas space)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" y="3290841"/>
            <a:ext cx="4431983" cy="278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0" y="1600200"/>
            <a:ext cx="4038600" cy="9541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0434"/>
            <a:ext cx="4459993" cy="22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31051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347075" cy="722762"/>
          </a:xfrm>
        </p:spPr>
        <p:txBody>
          <a:bodyPr/>
          <a:lstStyle/>
          <a:p>
            <a:r>
              <a:rPr lang="en-US" sz="2400" dirty="0" smtClean="0"/>
              <a:t>Brookhaven Multi-Wire Proportional Detector for WAND (HB-2C at HFIR)</a:t>
            </a:r>
            <a:endParaRPr lang="en-US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180118" cy="346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636318" y="5181600"/>
            <a:ext cx="8001000" cy="1143000"/>
          </a:xfrm>
          <a:prstGeom prst="rect">
            <a:avLst/>
          </a:prstGeom>
        </p:spPr>
        <p:txBody>
          <a:bodyPr/>
          <a:lstStyle>
            <a:lvl1pPr marL="230188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–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6C3A"/>
              </a:buClr>
              <a:buFont typeface="Arial" charset="0"/>
              <a:buChar char="»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 smtClean="0"/>
              <a:t>120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Curved Multi-Wire Proportional Counter  (Brookhaven National Lab)</a:t>
            </a:r>
          </a:p>
          <a:p>
            <a:pPr marL="0" indent="0">
              <a:buFont typeface="Arial" charset="0"/>
              <a:buNone/>
            </a:pPr>
            <a:r>
              <a:rPr lang="en-US" sz="2000" dirty="0" smtClean="0"/>
              <a:t>Currently at PCS Instrument in Los Alamos National Lab, N.M.</a:t>
            </a:r>
          </a:p>
          <a:p>
            <a:pPr marL="0" indent="0">
              <a:buFont typeface="Arial" charset="0"/>
              <a:buNone/>
            </a:pPr>
            <a:r>
              <a:rPr lang="en-US" sz="2000" dirty="0" smtClean="0"/>
              <a:t>Scheduled for delivery to ORNL end of summer</a:t>
            </a:r>
          </a:p>
        </p:txBody>
      </p:sp>
    </p:spTree>
    <p:extLst>
      <p:ext uri="{BB962C8B-B14F-4D97-AF65-F5344CB8AC3E}">
        <p14:creationId xmlns:p14="http://schemas.microsoft.com/office/powerpoint/2010/main" val="83243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08830"/>
          </a:xfrm>
        </p:spPr>
        <p:txBody>
          <a:bodyPr/>
          <a:lstStyle/>
          <a:p>
            <a:r>
              <a:rPr lang="en-US" sz="2400" dirty="0" smtClean="0"/>
              <a:t>And of course the neutron beam monitors</a:t>
            </a:r>
            <a:endParaRPr lang="en-US" sz="2400" dirty="0"/>
          </a:p>
        </p:txBody>
      </p:sp>
      <p:pic>
        <p:nvPicPr>
          <p:cNvPr id="5" name="Picture 6" descr="C:\Users\ukb\Desktop\Photos\P603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371600"/>
            <a:ext cx="5562600" cy="4284896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ster Page Slide">
  <a:themeElements>
    <a:clrScheme name="ORNL 0812 new">
      <a:dk1>
        <a:sysClr val="windowText" lastClr="000000"/>
      </a:dk1>
      <a:lt1>
        <a:sysClr val="window" lastClr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6C3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20970</TotalTime>
  <Words>2053</Words>
  <Application>Microsoft Office PowerPoint</Application>
  <PresentationFormat>On-screen Show (4:3)</PresentationFormat>
  <Paragraphs>290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Master Page Slide</vt:lpstr>
      <vt:lpstr>PowerPoint Presentation</vt:lpstr>
      <vt:lpstr>At SNS, ~ 2/3 of the operating instruments that the Detector Group supports use 3He detectors</vt:lpstr>
      <vt:lpstr>… as well as most of the instruments at HFIR</vt:lpstr>
      <vt:lpstr>Single output tubes – used individually or arranged into 1d array</vt:lpstr>
      <vt:lpstr>Linear Position Sensitive Detectors (LPSDs) vacuum compatible, typical installations cover large areas (10s of m2) (GE Reuter-Stokes)</vt:lpstr>
      <vt:lpstr>Wide variety of configurations – linear, radial,    or curved about horizontal or vertical axis</vt:lpstr>
      <vt:lpstr>Multi-wire, areal coverage (common gas space)</vt:lpstr>
      <vt:lpstr>Brookhaven Multi-Wire Proportional Detector for WAND (HB-2C at HFIR)</vt:lpstr>
      <vt:lpstr>And of course the neutron beam monitors</vt:lpstr>
      <vt:lpstr>Helium-3 Detector Deployment at SNS and HFIR</vt:lpstr>
      <vt:lpstr>Why do we need to ‘detect’ neutrons ?     Detectors provide us with the information we need to learn about how     neutrons interact with our samples  What do the detectors actually ‘detect’ ?     What we want to know is intensity (relative to the incident beam) as a     function of scattering angle 2θ and neutron wavelength λ             What detectors measure is neutron interaction location (and at the SNS, time)                                     location x, y,  z  →  θ          time t  →  λ            ( v =  L / t  ;   p = mv = h/λ )     The ‘effective’ size of the detection element is important  (spatial and temporal                  measurement uncertainty), need for different detector types, no ‘one size fits all’  How do we ‘detect’ neutrons ?</vt:lpstr>
      <vt:lpstr>How do we detect neutrons?</vt:lpstr>
      <vt:lpstr>What materials can we use for neutron detection ?</vt:lpstr>
      <vt:lpstr>Relative Cross Sectional Areas  (at 1.8 Å) </vt:lpstr>
      <vt:lpstr>Important Nuclear Reactions for Neutron Detection    </vt:lpstr>
      <vt:lpstr>Helium-3</vt:lpstr>
      <vt:lpstr>The n-3He reaction:    n + 3He → 3H + p + 764 keV</vt:lpstr>
      <vt:lpstr>Proton Range in 1 bar He-3  ~ 5-6 cm</vt:lpstr>
      <vt:lpstr>Detector Fill Gases:  Stopping and Quench</vt:lpstr>
      <vt:lpstr>The Helium-3 Gas Proportional Detector</vt:lpstr>
      <vt:lpstr>Electric Field and Gas Gain</vt:lpstr>
      <vt:lpstr>Gas Gain</vt:lpstr>
      <vt:lpstr>Preamplifier     signal current in → voltage pulse out </vt:lpstr>
      <vt:lpstr>Differential Pulse Height Distribution and the “Wall” Effect</vt:lpstr>
      <vt:lpstr>Discriminator</vt:lpstr>
      <vt:lpstr>Wall Effect and Discriminator Setting</vt:lpstr>
      <vt:lpstr>Single Ended Tubes – Triple Axis and Powder Diffractometer (HFIR)</vt:lpstr>
      <vt:lpstr>Linear Position Sensitive Detectors (LPSDs) and Resistive Charge Division</vt:lpstr>
      <vt:lpstr>Wide Range of Pulse Shapes are possible …</vt:lpstr>
      <vt:lpstr>Neutron detection response along the anode wire</vt:lpstr>
      <vt:lpstr>Area Detectors – BNL MWPC, WAND</vt:lpstr>
      <vt:lpstr>Multi-Wire Proportional Counters from BNL (SNS Reflectometers) </vt:lpstr>
      <vt:lpstr>PSDs with Rise Time Encoding (HFIR Neutron Residual Stress Mapping Facility)</vt:lpstr>
      <vt:lpstr>Neutron Beam Monitors  (Ordela)</vt:lpstr>
      <vt:lpstr>What properties are important in the selection of a neutron detector ?  … some or all depending on the instrument</vt:lpstr>
      <vt:lpstr>Slit Mask to Measure Spatial Resolution</vt:lpstr>
      <vt:lpstr>Timing Resolution and Parallax</vt:lpstr>
      <vt:lpstr>Neutron Detection Efficiency</vt:lpstr>
      <vt:lpstr>Gamma Efficiency</vt:lpstr>
      <vt:lpstr>Lifetime and Aging</vt:lpstr>
      <vt:lpstr>PowerPoint Presentation</vt:lpstr>
      <vt:lpstr>Thank You for Your  Time and Attention 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Jo Roy</dc:creator>
  <cp:keywords>USE THIS ONE UPDATED NOV 6 2009</cp:keywords>
  <cp:lastModifiedBy>Berry, Kevin D.</cp:lastModifiedBy>
  <cp:revision>764</cp:revision>
  <dcterms:created xsi:type="dcterms:W3CDTF">2008-12-10T13:33:36Z</dcterms:created>
  <dcterms:modified xsi:type="dcterms:W3CDTF">2016-07-21T13:21:48Z</dcterms:modified>
</cp:coreProperties>
</file>