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mp4"/>
  <Default Extension="vml" ContentType="application/vnd.openxmlformats-officedocument.vmlDrawing"/>
  <Default Extension="png" ContentType="image/png"/>
  <Default Extension="rels" ContentType="application/vnd.openxmlformats-package.relationships+xml"/>
  <Default Extension="docx" ContentType="application/vnd.openxmlformats-officedocument.wordprocessingml.document"/>
  <Default Extension="wmf" ContentType="image/x-wmf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19" r:id="rId2"/>
    <p:sldId id="320" r:id="rId3"/>
    <p:sldId id="326" r:id="rId4"/>
    <p:sldId id="327" r:id="rId5"/>
    <p:sldId id="332" r:id="rId6"/>
    <p:sldId id="335" r:id="rId7"/>
    <p:sldId id="346" r:id="rId8"/>
    <p:sldId id="322" r:id="rId9"/>
    <p:sldId id="345" r:id="rId10"/>
    <p:sldId id="347" r:id="rId11"/>
    <p:sldId id="348" r:id="rId12"/>
    <p:sldId id="349" r:id="rId13"/>
    <p:sldId id="333" r:id="rId14"/>
    <p:sldId id="336" r:id="rId15"/>
    <p:sldId id="351" r:id="rId16"/>
    <p:sldId id="338" r:id="rId17"/>
    <p:sldId id="340" r:id="rId18"/>
    <p:sldId id="339" r:id="rId19"/>
    <p:sldId id="352" r:id="rId20"/>
    <p:sldId id="342" r:id="rId21"/>
    <p:sldId id="360" r:id="rId22"/>
    <p:sldId id="343" r:id="rId23"/>
    <p:sldId id="341" r:id="rId24"/>
    <p:sldId id="344" r:id="rId25"/>
    <p:sldId id="358" r:id="rId26"/>
    <p:sldId id="356" r:id="rId27"/>
    <p:sldId id="357" r:id="rId28"/>
    <p:sldId id="359" r:id="rId29"/>
    <p:sldId id="355" r:id="rId30"/>
    <p:sldId id="350" r:id="rId31"/>
    <p:sldId id="354" r:id="rId32"/>
    <p:sldId id="353" r:id="rId33"/>
    <p:sldId id="334" r:id="rId34"/>
    <p:sldId id="337" r:id="rId35"/>
    <p:sldId id="32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19" autoAdjust="0"/>
    <p:restoredTop sz="93119"/>
  </p:normalViewPr>
  <p:slideViewPr>
    <p:cSldViewPr>
      <p:cViewPr>
        <p:scale>
          <a:sx n="120" d="100"/>
          <a:sy n="120" d="100"/>
        </p:scale>
        <p:origin x="928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84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609D8-F9AB-B248-9C1D-601DC3FBC2CA}" type="datetimeFigureOut">
              <a:rPr lang="en-US" smtClean="0"/>
              <a:t>7/28/16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EF138-208E-354A-ABEF-0BA87C5EF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72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FB91E-5FF3-4FED-83F9-D2F00F7587EF}" type="datetimeFigureOut">
              <a:rPr lang="en-US" smtClean="0"/>
              <a:t>7/28/16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57670-0C67-428D-9DA4-CA51188D6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23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57670-0C67-428D-9DA4-CA51188D6F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22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57670-0C67-428D-9DA4-CA51188D6F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1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57670-0C67-428D-9DA4-CA51188D6F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12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57670-0C67-428D-9DA4-CA51188D6F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69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44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57670-0C67-428D-9DA4-CA51188D6F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2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57670-0C67-428D-9DA4-CA51188D6F1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45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57670-0C67-428D-9DA4-CA51188D6F1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57670-0C67-428D-9DA4-CA51188D6F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1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Sharron King Took care of the Reduction</a:t>
            </a:r>
            <a:r>
              <a:rPr lang="en-US" baseline="0" dirty="0" smtClean="0"/>
              <a:t> and Analysis resources for HFIR until ~ 2000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57670-0C67-428D-9DA4-CA51188D6F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54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57670-0C67-428D-9DA4-CA51188D6F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94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57670-0C67-428D-9DA4-CA51188D6F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72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57670-0C67-428D-9DA4-CA51188D6F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71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DEEC9E-3260-4496-A80A-BCD4042E9611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1004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Utilizes MD</a:t>
            </a:r>
            <a:r>
              <a:rPr lang="en-US" baseline="0" dirty="0" smtClean="0"/>
              <a:t> workspaces.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57670-0C67-428D-9DA4-CA51188D6F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94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57670-0C67-428D-9DA4-CA51188D6F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5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4" y="65"/>
            <a:ext cx="8839114" cy="6629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 descr="HFIR_SNS-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96" y="649494"/>
            <a:ext cx="4648199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02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8A61D087-AEFB-4026-92AC-94E24ECF28CF}" type="datetimeFigureOut">
              <a:rPr lang="en-US" smtClean="0"/>
              <a:t>7/28/16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 descr="HFIR_SNS-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41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FIR_SNS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324600"/>
            <a:ext cx="2685393" cy="346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" y="65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56"/>
          <p:cNvSpPr txBox="1">
            <a:spLocks noChangeArrowheads="1"/>
          </p:cNvSpPr>
          <p:nvPr userDrawn="1"/>
        </p:nvSpPr>
        <p:spPr>
          <a:xfrm>
            <a:off x="216123" y="6477000"/>
            <a:ext cx="3746277" cy="152400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1" r:id="rId2"/>
    <p:sldLayoutId id="2147483670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tiff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tiff"/><Relationship Id="rId3" Type="http://schemas.openxmlformats.org/officeDocument/2006/relationships/image" Target="../media/image4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image" Target="../media/image52.gif"/><Relationship Id="rId7" Type="http://schemas.openxmlformats.org/officeDocument/2006/relationships/image" Target="../media/image53.png"/><Relationship Id="rId8" Type="http://schemas.openxmlformats.org/officeDocument/2006/relationships/image" Target="../media/image54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png"/><Relationship Id="rId5" Type="http://schemas.openxmlformats.org/officeDocument/2006/relationships/image" Target="../media/image65.emf"/><Relationship Id="rId6" Type="http://schemas.openxmlformats.org/officeDocument/2006/relationships/image" Target="../media/image66.emf"/><Relationship Id="rId7" Type="http://schemas.openxmlformats.org/officeDocument/2006/relationships/image" Target="../media/image67.png"/><Relationship Id="rId8" Type="http://schemas.openxmlformats.org/officeDocument/2006/relationships/image" Target="../media/image68.emf"/><Relationship Id="rId9" Type="http://schemas.openxmlformats.org/officeDocument/2006/relationships/image" Target="../media/image69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w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445922" cy="1272784"/>
          </a:xfrm>
        </p:spPr>
        <p:txBody>
          <a:bodyPr/>
          <a:lstStyle/>
          <a:p>
            <a:r>
              <a:rPr lang="en-US" dirty="0" smtClean="0"/>
              <a:t>Reduction and Analysis of Neutron Data 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206571" y="2160000"/>
            <a:ext cx="5029200" cy="18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4141122" cy="757130"/>
          </a:xfrm>
        </p:spPr>
        <p:txBody>
          <a:bodyPr/>
          <a:lstStyle/>
          <a:p>
            <a:r>
              <a:rPr lang="en-US" dirty="0" smtClean="0"/>
              <a:t>G. E. Granroth</a:t>
            </a:r>
          </a:p>
          <a:p>
            <a:r>
              <a:rPr lang="en-US" sz="1800" dirty="0" smtClean="0"/>
              <a:t>Scientific Data Analysis Group Lead</a:t>
            </a:r>
          </a:p>
          <a:p>
            <a:r>
              <a:rPr lang="en-US" sz="1800" dirty="0" smtClean="0"/>
              <a:t>Neutron Data Analysis and Visualization Division</a:t>
            </a:r>
          </a:p>
        </p:txBody>
      </p:sp>
    </p:spTree>
    <p:extLst>
      <p:ext uri="{BB962C8B-B14F-4D97-AF65-F5344CB8AC3E}">
        <p14:creationId xmlns:p14="http://schemas.microsoft.com/office/powerpoint/2010/main" val="1009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C:\Users\19g\AppData\Local\Microsoft\Windows\Temporary Internet Files\Content.Outlook\A1KZAUFU\sing1700m8u8717a002-1-new_1.jpg"/>
          <p:cNvPicPr>
            <a:picLocks noChangeAspect="1" noChangeArrowheads="1"/>
          </p:cNvPicPr>
          <p:nvPr/>
        </p:nvPicPr>
        <p:blipFill>
          <a:blip r:embed="rId3" cstate="print"/>
          <a:srcRect l="8493" t="20317" r="14676" b="29524"/>
          <a:stretch>
            <a:fillRect/>
          </a:stretch>
        </p:blipFill>
        <p:spPr bwMode="auto">
          <a:xfrm>
            <a:off x="896938" y="1566863"/>
            <a:ext cx="6818312" cy="344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3"/>
          <p:cNvSpPr txBox="1">
            <a:spLocks noChangeArrowheads="1"/>
          </p:cNvSpPr>
          <p:nvPr/>
        </p:nvSpPr>
        <p:spPr bwMode="auto">
          <a:xfrm>
            <a:off x="53975" y="-12700"/>
            <a:ext cx="8605838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600" b="1" dirty="0">
                <a:solidFill>
                  <a:schemeClr val="tx2"/>
                </a:solidFill>
                <a:latin typeface="Arial Black" pitchFamily="34" charset="0"/>
              </a:rPr>
              <a:t>SEQUOIA </a:t>
            </a:r>
            <a:r>
              <a:rPr lang="en-US" sz="2600" b="1" dirty="0" smtClean="0">
                <a:solidFill>
                  <a:schemeClr val="tx2"/>
                </a:solidFill>
                <a:latin typeface="Arial Black" pitchFamily="34" charset="0"/>
              </a:rPr>
              <a:t>– highly pixelated array</a:t>
            </a:r>
            <a:endParaRPr lang="en-US" sz="2600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261938" y="1754188"/>
            <a:ext cx="1220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T</a:t>
            </a:r>
            <a:r>
              <a:rPr lang="en-US" sz="1600" baseline="-25000">
                <a:solidFill>
                  <a:srgbClr val="009900"/>
                </a:solidFill>
              </a:rPr>
              <a:t>0</a:t>
            </a:r>
            <a:r>
              <a:rPr lang="en-US" sz="1600">
                <a:solidFill>
                  <a:srgbClr val="009900"/>
                </a:solidFill>
              </a:rPr>
              <a:t> Chopper</a:t>
            </a:r>
            <a:endParaRPr lang="en-US" sz="1600">
              <a:solidFill>
                <a:srgbClr val="3333CC"/>
              </a:solidFill>
            </a:endParaRPr>
          </a:p>
        </p:txBody>
      </p:sp>
      <p:sp>
        <p:nvSpPr>
          <p:cNvPr id="9223" name="Line 6"/>
          <p:cNvSpPr>
            <a:spLocks noChangeShapeType="1"/>
          </p:cNvSpPr>
          <p:nvPr/>
        </p:nvSpPr>
        <p:spPr bwMode="auto">
          <a:xfrm>
            <a:off x="1414463" y="2003425"/>
            <a:ext cx="1195387" cy="2062163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1254125" y="5157788"/>
            <a:ext cx="725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Guide</a:t>
            </a:r>
          </a:p>
        </p:txBody>
      </p:sp>
      <p:sp>
        <p:nvSpPr>
          <p:cNvPr id="9225" name="Line 8"/>
          <p:cNvSpPr>
            <a:spLocks noChangeShapeType="1"/>
          </p:cNvSpPr>
          <p:nvPr/>
        </p:nvSpPr>
        <p:spPr bwMode="auto">
          <a:xfrm flipV="1">
            <a:off x="1695450" y="4332288"/>
            <a:ext cx="320675" cy="866775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6" name="Line 9"/>
          <p:cNvSpPr>
            <a:spLocks noChangeShapeType="1"/>
          </p:cNvSpPr>
          <p:nvPr/>
        </p:nvSpPr>
        <p:spPr bwMode="auto">
          <a:xfrm flipV="1">
            <a:off x="1700213" y="4087813"/>
            <a:ext cx="1243012" cy="1108075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7" name="Text Box 10"/>
          <p:cNvSpPr txBox="1">
            <a:spLocks noChangeArrowheads="1"/>
          </p:cNvSpPr>
          <p:nvPr/>
        </p:nvSpPr>
        <p:spPr bwMode="auto">
          <a:xfrm>
            <a:off x="669925" y="5643563"/>
            <a:ext cx="1897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Concrete Shielding</a:t>
            </a:r>
            <a:endParaRPr lang="en-US" sz="1600">
              <a:solidFill>
                <a:srgbClr val="D60093"/>
              </a:solidFill>
            </a:endParaRPr>
          </a:p>
        </p:txBody>
      </p:sp>
      <p:sp>
        <p:nvSpPr>
          <p:cNvPr id="9228" name="Line 11"/>
          <p:cNvSpPr>
            <a:spLocks noChangeShapeType="1"/>
          </p:cNvSpPr>
          <p:nvPr/>
        </p:nvSpPr>
        <p:spPr bwMode="auto">
          <a:xfrm flipV="1">
            <a:off x="1712913" y="3717925"/>
            <a:ext cx="1798637" cy="2014538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9" name="Text Box 12"/>
          <p:cNvSpPr txBox="1">
            <a:spLocks noChangeArrowheads="1"/>
          </p:cNvSpPr>
          <p:nvPr/>
        </p:nvSpPr>
        <p:spPr bwMode="auto">
          <a:xfrm>
            <a:off x="153988" y="2527300"/>
            <a:ext cx="1549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Steel Shielding</a:t>
            </a:r>
          </a:p>
        </p:txBody>
      </p:sp>
      <p:sp>
        <p:nvSpPr>
          <p:cNvPr id="9230" name="Line 13"/>
          <p:cNvSpPr>
            <a:spLocks noChangeShapeType="1"/>
          </p:cNvSpPr>
          <p:nvPr/>
        </p:nvSpPr>
        <p:spPr bwMode="auto">
          <a:xfrm>
            <a:off x="1257300" y="2921000"/>
            <a:ext cx="971550" cy="1185863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1" name="Text Box 14"/>
          <p:cNvSpPr txBox="1">
            <a:spLocks noChangeArrowheads="1"/>
          </p:cNvSpPr>
          <p:nvPr/>
        </p:nvSpPr>
        <p:spPr bwMode="auto">
          <a:xfrm>
            <a:off x="2224088" y="5280025"/>
            <a:ext cx="1654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Fermi Choppers</a:t>
            </a:r>
          </a:p>
        </p:txBody>
      </p:sp>
      <p:sp>
        <p:nvSpPr>
          <p:cNvPr id="9232" name="Line 15"/>
          <p:cNvSpPr>
            <a:spLocks noChangeShapeType="1"/>
          </p:cNvSpPr>
          <p:nvPr/>
        </p:nvSpPr>
        <p:spPr bwMode="auto">
          <a:xfrm flipV="1">
            <a:off x="3033713" y="3700463"/>
            <a:ext cx="1355725" cy="1597025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 flipH="1">
            <a:off x="5364163" y="889000"/>
            <a:ext cx="714375" cy="1287463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 flipH="1" flipV="1">
            <a:off x="5643563" y="3187700"/>
            <a:ext cx="1628775" cy="10541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5" name="Line 21"/>
          <p:cNvSpPr>
            <a:spLocks noChangeShapeType="1"/>
          </p:cNvSpPr>
          <p:nvPr/>
        </p:nvSpPr>
        <p:spPr bwMode="auto">
          <a:xfrm flipH="1">
            <a:off x="7410450" y="2735263"/>
            <a:ext cx="454025" cy="182562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6" name="Line 23"/>
          <p:cNvSpPr>
            <a:spLocks noChangeShapeType="1"/>
          </p:cNvSpPr>
          <p:nvPr/>
        </p:nvSpPr>
        <p:spPr bwMode="auto">
          <a:xfrm flipH="1" flipV="1">
            <a:off x="7027863" y="3213100"/>
            <a:ext cx="704850" cy="52388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7" name="Line 24"/>
          <p:cNvSpPr>
            <a:spLocks noChangeShapeType="1"/>
          </p:cNvSpPr>
          <p:nvPr/>
        </p:nvSpPr>
        <p:spPr bwMode="auto">
          <a:xfrm flipH="1" flipV="1">
            <a:off x="4841875" y="3979863"/>
            <a:ext cx="1544638" cy="139065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8" name="Line 25"/>
          <p:cNvSpPr>
            <a:spLocks noChangeShapeType="1"/>
          </p:cNvSpPr>
          <p:nvPr/>
        </p:nvSpPr>
        <p:spPr bwMode="auto">
          <a:xfrm>
            <a:off x="3165475" y="936625"/>
            <a:ext cx="1047750" cy="17907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0" name="Text Box 28"/>
          <p:cNvSpPr txBox="1">
            <a:spLocks noChangeArrowheads="1"/>
          </p:cNvSpPr>
          <p:nvPr/>
        </p:nvSpPr>
        <p:spPr bwMode="auto">
          <a:xfrm>
            <a:off x="7267575" y="4433888"/>
            <a:ext cx="16113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Detector Frame</a:t>
            </a:r>
            <a:endParaRPr lang="en-US" sz="1600">
              <a:solidFill>
                <a:srgbClr val="D60093"/>
              </a:solidFill>
            </a:endParaRPr>
          </a:p>
        </p:txBody>
      </p:sp>
      <p:sp>
        <p:nvSpPr>
          <p:cNvPr id="9241" name="Text Box 30"/>
          <p:cNvSpPr txBox="1">
            <a:spLocks noChangeArrowheads="1"/>
          </p:cNvSpPr>
          <p:nvPr/>
        </p:nvSpPr>
        <p:spPr bwMode="auto">
          <a:xfrm>
            <a:off x="5491163" y="5340350"/>
            <a:ext cx="2282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Sample Vessel and</a:t>
            </a:r>
          </a:p>
          <a:p>
            <a:r>
              <a:rPr lang="en-US" sz="1600">
                <a:solidFill>
                  <a:srgbClr val="009900"/>
                </a:solidFill>
              </a:rPr>
              <a:t>Vacuum Isolation Valve</a:t>
            </a:r>
          </a:p>
        </p:txBody>
      </p:sp>
      <p:sp>
        <p:nvSpPr>
          <p:cNvPr id="9242" name="Line 31"/>
          <p:cNvSpPr>
            <a:spLocks noChangeShapeType="1"/>
          </p:cNvSpPr>
          <p:nvPr/>
        </p:nvSpPr>
        <p:spPr bwMode="auto">
          <a:xfrm flipH="1" flipV="1">
            <a:off x="6018213" y="3814763"/>
            <a:ext cx="1244600" cy="7493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3" name="Text Box 32"/>
          <p:cNvSpPr txBox="1">
            <a:spLocks noChangeArrowheads="1"/>
          </p:cNvSpPr>
          <p:nvPr/>
        </p:nvSpPr>
        <p:spPr bwMode="auto">
          <a:xfrm>
            <a:off x="7504113" y="1252538"/>
            <a:ext cx="1423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Control Cabin</a:t>
            </a:r>
          </a:p>
        </p:txBody>
      </p:sp>
      <p:sp>
        <p:nvSpPr>
          <p:cNvPr id="9244" name="Line 34"/>
          <p:cNvSpPr>
            <a:spLocks noChangeShapeType="1"/>
          </p:cNvSpPr>
          <p:nvPr/>
        </p:nvSpPr>
        <p:spPr bwMode="auto">
          <a:xfrm flipH="1">
            <a:off x="6932613" y="2168525"/>
            <a:ext cx="1096962" cy="504825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5" name="Line 35"/>
          <p:cNvSpPr>
            <a:spLocks noChangeShapeType="1"/>
          </p:cNvSpPr>
          <p:nvPr/>
        </p:nvSpPr>
        <p:spPr bwMode="auto">
          <a:xfrm flipH="1">
            <a:off x="7158038" y="1593850"/>
            <a:ext cx="574675" cy="522288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6" name="Text Box 36"/>
          <p:cNvSpPr txBox="1">
            <a:spLocks noChangeArrowheads="1"/>
          </p:cNvSpPr>
          <p:nvPr/>
        </p:nvSpPr>
        <p:spPr bwMode="auto">
          <a:xfrm>
            <a:off x="5589588" y="501650"/>
            <a:ext cx="1617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Detector Vessel</a:t>
            </a:r>
          </a:p>
        </p:txBody>
      </p:sp>
      <p:sp>
        <p:nvSpPr>
          <p:cNvPr id="9247" name="Text Box 37"/>
          <p:cNvSpPr txBox="1">
            <a:spLocks noChangeArrowheads="1"/>
          </p:cNvSpPr>
          <p:nvPr/>
        </p:nvSpPr>
        <p:spPr bwMode="auto">
          <a:xfrm>
            <a:off x="1308100" y="1117600"/>
            <a:ext cx="1854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Incident Beamline </a:t>
            </a:r>
          </a:p>
          <a:p>
            <a:r>
              <a:rPr lang="en-US" sz="1600">
                <a:solidFill>
                  <a:srgbClr val="009900"/>
                </a:solidFill>
              </a:rPr>
              <a:t>Vacuum</a:t>
            </a:r>
            <a:r>
              <a:rPr lang="en-US" sz="1600">
                <a:solidFill>
                  <a:srgbClr val="3333CC"/>
                </a:solidFill>
              </a:rPr>
              <a:t> </a:t>
            </a:r>
          </a:p>
        </p:txBody>
      </p:sp>
      <p:sp>
        <p:nvSpPr>
          <p:cNvPr id="9248" name="Line 38"/>
          <p:cNvSpPr>
            <a:spLocks noChangeShapeType="1"/>
          </p:cNvSpPr>
          <p:nvPr/>
        </p:nvSpPr>
        <p:spPr bwMode="auto">
          <a:xfrm>
            <a:off x="2498725" y="1463675"/>
            <a:ext cx="130175" cy="20574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9" name="Line 39"/>
          <p:cNvSpPr>
            <a:spLocks noChangeShapeType="1"/>
          </p:cNvSpPr>
          <p:nvPr/>
        </p:nvSpPr>
        <p:spPr bwMode="auto">
          <a:xfrm>
            <a:off x="2498725" y="1454150"/>
            <a:ext cx="893763" cy="1992313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50" name="Text Box 40"/>
          <p:cNvSpPr txBox="1">
            <a:spLocks noChangeArrowheads="1"/>
          </p:cNvSpPr>
          <p:nvPr/>
        </p:nvSpPr>
        <p:spPr bwMode="auto">
          <a:xfrm>
            <a:off x="7731125" y="1871663"/>
            <a:ext cx="1335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DAS System</a:t>
            </a:r>
            <a:endParaRPr lang="en-US" sz="1600">
              <a:solidFill>
                <a:srgbClr val="3333CC"/>
              </a:solidFill>
            </a:endParaRPr>
          </a:p>
        </p:txBody>
      </p:sp>
      <p:sp>
        <p:nvSpPr>
          <p:cNvPr id="9251" name="Text Box 41"/>
          <p:cNvSpPr txBox="1">
            <a:spLocks noChangeArrowheads="1"/>
          </p:cNvSpPr>
          <p:nvPr/>
        </p:nvSpPr>
        <p:spPr bwMode="auto">
          <a:xfrm>
            <a:off x="6459538" y="5000625"/>
            <a:ext cx="17510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Internal Shielding</a:t>
            </a:r>
            <a:endParaRPr lang="en-US" sz="1600">
              <a:solidFill>
                <a:srgbClr val="3333CC"/>
              </a:solidFill>
            </a:endParaRPr>
          </a:p>
        </p:txBody>
      </p:sp>
      <p:sp>
        <p:nvSpPr>
          <p:cNvPr id="9252" name="Line 42"/>
          <p:cNvSpPr>
            <a:spLocks noChangeShapeType="1"/>
          </p:cNvSpPr>
          <p:nvPr/>
        </p:nvSpPr>
        <p:spPr bwMode="auto">
          <a:xfrm flipH="1" flipV="1">
            <a:off x="5529263" y="4151313"/>
            <a:ext cx="1147762" cy="9144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53" name="Text Box 45"/>
          <p:cNvSpPr txBox="1">
            <a:spLocks noChangeArrowheads="1"/>
          </p:cNvSpPr>
          <p:nvPr/>
        </p:nvSpPr>
        <p:spPr bwMode="auto">
          <a:xfrm>
            <a:off x="7832725" y="2535238"/>
            <a:ext cx="1189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Beam Stop</a:t>
            </a:r>
          </a:p>
        </p:txBody>
      </p:sp>
      <p:sp>
        <p:nvSpPr>
          <p:cNvPr id="9254" name="Text Box 46"/>
          <p:cNvSpPr txBox="1">
            <a:spLocks noChangeArrowheads="1"/>
          </p:cNvSpPr>
          <p:nvPr/>
        </p:nvSpPr>
        <p:spPr bwMode="auto">
          <a:xfrm>
            <a:off x="6345238" y="855663"/>
            <a:ext cx="2268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Poly External Shielding</a:t>
            </a:r>
            <a:endParaRPr lang="en-US" sz="1600"/>
          </a:p>
        </p:txBody>
      </p:sp>
      <p:sp>
        <p:nvSpPr>
          <p:cNvPr id="9255" name="Line 47"/>
          <p:cNvSpPr>
            <a:spLocks noChangeShapeType="1"/>
          </p:cNvSpPr>
          <p:nvPr/>
        </p:nvSpPr>
        <p:spPr bwMode="auto">
          <a:xfrm flipH="1">
            <a:off x="5643563" y="1193800"/>
            <a:ext cx="1331912" cy="103505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56" name="Text Box 32"/>
          <p:cNvSpPr txBox="1">
            <a:spLocks noChangeArrowheads="1"/>
          </p:cNvSpPr>
          <p:nvPr/>
        </p:nvSpPr>
        <p:spPr bwMode="auto">
          <a:xfrm>
            <a:off x="7658100" y="3538538"/>
            <a:ext cx="1666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Beam Stop Support Frame</a:t>
            </a:r>
            <a:endParaRPr lang="en-US" sz="1600">
              <a:solidFill>
                <a:srgbClr val="D60093"/>
              </a:solidFill>
            </a:endParaRPr>
          </a:p>
        </p:txBody>
      </p:sp>
      <p:sp>
        <p:nvSpPr>
          <p:cNvPr id="9257" name="Line 21"/>
          <p:cNvSpPr>
            <a:spLocks noChangeShapeType="1"/>
          </p:cNvSpPr>
          <p:nvPr/>
        </p:nvSpPr>
        <p:spPr bwMode="auto">
          <a:xfrm flipH="1" flipV="1">
            <a:off x="7040563" y="3714750"/>
            <a:ext cx="684212" cy="1524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58" name="Text Box 32"/>
          <p:cNvSpPr txBox="1">
            <a:spLocks noChangeArrowheads="1"/>
          </p:cNvSpPr>
          <p:nvPr/>
        </p:nvSpPr>
        <p:spPr bwMode="auto">
          <a:xfrm>
            <a:off x="4759325" y="1196975"/>
            <a:ext cx="73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Crane</a:t>
            </a:r>
          </a:p>
        </p:txBody>
      </p:sp>
      <p:sp>
        <p:nvSpPr>
          <p:cNvPr id="9259" name="Line 25"/>
          <p:cNvSpPr>
            <a:spLocks noChangeShapeType="1"/>
          </p:cNvSpPr>
          <p:nvPr/>
        </p:nvSpPr>
        <p:spPr bwMode="auto">
          <a:xfrm>
            <a:off x="4554538" y="1184275"/>
            <a:ext cx="98425" cy="202565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60" name="Line 25"/>
          <p:cNvSpPr>
            <a:spLocks noChangeShapeType="1"/>
          </p:cNvSpPr>
          <p:nvPr/>
        </p:nvSpPr>
        <p:spPr bwMode="auto">
          <a:xfrm flipH="1">
            <a:off x="4676775" y="1541463"/>
            <a:ext cx="444500" cy="1271587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61" name="Text Box 32"/>
          <p:cNvSpPr txBox="1">
            <a:spLocks noChangeArrowheads="1"/>
          </p:cNvSpPr>
          <p:nvPr/>
        </p:nvSpPr>
        <p:spPr bwMode="auto">
          <a:xfrm>
            <a:off x="3684588" y="736600"/>
            <a:ext cx="19700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Sample Equipment Lift</a:t>
            </a:r>
          </a:p>
        </p:txBody>
      </p:sp>
      <p:sp>
        <p:nvSpPr>
          <p:cNvPr id="9262" name="Text Box 45"/>
          <p:cNvSpPr txBox="1">
            <a:spLocks noChangeArrowheads="1"/>
          </p:cNvSpPr>
          <p:nvPr/>
        </p:nvSpPr>
        <p:spPr bwMode="auto">
          <a:xfrm>
            <a:off x="7669213" y="3105150"/>
            <a:ext cx="1473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Get Lost Tube</a:t>
            </a:r>
          </a:p>
        </p:txBody>
      </p:sp>
      <p:sp>
        <p:nvSpPr>
          <p:cNvPr id="9263" name="Text Box 7"/>
          <p:cNvSpPr txBox="1">
            <a:spLocks noChangeArrowheads="1"/>
          </p:cNvSpPr>
          <p:nvPr/>
        </p:nvSpPr>
        <p:spPr bwMode="auto">
          <a:xfrm>
            <a:off x="2530475" y="633413"/>
            <a:ext cx="1085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Enclosure</a:t>
            </a:r>
          </a:p>
        </p:txBody>
      </p:sp>
      <p:sp>
        <p:nvSpPr>
          <p:cNvPr id="9264" name="Text Box 41"/>
          <p:cNvSpPr txBox="1">
            <a:spLocks noChangeArrowheads="1"/>
          </p:cNvSpPr>
          <p:nvPr/>
        </p:nvSpPr>
        <p:spPr bwMode="auto">
          <a:xfrm>
            <a:off x="7278688" y="4133850"/>
            <a:ext cx="1020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detectors</a:t>
            </a:r>
            <a:endParaRPr lang="en-US" sz="1600">
              <a:solidFill>
                <a:srgbClr val="3333CC"/>
              </a:solidFill>
            </a:endParaRPr>
          </a:p>
        </p:txBody>
      </p:sp>
      <p:sp>
        <p:nvSpPr>
          <p:cNvPr id="9266" name="Text Box 45"/>
          <p:cNvSpPr txBox="1">
            <a:spLocks noChangeArrowheads="1"/>
          </p:cNvSpPr>
          <p:nvPr/>
        </p:nvSpPr>
        <p:spPr bwMode="auto">
          <a:xfrm>
            <a:off x="7889875" y="2278063"/>
            <a:ext cx="862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Monitor</a:t>
            </a:r>
          </a:p>
        </p:txBody>
      </p:sp>
      <p:sp>
        <p:nvSpPr>
          <p:cNvPr id="9267" name="Line 35"/>
          <p:cNvSpPr>
            <a:spLocks noChangeShapeType="1"/>
          </p:cNvSpPr>
          <p:nvPr/>
        </p:nvSpPr>
        <p:spPr bwMode="auto">
          <a:xfrm flipH="1">
            <a:off x="6853238" y="2517775"/>
            <a:ext cx="993775" cy="636588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68" name="Text Box 45"/>
          <p:cNvSpPr txBox="1">
            <a:spLocks noChangeArrowheads="1"/>
          </p:cNvSpPr>
          <p:nvPr/>
        </p:nvSpPr>
        <p:spPr bwMode="auto">
          <a:xfrm>
            <a:off x="4327525" y="5154613"/>
            <a:ext cx="862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9900"/>
                </a:solidFill>
              </a:rPr>
              <a:t>Monitor</a:t>
            </a:r>
          </a:p>
        </p:txBody>
      </p:sp>
      <p:sp>
        <p:nvSpPr>
          <p:cNvPr id="9269" name="Line 35"/>
          <p:cNvSpPr>
            <a:spLocks noChangeShapeType="1"/>
          </p:cNvSpPr>
          <p:nvPr/>
        </p:nvSpPr>
        <p:spPr bwMode="auto">
          <a:xfrm flipH="1" flipV="1">
            <a:off x="4462463" y="3849688"/>
            <a:ext cx="222250" cy="1335087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33400" y="6019800"/>
            <a:ext cx="7806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G. E. Granroth </a:t>
            </a:r>
            <a:r>
              <a:rPr lang="en-US" sz="1400" i="1" dirty="0" smtClean="0"/>
              <a:t>et al. </a:t>
            </a:r>
            <a:r>
              <a:rPr lang="en-US" sz="1400" dirty="0" err="1" smtClean="0"/>
              <a:t>Physica</a:t>
            </a:r>
            <a:r>
              <a:rPr lang="en-US" sz="1400" dirty="0" smtClean="0"/>
              <a:t> B 385-386, 1104 (2006).   J. Phys.: Conf. Ser. 251, 012058 (2010).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5118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Volumes of Data collected overnight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3429000" cy="2519015"/>
          </a:xfrm>
        </p:spPr>
        <p:txBody>
          <a:bodyPr/>
          <a:lstStyle/>
          <a:p>
            <a:r>
              <a:rPr lang="en-US" dirty="0" smtClean="0"/>
              <a:t>Take a series of constant E slices </a:t>
            </a:r>
            <a:endParaRPr lang="en-US" dirty="0"/>
          </a:p>
          <a:p>
            <a:r>
              <a:rPr lang="en-US" dirty="0" smtClean="0"/>
              <a:t>Each orientation adds a new one.</a:t>
            </a:r>
            <a:endParaRPr lang="en-US" dirty="0"/>
          </a:p>
        </p:txBody>
      </p:sp>
      <p:pic>
        <p:nvPicPr>
          <p:cNvPr id="5" name="Gd_HLK_vs_EwLab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5814" y="1295401"/>
            <a:ext cx="4097867" cy="33528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862744"/>
            <a:ext cx="3352800" cy="294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995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reduced in similar way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143000"/>
            <a:ext cx="5696459" cy="4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914400"/>
            <a:ext cx="2667000" cy="251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</a:t>
            </a:r>
            <a:r>
              <a:rPr lang="en-US" dirty="0" smtClean="0"/>
              <a:t>utting volume data</a:t>
            </a:r>
          </a:p>
          <a:p>
            <a:r>
              <a:rPr lang="en-US" dirty="0" smtClean="0"/>
              <a:t>Also lots of intensity information</a:t>
            </a:r>
          </a:p>
          <a:p>
            <a:r>
              <a:rPr lang="en-US" dirty="0" smtClean="0"/>
              <a:t>Provides details of itinerant </a:t>
            </a:r>
            <a:r>
              <a:rPr lang="en-US" dirty="0" err="1" smtClean="0"/>
              <a:t>compontent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0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Modern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56" y="838200"/>
            <a:ext cx="8642640" cy="4471932"/>
          </a:xfrm>
        </p:spPr>
        <p:txBody>
          <a:bodyPr/>
          <a:lstStyle/>
          <a:p>
            <a:r>
              <a:rPr lang="en-US" dirty="0" smtClean="0"/>
              <a:t>Modeled with Spin W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6800" y="1600200"/>
            <a:ext cx="7218406" cy="4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270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Data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Neutrons are recorded on an event by event basis</a:t>
            </a:r>
          </a:p>
          <a:p>
            <a:pPr lvl="1"/>
            <a:r>
              <a:rPr lang="en-US" dirty="0" smtClean="0"/>
              <a:t>A list of pixel positions and time of detection</a:t>
            </a:r>
          </a:p>
          <a:p>
            <a:pPr lvl="1"/>
            <a:r>
              <a:rPr lang="en-US" dirty="0" smtClean="0"/>
              <a:t>Can do </a:t>
            </a:r>
          </a:p>
          <a:p>
            <a:pPr lvl="2"/>
            <a:r>
              <a:rPr lang="en-US" dirty="0"/>
              <a:t>Continuously </a:t>
            </a:r>
            <a:r>
              <a:rPr lang="en-US" dirty="0" smtClean="0"/>
              <a:t>changing parameters such as </a:t>
            </a:r>
          </a:p>
          <a:p>
            <a:pPr lvl="3"/>
            <a:r>
              <a:rPr lang="en-US" dirty="0" smtClean="0">
                <a:solidFill>
                  <a:srgbClr val="FF0000"/>
                </a:solidFill>
              </a:rPr>
              <a:t>Temperature</a:t>
            </a:r>
            <a:r>
              <a:rPr lang="en-US" dirty="0" smtClean="0"/>
              <a:t>  </a:t>
            </a:r>
          </a:p>
          <a:p>
            <a:pPr lvl="3"/>
            <a:r>
              <a:rPr lang="en-US" dirty="0"/>
              <a:t>S</a:t>
            </a:r>
            <a:r>
              <a:rPr lang="en-US" dirty="0" smtClean="0"/>
              <a:t>ample rotation  </a:t>
            </a:r>
          </a:p>
          <a:p>
            <a:pPr lvl="3"/>
            <a:r>
              <a:rPr lang="en-US" dirty="0"/>
              <a:t>B</a:t>
            </a:r>
            <a:r>
              <a:rPr lang="en-US" dirty="0" smtClean="0"/>
              <a:t>attery charge  </a:t>
            </a:r>
          </a:p>
          <a:p>
            <a:pPr lvl="3"/>
            <a:r>
              <a:rPr lang="en-US" dirty="0"/>
              <a:t>G</a:t>
            </a:r>
            <a:r>
              <a:rPr lang="en-US" dirty="0" smtClean="0"/>
              <a:t>as loading </a:t>
            </a:r>
          </a:p>
          <a:p>
            <a:pPr lvl="3"/>
            <a:r>
              <a:rPr lang="en-US" dirty="0" smtClean="0"/>
              <a:t>AC </a:t>
            </a:r>
            <a:r>
              <a:rPr lang="en-US" dirty="0"/>
              <a:t>electric </a:t>
            </a:r>
            <a:r>
              <a:rPr lang="en-US" dirty="0" smtClean="0"/>
              <a:t>field </a:t>
            </a:r>
            <a:endParaRPr lang="en-US" dirty="0"/>
          </a:p>
          <a:p>
            <a:pPr lvl="2"/>
            <a:r>
              <a:rPr lang="en-US" dirty="0"/>
              <a:t>T</a:t>
            </a:r>
            <a:r>
              <a:rPr lang="en-US" dirty="0" smtClean="0"/>
              <a:t>ime synchronized collection like pulsed </a:t>
            </a:r>
            <a:r>
              <a:rPr lang="en-US" dirty="0" smtClean="0"/>
              <a:t>magnet</a:t>
            </a:r>
          </a:p>
          <a:p>
            <a:pPr lvl="1"/>
            <a:r>
              <a:rPr lang="en-US" dirty="0" smtClean="0"/>
              <a:t>For details of the algorithms for event data see</a:t>
            </a:r>
          </a:p>
          <a:p>
            <a:pPr lvl="2"/>
            <a:r>
              <a:rPr lang="en-US" dirty="0" smtClean="0"/>
              <a:t>P. F. Peterson </a:t>
            </a:r>
            <a:r>
              <a:rPr lang="en-US" i="1" dirty="0" smtClean="0"/>
              <a:t>et al.  </a:t>
            </a:r>
            <a:r>
              <a:rPr lang="en-US" dirty="0" smtClean="0"/>
              <a:t>NIMA </a:t>
            </a:r>
            <a:r>
              <a:rPr lang="en-US" b="1" dirty="0" smtClean="0"/>
              <a:t>803,</a:t>
            </a:r>
            <a:r>
              <a:rPr lang="en-US" dirty="0" smtClean="0"/>
              <a:t> 24 (2015)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0485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POWGen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642640" cy="4471932"/>
          </a:xfrm>
        </p:spPr>
        <p:txBody>
          <a:bodyPr/>
          <a:lstStyle/>
          <a:p>
            <a:r>
              <a:rPr lang="en-US" dirty="0" smtClean="0"/>
              <a:t>Powder diffractometer</a:t>
            </a:r>
          </a:p>
          <a:p>
            <a:r>
              <a:rPr lang="en-US" dirty="0" smtClean="0"/>
              <a:t>Fixed detector array</a:t>
            </a:r>
          </a:p>
          <a:p>
            <a:r>
              <a:rPr lang="en-US" dirty="0" err="1" smtClean="0"/>
              <a:t>Tof</a:t>
            </a:r>
            <a:r>
              <a:rPr lang="en-US" dirty="0" smtClean="0"/>
              <a:t> encoded wavelength</a:t>
            </a:r>
          </a:p>
          <a:p>
            <a:r>
              <a:rPr lang="en-US" dirty="0" smtClean="0"/>
              <a:t>Data typically displayed in d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757208" y="1600200"/>
                <a:ext cx="1448217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=2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𝑑</m:t>
                      </m:r>
                      <m:func>
                        <m:func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208" y="1600200"/>
                <a:ext cx="1448217" cy="3416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1" y="343795"/>
            <a:ext cx="3145356" cy="5594539"/>
          </a:xfrm>
          <a:prstGeom prst="rect">
            <a:avLst/>
          </a:prstGeom>
        </p:spPr>
      </p:pic>
      <p:pic>
        <p:nvPicPr>
          <p:cNvPr id="9" name="Picture 2" descr="http://neutrons.ornl.gov/instruments/SNS/POWGEN/images/powder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6097" y="3276600"/>
            <a:ext cx="3866607" cy="3318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06602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Powder Diffraction – Event 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927" y="727536"/>
            <a:ext cx="8642640" cy="1757015"/>
          </a:xfrm>
        </p:spPr>
        <p:txBody>
          <a:bodyPr/>
          <a:lstStyle/>
          <a:p>
            <a:r>
              <a:rPr lang="en-US" dirty="0" smtClean="0"/>
              <a:t>Routine for continuous T  scans</a:t>
            </a:r>
          </a:p>
          <a:p>
            <a:pPr lvl="1"/>
            <a:r>
              <a:rPr lang="en-US" dirty="0" smtClean="0"/>
              <a:t>Scan pauses when beam down</a:t>
            </a:r>
          </a:p>
          <a:p>
            <a:r>
              <a:rPr lang="en-US" dirty="0" smtClean="0"/>
              <a:t>Interface for facilitating filtering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059981"/>
            <a:ext cx="3028507" cy="4489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 r="9743"/>
          <a:stretch/>
        </p:blipFill>
        <p:spPr>
          <a:xfrm>
            <a:off x="762070" y="2133600"/>
            <a:ext cx="496139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3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Event filtered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2851440" cy="4471932"/>
          </a:xfrm>
        </p:spPr>
        <p:txBody>
          <a:bodyPr/>
          <a:lstStyle/>
          <a:p>
            <a:r>
              <a:rPr lang="en-US" dirty="0" smtClean="0"/>
              <a:t>Split into as many T bins as one wants in this case every 5 degrees</a:t>
            </a:r>
          </a:p>
          <a:p>
            <a:r>
              <a:rPr lang="en-US" dirty="0" smtClean="0"/>
              <a:t>Plot as another dimension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91"/>
          <a:stretch/>
        </p:blipFill>
        <p:spPr>
          <a:xfrm>
            <a:off x="3429000" y="1447800"/>
            <a:ext cx="4724400" cy="47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 smtClean="0"/>
              <a:t>Slice viewer for </a:t>
            </a:r>
            <a:r>
              <a:rPr lang="en-US" dirty="0" err="1" smtClean="0"/>
              <a:t>MultiDimensional</a:t>
            </a:r>
            <a:r>
              <a:rPr lang="en-US" dirty="0" smtClean="0"/>
              <a:t> data sets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93628"/>
            <a:ext cx="5942943" cy="44719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219" y="1293628"/>
            <a:ext cx="5942944" cy="447198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0992" y="1074347"/>
            <a:ext cx="2748407" cy="175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Allows one to produce cut that takes into account lattice dimension change</a:t>
            </a:r>
          </a:p>
          <a:p>
            <a:r>
              <a:rPr lang="en-US" sz="2400" dirty="0" smtClean="0"/>
              <a:t>Helps with identifying phase </a:t>
            </a:r>
            <a:r>
              <a:rPr lang="en-US" sz="2400" dirty="0"/>
              <a:t>t</a:t>
            </a:r>
            <a:r>
              <a:rPr lang="en-US" sz="2400" dirty="0" smtClean="0"/>
              <a:t>ransitions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99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Corelli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10" y="838200"/>
            <a:ext cx="3918240" cy="447193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Single Crystal </a:t>
            </a:r>
            <a:r>
              <a:rPr lang="en-US" dirty="0"/>
              <a:t>d</a:t>
            </a:r>
            <a:r>
              <a:rPr lang="en-US" dirty="0" smtClean="0"/>
              <a:t>iffractometer</a:t>
            </a:r>
          </a:p>
          <a:p>
            <a:r>
              <a:rPr lang="en-US" dirty="0" smtClean="0"/>
              <a:t>Designed for diffuse scattering</a:t>
            </a:r>
          </a:p>
          <a:p>
            <a:r>
              <a:rPr lang="en-US" dirty="0" smtClean="0"/>
              <a:t>Can discriminate elastic and inelastic scattering truly elastic scattering</a:t>
            </a:r>
          </a:p>
          <a:p>
            <a:r>
              <a:rPr lang="en-US" dirty="0" smtClean="0"/>
              <a:t>Also has low angle bank, ideal for magnetic scattering</a:t>
            </a:r>
          </a:p>
          <a:p>
            <a:r>
              <a:rPr lang="en-US" dirty="0" smtClean="0"/>
              <a:t>Fixed detector array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7200" y="5139316"/>
                <a:ext cx="1448217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=2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𝑑</m:t>
                      </m:r>
                      <m:func>
                        <m:func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139316"/>
                <a:ext cx="1448217" cy="3416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17" y="1295400"/>
            <a:ext cx="4320639" cy="331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4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7954"/>
          </a:xfrm>
        </p:spPr>
        <p:txBody>
          <a:bodyPr/>
          <a:lstStyle/>
          <a:p>
            <a:r>
              <a:rPr lang="en-US" dirty="0" smtClean="0"/>
              <a:t>Examples of Analysis and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4264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Overview</a:t>
            </a:r>
          </a:p>
          <a:p>
            <a:r>
              <a:rPr lang="en-US" dirty="0" smtClean="0"/>
              <a:t>Early Days at ORNL</a:t>
            </a:r>
          </a:p>
          <a:p>
            <a:r>
              <a:rPr lang="en-US" dirty="0" smtClean="0"/>
              <a:t>An example of magnetic excitations in </a:t>
            </a:r>
            <a:r>
              <a:rPr lang="en-US" dirty="0" err="1" smtClean="0"/>
              <a:t>Gd</a:t>
            </a:r>
            <a:endParaRPr lang="en-US" dirty="0" smtClean="0"/>
          </a:p>
          <a:p>
            <a:pPr lvl="1"/>
            <a:r>
              <a:rPr lang="en-US" dirty="0" smtClean="0"/>
              <a:t>Studying this magnet as 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nstruments change, data sizes increase, and analysis methods change</a:t>
            </a:r>
          </a:p>
          <a:p>
            <a:r>
              <a:rPr lang="en-US" dirty="0" smtClean="0"/>
              <a:t>Novel </a:t>
            </a:r>
            <a:r>
              <a:rPr lang="en-US" dirty="0" smtClean="0"/>
              <a:t>Processing – Event based Reduction </a:t>
            </a:r>
            <a:endParaRPr lang="en-US" dirty="0" smtClean="0"/>
          </a:p>
          <a:p>
            <a:pPr lvl="1"/>
            <a:r>
              <a:rPr lang="en-US" dirty="0" smtClean="0"/>
              <a:t>Continuous T scans</a:t>
            </a:r>
          </a:p>
          <a:p>
            <a:pPr lvl="1"/>
            <a:r>
              <a:rPr lang="en-US" dirty="0" smtClean="0"/>
              <a:t>Pulsed Magnet</a:t>
            </a:r>
          </a:p>
          <a:p>
            <a:r>
              <a:rPr lang="en-US" dirty="0" smtClean="0"/>
              <a:t>Complex analysis</a:t>
            </a:r>
          </a:p>
          <a:p>
            <a:pPr lvl="1"/>
            <a:r>
              <a:rPr lang="en-US" dirty="0" smtClean="0"/>
              <a:t>Moving from simple fitting to more complex models to computing intensive codes</a:t>
            </a:r>
          </a:p>
          <a:p>
            <a:pPr lvl="2"/>
            <a:r>
              <a:rPr lang="en-US" dirty="0" smtClean="0"/>
              <a:t>Ab-initio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8937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496290"/>
          </a:xfrm>
        </p:spPr>
        <p:txBody>
          <a:bodyPr/>
          <a:lstStyle/>
          <a:p>
            <a:r>
              <a:rPr lang="en-US" dirty="0" smtClean="0"/>
              <a:t>TOF Neutron Diffraction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495800" cy="4128309"/>
          </a:xfrm>
        </p:spPr>
        <p:txBody>
          <a:bodyPr/>
          <a:lstStyle/>
          <a:p>
            <a:r>
              <a:rPr lang="en-US" dirty="0" smtClean="0"/>
              <a:t>wavelength is encoded in TOF</a:t>
            </a:r>
          </a:p>
          <a:p>
            <a:r>
              <a:rPr lang="en-US" dirty="0" smtClean="0"/>
              <a:t>Fixed detector array</a:t>
            </a:r>
          </a:p>
          <a:p>
            <a:r>
              <a:rPr lang="en-US" dirty="0" smtClean="0"/>
              <a:t>Laue pattern; but TOF allows identification of individual peaks</a:t>
            </a:r>
          </a:p>
          <a:p>
            <a:r>
              <a:rPr lang="en-US" dirty="0" smtClean="0"/>
              <a:t>Means multiple Bragg reflections for a single orientation </a:t>
            </a:r>
            <a:endParaRPr lang="en-US" dirty="0"/>
          </a:p>
        </p:txBody>
      </p:sp>
      <p:pic>
        <p:nvPicPr>
          <p:cNvPr id="7" name="Picture 6" descr="lam_t_p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09600"/>
            <a:ext cx="3733800" cy="2800350"/>
          </a:xfrm>
          <a:prstGeom prst="rect">
            <a:avLst/>
          </a:prstGeom>
        </p:spPr>
      </p:pic>
      <p:pic>
        <p:nvPicPr>
          <p:cNvPr id="4" name="Picture 3" descr="det_Q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352800"/>
            <a:ext cx="3975100" cy="2981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133600" y="1600200"/>
                <a:ext cx="1448217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=2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𝑑</m:t>
                      </m:r>
                      <m:func>
                        <m:func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600200"/>
                <a:ext cx="1448217" cy="3416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32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to pulsed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2851440" cy="4471932"/>
          </a:xfrm>
        </p:spPr>
        <p:txBody>
          <a:bodyPr/>
          <a:lstStyle/>
          <a:p>
            <a:r>
              <a:rPr lang="en-US" dirty="0" smtClean="0"/>
              <a:t>Send trigger based on when proton hits the target.</a:t>
            </a:r>
          </a:p>
          <a:p>
            <a:r>
              <a:rPr lang="en-US" dirty="0" smtClean="0"/>
              <a:t>Use offset to set field at a given wavelength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838200"/>
            <a:ext cx="3352800" cy="2397559"/>
          </a:xfrm>
          <a:prstGeom prst="rect">
            <a:avLst/>
          </a:prstGeom>
        </p:spPr>
      </p:pic>
      <p:pic>
        <p:nvPicPr>
          <p:cNvPr id="5" name="Picture 4" descr="oscilloscope/12j_pul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532" y="3352800"/>
            <a:ext cx="4648200" cy="2934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096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t_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81276"/>
            <a:ext cx="4495800" cy="3371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496290"/>
          </a:xfrm>
        </p:spPr>
        <p:txBody>
          <a:bodyPr/>
          <a:lstStyle/>
          <a:p>
            <a:r>
              <a:rPr lang="en-US" dirty="0" smtClean="0"/>
              <a:t>TOF neutrons + </a:t>
            </a:r>
            <a:r>
              <a:rPr lang="en-US" smtClean="0"/>
              <a:t>pulsed magnet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344823"/>
            <a:ext cx="4384596" cy="1262910"/>
          </a:xfrm>
        </p:spPr>
        <p:txBody>
          <a:bodyPr/>
          <a:lstStyle/>
          <a:p>
            <a:r>
              <a:rPr lang="en-US" dirty="0" smtClean="0"/>
              <a:t>Independently vary field and wavelength band as a function of time</a:t>
            </a:r>
            <a:endParaRPr lang="en-US" dirty="0"/>
          </a:p>
        </p:txBody>
      </p:sp>
      <p:pic>
        <p:nvPicPr>
          <p:cNvPr id="4" name="Picture 3" descr="BPulsenBW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" t="6173" r="5607" b="7017"/>
          <a:stretch/>
        </p:blipFill>
        <p:spPr>
          <a:xfrm>
            <a:off x="4572000" y="838200"/>
            <a:ext cx="429919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6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additional filters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850" y="1586661"/>
            <a:ext cx="8642350" cy="403234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762000"/>
            <a:ext cx="8153400" cy="126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Filter out temperature excursions too, multiple filters can </a:t>
            </a:r>
            <a:r>
              <a:rPr lang="en-US" smtClean="0"/>
              <a:t>be applied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434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UPt</a:t>
            </a:r>
            <a:r>
              <a:rPr lang="en-US" baseline="-25000" dirty="0" smtClean="0"/>
              <a:t>2</a:t>
            </a:r>
            <a:r>
              <a:rPr lang="en-US" dirty="0" smtClean="0"/>
              <a:t>Si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60372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129643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724400" y="5027237"/>
            <a:ext cx="3581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r>
              <a:rPr lang="en-US" dirty="0" smtClean="0"/>
              <a:t>Field dependence of 1 0 0 peek consistent with the PM phase</a:t>
            </a:r>
          </a:p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r>
              <a:rPr lang="en-US" dirty="0" smtClean="0"/>
              <a:t>T=14K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5308853"/>
            <a:ext cx="36840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D. Schulze </a:t>
            </a:r>
            <a:r>
              <a:rPr lang="en-US" sz="1200" dirty="0" err="1" smtClean="0"/>
              <a:t>Grachtrup</a:t>
            </a:r>
            <a:r>
              <a:rPr lang="en-US" sz="1200" dirty="0" smtClean="0"/>
              <a:t> </a:t>
            </a:r>
            <a:r>
              <a:rPr lang="en-US" sz="1200" i="1" dirty="0" smtClean="0"/>
              <a:t>et al.</a:t>
            </a:r>
            <a:r>
              <a:rPr lang="en-US" sz="1200" dirty="0" smtClean="0"/>
              <a:t> </a:t>
            </a:r>
            <a:r>
              <a:rPr lang="pl-PL" sz="1200" dirty="0" smtClean="0"/>
              <a:t>PRB </a:t>
            </a:r>
            <a:r>
              <a:rPr lang="pl-PL" sz="1200" dirty="0"/>
              <a:t>85, 054410 (2012)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4985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94154"/>
            <a:ext cx="3200400" cy="306440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02910" y="745161"/>
            <a:ext cx="2997490" cy="5350839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Inverse Geometry</a:t>
            </a:r>
          </a:p>
          <a:p>
            <a:pPr lvl="1"/>
            <a:r>
              <a:rPr lang="en-US" dirty="0" smtClean="0"/>
              <a:t>Crystal analyzers select a specific final energy </a:t>
            </a:r>
          </a:p>
          <a:p>
            <a:pPr lvl="1"/>
            <a:r>
              <a:rPr lang="en-US" dirty="0" smtClean="0"/>
              <a:t>Initial energy is determined by TOF</a:t>
            </a:r>
          </a:p>
          <a:p>
            <a:pPr lvl="1"/>
            <a:r>
              <a:rPr lang="en-US" dirty="0" smtClean="0"/>
              <a:t>Focuses large scattering volume onto a few detectors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392702"/>
            <a:ext cx="3352800" cy="253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47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tureforC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65375"/>
            <a:ext cx="3217458" cy="34677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74" y="177800"/>
            <a:ext cx="8670925" cy="1269578"/>
          </a:xfrm>
        </p:spPr>
        <p:txBody>
          <a:bodyPr/>
          <a:lstStyle/>
          <a:p>
            <a:r>
              <a:rPr lang="en-US" dirty="0"/>
              <a:t>VISION: world’s first high-throughput inelastic neutron scattering instrument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065" y="1225522"/>
            <a:ext cx="5372735" cy="2813078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pPr marL="28575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4000 x TOSCA at ISIS, 1 TB of data/day</a:t>
            </a:r>
          </a:p>
          <a:p>
            <a:pPr marL="28575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INS measurement in a few minutes to a few hours</a:t>
            </a:r>
          </a:p>
          <a:p>
            <a:pPr marL="28575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Sample changer is being designed and will be ready by 2016</a:t>
            </a:r>
          </a:p>
          <a:p>
            <a:pPr marL="28575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Expecting tens of samples a day to be analyzed</a:t>
            </a:r>
          </a:p>
          <a:p>
            <a:pPr marL="28575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DFT modeling of INS spectra is essential in data analysis and interpretation</a:t>
            </a:r>
          </a:p>
          <a:p>
            <a:pPr marL="28575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31" y="4038600"/>
            <a:ext cx="5090969" cy="2582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5029200"/>
            <a:ext cx="3429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Major challenges in computation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Dedicated computer cluster required</a:t>
            </a:r>
          </a:p>
        </p:txBody>
      </p:sp>
    </p:spTree>
    <p:extLst>
      <p:ext uri="{BB962C8B-B14F-4D97-AF65-F5344CB8AC3E}">
        <p14:creationId xmlns:p14="http://schemas.microsoft.com/office/powerpoint/2010/main" val="842259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Density Functional Theory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02910" y="745161"/>
            <a:ext cx="5054890" cy="458883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Assumes only valence electrons are relevant</a:t>
            </a:r>
          </a:p>
          <a:p>
            <a:r>
              <a:rPr lang="en-US" dirty="0" smtClean="0"/>
              <a:t>uses effective wave functions to describe bonding</a:t>
            </a:r>
          </a:p>
          <a:p>
            <a:r>
              <a:rPr lang="en-US" dirty="0" smtClean="0"/>
              <a:t>Works on each atom in a unit cell</a:t>
            </a:r>
          </a:p>
          <a:p>
            <a:r>
              <a:rPr lang="en-US" dirty="0" smtClean="0"/>
              <a:t>Thus determines (without fitting) </a:t>
            </a:r>
          </a:p>
          <a:p>
            <a:pPr lvl="1"/>
            <a:r>
              <a:rPr lang="en-US" dirty="0" smtClean="0"/>
              <a:t>Structure</a:t>
            </a:r>
          </a:p>
          <a:p>
            <a:pPr lvl="1"/>
            <a:r>
              <a:rPr lang="en-US" dirty="0" smtClean="0"/>
              <a:t>Electronic structure</a:t>
            </a:r>
          </a:p>
          <a:p>
            <a:pPr lvl="1"/>
            <a:r>
              <a:rPr lang="en-US" dirty="0" smtClean="0"/>
              <a:t>Lattice vibrations</a:t>
            </a:r>
          </a:p>
          <a:p>
            <a:pPr lvl="1"/>
            <a:r>
              <a:rPr lang="en-US" dirty="0" smtClean="0"/>
              <a:t>Well suited to molecular vibrations</a:t>
            </a:r>
          </a:p>
          <a:p>
            <a:r>
              <a:rPr lang="en-US" dirty="0" smtClean="0"/>
              <a:t>Many packages</a:t>
            </a:r>
          </a:p>
          <a:p>
            <a:r>
              <a:rPr lang="en-US" dirty="0" smtClean="0"/>
              <a:t>Require a lot of computing resources</a:t>
            </a:r>
            <a:endParaRPr lang="en-US" dirty="0"/>
          </a:p>
        </p:txBody>
      </p:sp>
      <p:pic>
        <p:nvPicPr>
          <p:cNvPr id="4" name="Picture 12" descr="http://cms.mpi.univie.ac.at/vasp/vasp/img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597927"/>
            <a:ext cx="1130590" cy="61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://www.castep.org/files/CASTEP_Logo_mini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676218"/>
            <a:ext cx="1600200" cy="40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quantum-espresso.org/wp-content/uploads/2011/07/logo_head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494" y="5588326"/>
            <a:ext cx="1441312" cy="61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wien2k.at/img/wien2k_logo_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88" y="5460910"/>
            <a:ext cx="834409" cy="93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12851" b="19171"/>
          <a:stretch/>
        </p:blipFill>
        <p:spPr>
          <a:xfrm>
            <a:off x="6934200" y="5458691"/>
            <a:ext cx="1200081" cy="8157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4325" y="930144"/>
            <a:ext cx="2009956" cy="28426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57800" y="4208987"/>
            <a:ext cx="305724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Walter Kohn  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Nobel Prize Chemistry 1998</a:t>
            </a:r>
          </a:p>
        </p:txBody>
      </p:sp>
    </p:spTree>
    <p:extLst>
      <p:ext uri="{BB962C8B-B14F-4D97-AF65-F5344CB8AC3E}">
        <p14:creationId xmlns:p14="http://schemas.microsoft.com/office/powerpoint/2010/main" val="899533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VirtuES Cluster – Hardware Specs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93" y="1246494"/>
            <a:ext cx="3597394" cy="2023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11" y="3469341"/>
            <a:ext cx="3613376" cy="24089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985" y="4834634"/>
            <a:ext cx="362315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Installed as part of the ORNL Compute and Data Environment for Science (CADES) </a:t>
            </a:r>
          </a:p>
        </p:txBody>
      </p:sp>
      <p:pic>
        <p:nvPicPr>
          <p:cNvPr id="7" name="Picture 6" descr="CADES_colo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750" y="244004"/>
            <a:ext cx="1420788" cy="6707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2163" y="1352099"/>
            <a:ext cx="4180796" cy="248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endParaRPr lang="en-US" dirty="0"/>
          </a:p>
          <a:p>
            <a:pPr marL="174625" indent="-174625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/>
              <a:t>Dual 16 core Intel Haswell E5-2698v3 2.3 GHz Processors per node</a:t>
            </a:r>
          </a:p>
          <a:p>
            <a:pPr marL="174625" indent="-174625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/>
              <a:t>50 compute nodes</a:t>
            </a:r>
          </a:p>
          <a:p>
            <a:pPr marL="174625" indent="-174625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/>
              <a:t>1,600 (non-</a:t>
            </a:r>
            <a:r>
              <a:rPr lang="en-US" dirty="0" err="1"/>
              <a:t>hyperthreaded</a:t>
            </a:r>
            <a:r>
              <a:rPr lang="en-US" dirty="0"/>
              <a:t>) cores</a:t>
            </a:r>
          </a:p>
          <a:p>
            <a:pPr marL="174625" indent="-174625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/>
              <a:t>128 GB memory/node </a:t>
            </a:r>
          </a:p>
          <a:p>
            <a:pPr marL="174625" indent="-174625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/>
              <a:t>6.4 TB Total memory </a:t>
            </a:r>
          </a:p>
          <a:p>
            <a:pPr marL="174625" indent="-174625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/>
              <a:t>Each node has 10Gbe and Infiniband networking for connectivity.</a:t>
            </a:r>
          </a:p>
        </p:txBody>
      </p:sp>
    </p:spTree>
    <p:extLst>
      <p:ext uri="{BB962C8B-B14F-4D97-AF65-F5344CB8AC3E}">
        <p14:creationId xmlns:p14="http://schemas.microsoft.com/office/powerpoint/2010/main" val="738076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35" y="871006"/>
            <a:ext cx="4957792" cy="2833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8628678" cy="415498"/>
          </a:xfrm>
        </p:spPr>
        <p:txBody>
          <a:bodyPr/>
          <a:lstStyle/>
          <a:p>
            <a:r>
              <a:rPr lang="en-US" sz="2400" dirty="0"/>
              <a:t>Integrated modeling for </a:t>
            </a:r>
            <a:r>
              <a:rPr lang="en-US" sz="2400" dirty="0" smtClean="0"/>
              <a:t>Vision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29235" y="835000"/>
            <a:ext cx="2386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0" algn="l" defTabSz="1828800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0" algn="l" defTabSz="1828800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0" algn="l" defTabSz="1828800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0" algn="l" defTabSz="1828800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0" algn="l" defTabSz="1828800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0" algn="l" defTabSz="1828800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01600" algn="l" defTabSz="1828800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630400" algn="l" defTabSz="1828800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Computer modeling is crucial to understand and interpret INS data.</a:t>
            </a:r>
            <a:endParaRPr lang="en-GB" sz="1600" dirty="0">
              <a:sym typeface="Arial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833068" y="3353150"/>
            <a:ext cx="7992149" cy="3272871"/>
            <a:chOff x="4492199" y="1412130"/>
            <a:chExt cx="7555643" cy="6243396"/>
          </a:xfrm>
        </p:grpSpPr>
        <p:sp>
          <p:nvSpPr>
            <p:cNvPr id="7" name="TextBox 6"/>
            <p:cNvSpPr txBox="1"/>
            <p:nvPr/>
          </p:nvSpPr>
          <p:spPr>
            <a:xfrm>
              <a:off x="4574950" y="1412130"/>
              <a:ext cx="946288" cy="1976051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CASTEP</a:t>
              </a:r>
            </a:p>
            <a:p>
              <a:r>
                <a:rPr lang="en-US" sz="1200" dirty="0"/>
                <a:t>VASP</a:t>
              </a:r>
            </a:p>
            <a:p>
              <a:r>
                <a:rPr lang="en-US" sz="1200" dirty="0"/>
                <a:t>Quantum Espresso</a:t>
              </a:r>
            </a:p>
            <a:p>
              <a:r>
                <a:rPr lang="en-US" sz="1200" dirty="0"/>
                <a:t>Gaussian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41471" y="1946879"/>
              <a:ext cx="1380130" cy="880681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Vibrational modes and frequencies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30903" y="1934309"/>
              <a:ext cx="1104960" cy="880681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INS simulation (</a:t>
              </a:r>
              <a:r>
                <a:rPr lang="en-US" sz="1200" dirty="0" err="1"/>
                <a:t>aClimax</a:t>
              </a:r>
              <a:r>
                <a:rPr lang="en-US" sz="1200" dirty="0"/>
                <a:t>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85746" y="1878525"/>
              <a:ext cx="1483014" cy="880681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Simulated INS spectra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57247" y="3604618"/>
              <a:ext cx="667787" cy="528409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Sample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18949" y="3587207"/>
              <a:ext cx="671204" cy="528409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VISION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88150" y="3359639"/>
              <a:ext cx="1403231" cy="880682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Data reduction and analysis (</a:t>
              </a:r>
              <a:r>
                <a:rPr lang="en-US" sz="1200" dirty="0" err="1"/>
                <a:t>Mantid</a:t>
              </a:r>
              <a:r>
                <a:rPr lang="en-US" sz="1200" dirty="0"/>
                <a:t>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285746" y="2927983"/>
              <a:ext cx="1483014" cy="907831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Measured INS spectra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92199" y="6096292"/>
              <a:ext cx="1284996" cy="528409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Peak assignment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77193" y="6277348"/>
              <a:ext cx="1250692" cy="528409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(An)</a:t>
              </a:r>
              <a:r>
                <a:rPr lang="en-US" sz="1200" dirty="0" err="1"/>
                <a:t>harmonicity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52421" y="6044676"/>
              <a:ext cx="4192439" cy="880682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Mapping out the local potential energy profile using finite displacement, frozen phonon, molecular dynamics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77193" y="7127117"/>
              <a:ext cx="1250692" cy="528409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Phase transition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85746" y="3899059"/>
              <a:ext cx="1483014" cy="528409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Measured diffraction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52422" y="7115574"/>
              <a:ext cx="4195420" cy="528409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Revealing the kinetics and the transition pathway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71783" y="4872079"/>
              <a:ext cx="1256102" cy="1224213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Structure-dynamics correlation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52423" y="5130970"/>
              <a:ext cx="4192438" cy="528409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Understanding mechanisms and properties at atomic level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>
              <a:off x="5635159" y="2361010"/>
              <a:ext cx="236489" cy="452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7393061" y="2355750"/>
              <a:ext cx="236489" cy="452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9023419" y="2365537"/>
              <a:ext cx="236489" cy="4527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5597058" y="3841073"/>
              <a:ext cx="236489" cy="452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6994972" y="3835813"/>
              <a:ext cx="236489" cy="452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9012913" y="3403122"/>
              <a:ext cx="236489" cy="4527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9012912" y="4171425"/>
              <a:ext cx="236489" cy="4527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Arrow Connector 29"/>
            <p:cNvCxnSpPr/>
            <p:nvPr/>
          </p:nvCxnSpPr>
          <p:spPr bwMode="auto">
            <a:xfrm>
              <a:off x="7589433" y="5437355"/>
              <a:ext cx="236489" cy="452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7589432" y="6554800"/>
              <a:ext cx="236489" cy="4527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7589433" y="7379778"/>
              <a:ext cx="236489" cy="4527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Left Brace 32"/>
            <p:cNvSpPr/>
            <p:nvPr/>
          </p:nvSpPr>
          <p:spPr bwMode="auto">
            <a:xfrm>
              <a:off x="5897267" y="5629747"/>
              <a:ext cx="276638" cy="1636126"/>
            </a:xfrm>
            <a:prstGeom prst="leftBrace">
              <a:avLst/>
            </a:prstGeom>
            <a:noFill/>
            <a:ln w="25400">
              <a:solidFill>
                <a:srgbClr val="C00000"/>
              </a:solidFill>
            </a:ln>
            <a:effectLst/>
            <a:extLst/>
          </p:spPr>
          <p:txBody>
            <a:bodyPr vert="horz" wrap="square" lIns="329184" tIns="329184" rIns="329184" bIns="329184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3135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34" name="Left Brace 33"/>
            <p:cNvSpPr/>
            <p:nvPr/>
          </p:nvSpPr>
          <p:spPr bwMode="auto">
            <a:xfrm flipH="1">
              <a:off x="10816345" y="2464553"/>
              <a:ext cx="276638" cy="1636126"/>
            </a:xfrm>
            <a:prstGeom prst="leftBrace">
              <a:avLst/>
            </a:prstGeom>
            <a:noFill/>
            <a:ln w="25400">
              <a:solidFill>
                <a:srgbClr val="C00000"/>
              </a:solidFill>
            </a:ln>
            <a:effectLst/>
            <a:extLst/>
          </p:spPr>
          <p:txBody>
            <a:bodyPr vert="horz" wrap="square" lIns="329184" tIns="329184" rIns="329184" bIns="329184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3135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>
              <a:off x="5008779" y="4744083"/>
              <a:ext cx="15766" cy="1332532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/>
            <p:cNvCxnSpPr/>
            <p:nvPr/>
          </p:nvCxnSpPr>
          <p:spPr bwMode="auto">
            <a:xfrm flipH="1" flipV="1">
              <a:off x="11316853" y="3256587"/>
              <a:ext cx="5499" cy="148749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/>
            <p:cNvCxnSpPr/>
            <p:nvPr/>
          </p:nvCxnSpPr>
          <p:spPr bwMode="auto">
            <a:xfrm flipV="1">
              <a:off x="5008779" y="4744082"/>
              <a:ext cx="6313573" cy="1"/>
            </a:xfrm>
            <a:prstGeom prst="lin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11100866" y="3265240"/>
              <a:ext cx="236489" cy="452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4" y="2104163"/>
            <a:ext cx="2233863" cy="1134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620" y="296603"/>
            <a:ext cx="2073386" cy="31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432" y="152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tx2"/>
                </a:solidFill>
              </a:rPr>
              <a:t>Wollan</a:t>
            </a:r>
            <a:r>
              <a:rPr lang="en-US" sz="3200" dirty="0" smtClean="0">
                <a:solidFill>
                  <a:schemeClr val="tx2"/>
                </a:solidFill>
              </a:rPr>
              <a:t> teams with Shull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00" y="2942816"/>
            <a:ext cx="4343400" cy="313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F:\EO_Wollan\Talk\shull_woll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618" y="3048000"/>
            <a:ext cx="3681413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1001408"/>
            <a:ext cx="8423196" cy="158939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 the early days counts were fastidiously recorded in a notebook.</a:t>
            </a:r>
          </a:p>
          <a:p>
            <a:r>
              <a:rPr lang="en-US" dirty="0" smtClean="0"/>
              <a:t>Shull and </a:t>
            </a:r>
            <a:r>
              <a:rPr lang="en-US" dirty="0" err="1" smtClean="0"/>
              <a:t>Wollan</a:t>
            </a:r>
            <a:r>
              <a:rPr lang="en-US" dirty="0" smtClean="0"/>
              <a:t> at the Graphite reactor</a:t>
            </a:r>
          </a:p>
          <a:p>
            <a:r>
              <a:rPr lang="en-US" dirty="0" smtClean="0"/>
              <a:t>1994 Nobel Prize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1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Gd</a:t>
            </a:r>
            <a:endParaRPr lang="en-US" dirty="0" smtClean="0"/>
          </a:p>
          <a:p>
            <a:pPr lvl="1"/>
            <a:r>
              <a:rPr lang="en-US" dirty="0" smtClean="0"/>
              <a:t>Can now map volumes of excitations  (~30GB of data)</a:t>
            </a:r>
          </a:p>
          <a:p>
            <a:pPr lvl="1"/>
            <a:r>
              <a:rPr lang="en-US" dirty="0" smtClean="0"/>
              <a:t>Volumes reveal information about symmetry</a:t>
            </a:r>
          </a:p>
          <a:p>
            <a:pPr lvl="1"/>
            <a:r>
              <a:rPr lang="en-US" dirty="0" smtClean="0"/>
              <a:t>Tools like Spin W or </a:t>
            </a:r>
            <a:r>
              <a:rPr lang="en-US" dirty="0" err="1" smtClean="0"/>
              <a:t>Spinwave</a:t>
            </a:r>
            <a:r>
              <a:rPr lang="en-US" dirty="0" smtClean="0"/>
              <a:t> Genie make spin wave calculations common place</a:t>
            </a:r>
          </a:p>
          <a:p>
            <a:pPr lvl="1"/>
            <a:r>
              <a:rPr lang="en-US" dirty="0" smtClean="0"/>
              <a:t>Similar changes have been seen for other techniques, e.g. diffuse scattering</a:t>
            </a:r>
          </a:p>
          <a:p>
            <a:r>
              <a:rPr lang="en-US" dirty="0" smtClean="0"/>
              <a:t>Event based data enables new types of experiments</a:t>
            </a:r>
          </a:p>
          <a:p>
            <a:r>
              <a:rPr lang="en-US" dirty="0" smtClean="0"/>
              <a:t>Integration of ab initio codes and HPC is enabling more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543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10" y="838200"/>
            <a:ext cx="3530890" cy="556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NDAV members</a:t>
            </a:r>
          </a:p>
          <a:p>
            <a:pPr lvl="1"/>
            <a:r>
              <a:rPr lang="en-US" dirty="0" smtClean="0"/>
              <a:t>Jean </a:t>
            </a:r>
            <a:r>
              <a:rPr lang="en-US" dirty="0" err="1" smtClean="0"/>
              <a:t>Bilheux</a:t>
            </a:r>
            <a:endParaRPr lang="en-US" dirty="0" smtClean="0"/>
          </a:p>
          <a:p>
            <a:pPr lvl="1"/>
            <a:r>
              <a:rPr lang="en-US" dirty="0" smtClean="0"/>
              <a:t>Jose </a:t>
            </a:r>
            <a:r>
              <a:rPr lang="en-US" dirty="0" err="1" smtClean="0"/>
              <a:t>Borreguero</a:t>
            </a:r>
            <a:endParaRPr lang="en-US" dirty="0" smtClean="0"/>
          </a:p>
          <a:p>
            <a:pPr lvl="1"/>
            <a:r>
              <a:rPr lang="en-US" dirty="0" smtClean="0"/>
              <a:t>Stuart Campbell</a:t>
            </a:r>
          </a:p>
          <a:p>
            <a:pPr lvl="1"/>
            <a:r>
              <a:rPr lang="en-US" dirty="0" smtClean="0"/>
              <a:t>Mathieu </a:t>
            </a:r>
            <a:r>
              <a:rPr lang="en-US" dirty="0" err="1" smtClean="0"/>
              <a:t>Doucet</a:t>
            </a:r>
            <a:endParaRPr lang="en-US" dirty="0" smtClean="0"/>
          </a:p>
          <a:p>
            <a:pPr lvl="1"/>
            <a:r>
              <a:rPr lang="en-US" dirty="0" smtClean="0"/>
              <a:t>Steve Hahn</a:t>
            </a:r>
          </a:p>
          <a:p>
            <a:pPr lvl="1"/>
            <a:r>
              <a:rPr lang="en-US" dirty="0" smtClean="0"/>
              <a:t>Ricardo Leal</a:t>
            </a:r>
          </a:p>
          <a:p>
            <a:pPr lvl="1"/>
            <a:r>
              <a:rPr lang="en-US" dirty="0" smtClean="0"/>
              <a:t>Jiao Lin</a:t>
            </a:r>
          </a:p>
          <a:p>
            <a:pPr lvl="1"/>
            <a:r>
              <a:rPr lang="en-US" dirty="0" smtClean="0"/>
              <a:t>Vickie Lynch</a:t>
            </a:r>
          </a:p>
          <a:p>
            <a:pPr lvl="1"/>
            <a:r>
              <a:rPr lang="en-US" dirty="0" smtClean="0"/>
              <a:t>Daniel Olds (Joint with CEMD)</a:t>
            </a:r>
          </a:p>
          <a:p>
            <a:pPr lvl="1"/>
            <a:r>
              <a:rPr lang="en-US" dirty="0" smtClean="0"/>
              <a:t>Peter Peterson</a:t>
            </a:r>
          </a:p>
          <a:p>
            <a:pPr lvl="1"/>
            <a:r>
              <a:rPr lang="en-US" dirty="0" smtClean="0"/>
              <a:t>Andrei </a:t>
            </a:r>
            <a:r>
              <a:rPr lang="en-US" dirty="0" err="1" smtClean="0"/>
              <a:t>Savici</a:t>
            </a:r>
            <a:endParaRPr lang="en-US" dirty="0" smtClean="0"/>
          </a:p>
          <a:p>
            <a:pPr lvl="1"/>
            <a:r>
              <a:rPr lang="en-US" dirty="0" smtClean="0"/>
              <a:t>Ross Whitfield</a:t>
            </a:r>
          </a:p>
          <a:p>
            <a:pPr lvl="1"/>
            <a:r>
              <a:rPr lang="en-US" dirty="0" err="1" smtClean="0"/>
              <a:t>Wenduo</a:t>
            </a:r>
            <a:r>
              <a:rPr lang="en-US" dirty="0" smtClean="0"/>
              <a:t> </a:t>
            </a:r>
            <a:r>
              <a:rPr lang="en-US" dirty="0" err="1" smtClean="0"/>
              <a:t>Zho</a:t>
            </a:r>
            <a:endParaRPr lang="en-US" dirty="0" smtClean="0"/>
          </a:p>
          <a:p>
            <a:pPr lvl="1"/>
            <a:r>
              <a:rPr lang="en-US" dirty="0" smtClean="0"/>
              <a:t>Steve Hartman</a:t>
            </a:r>
          </a:p>
          <a:p>
            <a:pPr lvl="1"/>
            <a:r>
              <a:rPr lang="en-US" dirty="0" smtClean="0"/>
              <a:t>Greg </a:t>
            </a:r>
            <a:r>
              <a:rPr lang="en-US" dirty="0" err="1" smtClean="0"/>
              <a:t>Guyotte</a:t>
            </a:r>
            <a:endParaRPr lang="en-US" dirty="0" smtClean="0"/>
          </a:p>
          <a:p>
            <a:pPr lvl="1"/>
            <a:r>
              <a:rPr lang="en-US" dirty="0" smtClean="0"/>
              <a:t>Matt </a:t>
            </a:r>
            <a:r>
              <a:rPr lang="en-US" dirty="0" smtClean="0"/>
              <a:t>Pearson</a:t>
            </a:r>
          </a:p>
          <a:p>
            <a:pPr lvl="1"/>
            <a:r>
              <a:rPr lang="en-US" dirty="0" smtClean="0"/>
              <a:t>Vlad </a:t>
            </a:r>
            <a:r>
              <a:rPr lang="en-US" dirty="0" err="1" smtClean="0"/>
              <a:t>Sedov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429000" y="1054923"/>
            <a:ext cx="2540290" cy="413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DuPont</a:t>
            </a:r>
          </a:p>
          <a:p>
            <a:pPr lvl="1"/>
            <a:r>
              <a:rPr lang="en-US" dirty="0" smtClean="0"/>
              <a:t>Mike Crawford</a:t>
            </a:r>
          </a:p>
          <a:p>
            <a:r>
              <a:rPr lang="en-US" dirty="0" smtClean="0"/>
              <a:t>Tohoku University</a:t>
            </a:r>
          </a:p>
          <a:p>
            <a:pPr lvl="1"/>
            <a:r>
              <a:rPr lang="en-US" dirty="0" smtClean="0"/>
              <a:t>Hiroyuki </a:t>
            </a:r>
            <a:r>
              <a:rPr lang="en-US" dirty="0" err="1" smtClean="0"/>
              <a:t>Nojiri</a:t>
            </a:r>
            <a:endParaRPr lang="en-US" dirty="0" smtClean="0"/>
          </a:p>
          <a:p>
            <a:r>
              <a:rPr lang="en-US" dirty="0" smtClean="0"/>
              <a:t>ORNL – CEMD</a:t>
            </a:r>
          </a:p>
          <a:p>
            <a:pPr lvl="1"/>
            <a:r>
              <a:rPr lang="en-US" dirty="0" smtClean="0"/>
              <a:t>Luke </a:t>
            </a:r>
            <a:r>
              <a:rPr lang="en-US" dirty="0" err="1" smtClean="0"/>
              <a:t>Daemen</a:t>
            </a:r>
            <a:endParaRPr lang="en-US" dirty="0"/>
          </a:p>
          <a:p>
            <a:pPr lvl="1"/>
            <a:r>
              <a:rPr lang="en-US" dirty="0" smtClean="0"/>
              <a:t>YQ </a:t>
            </a:r>
            <a:r>
              <a:rPr lang="en-US" dirty="0"/>
              <a:t>Cheng </a:t>
            </a:r>
            <a:endParaRPr lang="en-US" dirty="0" smtClean="0"/>
          </a:p>
          <a:p>
            <a:pPr lvl="1"/>
            <a:r>
              <a:rPr lang="en-US" dirty="0" err="1" smtClean="0"/>
              <a:t>Ashfia</a:t>
            </a:r>
            <a:r>
              <a:rPr lang="en-US" dirty="0" smtClean="0"/>
              <a:t> </a:t>
            </a:r>
            <a:r>
              <a:rPr lang="en-US" dirty="0" err="1" smtClean="0"/>
              <a:t>Huq</a:t>
            </a:r>
            <a:endParaRPr lang="en-US" dirty="0"/>
          </a:p>
          <a:p>
            <a:pPr lvl="1"/>
            <a:r>
              <a:rPr lang="en-US" dirty="0"/>
              <a:t>Timmy Ramirez-Cuesta</a:t>
            </a:r>
          </a:p>
          <a:p>
            <a:pPr lvl="1"/>
            <a:r>
              <a:rPr lang="en-US" dirty="0" smtClean="0"/>
              <a:t>Pam </a:t>
            </a:r>
            <a:r>
              <a:rPr lang="en-US" dirty="0"/>
              <a:t>Whitfield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197890" y="1049976"/>
            <a:ext cx="3200400" cy="413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ORNL </a:t>
            </a:r>
            <a:r>
              <a:rPr lang="en-US" dirty="0"/>
              <a:t>– </a:t>
            </a:r>
            <a:r>
              <a:rPr lang="en-US" dirty="0" smtClean="0"/>
              <a:t>QCMD </a:t>
            </a:r>
          </a:p>
          <a:p>
            <a:pPr lvl="1"/>
            <a:r>
              <a:rPr lang="en-US" dirty="0" smtClean="0"/>
              <a:t>Adam </a:t>
            </a:r>
            <a:r>
              <a:rPr lang="en-US" dirty="0" err="1" smtClean="0"/>
              <a:t>Aczel</a:t>
            </a:r>
            <a:endParaRPr lang="en-US" dirty="0" smtClean="0"/>
          </a:p>
          <a:p>
            <a:pPr lvl="1"/>
            <a:r>
              <a:rPr lang="en-US" dirty="0"/>
              <a:t>Jaime </a:t>
            </a:r>
            <a:r>
              <a:rPr lang="en-US" dirty="0" smtClean="0"/>
              <a:t>Fernandez-Baca</a:t>
            </a:r>
          </a:p>
          <a:p>
            <a:pPr lvl="1"/>
            <a:r>
              <a:rPr lang="en-US" dirty="0" smtClean="0"/>
              <a:t>Masa Matsuda</a:t>
            </a:r>
            <a:endParaRPr lang="en-US" dirty="0"/>
          </a:p>
          <a:p>
            <a:pPr lvl="1"/>
            <a:r>
              <a:rPr lang="en-US" dirty="0" smtClean="0"/>
              <a:t>Steve </a:t>
            </a:r>
            <a:r>
              <a:rPr lang="en-US" dirty="0" err="1" smtClean="0"/>
              <a:t>Nagler</a:t>
            </a:r>
            <a:endParaRPr lang="en-US" dirty="0" smtClean="0"/>
          </a:p>
          <a:p>
            <a:pPr lvl="1"/>
            <a:r>
              <a:rPr lang="en-US" dirty="0" smtClean="0"/>
              <a:t>Feng Ye</a:t>
            </a:r>
          </a:p>
          <a:p>
            <a:pPr lvl="1"/>
            <a:r>
              <a:rPr lang="en-US" dirty="0" err="1" smtClean="0"/>
              <a:t>Jooseop</a:t>
            </a:r>
            <a:r>
              <a:rPr lang="en-US" dirty="0" smtClean="0"/>
              <a:t> Lee</a:t>
            </a:r>
          </a:p>
          <a:p>
            <a:r>
              <a:rPr lang="en-US" dirty="0"/>
              <a:t>ORNL – ISD</a:t>
            </a:r>
          </a:p>
          <a:p>
            <a:pPr lvl="1"/>
            <a:r>
              <a:rPr lang="en-US" dirty="0"/>
              <a:t>Matt </a:t>
            </a:r>
            <a:r>
              <a:rPr lang="en-US" dirty="0" smtClean="0"/>
              <a:t>Rucker</a:t>
            </a:r>
          </a:p>
          <a:p>
            <a:pPr lvl="1"/>
            <a:r>
              <a:rPr lang="en-US" dirty="0" smtClean="0"/>
              <a:t>John Wenzel</a:t>
            </a:r>
          </a:p>
          <a:p>
            <a:pPr lvl="1"/>
            <a:r>
              <a:rPr lang="en-US" dirty="0" smtClean="0"/>
              <a:t>Andrei </a:t>
            </a:r>
            <a:r>
              <a:rPr lang="en-US" dirty="0" err="1" smtClean="0"/>
              <a:t>Parizzi</a:t>
            </a:r>
            <a:endParaRPr lang="en-US" dirty="0" smtClean="0"/>
          </a:p>
          <a:p>
            <a:pPr lvl="1"/>
            <a:r>
              <a:rPr lang="en-US" dirty="0" smtClean="0"/>
              <a:t>Harley </a:t>
            </a:r>
            <a:r>
              <a:rPr lang="en-US" dirty="0" err="1" smtClean="0"/>
              <a:t>Skorpenske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37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16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FeO3VolumeRender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7218"/>
            <a:ext cx="3886200" cy="3421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YFeO</a:t>
            </a:r>
            <a:r>
              <a:rPr lang="en-US" baseline="-25000" dirty="0" smtClean="0"/>
              <a:t>3</a:t>
            </a:r>
            <a:r>
              <a:rPr lang="en-US" dirty="0" smtClean="0"/>
              <a:t> a more complex system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3141304" cy="4471932"/>
          </a:xfrm>
        </p:spPr>
        <p:txBody>
          <a:bodyPr/>
          <a:lstStyle/>
          <a:p>
            <a:r>
              <a:rPr lang="en-US" dirty="0" smtClean="0"/>
              <a:t>Many exchange terms</a:t>
            </a:r>
          </a:p>
          <a:p>
            <a:r>
              <a:rPr lang="en-US" dirty="0" smtClean="0"/>
              <a:t>Viewed with </a:t>
            </a:r>
            <a:r>
              <a:rPr lang="en-US" dirty="0" err="1" smtClean="0"/>
              <a:t>Mantid</a:t>
            </a:r>
            <a:r>
              <a:rPr lang="en-US" dirty="0" smtClean="0"/>
              <a:t>/</a:t>
            </a:r>
            <a:r>
              <a:rPr lang="en-US" dirty="0" err="1" smtClean="0"/>
              <a:t>Paraview</a:t>
            </a:r>
            <a:r>
              <a:rPr lang="en-US" dirty="0" smtClean="0"/>
              <a:t> </a:t>
            </a:r>
          </a:p>
          <a:p>
            <a:r>
              <a:rPr lang="en-US" dirty="0" smtClean="0"/>
              <a:t>Modeled with Spin Wave Genie</a:t>
            </a:r>
            <a:endParaRPr lang="en-US" dirty="0"/>
          </a:p>
        </p:txBody>
      </p:sp>
      <p:pic>
        <p:nvPicPr>
          <p:cNvPr id="5" name="Picture 4" descr="SEQ_YFeO3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062233"/>
            <a:ext cx="2141685" cy="3077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6252520"/>
            <a:ext cx="44037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S. E. Hahn </a:t>
            </a:r>
            <a:r>
              <a:rPr lang="en-US" i="1" dirty="0" smtClean="0"/>
              <a:t>et al. </a:t>
            </a:r>
            <a:r>
              <a:rPr lang="en-US" dirty="0" smtClean="0"/>
              <a:t>PRB</a:t>
            </a:r>
            <a:r>
              <a:rPr lang="en-US" i="1" dirty="0" smtClean="0"/>
              <a:t> </a:t>
            </a:r>
            <a:r>
              <a:rPr lang="en-US" b="1" dirty="0" smtClean="0"/>
              <a:t>89</a:t>
            </a:r>
            <a:r>
              <a:rPr lang="en-US" dirty="0" smtClean="0"/>
              <a:t>, 014420 (2014)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8305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6" y="898587"/>
            <a:ext cx="4999704" cy="21585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7" y="2510"/>
            <a:ext cx="8229601" cy="487954"/>
          </a:xfrm>
        </p:spPr>
        <p:txBody>
          <a:bodyPr/>
          <a:lstStyle/>
          <a:p>
            <a:r>
              <a:rPr lang="en-US" dirty="0" smtClean="0"/>
              <a:t>YFeO</a:t>
            </a:r>
            <a:r>
              <a:rPr lang="en-US" baseline="-25000" dirty="0" smtClean="0"/>
              <a:t>3</a:t>
            </a:r>
            <a:r>
              <a:rPr lang="en-US" dirty="0" smtClean="0"/>
              <a:t> A </a:t>
            </a:r>
            <a:r>
              <a:rPr lang="en-US" dirty="0" smtClean="0"/>
              <a:t>more Complex System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77830" y="5754319"/>
            <a:ext cx="314682" cy="635352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en-US" sz="3500" dirty="0">
                <a:latin typeface="Times"/>
                <a:cs typeface="Times"/>
              </a:rPr>
              <a:t>4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740902" y="4571735"/>
            <a:ext cx="4482186" cy="1620764"/>
            <a:chOff x="4826758" y="4781261"/>
            <a:chExt cx="4964917" cy="1795320"/>
          </a:xfrm>
        </p:grpSpPr>
        <p:pic>
          <p:nvPicPr>
            <p:cNvPr id="17" name="Picture 16" descr="YFeO3_moment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758" y="5524701"/>
              <a:ext cx="4964917" cy="10518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810571" y="5233137"/>
              <a:ext cx="314682" cy="635352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r>
                <a:rPr lang="en-US" sz="3500" dirty="0">
                  <a:latin typeface="Times"/>
                  <a:cs typeface="Times"/>
                </a:rPr>
                <a:t>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77486" y="5941229"/>
              <a:ext cx="314682" cy="635352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r>
                <a:rPr lang="en-US" sz="3500" dirty="0">
                  <a:latin typeface="Times"/>
                  <a:cs typeface="Times"/>
                </a:rPr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flipH="1">
              <a:off x="8613819" y="5455857"/>
              <a:ext cx="499870" cy="635352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r>
                <a:rPr lang="en-US" sz="3500" dirty="0">
                  <a:latin typeface="Times"/>
                  <a:cs typeface="Times"/>
                </a:rPr>
                <a:t>2</a:t>
              </a:r>
            </a:p>
          </p:txBody>
        </p:sp>
        <p:cxnSp>
          <p:nvCxnSpPr>
            <p:cNvPr id="12" name="Curved Connector 11"/>
            <p:cNvCxnSpPr/>
            <p:nvPr/>
          </p:nvCxnSpPr>
          <p:spPr>
            <a:xfrm rot="5400000">
              <a:off x="4885449" y="5640814"/>
              <a:ext cx="265382" cy="189968"/>
            </a:xfrm>
            <a:prstGeom prst="curvedConnector3">
              <a:avLst>
                <a:gd name="adj1" fmla="val -113634"/>
              </a:avLst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309217" y="4955817"/>
              <a:ext cx="0" cy="13109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/>
            <p:nvPr/>
          </p:nvCxnSpPr>
          <p:spPr>
            <a:xfrm rot="10800000" flipV="1">
              <a:off x="6725737" y="5750591"/>
              <a:ext cx="583481" cy="442452"/>
            </a:xfrm>
            <a:prstGeom prst="curvedConnector3">
              <a:avLst>
                <a:gd name="adj1" fmla="val 100552"/>
              </a:avLst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5353" y="4781261"/>
              <a:ext cx="482600" cy="4191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24136" y="5407691"/>
              <a:ext cx="203200" cy="342900"/>
            </a:xfrm>
            <a:prstGeom prst="rect">
              <a:avLst/>
            </a:prstGeom>
          </p:spPr>
        </p:pic>
      </p:grpSp>
      <p:pic>
        <p:nvPicPr>
          <p:cNvPr id="19" name="Picture 18" descr="YFeO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81" y="714629"/>
            <a:ext cx="2914862" cy="3326662"/>
          </a:xfrm>
          <a:prstGeom prst="rect">
            <a:avLst/>
          </a:prstGeom>
        </p:spPr>
      </p:pic>
      <p:cxnSp>
        <p:nvCxnSpPr>
          <p:cNvPr id="21" name="Straight Arrow Connector 47"/>
          <p:cNvCxnSpPr/>
          <p:nvPr/>
        </p:nvCxnSpPr>
        <p:spPr>
          <a:xfrm rot="16200000" flipH="1">
            <a:off x="6529773" y="3253482"/>
            <a:ext cx="1250891" cy="11633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49"/>
          <p:cNvCxnSpPr/>
          <p:nvPr/>
        </p:nvCxnSpPr>
        <p:spPr>
          <a:xfrm rot="16200000" flipH="1">
            <a:off x="6067624" y="1552077"/>
            <a:ext cx="1422745" cy="646736"/>
          </a:xfrm>
          <a:prstGeom prst="curvedConnector3">
            <a:avLst>
              <a:gd name="adj1" fmla="val 50000"/>
            </a:avLst>
          </a:prstGeom>
          <a:ln cap="flat">
            <a:prstDash val="sysDash"/>
            <a:round/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60"/>
          <p:cNvCxnSpPr/>
          <p:nvPr/>
        </p:nvCxnSpPr>
        <p:spPr>
          <a:xfrm>
            <a:off x="6455625" y="3633303"/>
            <a:ext cx="767347" cy="239791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531727" y="2783274"/>
            <a:ext cx="469251" cy="640910"/>
          </a:xfrm>
          <a:prstGeom prst="rect">
            <a:avLst/>
          </a:prstGeom>
          <a:noFill/>
        </p:spPr>
        <p:txBody>
          <a:bodyPr wrap="square" lIns="268952" tIns="134476" rIns="268952" bIns="134476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Times"/>
                <a:cs typeface="Times"/>
              </a:rPr>
              <a:t>J</a:t>
            </a:r>
            <a:r>
              <a:rPr lang="en-US" baseline="-25000" dirty="0">
                <a:solidFill>
                  <a:schemeClr val="accent4"/>
                </a:solidFill>
                <a:latin typeface="Times"/>
                <a:cs typeface="Times"/>
              </a:rPr>
              <a:t>1</a:t>
            </a:r>
            <a:endParaRPr lang="en-US" dirty="0">
              <a:solidFill>
                <a:schemeClr val="accent4"/>
              </a:solidFill>
              <a:latin typeface="Times"/>
              <a:cs typeface="Times"/>
            </a:endParaRPr>
          </a:p>
        </p:txBody>
      </p:sp>
      <p:cxnSp>
        <p:nvCxnSpPr>
          <p:cNvPr id="47" name="Straight Arrow Connector 57"/>
          <p:cNvCxnSpPr/>
          <p:nvPr/>
        </p:nvCxnSpPr>
        <p:spPr>
          <a:xfrm rot="5400000">
            <a:off x="7072982" y="2239944"/>
            <a:ext cx="493845" cy="317489"/>
          </a:xfrm>
          <a:prstGeom prst="curvedConnector3">
            <a:avLst/>
          </a:prstGeom>
          <a:ln>
            <a:solidFill>
              <a:schemeClr val="accent3"/>
            </a:solidFill>
            <a:prstDash val="sysDash"/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245052" y="1690532"/>
            <a:ext cx="5298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Times"/>
                <a:cs typeface="Times"/>
              </a:rPr>
              <a:t>J</a:t>
            </a:r>
            <a:r>
              <a:rPr lang="en-US" baseline="-25000" dirty="0">
                <a:solidFill>
                  <a:schemeClr val="accent3"/>
                </a:solidFill>
                <a:latin typeface="Times"/>
                <a:cs typeface="Times"/>
              </a:rPr>
              <a:t>2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840" y="3909168"/>
            <a:ext cx="3585601" cy="7588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808" y="5000841"/>
            <a:ext cx="3119334" cy="725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310" y="6127317"/>
            <a:ext cx="44037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S. E. Hahn </a:t>
            </a:r>
            <a:r>
              <a:rPr lang="en-US" i="1" dirty="0" smtClean="0"/>
              <a:t>et al. </a:t>
            </a:r>
            <a:r>
              <a:rPr lang="en-US" dirty="0" smtClean="0"/>
              <a:t>PRB</a:t>
            </a:r>
            <a:r>
              <a:rPr lang="en-US" i="1" dirty="0" smtClean="0"/>
              <a:t> </a:t>
            </a:r>
            <a:r>
              <a:rPr lang="en-US" b="1" dirty="0" smtClean="0"/>
              <a:t>89</a:t>
            </a:r>
            <a:r>
              <a:rPr lang="en-US" dirty="0" smtClean="0"/>
              <a:t>, 014420 (2014)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5779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42" name="Picture 2" descr="CS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00013"/>
            <a:ext cx="8051800" cy="577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019800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Wollan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died in 1984.  His surviving family members were Shull’s guests at the Nobel ceremonies.</a:t>
            </a:r>
            <a:endParaRPr lang="en-US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81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432" y="152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First neutron powder diffraction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737175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Pioneered by </a:t>
            </a:r>
            <a:r>
              <a:rPr lang="en-US" dirty="0" err="1" smtClean="0">
                <a:solidFill>
                  <a:srgbClr val="0000FF"/>
                </a:solidFill>
              </a:rPr>
              <a:t>Wollan</a:t>
            </a:r>
            <a:r>
              <a:rPr lang="en-US" dirty="0" smtClean="0">
                <a:solidFill>
                  <a:srgbClr val="0000FF"/>
                </a:solidFill>
              </a:rPr>
              <a:t> and Shull in the late 1940’s.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Monochromatic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70" y="1600200"/>
            <a:ext cx="286861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841" y="1635577"/>
            <a:ext cx="5562600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505200" y="5538899"/>
            <a:ext cx="45720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dirty="0">
                <a:latin typeface="Times New Roman" pitchFamily="18" charset="0"/>
              </a:rPr>
              <a:t>E. O. </a:t>
            </a:r>
            <a:r>
              <a:rPr lang="en-US" sz="1400" dirty="0" err="1">
                <a:latin typeface="Times New Roman" pitchFamily="18" charset="0"/>
              </a:rPr>
              <a:t>Wollan</a:t>
            </a:r>
            <a:r>
              <a:rPr lang="en-US" sz="1400" dirty="0">
                <a:latin typeface="Times New Roman" pitchFamily="18" charset="0"/>
              </a:rPr>
              <a:t> and C. G. Shull, </a:t>
            </a:r>
            <a:r>
              <a:rPr lang="en-US" sz="1400" i="1" dirty="0">
                <a:latin typeface="Times New Roman" pitchFamily="18" charset="0"/>
              </a:rPr>
              <a:t>The diffraction of neutrons by crystalline powders</a:t>
            </a:r>
            <a:r>
              <a:rPr lang="en-US" sz="1400" dirty="0">
                <a:latin typeface="Times New Roman" pitchFamily="18" charset="0"/>
              </a:rPr>
              <a:t>, Phys. Rev. </a:t>
            </a:r>
            <a:r>
              <a:rPr lang="en-US" sz="1400" b="1" dirty="0">
                <a:latin typeface="Times New Roman" pitchFamily="18" charset="0"/>
              </a:rPr>
              <a:t>73</a:t>
            </a:r>
            <a:r>
              <a:rPr lang="en-US" sz="1400" dirty="0">
                <a:latin typeface="Times New Roman" pitchFamily="18" charset="0"/>
              </a:rPr>
              <a:t>, 830-841 (1948).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410200" y="1258855"/>
                <a:ext cx="1263551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=2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𝑑</m:t>
                      </m:r>
                      <m:func>
                        <m:func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1258855"/>
                <a:ext cx="1263551" cy="249299"/>
              </a:xfrm>
              <a:prstGeom prst="rect">
                <a:avLst/>
              </a:prstGeom>
              <a:blipFill rotWithShape="0">
                <a:blip r:embed="rId4"/>
                <a:stretch>
                  <a:fillRect l="-6763" t="-7500" r="-483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3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075" name="Group 11"/>
          <p:cNvGrpSpPr>
            <a:grpSpLocks/>
          </p:cNvGrpSpPr>
          <p:nvPr/>
        </p:nvGrpSpPr>
        <p:grpSpPr bwMode="auto">
          <a:xfrm>
            <a:off x="1524000" y="1776211"/>
            <a:ext cx="6411607" cy="3943652"/>
            <a:chOff x="374" y="626"/>
            <a:chExt cx="5053" cy="3108"/>
          </a:xfrm>
        </p:grpSpPr>
        <p:pic>
          <p:nvPicPr>
            <p:cNvPr id="72807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" y="640"/>
              <a:ext cx="2467" cy="30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2807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6" y="626"/>
              <a:ext cx="2601" cy="3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728074" name="Text Box 10"/>
          <p:cNvSpPr txBox="1">
            <a:spLocks noChangeArrowheads="1"/>
          </p:cNvSpPr>
          <p:nvPr/>
        </p:nvSpPr>
        <p:spPr bwMode="auto">
          <a:xfrm>
            <a:off x="152400" y="5877791"/>
            <a:ext cx="85423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Times New Roman" charset="0"/>
              </a:rPr>
              <a:t>Sharron King (left), adjusting the </a:t>
            </a:r>
            <a:r>
              <a:rPr lang="en-US" altLang="en-US" sz="1600" i="1" dirty="0" err="1">
                <a:latin typeface="Times New Roman" charset="0"/>
              </a:rPr>
              <a:t>rf</a:t>
            </a:r>
            <a:r>
              <a:rPr lang="en-US" altLang="en-US" sz="1600" i="1" dirty="0">
                <a:latin typeface="Times New Roman" charset="0"/>
              </a:rPr>
              <a:t> </a:t>
            </a:r>
            <a:r>
              <a:rPr lang="en-US" altLang="en-US" sz="1600" dirty="0">
                <a:latin typeface="Times New Roman" charset="0"/>
              </a:rPr>
              <a:t>spin reversal circuit with Ralph Moon (middle), and Jim Sellers.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1541" y="713591"/>
            <a:ext cx="8423196" cy="1039009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Increased Flux (New high flux reactor)</a:t>
            </a:r>
          </a:p>
          <a:p>
            <a:r>
              <a:rPr lang="en-US" dirty="0" smtClean="0"/>
              <a:t>More efficient detectors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dirty="0" smtClean="0"/>
              <a:t>Computer </a:t>
            </a:r>
            <a:r>
              <a:rPr lang="en-US" smtClean="0"/>
              <a:t>controlled acquisition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50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4495800" cy="3783600"/>
          </a:xfrm>
        </p:spPr>
        <p:txBody>
          <a:bodyPr/>
          <a:lstStyle/>
          <a:p>
            <a:pPr marL="230188" lvl="1" indent="-230188">
              <a:spcBef>
                <a:spcPts val="1400"/>
              </a:spcBef>
              <a:buFont typeface="Arial" charset="0"/>
              <a:buChar char="•"/>
            </a:pPr>
            <a:r>
              <a:rPr lang="en-US" dirty="0" smtClean="0">
                <a:latin typeface="Lucida Grande"/>
                <a:ea typeface="Lucida Grande"/>
                <a:cs typeface="Lucida Grande"/>
              </a:rPr>
              <a:t>Study Spin waves to understand interactions</a:t>
            </a:r>
          </a:p>
          <a:p>
            <a:pPr marL="519113" lvl="2">
              <a:spcBef>
                <a:spcPts val="1400"/>
              </a:spcBef>
            </a:pPr>
            <a:r>
              <a:rPr lang="en-US" dirty="0" smtClean="0">
                <a:latin typeface="Lucida Grande"/>
                <a:ea typeface="Lucida Grande"/>
                <a:cs typeface="Lucida Grande"/>
              </a:rPr>
              <a:t>Conduction 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electrons mediate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exchange</a:t>
            </a:r>
            <a:endParaRPr lang="en-US" dirty="0" smtClean="0"/>
          </a:p>
          <a:p>
            <a:r>
              <a:rPr lang="en-US" dirty="0" smtClean="0"/>
              <a:t>Sample</a:t>
            </a:r>
          </a:p>
          <a:p>
            <a:pPr lvl="1"/>
            <a:r>
              <a:rPr lang="en-US" dirty="0" smtClean="0"/>
              <a:t>“Textbook” HCP localized </a:t>
            </a:r>
            <a:r>
              <a:rPr lang="en-US" dirty="0" err="1" smtClean="0"/>
              <a:t>Ferromagnet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7.6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b="0" baseline="-25000" dirty="0" smtClean="0">
                <a:latin typeface="Lucida Grande"/>
                <a:ea typeface="Lucida Grande"/>
                <a:cs typeface="Lucida Grande"/>
              </a:rPr>
              <a:t>B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moment </a:t>
            </a:r>
          </a:p>
          <a:p>
            <a:pPr lvl="1"/>
            <a:r>
              <a:rPr lang="en-US" dirty="0" smtClean="0"/>
              <a:t>Hexagonal lattice a=b=3.643, c</a:t>
            </a:r>
            <a:r>
              <a:rPr lang="en-US" dirty="0"/>
              <a:t>=</a:t>
            </a:r>
            <a:r>
              <a:rPr lang="en-US" dirty="0" smtClean="0"/>
              <a:t>5.781</a:t>
            </a: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smtClean="0"/>
              <a:t> </a:t>
            </a:r>
            <a:r>
              <a:rPr lang="en-US" dirty="0"/>
              <a:t>canted </a:t>
            </a:r>
            <a:r>
              <a:rPr lang="en-US" dirty="0" smtClean="0"/>
              <a:t>~ 30</a:t>
            </a:r>
            <a:r>
              <a:rPr lang="en-US" baseline="30000" dirty="0" smtClean="0"/>
              <a:t>o</a:t>
            </a:r>
            <a:r>
              <a:rPr lang="en-US" dirty="0" smtClean="0"/>
              <a:t> </a:t>
            </a:r>
            <a:r>
              <a:rPr lang="en-US" dirty="0"/>
              <a:t>from c</a:t>
            </a:r>
          </a:p>
          <a:p>
            <a:pPr lvl="2"/>
            <a:r>
              <a:rPr lang="en-US" sz="1600" b="0" dirty="0"/>
              <a:t>PR </a:t>
            </a:r>
            <a:r>
              <a:rPr lang="en-US" sz="1600" dirty="0"/>
              <a:t>165</a:t>
            </a:r>
            <a:r>
              <a:rPr lang="en-US" sz="1600" b="0" dirty="0"/>
              <a:t>, 733 (1968); PRB 5, 997 (1972</a:t>
            </a:r>
            <a:r>
              <a:rPr lang="en-US" sz="1600" b="0" dirty="0" smtClean="0"/>
              <a:t>)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49629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Gd</a:t>
            </a:r>
            <a:endParaRPr lang="en-US" dirty="0"/>
          </a:p>
        </p:txBody>
      </p:sp>
      <p:pic>
        <p:nvPicPr>
          <p:cNvPr id="11" name="Picture 10" descr="Gd_struct_3pln_w_arr_in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t="19290" r="13542"/>
          <a:stretch/>
        </p:blipFill>
        <p:spPr>
          <a:xfrm>
            <a:off x="4572000" y="838200"/>
            <a:ext cx="3724328" cy="478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6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 smtClean="0"/>
              <a:t>Triple axis is useful for measuring spin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71600"/>
            <a:ext cx="4375440" cy="447193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Monochromator</a:t>
            </a:r>
            <a:r>
              <a:rPr lang="en-US" dirty="0" smtClean="0"/>
              <a:t> crystal (axis 1) selects a narrow incident energy wavelength distribution</a:t>
            </a:r>
          </a:p>
          <a:p>
            <a:r>
              <a:rPr lang="en-US" dirty="0" smtClean="0"/>
              <a:t>Analyzer crystal (axis 3) selects a narrow final energy distribution</a:t>
            </a:r>
          </a:p>
          <a:p>
            <a:r>
              <a:rPr lang="en-US" dirty="0" smtClean="0"/>
              <a:t>Axis 2 selects orientation of sample</a:t>
            </a:r>
          </a:p>
          <a:p>
            <a:r>
              <a:rPr lang="en-US" dirty="0" smtClean="0"/>
              <a:t>Straight </a:t>
            </a:r>
            <a:r>
              <a:rPr lang="en-US" dirty="0" smtClean="0"/>
              <a:t>forward to perform scans in E at constant Q or vice versa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3876675" cy="239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HB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9791" y="3505200"/>
            <a:ext cx="3461284" cy="262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7733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r="7468"/>
          <a:stretch/>
        </p:blipFill>
        <p:spPr bwMode="auto">
          <a:xfrm>
            <a:off x="3880624" y="2360824"/>
            <a:ext cx="5181600" cy="416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821" y="400468"/>
            <a:ext cx="17335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7162800" y="2057400"/>
            <a:ext cx="701516" cy="2402511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9630" y="6259299"/>
            <a:ext cx="3781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Koehler </a:t>
            </a:r>
            <a:r>
              <a:rPr lang="en-US" sz="1050" i="1" dirty="0"/>
              <a:t>et al.</a:t>
            </a:r>
            <a:r>
              <a:rPr lang="en-US" sz="1050" dirty="0"/>
              <a:t> PRL </a:t>
            </a:r>
            <a:r>
              <a:rPr lang="en-US" sz="1050" b="1" dirty="0"/>
              <a:t>24</a:t>
            </a:r>
            <a:r>
              <a:rPr lang="en-US" sz="1050" dirty="0"/>
              <a:t>, 16 (1970).</a:t>
            </a:r>
          </a:p>
        </p:txBody>
      </p:sp>
      <p:pic>
        <p:nvPicPr>
          <p:cNvPr id="8" name="Picture 6" descr="koeh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1516"/>
            <a:ext cx="3279715" cy="247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02910" y="177800"/>
            <a:ext cx="8636290" cy="48474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 smtClean="0"/>
              <a:t>Mapping the Dispersion 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3008" y="910813"/>
            <a:ext cx="4021792" cy="251818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Take a series of constant Q scans </a:t>
            </a:r>
          </a:p>
          <a:p>
            <a:pPr lvl="1"/>
            <a:r>
              <a:rPr lang="en-US" dirty="0" smtClean="0"/>
              <a:t>Along high symmetry directions</a:t>
            </a:r>
          </a:p>
          <a:p>
            <a:r>
              <a:rPr lang="en-US" dirty="0" smtClean="0"/>
              <a:t>Fit the peak of each scan </a:t>
            </a:r>
          </a:p>
          <a:p>
            <a:r>
              <a:rPr lang="en-US" dirty="0" smtClean="0"/>
              <a:t>Plot the peak position vs. Q</a:t>
            </a:r>
          </a:p>
        </p:txBody>
      </p:sp>
    </p:spTree>
    <p:extLst>
      <p:ext uri="{BB962C8B-B14F-4D97-AF65-F5344CB8AC3E}">
        <p14:creationId xmlns:p14="http://schemas.microsoft.com/office/powerpoint/2010/main" val="202582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496290"/>
          </a:xfrm>
        </p:spPr>
        <p:txBody>
          <a:bodyPr/>
          <a:lstStyle/>
          <a:p>
            <a:r>
              <a:rPr lang="en-US" dirty="0" smtClean="0"/>
              <a:t>Data Analyzed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894" y="760049"/>
            <a:ext cx="3546396" cy="3352712"/>
          </a:xfrm>
        </p:spPr>
        <p:txBody>
          <a:bodyPr/>
          <a:lstStyle/>
          <a:p>
            <a:r>
              <a:rPr lang="en-US" dirty="0" smtClean="0"/>
              <a:t>Used Multiple exchange parameters to characterize </a:t>
            </a:r>
            <a:r>
              <a:rPr lang="en-US" smtClean="0"/>
              <a:t>RKKY interaction</a:t>
            </a:r>
            <a:endParaRPr lang="en-US" dirty="0" smtClean="0"/>
          </a:p>
          <a:p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/>
              <a:t> 0,0,0 ; K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⅓</a:t>
            </a:r>
            <a:r>
              <a:rPr lang="en-US" dirty="0" smtClean="0"/>
              <a:t>,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⅓</a:t>
            </a:r>
            <a:r>
              <a:rPr lang="en-US" dirty="0" smtClean="0"/>
              <a:t>,0; M ½,0,0; A 0,0,½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581400" y="990600"/>
          <a:ext cx="5344633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cument" r:id="rId3" imgW="5943600" imgH="4914900" progId="Word.Document.12">
                  <p:embed/>
                </p:oleObj>
              </mc:Choice>
              <mc:Fallback>
                <p:oleObj name="Document" r:id="rId3" imgW="5943600" imgH="4914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1400" y="990600"/>
                        <a:ext cx="5344633" cy="441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8002" r="3389" b="3741"/>
          <a:stretch/>
        </p:blipFill>
        <p:spPr bwMode="auto">
          <a:xfrm>
            <a:off x="174783" y="3733800"/>
            <a:ext cx="3565754" cy="27324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2015817" y="4473938"/>
            <a:ext cx="11652" cy="734006"/>
          </a:xfrm>
          <a:prstGeom prst="line">
            <a:avLst/>
          </a:prstGeom>
          <a:ln>
            <a:solidFill>
              <a:srgbClr val="FF0000">
                <a:alpha val="46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54433" y="5172991"/>
            <a:ext cx="1549731" cy="1"/>
          </a:xfrm>
          <a:prstGeom prst="line">
            <a:avLst/>
          </a:prstGeom>
          <a:ln>
            <a:solidFill>
              <a:srgbClr val="FF0000">
                <a:alpha val="46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04164" y="5161340"/>
            <a:ext cx="128174" cy="431083"/>
          </a:xfrm>
          <a:prstGeom prst="line">
            <a:avLst/>
          </a:prstGeom>
          <a:ln>
            <a:solidFill>
              <a:srgbClr val="FF0000">
                <a:alpha val="46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442782" y="5196293"/>
            <a:ext cx="1689556" cy="372828"/>
          </a:xfrm>
          <a:prstGeom prst="line">
            <a:avLst/>
          </a:prstGeom>
          <a:ln>
            <a:solidFill>
              <a:srgbClr val="FF0000">
                <a:alpha val="46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5257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P. </a:t>
            </a:r>
            <a:r>
              <a:rPr lang="en-US" dirty="0" err="1"/>
              <a:t>Lindgård</a:t>
            </a:r>
            <a:r>
              <a:rPr lang="en-US" dirty="0"/>
              <a:t> PRB </a:t>
            </a:r>
            <a:r>
              <a:rPr lang="en-US" b="1" dirty="0"/>
              <a:t>17</a:t>
            </a:r>
            <a:r>
              <a:rPr lang="en-US" dirty="0"/>
              <a:t>, 2348(1978)</a:t>
            </a:r>
          </a:p>
        </p:txBody>
      </p:sp>
    </p:spTree>
    <p:extLst>
      <p:ext uri="{BB962C8B-B14F-4D97-AF65-F5344CB8AC3E}">
        <p14:creationId xmlns:p14="http://schemas.microsoft.com/office/powerpoint/2010/main" val="73443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 strategic science plan 2015" id="{FDBD9B94-9CB7-8A4D-9744-E6FC62C9A4C7}" vid="{A5F35949-5F5E-FC47-B1BA-8B4A37602A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nscd_2016</Template>
  <TotalTime>4110</TotalTime>
  <Words>1309</Words>
  <Application>Microsoft Macintosh PowerPoint</Application>
  <PresentationFormat>On-screen Show (4:3)</PresentationFormat>
  <Paragraphs>283</Paragraphs>
  <Slides>35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 Black</vt:lpstr>
      <vt:lpstr>Arial Narrow</vt:lpstr>
      <vt:lpstr>Calibri</vt:lpstr>
      <vt:lpstr>Cambria Math</vt:lpstr>
      <vt:lpstr>Lucida Grande</vt:lpstr>
      <vt:lpstr>Times</vt:lpstr>
      <vt:lpstr>Times New Roman</vt:lpstr>
      <vt:lpstr>Arial</vt:lpstr>
      <vt:lpstr>Powerpoint-Template_HFIR-SNS</vt:lpstr>
      <vt:lpstr>Document</vt:lpstr>
      <vt:lpstr>Reduction and Analysis of Neutron Data </vt:lpstr>
      <vt:lpstr>Examples of Analysis and Reduction</vt:lpstr>
      <vt:lpstr>PowerPoint Presentation</vt:lpstr>
      <vt:lpstr>PowerPoint Presentation</vt:lpstr>
      <vt:lpstr>Computer controlled acquisition</vt:lpstr>
      <vt:lpstr> Gd</vt:lpstr>
      <vt:lpstr>Triple axis is useful for measuring spin waves</vt:lpstr>
      <vt:lpstr>PowerPoint Presentation</vt:lpstr>
      <vt:lpstr>Data Analyzed </vt:lpstr>
      <vt:lpstr>PowerPoint Presentation</vt:lpstr>
      <vt:lpstr>Volumes of Data collected overnight</vt:lpstr>
      <vt:lpstr>Data reduced in similar way</vt:lpstr>
      <vt:lpstr>More Modern Analysis</vt:lpstr>
      <vt:lpstr>Event Data Processing</vt:lpstr>
      <vt:lpstr>POWGen</vt:lpstr>
      <vt:lpstr>Powder Diffraction – Event Filtering</vt:lpstr>
      <vt:lpstr>Working with Event filtered data</vt:lpstr>
      <vt:lpstr>Slice viewer for MultiDimensional data sets</vt:lpstr>
      <vt:lpstr>Corelli</vt:lpstr>
      <vt:lpstr>TOF Neutron Diffraction</vt:lpstr>
      <vt:lpstr>Interface to pulsed magnet</vt:lpstr>
      <vt:lpstr>TOF neutrons + pulsed magnet</vt:lpstr>
      <vt:lpstr>Adding additional filters</vt:lpstr>
      <vt:lpstr>UPt2Si2</vt:lpstr>
      <vt:lpstr>Vision</vt:lpstr>
      <vt:lpstr>VISION: world’s first high-throughput inelastic neutron scattering instrument</vt:lpstr>
      <vt:lpstr>Density Functional Theory</vt:lpstr>
      <vt:lpstr>VirtuES Cluster – Hardware Specs </vt:lpstr>
      <vt:lpstr>Integrated modeling for Vision</vt:lpstr>
      <vt:lpstr>Summary</vt:lpstr>
      <vt:lpstr>Acknowledgements</vt:lpstr>
      <vt:lpstr>PowerPoint Presentation</vt:lpstr>
      <vt:lpstr>YFeO3 a more complex system</vt:lpstr>
      <vt:lpstr>YFeO3 A more Complex System 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Reduction and Analysis of Neutron Data </dc:title>
  <dc:creator>Granroth, Garrett E.</dc:creator>
  <cp:lastModifiedBy>Granroth, Garrett E.</cp:lastModifiedBy>
  <cp:revision>46</cp:revision>
  <dcterms:created xsi:type="dcterms:W3CDTF">2016-07-25T15:35:38Z</dcterms:created>
  <dcterms:modified xsi:type="dcterms:W3CDTF">2016-07-28T17:37:30Z</dcterms:modified>
</cp:coreProperties>
</file>