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tif" ContentType="image/tif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19"/>
  </p:notesMasterIdLst>
  <p:handoutMasterIdLst>
    <p:handoutMasterId r:id="rId20"/>
  </p:handoutMasterIdLst>
  <p:sldIdLst>
    <p:sldId id="269" r:id="rId5"/>
    <p:sldId id="295" r:id="rId6"/>
    <p:sldId id="285" r:id="rId7"/>
    <p:sldId id="290" r:id="rId8"/>
    <p:sldId id="296" r:id="rId9"/>
    <p:sldId id="284" r:id="rId10"/>
    <p:sldId id="294" r:id="rId11"/>
    <p:sldId id="293" r:id="rId12"/>
    <p:sldId id="286" r:id="rId13"/>
    <p:sldId id="291" r:id="rId14"/>
    <p:sldId id="292" r:id="rId15"/>
    <p:sldId id="287" r:id="rId16"/>
    <p:sldId id="288" r:id="rId17"/>
    <p:sldId id="28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  <p15:guide id="5" pos="5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9" autoAdjust="0"/>
    <p:restoredTop sz="93395" autoAdjust="0"/>
  </p:normalViewPr>
  <p:slideViewPr>
    <p:cSldViewPr snapToGrid="0" showGuides="1">
      <p:cViewPr varScale="1">
        <p:scale>
          <a:sx n="105" d="100"/>
          <a:sy n="105" d="100"/>
        </p:scale>
        <p:origin x="648" y="184"/>
      </p:cViewPr>
      <p:guideLst>
        <p:guide orient="horz" pos="4181"/>
        <p:guide pos="1359"/>
        <p:guide pos="3843"/>
        <p:guide pos="198"/>
        <p:guide pos="5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4104" y="432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72D7-8E2D-4611-973D-F4591A707C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7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2017 – 2018 targets will inform PPU target design (current target management plan draft)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dirty="0"/>
              <a:t>Low flow gas injection (GI3), jet-flow and thickened outer beam window … we will assess pressure wave (strain measurements) and cavitation mitigation (PIE)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Beyond 2018: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dirty="0"/>
              <a:t>Last 1.4 MW target that can influence PPU target design must be taken out of service in early 2019, i.e., the 1</a:t>
            </a:r>
            <a:r>
              <a:rPr lang="en-US" sz="1050" baseline="30000" dirty="0"/>
              <a:t>st</a:t>
            </a:r>
            <a:r>
              <a:rPr lang="en-US" sz="1050" dirty="0"/>
              <a:t> “Blue” target (flow improvement at sides of outer window)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dirty="0"/>
              <a:t>Needs time for PIE, analysis and interpretation, concept development to CD-2 level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i="1" dirty="0"/>
              <a:t>Perhaps</a:t>
            </a:r>
            <a:r>
              <a:rPr lang="en-US" sz="1050" dirty="0"/>
              <a:t> one more target beyond current target management plan could be operated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n-US" sz="1050" dirty="0"/>
              <a:t>Strain measurements; time for informative PIE is questionable under current operating plan (2/y)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After CD-2b, must allow time for final design &amp; analysis, target fabrication, installation and commissioning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“Chinstrap” target potential features for 2018-19 operation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dirty="0"/>
              <a:t>Swirl bubblers and / or modest increase in gas flow: smaller bubbles in greater volume fraction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dirty="0"/>
              <a:t>Further flow modifications for cavitation mitigation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dirty="0"/>
              <a:t>Incorporate improve pulse simulation techniques if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72D7-8E2D-4611-973D-F4591A707C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50" dirty="0"/>
              <a:t>FY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72D7-8E2D-4611-973D-F4591A707C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7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F1A2F-C8FB-E147-9907-97A3DEB9F86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7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Fatigue life outlook for</a:t>
            </a:r>
            <a:r>
              <a:rPr lang="en-US" baseline="0" dirty="0"/>
              <a:t> 2 MW beam on a JFM target. </a:t>
            </a:r>
          </a:p>
          <a:p>
            <a:r>
              <a:rPr lang="en-US" dirty="0"/>
              <a:t>Weld fatigue life</a:t>
            </a:r>
            <a:r>
              <a:rPr lang="en-US" baseline="0" dirty="0"/>
              <a:t> will be less than base material.</a:t>
            </a:r>
          </a:p>
          <a:p>
            <a:r>
              <a:rPr lang="en-US" baseline="0" dirty="0"/>
              <a:t>This analysis is for base material.</a:t>
            </a:r>
          </a:p>
          <a:p>
            <a:r>
              <a:rPr lang="en-US" baseline="0" dirty="0"/>
              <a:t>It does not account for effects of mercury, radiation, or synergistic effects  of cavitation erosion and fatigue.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1C6B0-B7D1-460A-8297-4E1E4BDBC4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9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1-6:</a:t>
            </a:r>
            <a:r>
              <a:rPr lang="en-US" baseline="0" dirty="0"/>
              <a:t> Barbara’s list from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1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2017 – 2018 targets will inform PPU target design (current target management plan draft)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dirty="0"/>
              <a:t>Low flow gas injection (GI3), jet-flow and thickened outer beam window … we will assess pressure wave (strain measurements) and cavitation mitigation (PIE)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Beyond 2018: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dirty="0"/>
              <a:t>Last 1.4 MW target that can influence PPU target design must be taken out of service in early 2019, i.e., the 1</a:t>
            </a:r>
            <a:r>
              <a:rPr lang="en-US" sz="1050" baseline="30000" dirty="0"/>
              <a:t>st</a:t>
            </a:r>
            <a:r>
              <a:rPr lang="en-US" sz="1050" dirty="0"/>
              <a:t> “Blue” target (flow improvement at sides of outer window)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dirty="0"/>
              <a:t>Needs time for PIE, analysis and interpretation, concept development to CD-2 level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i="1" dirty="0"/>
              <a:t>Perhaps</a:t>
            </a:r>
            <a:r>
              <a:rPr lang="en-US" sz="1050" dirty="0"/>
              <a:t> one more target beyond current target management plan could be operated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en-US" sz="1050" dirty="0"/>
              <a:t>Strain measurements; time for informative PIE is questionable under current operating plan (2/y)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After CD-2b, must allow time for final design &amp; analysis, target fabrication, installation and commissioning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“Chinstrap” target potential features for 2018-19 operation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dirty="0"/>
              <a:t>Swirl bubblers and / or modest increase in gas flow: smaller bubbles in greater volume fraction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dirty="0"/>
              <a:t>Further flow modifications for cavitation mitigation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050" dirty="0"/>
              <a:t>Incorporate improve pulse simulation techniques if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72D7-8E2D-4611-973D-F4591A707C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8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Experimental evidence from both in-beam</a:t>
            </a:r>
            <a:r>
              <a:rPr lang="en-US" baseline="0" dirty="0"/>
              <a:t> and offline testing done by SNS and by J-PARC.</a:t>
            </a:r>
          </a:p>
          <a:p>
            <a:r>
              <a:rPr lang="en-US" baseline="0" dirty="0"/>
              <a:t>This example is from our most recent experiment, done in 2011</a:t>
            </a:r>
          </a:p>
          <a:p>
            <a:r>
              <a:rPr lang="en-US" dirty="0"/>
              <a:t>LANSCE – WNR: Los Alamos</a:t>
            </a:r>
            <a:r>
              <a:rPr lang="en-US" baseline="0" dirty="0"/>
              <a:t> Neutron Science Center – Weapons Neutron Research facility. 800 MeV protons; 0.3 micro-sec pulses; ca. 3x10</a:t>
            </a:r>
            <a:r>
              <a:rPr lang="en-US" baseline="30000" dirty="0"/>
              <a:t>13</a:t>
            </a:r>
            <a:r>
              <a:rPr lang="en-US" baseline="0" dirty="0"/>
              <a:t> protons per pulse</a:t>
            </a:r>
            <a:endParaRPr lang="en-US" dirty="0"/>
          </a:p>
          <a:p>
            <a:r>
              <a:rPr lang="en-US" dirty="0"/>
              <a:t>Note: injected gas fraction for 40 </a:t>
            </a:r>
            <a:r>
              <a:rPr lang="en-US" dirty="0" err="1"/>
              <a:t>sccm</a:t>
            </a:r>
            <a:r>
              <a:rPr lang="en-US" dirty="0"/>
              <a:t> helium / 1 L/s</a:t>
            </a:r>
            <a:r>
              <a:rPr lang="en-US" baseline="0" dirty="0"/>
              <a:t> mercury is 6.7E-4 or </a:t>
            </a:r>
            <a:r>
              <a:rPr lang="en-US" b="1" baseline="0" dirty="0"/>
              <a:t>0.067% - similar to GI3</a:t>
            </a:r>
          </a:p>
          <a:p>
            <a:r>
              <a:rPr lang="en-US" b="0" baseline="0" dirty="0"/>
              <a:t>Swirl C 800 </a:t>
            </a:r>
            <a:r>
              <a:rPr lang="en-US" b="0" baseline="0" dirty="0" err="1"/>
              <a:t>sccm</a:t>
            </a:r>
            <a:r>
              <a:rPr lang="en-US" b="0" baseline="0" dirty="0"/>
              <a:t> case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FFC20-3737-4329-9022-E0CA61F547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9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6" Type="http://schemas.openxmlformats.org/officeDocument/2006/relationships/image" Target="../media/image7.jp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6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9.png"/><Relationship Id="rId8" Type="http://schemas.openxmlformats.org/officeDocument/2006/relationships/image" Target="../media/image1.png"/><Relationship Id="rId9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13294" r="12698" b="2941"/>
          <a:stretch/>
        </p:blipFill>
        <p:spPr bwMode="auto">
          <a:xfrm>
            <a:off x="4950457" y="817887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3109" r="25288" b="519"/>
          <a:stretch/>
        </p:blipFill>
        <p:spPr>
          <a:xfrm>
            <a:off x="6632953" y="1412247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22857" r="28945" b="6727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1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644" r="32955" b="36016"/>
          <a:stretch/>
        </p:blipFill>
        <p:spPr bwMode="auto">
          <a:xfrm>
            <a:off x="4951543" y="814717"/>
            <a:ext cx="2152274" cy="21522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874" r="14863" b="3253"/>
          <a:stretch/>
        </p:blipFill>
        <p:spPr>
          <a:xfrm>
            <a:off x="6650044" y="1402065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6029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8771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72" y="-355534"/>
            <a:ext cx="9618043" cy="7213533"/>
          </a:xfrm>
          <a:prstGeom prst="rect">
            <a:avLst/>
          </a:prstGeom>
        </p:spPr>
      </p:pic>
      <p:pic>
        <p:nvPicPr>
          <p:cNvPr id="1035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BES</a:t>
            </a:r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Visit, March 8, 2017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37" r:id="rId3"/>
    <p:sldLayoutId id="2147483939" r:id="rId4"/>
    <p:sldLayoutId id="2147483940" r:id="rId5"/>
    <p:sldLayoutId id="2147483941" r:id="rId6"/>
    <p:sldLayoutId id="2147483942" r:id="rId7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microsoft.com/office/2007/relationships/hdphoto" Target="../media/hdphoto4.wdp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microsoft.com/office/2007/relationships/hdphoto" Target="../media/hdphoto3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06265"/>
          </a:xfrm>
        </p:spPr>
        <p:txBody>
          <a:bodyPr/>
          <a:lstStyle/>
          <a:p>
            <a:r>
              <a:rPr lang="en-US" sz="2400" dirty="0" smtClean="0"/>
              <a:t>Path to 2 MW: Critical Target Milestones Required for PPU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 rot="10800000">
            <a:off x="199433" y="5109723"/>
            <a:ext cx="8662308" cy="1468690"/>
          </a:xfrm>
          <a:prstGeom prst="rect">
            <a:avLst/>
          </a:prstGeom>
          <a:noFill/>
          <a:ln w="38100">
            <a:noFill/>
          </a:ln>
          <a:effectLst>
            <a:glow rad="127000">
              <a:srgbClr val="002060"/>
            </a:glo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6859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2221" y="5952776"/>
            <a:ext cx="35544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PPU Target Design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4312" y="4403276"/>
            <a:ext cx="8662308" cy="1712770"/>
            <a:chOff x="294312" y="4403276"/>
            <a:chExt cx="8662308" cy="1712770"/>
          </a:xfrm>
        </p:grpSpPr>
        <p:sp>
          <p:nvSpPr>
            <p:cNvPr id="49" name="Rectangle 48"/>
            <p:cNvSpPr/>
            <p:nvPr/>
          </p:nvSpPr>
          <p:spPr>
            <a:xfrm rot="10800000">
              <a:off x="294312" y="4647356"/>
              <a:ext cx="8662308" cy="1468690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rgbClr val="0070C0"/>
                  </a:gs>
                  <a:gs pos="0">
                    <a:schemeClr val="accent2">
                      <a:alpha val="0"/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50800" dir="5400000" algn="ctr" rotWithShape="0">
                <a:srgbClr val="0070C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34299" rIns="34299" bIns="68598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33723" y="4825525"/>
              <a:ext cx="4023013" cy="1144449"/>
            </a:xfrm>
            <a:prstGeom prst="rect">
              <a:avLst/>
            </a:prstGeom>
            <a:noFill/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lnSpc>
                  <a:spcPct val="90000"/>
                </a:lnSpc>
                <a:buFont typeface="Arial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Strain </a:t>
              </a:r>
              <a:r>
                <a:rPr lang="en-US" sz="1600" dirty="0" smtClean="0">
                  <a:solidFill>
                    <a:schemeClr val="tx1"/>
                  </a:solidFill>
                </a:rPr>
                <a:t>reduction is equivalent to power reduction</a:t>
              </a:r>
            </a:p>
            <a:p>
              <a:pPr marL="285750" indent="-285750">
                <a:lnSpc>
                  <a:spcPct val="90000"/>
                </a:lnSpc>
                <a:buFont typeface="Arial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P</a:t>
              </a:r>
              <a:r>
                <a:rPr lang="en-US" sz="1600" dirty="0" smtClean="0">
                  <a:solidFill>
                    <a:schemeClr val="tx1"/>
                  </a:solidFill>
                </a:rPr>
                <a:t>rovides </a:t>
              </a:r>
              <a:r>
                <a:rPr lang="en-US" sz="1600" dirty="0">
                  <a:solidFill>
                    <a:schemeClr val="tx1"/>
                  </a:solidFill>
                </a:rPr>
                <a:t>confidence in 2 MW structural </a:t>
              </a:r>
              <a:r>
                <a:rPr lang="en-US" sz="1600" dirty="0" smtClean="0">
                  <a:solidFill>
                    <a:schemeClr val="tx1"/>
                  </a:solidFill>
                </a:rPr>
                <a:t>design with high flow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462016" y="4824155"/>
              <a:ext cx="3361773" cy="921754"/>
            </a:xfrm>
            <a:prstGeom prst="rect">
              <a:avLst/>
            </a:prstGeom>
            <a:noFill/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lnSpc>
                  <a:spcPct val="90000"/>
                </a:lnSpc>
                <a:buFont typeface="Arial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</a:rPr>
                <a:t>Erosion mitigation: gas and flow </a:t>
              </a:r>
              <a:r>
                <a:rPr lang="en-US" sz="1600" dirty="0" smtClean="0">
                  <a:solidFill>
                    <a:schemeClr val="tx1"/>
                  </a:solidFill>
                </a:rPr>
                <a:t>show </a:t>
              </a:r>
              <a:r>
                <a:rPr lang="en-US" sz="1600" dirty="0" smtClean="0">
                  <a:solidFill>
                    <a:schemeClr val="tx1"/>
                  </a:solidFill>
                </a:rPr>
                <a:t>clear evidence of erosion mitigation</a:t>
              </a:r>
            </a:p>
            <a:p>
              <a:pPr marL="285750" indent="-285750">
                <a:lnSpc>
                  <a:spcPct val="90000"/>
                </a:lnSpc>
                <a:buFont typeface="Arial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P</a:t>
              </a:r>
              <a:r>
                <a:rPr lang="en-US" sz="1600" dirty="0" smtClean="0">
                  <a:solidFill>
                    <a:schemeClr val="tx1"/>
                  </a:solidFill>
                </a:rPr>
                <a:t>rovides </a:t>
              </a:r>
              <a:r>
                <a:rPr lang="en-US" sz="1600" dirty="0">
                  <a:solidFill>
                    <a:schemeClr val="tx1"/>
                  </a:solidFill>
                </a:rPr>
                <a:t>confidence in 2 </a:t>
              </a:r>
              <a:r>
                <a:rPr lang="en-US" sz="1600" dirty="0" smtClean="0">
                  <a:solidFill>
                    <a:schemeClr val="tx1"/>
                  </a:solidFill>
                </a:rPr>
                <a:t>MW operation with high </a:t>
              </a:r>
              <a:r>
                <a:rPr lang="en-US" sz="1600" dirty="0" smtClean="0">
                  <a:solidFill>
                    <a:schemeClr val="tx1"/>
                  </a:solidFill>
                </a:rPr>
                <a:t>flow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68" name="Isosceles Triangle 42"/>
            <p:cNvSpPr>
              <a:spLocks noChangeAspect="1"/>
            </p:cNvSpPr>
            <p:nvPr/>
          </p:nvSpPr>
          <p:spPr>
            <a:xfrm>
              <a:off x="7198420" y="4403276"/>
              <a:ext cx="269846" cy="232625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35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94312" y="3589067"/>
            <a:ext cx="8529477" cy="753816"/>
            <a:chOff x="294312" y="3589067"/>
            <a:chExt cx="8529477" cy="753816"/>
          </a:xfrm>
        </p:grpSpPr>
        <p:sp>
          <p:nvSpPr>
            <p:cNvPr id="6" name="Notched Right Arrow 5"/>
            <p:cNvSpPr/>
            <p:nvPr/>
          </p:nvSpPr>
          <p:spPr>
            <a:xfrm>
              <a:off x="294312" y="3589067"/>
              <a:ext cx="8529477" cy="753816"/>
            </a:xfrm>
            <a:prstGeom prst="notch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 43"/>
            <p:cNvSpPr/>
            <p:nvPr/>
          </p:nvSpPr>
          <p:spPr>
            <a:xfrm>
              <a:off x="2268294" y="3818433"/>
              <a:ext cx="823174" cy="263167"/>
            </a:xfrm>
            <a:custGeom>
              <a:avLst/>
              <a:gdLst>
                <a:gd name="connsiteX0" fmla="*/ 0 w 2463244"/>
                <a:gd name="connsiteY0" fmla="*/ 0 h 1619250"/>
                <a:gd name="connsiteX1" fmla="*/ 2463244 w 2463244"/>
                <a:gd name="connsiteY1" fmla="*/ 0 h 1619250"/>
                <a:gd name="connsiteX2" fmla="*/ 2463244 w 2463244"/>
                <a:gd name="connsiteY2" fmla="*/ 1619250 h 1619250"/>
                <a:gd name="connsiteX3" fmla="*/ 0 w 2463244"/>
                <a:gd name="connsiteY3" fmla="*/ 1619250 h 1619250"/>
                <a:gd name="connsiteX4" fmla="*/ 0 w 2463244"/>
                <a:gd name="connsiteY4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244" h="1619250">
                  <a:moveTo>
                    <a:pt x="0" y="0"/>
                  </a:moveTo>
                  <a:lnTo>
                    <a:pt x="2463244" y="0"/>
                  </a:lnTo>
                  <a:lnTo>
                    <a:pt x="2463244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9" tIns="34299" rIns="34299" bIns="34299" numCol="1" spcCol="1270" anchor="b" anchorCtr="0">
              <a:spAutoFit/>
            </a:bodyPr>
            <a:lstStyle/>
            <a:p>
              <a:pPr algn="ctr" defTabSz="10670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Oct 2017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910805" y="3841414"/>
              <a:ext cx="1057651" cy="263167"/>
            </a:xfrm>
            <a:custGeom>
              <a:avLst/>
              <a:gdLst>
                <a:gd name="connsiteX0" fmla="*/ 0 w 2463244"/>
                <a:gd name="connsiteY0" fmla="*/ 0 h 1619250"/>
                <a:gd name="connsiteX1" fmla="*/ 2463244 w 2463244"/>
                <a:gd name="connsiteY1" fmla="*/ 0 h 1619250"/>
                <a:gd name="connsiteX2" fmla="*/ 2463244 w 2463244"/>
                <a:gd name="connsiteY2" fmla="*/ 1619250 h 1619250"/>
                <a:gd name="connsiteX3" fmla="*/ 0 w 2463244"/>
                <a:gd name="connsiteY3" fmla="*/ 1619250 h 1619250"/>
                <a:gd name="connsiteX4" fmla="*/ 0 w 2463244"/>
                <a:gd name="connsiteY4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244" h="1619250">
                  <a:moveTo>
                    <a:pt x="0" y="0"/>
                  </a:moveTo>
                  <a:lnTo>
                    <a:pt x="2463244" y="0"/>
                  </a:lnTo>
                  <a:lnTo>
                    <a:pt x="2463244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9" tIns="34299" rIns="34299" bIns="34299" numCol="1" spcCol="1270" anchor="b" anchorCtr="0">
              <a:spAutoFit/>
            </a:bodyPr>
            <a:lstStyle/>
            <a:p>
              <a:pPr algn="ctr" defTabSz="10670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March 2018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5766811" y="3829402"/>
              <a:ext cx="1057651" cy="263167"/>
            </a:xfrm>
            <a:custGeom>
              <a:avLst/>
              <a:gdLst>
                <a:gd name="connsiteX0" fmla="*/ 0 w 2463244"/>
                <a:gd name="connsiteY0" fmla="*/ 0 h 1619250"/>
                <a:gd name="connsiteX1" fmla="*/ 2463244 w 2463244"/>
                <a:gd name="connsiteY1" fmla="*/ 0 h 1619250"/>
                <a:gd name="connsiteX2" fmla="*/ 2463244 w 2463244"/>
                <a:gd name="connsiteY2" fmla="*/ 1619250 h 1619250"/>
                <a:gd name="connsiteX3" fmla="*/ 0 w 2463244"/>
                <a:gd name="connsiteY3" fmla="*/ 1619250 h 1619250"/>
                <a:gd name="connsiteX4" fmla="*/ 0 w 2463244"/>
                <a:gd name="connsiteY4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244" h="1619250">
                  <a:moveTo>
                    <a:pt x="0" y="0"/>
                  </a:moveTo>
                  <a:lnTo>
                    <a:pt x="2463244" y="0"/>
                  </a:lnTo>
                  <a:lnTo>
                    <a:pt x="2463244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9" tIns="34299" rIns="34299" bIns="34299" numCol="1" spcCol="1270" anchor="b" anchorCtr="0">
              <a:spAutoFit/>
            </a:bodyPr>
            <a:lstStyle/>
            <a:p>
              <a:pPr algn="ctr" defTabSz="10670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Oct 2018</a:t>
              </a:r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601510" y="3794148"/>
              <a:ext cx="1019552" cy="263167"/>
            </a:xfrm>
            <a:custGeom>
              <a:avLst/>
              <a:gdLst>
                <a:gd name="connsiteX0" fmla="*/ 0 w 2463244"/>
                <a:gd name="connsiteY0" fmla="*/ 0 h 1619250"/>
                <a:gd name="connsiteX1" fmla="*/ 2463244 w 2463244"/>
                <a:gd name="connsiteY1" fmla="*/ 0 h 1619250"/>
                <a:gd name="connsiteX2" fmla="*/ 2463244 w 2463244"/>
                <a:gd name="connsiteY2" fmla="*/ 1619250 h 1619250"/>
                <a:gd name="connsiteX3" fmla="*/ 0 w 2463244"/>
                <a:gd name="connsiteY3" fmla="*/ 1619250 h 1619250"/>
                <a:gd name="connsiteX4" fmla="*/ 0 w 2463244"/>
                <a:gd name="connsiteY4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244" h="1619250">
                  <a:moveTo>
                    <a:pt x="0" y="0"/>
                  </a:moveTo>
                  <a:lnTo>
                    <a:pt x="2463244" y="0"/>
                  </a:lnTo>
                  <a:lnTo>
                    <a:pt x="2463244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9" tIns="34299" rIns="34299" bIns="34299" numCol="1" spcCol="1270" anchor="b" anchorCtr="0">
              <a:spAutoFit/>
            </a:bodyPr>
            <a:lstStyle/>
            <a:p>
              <a:pPr algn="ctr" defTabSz="10670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March 2019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85213" y="3841414"/>
              <a:ext cx="1051596" cy="263167"/>
            </a:xfrm>
            <a:custGeom>
              <a:avLst/>
              <a:gdLst>
                <a:gd name="connsiteX0" fmla="*/ 0 w 2463244"/>
                <a:gd name="connsiteY0" fmla="*/ 0 h 1619250"/>
                <a:gd name="connsiteX1" fmla="*/ 2463244 w 2463244"/>
                <a:gd name="connsiteY1" fmla="*/ 0 h 1619250"/>
                <a:gd name="connsiteX2" fmla="*/ 2463244 w 2463244"/>
                <a:gd name="connsiteY2" fmla="*/ 1619250 h 1619250"/>
                <a:gd name="connsiteX3" fmla="*/ 0 w 2463244"/>
                <a:gd name="connsiteY3" fmla="*/ 1619250 h 1619250"/>
                <a:gd name="connsiteX4" fmla="*/ 0 w 2463244"/>
                <a:gd name="connsiteY4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244" h="1619250">
                  <a:moveTo>
                    <a:pt x="0" y="0"/>
                  </a:moveTo>
                  <a:lnTo>
                    <a:pt x="2463244" y="0"/>
                  </a:lnTo>
                  <a:lnTo>
                    <a:pt x="2463244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9" tIns="34299" rIns="34299" bIns="34299" numCol="1" spcCol="1270" anchor="b" anchorCtr="0">
              <a:spAutoFit/>
            </a:bodyPr>
            <a:lstStyle/>
            <a:p>
              <a:pPr algn="ctr" defTabSz="10670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March 2016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5906688" y="2589604"/>
            <a:ext cx="1835548" cy="402247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3" name="Isosceles Triangle 42"/>
          <p:cNvSpPr>
            <a:spLocks noChangeAspect="1"/>
          </p:cNvSpPr>
          <p:nvPr/>
        </p:nvSpPr>
        <p:spPr>
          <a:xfrm>
            <a:off x="2758907" y="4365636"/>
            <a:ext cx="269846" cy="232625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rgbClr val="0070C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4312" y="949210"/>
            <a:ext cx="8662308" cy="2295120"/>
            <a:chOff x="397732" y="930755"/>
            <a:chExt cx="11546737" cy="2295120"/>
          </a:xfrm>
        </p:grpSpPr>
        <p:sp>
          <p:nvSpPr>
            <p:cNvPr id="29" name="Rectangle 28"/>
            <p:cNvSpPr/>
            <p:nvPr/>
          </p:nvSpPr>
          <p:spPr>
            <a:xfrm>
              <a:off x="397732" y="1757185"/>
              <a:ext cx="11546737" cy="1468690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accent2"/>
                  </a:gs>
                  <a:gs pos="0">
                    <a:schemeClr val="accent2">
                      <a:alpha val="0"/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34299" rIns="34299" bIns="68598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77663" y="930755"/>
              <a:ext cx="473805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SNS Target 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Operations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33723" y="813890"/>
            <a:ext cx="7936394" cy="2906351"/>
            <a:chOff x="644599" y="800052"/>
            <a:chExt cx="7936394" cy="290635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599" y="800052"/>
              <a:ext cx="1146813" cy="1529726"/>
            </a:xfrm>
            <a:prstGeom prst="rect">
              <a:avLst/>
            </a:prstGeom>
          </p:spPr>
        </p:pic>
        <p:grpSp>
          <p:nvGrpSpPr>
            <p:cNvPr id="72" name="Group 71"/>
            <p:cNvGrpSpPr/>
            <p:nvPr/>
          </p:nvGrpSpPr>
          <p:grpSpPr>
            <a:xfrm>
              <a:off x="1113183" y="1363427"/>
              <a:ext cx="7464480" cy="2342976"/>
              <a:chOff x="1113183" y="1363427"/>
              <a:chExt cx="7464480" cy="234297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113183" y="2403044"/>
                <a:ext cx="2027683" cy="1303359"/>
              </a:xfrm>
              <a:prstGeom prst="rect">
                <a:avLst/>
              </a:prstGeom>
              <a:noFill/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Measure 40</a:t>
                </a:r>
                <a:r>
                  <a:rPr lang="en-US" sz="1600" dirty="0">
                    <a:solidFill>
                      <a:schemeClr val="tx1"/>
                    </a:solidFill>
                  </a:rPr>
                  <a:t>% strain reduction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with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low-flow</a:t>
                </a:r>
                <a:r>
                  <a:rPr lang="en-US" sz="1600" dirty="0">
                    <a:solidFill>
                      <a:schemeClr val="tx1"/>
                    </a:solidFill>
                  </a:rPr>
                  <a:t> gas injection</a:t>
                </a:r>
                <a:endParaRPr lang="en-US" sz="16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280238" y="2228567"/>
                <a:ext cx="2297425" cy="823219"/>
              </a:xfrm>
              <a:prstGeom prst="rect">
                <a:avLst/>
              </a:prstGeom>
              <a:noFill/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PIE </a:t>
                </a:r>
                <a:r>
                  <a:rPr lang="en-US" sz="1600" smtClean="0">
                    <a:solidFill>
                      <a:schemeClr val="tx1"/>
                    </a:solidFill>
                  </a:rPr>
                  <a:t>further demonstrates c</a:t>
                </a:r>
                <a:r>
                  <a:rPr lang="en-US" sz="1600" smtClean="0">
                    <a:solidFill>
                      <a:schemeClr val="tx1"/>
                    </a:solidFill>
                  </a:rPr>
                  <a:t>avitation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erosion reduction  </a:t>
                </a:r>
                <a:r>
                  <a:rPr lang="en-US" sz="1600" dirty="0">
                    <a:solidFill>
                      <a:schemeClr val="tx1"/>
                    </a:solidFill>
                  </a:rPr>
                  <a:t>with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low-flow gas &amp; jet-flow</a:t>
                </a:r>
                <a:endParaRPr lang="en-US" sz="16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021488" y="2411424"/>
                <a:ext cx="2040056" cy="783742"/>
              </a:xfrm>
              <a:prstGeom prst="rect">
                <a:avLst/>
              </a:prstGeom>
              <a:noFill/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>
                    <a:solidFill>
                      <a:schemeClr val="tx1"/>
                    </a:solidFill>
                  </a:rPr>
                  <a:t>Extended run with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low-flow </a:t>
                </a:r>
                <a:r>
                  <a:rPr lang="en-US" sz="1600" dirty="0">
                    <a:solidFill>
                      <a:schemeClr val="tx1"/>
                    </a:solidFill>
                  </a:rPr>
                  <a:t>gas injection</a:t>
                </a:r>
                <a:endParaRPr lang="en-US" sz="16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Isosceles Triangle 30"/>
              <p:cNvSpPr>
                <a:spLocks noChangeAspect="1"/>
              </p:cNvSpPr>
              <p:nvPr/>
            </p:nvSpPr>
            <p:spPr>
              <a:xfrm rot="10800000">
                <a:off x="5068855" y="3283095"/>
                <a:ext cx="233568" cy="20135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Isosceles Triangle 30"/>
              <p:cNvSpPr>
                <a:spLocks noChangeAspect="1"/>
              </p:cNvSpPr>
              <p:nvPr/>
            </p:nvSpPr>
            <p:spPr>
              <a:xfrm rot="10800000">
                <a:off x="2563098" y="3281755"/>
                <a:ext cx="233568" cy="20135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Isosceles Triangle 36"/>
              <p:cNvSpPr>
                <a:spLocks noChangeAspect="1"/>
              </p:cNvSpPr>
              <p:nvPr/>
            </p:nvSpPr>
            <p:spPr>
              <a:xfrm rot="10800000">
                <a:off x="7180172" y="3276552"/>
                <a:ext cx="285080" cy="24575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318011" y="1363427"/>
                <a:ext cx="1834683" cy="823219"/>
              </a:xfrm>
              <a:prstGeom prst="rect">
                <a:avLst/>
              </a:prstGeom>
              <a:noFill/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Demonstrate 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1.4 </a:t>
                </a:r>
                <a:r>
                  <a:rPr lang="en-US" sz="1600" dirty="0">
                    <a:solidFill>
                      <a:schemeClr val="tx1"/>
                    </a:solidFill>
                  </a:rPr>
                  <a:t>MW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operation</a:t>
                </a:r>
                <a:endParaRPr lang="en-US" sz="1600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>
                <a:off x="6219764" y="1878698"/>
                <a:ext cx="15589" cy="1372006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568403" y="862704"/>
              <a:ext cx="1012590" cy="972961"/>
            </a:xfrm>
            <a:prstGeom prst="rect">
              <a:avLst/>
            </a:prstGeom>
          </p:spPr>
        </p:pic>
      </p:grpSp>
      <p:sp>
        <p:nvSpPr>
          <p:cNvPr id="3" name="Up Arrow Callout 2"/>
          <p:cNvSpPr/>
          <p:nvPr/>
        </p:nvSpPr>
        <p:spPr>
          <a:xfrm>
            <a:off x="7806527" y="4176210"/>
            <a:ext cx="1029196" cy="422051"/>
          </a:xfrm>
          <a:prstGeom prst="upArrowCallou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CD-2, 3b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19647" y="1587080"/>
            <a:ext cx="2795838" cy="783742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PIE confirms Jet-flow effective </a:t>
            </a:r>
            <a:r>
              <a:rPr lang="en-US" sz="1600" dirty="0" smtClean="0">
                <a:solidFill>
                  <a:schemeClr val="tx1"/>
                </a:solidFill>
              </a:rPr>
              <a:t>for erosion mitigation</a:t>
            </a:r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418020" y="2163659"/>
            <a:ext cx="3004" cy="1100883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Up Arrow Callout 37"/>
          <p:cNvSpPr/>
          <p:nvPr/>
        </p:nvSpPr>
        <p:spPr>
          <a:xfrm>
            <a:off x="1756594" y="4150457"/>
            <a:ext cx="1029196" cy="422051"/>
          </a:xfrm>
          <a:prstGeom prst="upArrowCallou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CD-1, 3a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for PPU P.5 schedule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First measurement of strain reduction with gas injection- 10/31/17- predecessor to results from GI3 available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Repeatable strain reduction of at least 40% measured on two targets- 12/31/18- predecessor to CD-2 and also linked to preliminary design (without pushing it)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Erosion reduction due to gas injection demonstrated- 12/31/18- predecessor to CD-2 and also linked to preliminary design (without pushing it)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Start operation at 1.4 MW 10/31/2018- predecessor to CD-2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Demonstrate stable operation with gas injection- 7/30/18- predecessor to CD-2 and also linked to preliminary design (without pushing it)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Improvements due to jet flow demonstrated -7/31/17- - predecessor to CD-2 and also linked to preliminary design (without pushing it)</a:t>
            </a:r>
          </a:p>
        </p:txBody>
      </p:sp>
    </p:spTree>
    <p:extLst>
      <p:ext uri="{BB962C8B-B14F-4D97-AF65-F5344CB8AC3E}">
        <p14:creationId xmlns:p14="http://schemas.microsoft.com/office/powerpoint/2010/main" val="6766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Off-project milestones to add to PPU schedule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201613" y="1508125"/>
          <a:ext cx="8642351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>
                  <a:extLst>
                    <a:ext uri="{9D8B030D-6E8A-4147-A177-3AD203B41FA5}">
                      <a16:colId xmlns="" xmlns:a16="http://schemas.microsoft.com/office/drawing/2014/main" val="916098804"/>
                    </a:ext>
                  </a:extLst>
                </a:gridCol>
                <a:gridCol w="2160588">
                  <a:extLst>
                    <a:ext uri="{9D8B030D-6E8A-4147-A177-3AD203B41FA5}">
                      <a16:colId xmlns="" xmlns:a16="http://schemas.microsoft.com/office/drawing/2014/main" val="2729933628"/>
                    </a:ext>
                  </a:extLst>
                </a:gridCol>
                <a:gridCol w="2160588">
                  <a:extLst>
                    <a:ext uri="{9D8B030D-6E8A-4147-A177-3AD203B41FA5}">
                      <a16:colId xmlns="" xmlns:a16="http://schemas.microsoft.com/office/drawing/2014/main" val="3512851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Trigger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035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proton beam window in use at the time of PPU will be made of aluminum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01/01/2020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T-P.5-003 </a:t>
                      </a:r>
                    </a:p>
                  </a:txBody>
                  <a:tcPr marL="45720" marR="45720" marT="22860" marB="30480"/>
                </a:tc>
                <a:extLst>
                  <a:ext uri="{0D108BD9-81ED-4DB2-BD59-A6C34878D82A}">
                    <a16:rowId xmlns="" xmlns:a16="http://schemas.microsoft.com/office/drawing/2014/main" val="1192065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Upgrades to moderator cryogenic systems for reliable 2 MW operation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12/31/2023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T-P.5-008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783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PPU beam capable IRP ready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12/31/2022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T-P.5-009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2552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Results from GI3 operated targets available in time to inform direction of PPU target gas injection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12/31/2017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T-P.5-010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093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147042"/>
            <a:ext cx="8636290" cy="484748"/>
          </a:xfrm>
        </p:spPr>
        <p:txBody>
          <a:bodyPr/>
          <a:lstStyle/>
          <a:p>
            <a:pPr algn="ctr"/>
            <a:r>
              <a:rPr lang="en-US" dirty="0"/>
              <a:t>PPU 2 MW target plans build upon ongoing FTS target activities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357528" y="3336017"/>
            <a:ext cx="8529477" cy="660968"/>
          </a:xfrm>
          <a:prstGeom prst="notchedRightArrow">
            <a:avLst/>
          </a:prstGeom>
          <a:gradFill flip="none" rotWithShape="1">
            <a:gsLst>
              <a:gs pos="100000">
                <a:schemeClr val="accent2">
                  <a:lumMod val="60000"/>
                  <a:lumOff val="40000"/>
                </a:schemeClr>
              </a:gs>
              <a:gs pos="82000">
                <a:schemeClr val="accent2">
                  <a:lumMod val="60000"/>
                  <a:lumOff val="4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1466238" y="3527993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bg2"/>
                </a:solidFill>
              </a:rPr>
              <a:t>2017</a:t>
            </a:r>
          </a:p>
        </p:txBody>
      </p:sp>
      <p:sp>
        <p:nvSpPr>
          <p:cNvPr id="9" name="Freeform 8"/>
          <p:cNvSpPr/>
          <p:nvPr/>
        </p:nvSpPr>
        <p:spPr>
          <a:xfrm>
            <a:off x="3297112" y="3527993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bg2"/>
                </a:solidFill>
              </a:rPr>
              <a:t>2019</a:t>
            </a:r>
          </a:p>
        </p:txBody>
      </p:sp>
      <p:sp>
        <p:nvSpPr>
          <p:cNvPr id="11" name="Freeform 10"/>
          <p:cNvSpPr/>
          <p:nvPr/>
        </p:nvSpPr>
        <p:spPr>
          <a:xfrm>
            <a:off x="5125912" y="3527993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bg2"/>
                </a:solidFill>
              </a:rPr>
              <a:t>2021</a:t>
            </a:r>
          </a:p>
        </p:txBody>
      </p:sp>
      <p:sp>
        <p:nvSpPr>
          <p:cNvPr id="13" name="Freeform 12"/>
          <p:cNvSpPr/>
          <p:nvPr/>
        </p:nvSpPr>
        <p:spPr>
          <a:xfrm>
            <a:off x="6954712" y="3527993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bg2"/>
                </a:solidFill>
              </a:rPr>
              <a:t>2023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3912" y="1705702"/>
            <a:ext cx="8138374" cy="1584450"/>
          </a:xfrm>
          <a:prstGeom prst="rect">
            <a:avLst/>
          </a:prstGeom>
          <a:noFill/>
          <a:ln w="38100"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6859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50" dirty="0">
                <a:solidFill>
                  <a:schemeClr val="tx1"/>
                </a:solidFill>
              </a:rPr>
              <a:t>Continuous performance evaluation through</a:t>
            </a:r>
          </a:p>
          <a:p>
            <a:pPr algn="ctr">
              <a:lnSpc>
                <a:spcPct val="90000"/>
              </a:lnSpc>
            </a:pPr>
            <a:r>
              <a:rPr lang="en-US" sz="1350" dirty="0">
                <a:solidFill>
                  <a:schemeClr val="tx1"/>
                </a:solidFill>
              </a:rPr>
              <a:t>Ongoing PIE, target instrumentation and R&amp;D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Input to design evolution</a:t>
            </a:r>
          </a:p>
        </p:txBody>
      </p:sp>
      <p:sp>
        <p:nvSpPr>
          <p:cNvPr id="30" name="Isosceles Triangle 29"/>
          <p:cNvSpPr>
            <a:spLocks noChangeAspect="1"/>
          </p:cNvSpPr>
          <p:nvPr/>
        </p:nvSpPr>
        <p:spPr>
          <a:xfrm rot="10800000">
            <a:off x="1809227" y="3305931"/>
            <a:ext cx="137196" cy="11827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1" name="Isosceles Triangle 30"/>
          <p:cNvSpPr>
            <a:spLocks noChangeAspect="1"/>
          </p:cNvSpPr>
          <p:nvPr/>
        </p:nvSpPr>
        <p:spPr>
          <a:xfrm rot="10800000">
            <a:off x="2725702" y="3305931"/>
            <a:ext cx="137196" cy="11827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 rot="10800000">
            <a:off x="3640102" y="3305931"/>
            <a:ext cx="137196" cy="11827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3" name="Isosceles Triangle 32"/>
          <p:cNvSpPr>
            <a:spLocks noChangeAspect="1"/>
          </p:cNvSpPr>
          <p:nvPr/>
        </p:nvSpPr>
        <p:spPr>
          <a:xfrm rot="10800000">
            <a:off x="4554501" y="3305931"/>
            <a:ext cx="137196" cy="11827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4" name="Isosceles Triangle 33"/>
          <p:cNvSpPr>
            <a:spLocks noChangeAspect="1"/>
          </p:cNvSpPr>
          <p:nvPr/>
        </p:nvSpPr>
        <p:spPr>
          <a:xfrm rot="10800000">
            <a:off x="5468901" y="3305931"/>
            <a:ext cx="137196" cy="11827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5" name="Isosceles Triangle 34"/>
          <p:cNvSpPr>
            <a:spLocks noChangeAspect="1"/>
          </p:cNvSpPr>
          <p:nvPr/>
        </p:nvSpPr>
        <p:spPr>
          <a:xfrm rot="10800000">
            <a:off x="6383301" y="3305931"/>
            <a:ext cx="137196" cy="11827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6" name="Isosceles Triangle 35"/>
          <p:cNvSpPr>
            <a:spLocks noChangeAspect="1"/>
          </p:cNvSpPr>
          <p:nvPr/>
        </p:nvSpPr>
        <p:spPr>
          <a:xfrm rot="10800000">
            <a:off x="7297701" y="3305931"/>
            <a:ext cx="137196" cy="11827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Isosceles Triangle 36"/>
          <p:cNvSpPr>
            <a:spLocks noChangeAspect="1"/>
          </p:cNvSpPr>
          <p:nvPr/>
        </p:nvSpPr>
        <p:spPr>
          <a:xfrm rot="10800000">
            <a:off x="8212101" y="3305932"/>
            <a:ext cx="137196" cy="11827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382712" y="3527993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bg2"/>
                </a:solidFill>
              </a:rPr>
              <a:t>2018</a:t>
            </a:r>
          </a:p>
        </p:txBody>
      </p:sp>
      <p:sp>
        <p:nvSpPr>
          <p:cNvPr id="51" name="Freeform 50"/>
          <p:cNvSpPr/>
          <p:nvPr/>
        </p:nvSpPr>
        <p:spPr>
          <a:xfrm>
            <a:off x="4211512" y="3527993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bg2"/>
                </a:solidFill>
              </a:rPr>
              <a:t>2020</a:t>
            </a:r>
          </a:p>
        </p:txBody>
      </p:sp>
      <p:sp>
        <p:nvSpPr>
          <p:cNvPr id="52" name="Freeform 51"/>
          <p:cNvSpPr/>
          <p:nvPr/>
        </p:nvSpPr>
        <p:spPr>
          <a:xfrm>
            <a:off x="6040312" y="3527993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bg2"/>
                </a:solidFill>
              </a:rPr>
              <a:t>2022</a:t>
            </a:r>
          </a:p>
        </p:txBody>
      </p:sp>
      <p:sp>
        <p:nvSpPr>
          <p:cNvPr id="53" name="Freeform 52"/>
          <p:cNvSpPr/>
          <p:nvPr/>
        </p:nvSpPr>
        <p:spPr>
          <a:xfrm>
            <a:off x="7869112" y="3527993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bg2"/>
                </a:solidFill>
              </a:rPr>
              <a:t>2024</a:t>
            </a:r>
          </a:p>
        </p:txBody>
      </p:sp>
      <p:sp>
        <p:nvSpPr>
          <p:cNvPr id="38" name="Isosceles Triangle 37"/>
          <p:cNvSpPr>
            <a:spLocks noChangeAspect="1"/>
          </p:cNvSpPr>
          <p:nvPr/>
        </p:nvSpPr>
        <p:spPr>
          <a:xfrm rot="10800000">
            <a:off x="896901" y="3290152"/>
            <a:ext cx="137196" cy="11827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53912" y="3527993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bg2"/>
                </a:solidFill>
              </a:rPr>
              <a:t>2016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89708" y="4006042"/>
            <a:ext cx="713971" cy="1303359"/>
          </a:xfrm>
          <a:prstGeom prst="rect">
            <a:avLst/>
          </a:prstGeom>
          <a:noFill/>
          <a:ln w="38100">
            <a:gradFill flip="none" rotWithShape="1">
              <a:gsLst>
                <a:gs pos="100000">
                  <a:schemeClr val="tx2">
                    <a:lumMod val="0"/>
                    <a:lumOff val="100000"/>
                    <a:alpha val="0"/>
                  </a:schemeClr>
                </a:gs>
                <a:gs pos="0">
                  <a:schemeClr val="accent2"/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1.4 MW reliable operations</a:t>
            </a:r>
            <a:endParaRPr lang="en-US" sz="1050" i="1" dirty="0">
              <a:solidFill>
                <a:schemeClr val="tx1"/>
              </a:solidFill>
            </a:endParaRPr>
          </a:p>
        </p:txBody>
      </p:sp>
      <p:sp>
        <p:nvSpPr>
          <p:cNvPr id="43" name="Isosceles Triangle 42"/>
          <p:cNvSpPr>
            <a:spLocks noChangeAspect="1"/>
          </p:cNvSpPr>
          <p:nvPr/>
        </p:nvSpPr>
        <p:spPr>
          <a:xfrm>
            <a:off x="2741704" y="3883010"/>
            <a:ext cx="137196" cy="11827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6713" y="4006042"/>
            <a:ext cx="2220438" cy="1303359"/>
          </a:xfrm>
          <a:prstGeom prst="rect">
            <a:avLst/>
          </a:prstGeom>
          <a:noFill/>
          <a:ln w="38100">
            <a:gradFill flip="none" rotWithShape="1">
              <a:gsLst>
                <a:gs pos="100000">
                  <a:schemeClr val="tx2">
                    <a:lumMod val="0"/>
                    <a:lumOff val="100000"/>
                    <a:alpha val="0"/>
                  </a:schemeClr>
                </a:gs>
                <a:gs pos="0">
                  <a:schemeClr val="accent2"/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FTS Target reliability improvements</a:t>
            </a:r>
          </a:p>
          <a:p>
            <a:pPr marL="169863" indent="-1079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Structural &amp; fabrication</a:t>
            </a:r>
          </a:p>
          <a:p>
            <a:pPr marL="169863" indent="-1079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Initial gas injection GI3</a:t>
            </a:r>
          </a:p>
          <a:p>
            <a:pPr marL="169863" indent="-1079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Hg flow improvements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41258" y="5171914"/>
            <a:ext cx="4041122" cy="716317"/>
            <a:chOff x="4841258" y="5171914"/>
            <a:chExt cx="4041122" cy="716317"/>
          </a:xfrm>
        </p:grpSpPr>
        <p:sp>
          <p:nvSpPr>
            <p:cNvPr id="4" name="TextBox 3"/>
            <p:cNvSpPr txBox="1"/>
            <p:nvPr/>
          </p:nvSpPr>
          <p:spPr>
            <a:xfrm>
              <a:off x="5626609" y="5171914"/>
              <a:ext cx="2473754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en-US" sz="1050" b="1" u="sng" dirty="0">
                  <a:solidFill>
                    <a:prstClr val="black"/>
                  </a:solidFill>
                </a:rPr>
                <a:t>Increasing power on mercury target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41258" y="5350372"/>
              <a:ext cx="2031646" cy="528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69863" lvl="0" indent="-1079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</a:rPr>
                <a:t>Hg vessel design upgrade</a:t>
              </a:r>
            </a:p>
            <a:p>
              <a:pPr marL="169863" lvl="0" indent="-1079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</a:rPr>
                <a:t>High gas-rate small bubbles</a:t>
              </a:r>
            </a:p>
            <a:p>
              <a:pPr marL="169863" lvl="0" indent="-1079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</a:rPr>
                <a:t>Protective gas wall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85625" y="5359625"/>
              <a:ext cx="2196755" cy="528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69863" lvl="0" indent="-1079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</a:rPr>
                <a:t>Recirculating target gas</a:t>
              </a:r>
            </a:p>
            <a:p>
              <a:pPr marL="169863" lvl="0" indent="-1079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</a:rPr>
                <a:t>Hg process loop gas removal</a:t>
              </a:r>
            </a:p>
            <a:p>
              <a:pPr marL="169863" lvl="0" indent="-1079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</a:rPr>
                <a:t>2</a:t>
              </a:r>
              <a:r>
                <a:rPr lang="en-US" sz="1050" baseline="30000" dirty="0">
                  <a:solidFill>
                    <a:prstClr val="black"/>
                  </a:solidFill>
                </a:rPr>
                <a:t>nd</a:t>
              </a:r>
              <a:r>
                <a:rPr lang="en-US" sz="1050" dirty="0">
                  <a:solidFill>
                    <a:prstClr val="black"/>
                  </a:solidFill>
                </a:rPr>
                <a:t> additional MOTS delay bed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7290" y="5122732"/>
            <a:ext cx="8554298" cy="1303359"/>
            <a:chOff x="277290" y="5122732"/>
            <a:chExt cx="8554298" cy="1303359"/>
          </a:xfrm>
        </p:grpSpPr>
        <p:sp>
          <p:nvSpPr>
            <p:cNvPr id="48" name="Rectangle 47"/>
            <p:cNvSpPr/>
            <p:nvPr/>
          </p:nvSpPr>
          <p:spPr>
            <a:xfrm>
              <a:off x="357528" y="5122732"/>
              <a:ext cx="8474060" cy="1303359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tx2">
                      <a:lumMod val="0"/>
                      <a:lumOff val="100000"/>
                      <a:alpha val="0"/>
                    </a:schemeClr>
                  </a:gs>
                  <a:gs pos="0">
                    <a:schemeClr val="accent5"/>
                  </a:gs>
                </a:gsLst>
                <a:lin ang="5400000" scaled="1"/>
                <a:tileRect/>
              </a:gra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050" b="1" u="sng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7290" y="5350372"/>
              <a:ext cx="2377895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69863" lvl="0" indent="-1079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</a:rPr>
                <a:t>Neutronic impact on FTS systems</a:t>
              </a:r>
            </a:p>
            <a:p>
              <a:pPr marL="169863" lvl="0" indent="-1079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</a:rPr>
                <a:t>Shielding performance</a:t>
              </a:r>
            </a:p>
            <a:p>
              <a:pPr marL="169863" lvl="0" indent="-1079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</a:rPr>
                <a:t>Facility safety authorization</a:t>
              </a:r>
            </a:p>
            <a:p>
              <a:pPr marL="169863" lvl="0" indent="-1079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</a:rPr>
                <a:t>Water &amp; gas utility systems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19751" y="5350372"/>
              <a:ext cx="2312225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9863" lvl="0" indent="-1079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</a:rPr>
                <a:t>Core vessel &amp; monolith systems</a:t>
              </a:r>
            </a:p>
            <a:p>
              <a:pPr marL="169863" lvl="0" indent="-1079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</a:rPr>
                <a:t>Upgrades to selected systems</a:t>
              </a:r>
            </a:p>
            <a:p>
              <a:pPr marL="169863" lvl="0" indent="-1079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prstClr val="black"/>
                  </a:solidFill>
                </a:rPr>
                <a:t>Ortho-para LH2 converters &amp; diagnostics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3086" y="5155900"/>
              <a:ext cx="3568606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en-US" sz="1050" b="1" u="sng" dirty="0">
                  <a:solidFill>
                    <a:prstClr val="black"/>
                  </a:solidFill>
                </a:rPr>
                <a:t>2.0 MW evaluations @ 1.3 GeV of FTS target systems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828398" y="5122732"/>
              <a:ext cx="0" cy="1283277"/>
            </a:xfrm>
            <a:prstGeom prst="line">
              <a:avLst/>
            </a:prstGeom>
            <a:noFill/>
            <a:ln w="38100">
              <a:gradFill flip="none" rotWithShape="1">
                <a:gsLst>
                  <a:gs pos="100000">
                    <a:schemeClr val="tx2">
                      <a:lumMod val="0"/>
                      <a:lumOff val="100000"/>
                      <a:alpha val="0"/>
                    </a:schemeClr>
                  </a:gs>
                  <a:gs pos="0">
                    <a:schemeClr val="accent5"/>
                  </a:gs>
                </a:gsLst>
                <a:lin ang="5400000" scaled="1"/>
                <a:tileRect/>
              </a:gra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1" r="10612" b="14801"/>
          <a:stretch/>
        </p:blipFill>
        <p:spPr>
          <a:xfrm>
            <a:off x="2110388" y="1257522"/>
            <a:ext cx="1920240" cy="10054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r="17712"/>
          <a:stretch/>
        </p:blipFill>
        <p:spPr>
          <a:xfrm>
            <a:off x="3831449" y="1039974"/>
            <a:ext cx="1371600" cy="144051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/>
          <a:srcRect l="2899" t="1859" r="12805" b="66987"/>
          <a:stretch/>
        </p:blipFill>
        <p:spPr>
          <a:xfrm>
            <a:off x="5203049" y="1262126"/>
            <a:ext cx="2103120" cy="9962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4104" r="9149" b="21117"/>
          <a:stretch/>
        </p:blipFill>
        <p:spPr>
          <a:xfrm>
            <a:off x="7269307" y="848916"/>
            <a:ext cx="1371600" cy="217288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31862" y="3883010"/>
            <a:ext cx="5201514" cy="1421631"/>
            <a:chOff x="3631862" y="3883010"/>
            <a:chExt cx="5201514" cy="1421631"/>
          </a:xfrm>
        </p:grpSpPr>
        <p:sp>
          <p:nvSpPr>
            <p:cNvPr id="41" name="Rectangle 40"/>
            <p:cNvSpPr/>
            <p:nvPr/>
          </p:nvSpPr>
          <p:spPr>
            <a:xfrm>
              <a:off x="5453412" y="4001282"/>
              <a:ext cx="878269" cy="1303359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tx2">
                      <a:lumMod val="0"/>
                      <a:lumOff val="100000"/>
                      <a:alpha val="0"/>
                    </a:schemeClr>
                  </a:gs>
                  <a:gs pos="0">
                    <a:schemeClr val="accent5"/>
                  </a:gs>
                </a:gsLst>
                <a:lin ang="5400000" scaled="1"/>
                <a:tileRect/>
              </a:gra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>
                  <a:solidFill>
                    <a:schemeClr val="tx1"/>
                  </a:solidFill>
                </a:rPr>
                <a:t>PPU target fabrication start</a:t>
              </a:r>
            </a:p>
          </p:txBody>
        </p:sp>
        <p:sp>
          <p:nvSpPr>
            <p:cNvPr id="42" name="Isosceles Triangle 41"/>
            <p:cNvSpPr>
              <a:spLocks noChangeAspect="1"/>
            </p:cNvSpPr>
            <p:nvPr/>
          </p:nvSpPr>
          <p:spPr>
            <a:xfrm>
              <a:off x="5823164" y="3883010"/>
              <a:ext cx="137196" cy="11827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955107" y="4001282"/>
              <a:ext cx="878269" cy="1303359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tx2">
                      <a:lumMod val="0"/>
                      <a:lumOff val="100000"/>
                      <a:alpha val="0"/>
                    </a:schemeClr>
                  </a:gs>
                  <a:gs pos="0">
                    <a:schemeClr val="accent5"/>
                  </a:gs>
                </a:gsLst>
                <a:lin ang="5400000" scaled="1"/>
                <a:tileRect/>
              </a:gra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tx1"/>
                  </a:solidFill>
                </a:rPr>
                <a:t>PPU complete</a:t>
              </a:r>
            </a:p>
          </p:txBody>
        </p:sp>
        <p:sp>
          <p:nvSpPr>
            <p:cNvPr id="47" name="Isosceles Triangle 46"/>
            <p:cNvSpPr>
              <a:spLocks noChangeAspect="1"/>
            </p:cNvSpPr>
            <p:nvPr/>
          </p:nvSpPr>
          <p:spPr>
            <a:xfrm>
              <a:off x="8319142" y="3883010"/>
              <a:ext cx="137196" cy="11827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631862" y="3995213"/>
              <a:ext cx="766916" cy="1303359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tx2">
                      <a:lumMod val="0"/>
                      <a:lumOff val="100000"/>
                      <a:alpha val="0"/>
                    </a:schemeClr>
                  </a:gs>
                  <a:gs pos="0">
                    <a:schemeClr val="accent5"/>
                  </a:gs>
                </a:gsLst>
                <a:lin ang="5400000" scaled="1"/>
                <a:tileRect/>
              </a:gra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>
                  <a:solidFill>
                    <a:schemeClr val="tx1"/>
                  </a:solidFill>
                </a:rPr>
                <a:t>PPU </a:t>
              </a:r>
            </a:p>
            <a:p>
              <a:pPr algn="ctr">
                <a:lnSpc>
                  <a:spcPct val="90000"/>
                </a:lnSpc>
              </a:pPr>
              <a:r>
                <a:rPr lang="en-US" sz="1050" dirty="0">
                  <a:solidFill>
                    <a:schemeClr val="tx1"/>
                  </a:solidFill>
                </a:rPr>
                <a:t>CD-2</a:t>
              </a:r>
            </a:p>
          </p:txBody>
        </p:sp>
        <p:sp>
          <p:nvSpPr>
            <p:cNvPr id="57" name="Isosceles Triangle 56"/>
            <p:cNvSpPr>
              <a:spLocks noChangeAspect="1"/>
            </p:cNvSpPr>
            <p:nvPr/>
          </p:nvSpPr>
          <p:spPr>
            <a:xfrm>
              <a:off x="3946740" y="3883041"/>
              <a:ext cx="137160" cy="11824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48567" y="4766486"/>
              <a:ext cx="1555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chemeClr val="accent5"/>
                  </a:solidFill>
                </a:rPr>
                <a:t>PPU Scope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9539" y="933870"/>
            <a:ext cx="1875236" cy="1752656"/>
            <a:chOff x="209539" y="933870"/>
            <a:chExt cx="1875236" cy="1752656"/>
          </a:xfrm>
        </p:grpSpPr>
        <p:grpSp>
          <p:nvGrpSpPr>
            <p:cNvPr id="54" name="Group 53"/>
            <p:cNvGrpSpPr/>
            <p:nvPr/>
          </p:nvGrpSpPr>
          <p:grpSpPr>
            <a:xfrm>
              <a:off x="209539" y="1107380"/>
              <a:ext cx="1875236" cy="1579146"/>
              <a:chOff x="2451182" y="807548"/>
              <a:chExt cx="3081528" cy="2594971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1182" y="807548"/>
                <a:ext cx="3081528" cy="2594971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5119300" y="837390"/>
                <a:ext cx="389850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/>
                  <a:t>[in]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567670" y="820122"/>
                <a:ext cx="738097" cy="455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/>
                  <a:t>T13</a:t>
                </a:r>
                <a:endParaRPr lang="en-US" sz="1200" dirty="0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588982" y="933870"/>
              <a:ext cx="1218603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/>
                <a:t>Depth of erosion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3723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1269578"/>
          </a:xfrm>
        </p:spPr>
        <p:txBody>
          <a:bodyPr/>
          <a:lstStyle/>
          <a:p>
            <a:r>
              <a:rPr lang="en-US" dirty="0"/>
              <a:t>20+% pulse stress is achievable – </a:t>
            </a:r>
            <a:br>
              <a:rPr lang="en-US" dirty="0"/>
            </a:br>
            <a:r>
              <a:rPr lang="en-US" dirty="0"/>
              <a:t>Fatigue reduction by SGB demonstrated in SNS target development experiments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59" y="1432484"/>
            <a:ext cx="8721017" cy="1447800"/>
          </a:xfrm>
        </p:spPr>
        <p:txBody>
          <a:bodyPr/>
          <a:lstStyle/>
          <a:p>
            <a:r>
              <a:rPr lang="en-US" sz="2200" dirty="0"/>
              <a:t>SNS experiments at the LANSCE – WNR showed significant strain reduction </a:t>
            </a:r>
            <a:r>
              <a:rPr lang="en-US" sz="2200" i="1" dirty="0"/>
              <a:t>at locations some distance from incident beam spot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6560" y="5895708"/>
            <a:ext cx="9067800" cy="51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Strain reduction in / near the beam spot was less clear</a:t>
            </a:r>
          </a:p>
        </p:txBody>
      </p:sp>
      <p:pic>
        <p:nvPicPr>
          <p:cNvPr id="67" name="Picture 2" descr="\\NScD\Groups\NFDD\Neutron_Source_Development_Group\Target\WNR_2010\photos\BlueRoom_SNS_2011_3\DSCN2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22" y="2441310"/>
            <a:ext cx="240017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2" name="Group 2061"/>
          <p:cNvGrpSpPr/>
          <p:nvPr/>
        </p:nvGrpSpPr>
        <p:grpSpPr>
          <a:xfrm>
            <a:off x="3200401" y="2441310"/>
            <a:ext cx="2667320" cy="3200400"/>
            <a:chOff x="3200401" y="2438400"/>
            <a:chExt cx="2667320" cy="3200400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4495800" y="2438400"/>
              <a:ext cx="1371921" cy="3200400"/>
              <a:chOff x="4724401" y="3576075"/>
              <a:chExt cx="1055035" cy="2461177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2711"/>
              <a:stretch/>
            </p:blipFill>
            <p:spPr bwMode="auto">
              <a:xfrm rot="16200000">
                <a:off x="4034220" y="4292037"/>
                <a:ext cx="2461177" cy="1029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1" name="Straight Connector 10"/>
              <p:cNvCxnSpPr>
                <a:cxnSpLocks noChangeAspect="1"/>
              </p:cNvCxnSpPr>
              <p:nvPr/>
            </p:nvCxnSpPr>
            <p:spPr bwMode="auto">
              <a:xfrm rot="16200000" flipH="1">
                <a:off x="5322643" y="5004275"/>
                <a:ext cx="111603" cy="111603"/>
              </a:xfrm>
              <a:prstGeom prst="line">
                <a:avLst/>
              </a:prstGeom>
              <a:ln w="28575" cmpd="dbl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33"/>
              <p:cNvSpPr txBox="1">
                <a:spLocks noChangeArrowheads="1"/>
              </p:cNvSpPr>
              <p:nvPr/>
            </p:nvSpPr>
            <p:spPr bwMode="auto">
              <a:xfrm rot="16200000">
                <a:off x="4868942" y="5140317"/>
                <a:ext cx="289941" cy="142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600" dirty="0"/>
                  <a:t>8 mm</a:t>
                </a:r>
              </a:p>
            </p:txBody>
          </p:sp>
          <p:cxnSp>
            <p:nvCxnSpPr>
              <p:cNvPr id="14" name="Straight Connector 13"/>
              <p:cNvCxnSpPr>
                <a:cxnSpLocks noChangeAspect="1"/>
              </p:cNvCxnSpPr>
              <p:nvPr/>
            </p:nvCxnSpPr>
            <p:spPr bwMode="auto">
              <a:xfrm rot="16200000" flipH="1">
                <a:off x="5197739" y="5003951"/>
                <a:ext cx="111603" cy="112251"/>
              </a:xfrm>
              <a:prstGeom prst="line">
                <a:avLst/>
              </a:prstGeom>
              <a:ln w="28575" cmpd="dbl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cxnSpLocks noChangeAspect="1"/>
              </p:cNvCxnSpPr>
              <p:nvPr/>
            </p:nvCxnSpPr>
            <p:spPr bwMode="auto">
              <a:xfrm rot="16200000" flipH="1">
                <a:off x="5197739" y="4644485"/>
                <a:ext cx="111603" cy="112251"/>
              </a:xfrm>
              <a:prstGeom prst="line">
                <a:avLst/>
              </a:prstGeom>
              <a:ln w="28575" cmpd="dbl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cxnSpLocks noChangeAspect="1"/>
              </p:cNvCxnSpPr>
              <p:nvPr/>
            </p:nvCxnSpPr>
            <p:spPr bwMode="auto">
              <a:xfrm rot="16200000" flipH="1">
                <a:off x="5197414" y="4290534"/>
                <a:ext cx="112252" cy="112251"/>
              </a:xfrm>
              <a:prstGeom prst="line">
                <a:avLst/>
              </a:prstGeom>
              <a:ln w="28575" cmpd="dbl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cxnSpLocks noChangeAspect="1"/>
              </p:cNvCxnSpPr>
              <p:nvPr/>
            </p:nvCxnSpPr>
            <p:spPr bwMode="auto">
              <a:xfrm rot="16200000" flipH="1">
                <a:off x="5197739" y="3928148"/>
                <a:ext cx="111603" cy="112251"/>
              </a:xfrm>
              <a:prstGeom prst="line">
                <a:avLst/>
              </a:prstGeom>
              <a:ln w="28575" cmpd="dbl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cxnSpLocks/>
              </p:cNvCxnSpPr>
              <p:nvPr/>
            </p:nvCxnSpPr>
            <p:spPr bwMode="auto">
              <a:xfrm rot="16200000" flipH="1">
                <a:off x="5170487" y="5228454"/>
                <a:ext cx="156375" cy="0"/>
              </a:xfrm>
              <a:prstGeom prst="line">
                <a:avLst/>
              </a:prstGeom>
              <a:ln w="28575" cmpd="dbl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 bwMode="auto">
              <a:xfrm rot="16200000" flipV="1">
                <a:off x="4974209" y="4981566"/>
                <a:ext cx="0" cy="493129"/>
              </a:xfrm>
              <a:prstGeom prst="line">
                <a:avLst/>
              </a:prstGeom>
              <a:ln w="12700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 rot="16200000" flipV="1">
                <a:off x="5066022" y="4721699"/>
                <a:ext cx="0" cy="676754"/>
              </a:xfrm>
              <a:prstGeom prst="line">
                <a:avLst/>
              </a:prstGeom>
              <a:ln w="12700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 rot="16200000" flipV="1">
                <a:off x="4974209" y="4450153"/>
                <a:ext cx="0" cy="493129"/>
              </a:xfrm>
              <a:prstGeom prst="line">
                <a:avLst/>
              </a:prstGeom>
              <a:ln w="12700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 rot="16200000" flipV="1">
                <a:off x="4976804" y="4085496"/>
                <a:ext cx="6489" cy="504808"/>
              </a:xfrm>
              <a:prstGeom prst="line">
                <a:avLst/>
              </a:prstGeom>
              <a:ln w="12700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 rot="16200000" flipV="1">
                <a:off x="4973560" y="3722786"/>
                <a:ext cx="6489" cy="504808"/>
              </a:xfrm>
              <a:prstGeom prst="line">
                <a:avLst/>
              </a:prstGeom>
              <a:ln w="12700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 rot="16200000">
                <a:off x="5080946" y="5277119"/>
                <a:ext cx="97977" cy="0"/>
              </a:xfrm>
              <a:prstGeom prst="straightConnector1">
                <a:avLst/>
              </a:prstGeom>
              <a:ln w="9525"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rot="16200000">
                <a:off x="4537205" y="5552234"/>
                <a:ext cx="648207" cy="0"/>
              </a:xfrm>
              <a:prstGeom prst="straightConnector1">
                <a:avLst/>
              </a:prstGeom>
              <a:ln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 bwMode="auto">
              <a:xfrm rot="16200000">
                <a:off x="4377262" y="5468207"/>
                <a:ext cx="816261" cy="0"/>
              </a:xfrm>
              <a:prstGeom prst="straightConnector1">
                <a:avLst/>
              </a:prstGeom>
              <a:ln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 bwMode="auto">
              <a:xfrm rot="16200000">
                <a:off x="4601118" y="4878396"/>
                <a:ext cx="363359" cy="0"/>
              </a:xfrm>
              <a:prstGeom prst="straightConnector1">
                <a:avLst/>
              </a:prstGeom>
              <a:ln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 bwMode="auto">
              <a:xfrm rot="16200000">
                <a:off x="4605335" y="4515362"/>
                <a:ext cx="362710" cy="0"/>
              </a:xfrm>
              <a:prstGeom prst="straightConnector1">
                <a:avLst/>
              </a:prstGeom>
              <a:ln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 bwMode="auto">
              <a:xfrm rot="16200000">
                <a:off x="4601118" y="4152327"/>
                <a:ext cx="363359" cy="0"/>
              </a:xfrm>
              <a:prstGeom prst="straightConnector1">
                <a:avLst/>
              </a:prstGeom>
              <a:ln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72"/>
              <p:cNvSpPr txBox="1">
                <a:spLocks noChangeArrowheads="1"/>
              </p:cNvSpPr>
              <p:nvPr/>
            </p:nvSpPr>
            <p:spPr bwMode="auto">
              <a:xfrm>
                <a:off x="4991462" y="4865263"/>
                <a:ext cx="383630" cy="177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900" i="1" dirty="0"/>
                  <a:t>TS-07</a:t>
                </a:r>
              </a:p>
            </p:txBody>
          </p:sp>
          <p:sp>
            <p:nvSpPr>
              <p:cNvPr id="35" name="TextBox 77"/>
              <p:cNvSpPr txBox="1">
                <a:spLocks noChangeArrowheads="1"/>
              </p:cNvSpPr>
              <p:nvPr/>
            </p:nvSpPr>
            <p:spPr bwMode="auto">
              <a:xfrm rot="16200000">
                <a:off x="4749109" y="5543396"/>
                <a:ext cx="223818" cy="710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" tIns="0" rIns="27432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600"/>
                  <a:t>81 mm</a:t>
                </a:r>
              </a:p>
            </p:txBody>
          </p:sp>
          <p:sp>
            <p:nvSpPr>
              <p:cNvPr id="36" name="TextBox 78"/>
              <p:cNvSpPr txBox="1">
                <a:spLocks noChangeArrowheads="1"/>
              </p:cNvSpPr>
              <p:nvPr/>
            </p:nvSpPr>
            <p:spPr bwMode="auto">
              <a:xfrm rot="16200000">
                <a:off x="4656906" y="5564720"/>
                <a:ext cx="257101" cy="710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" tIns="0" rIns="27432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600"/>
                  <a:t>100 mm</a:t>
                </a:r>
              </a:p>
            </p:txBody>
          </p:sp>
          <p:sp>
            <p:nvSpPr>
              <p:cNvPr id="37" name="TextBox 79"/>
              <p:cNvSpPr txBox="1">
                <a:spLocks noChangeArrowheads="1"/>
              </p:cNvSpPr>
              <p:nvPr/>
            </p:nvSpPr>
            <p:spPr bwMode="auto">
              <a:xfrm rot="16200000">
                <a:off x="4667835" y="4840106"/>
                <a:ext cx="223818" cy="710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" tIns="0" rIns="27432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600"/>
                  <a:t>50 mm</a:t>
                </a:r>
              </a:p>
            </p:txBody>
          </p:sp>
          <p:sp>
            <p:nvSpPr>
              <p:cNvPr id="38" name="TextBox 81"/>
              <p:cNvSpPr txBox="1">
                <a:spLocks noChangeArrowheads="1"/>
              </p:cNvSpPr>
              <p:nvPr/>
            </p:nvSpPr>
            <p:spPr bwMode="auto">
              <a:xfrm rot="16200000">
                <a:off x="4671308" y="4486271"/>
                <a:ext cx="223818" cy="710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" tIns="0" rIns="27432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600"/>
                  <a:t>50 mm</a:t>
                </a:r>
              </a:p>
            </p:txBody>
          </p:sp>
          <p:sp>
            <p:nvSpPr>
              <p:cNvPr id="39" name="TextBox 82"/>
              <p:cNvSpPr txBox="1">
                <a:spLocks noChangeArrowheads="1"/>
              </p:cNvSpPr>
              <p:nvPr/>
            </p:nvSpPr>
            <p:spPr bwMode="auto">
              <a:xfrm rot="16200000">
                <a:off x="4668441" y="4115291"/>
                <a:ext cx="223818" cy="710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" tIns="0" rIns="27432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600"/>
                  <a:t>50 mm</a:t>
                </a:r>
              </a:p>
            </p:txBody>
          </p:sp>
        </p:grpSp>
        <p:cxnSp>
          <p:nvCxnSpPr>
            <p:cNvPr id="2058" name="Straight Connector 2057"/>
            <p:cNvCxnSpPr/>
            <p:nvPr/>
          </p:nvCxnSpPr>
          <p:spPr>
            <a:xfrm flipH="1">
              <a:off x="3200401" y="2514600"/>
              <a:ext cx="1530059" cy="138103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Connector 2060"/>
            <p:cNvCxnSpPr/>
            <p:nvPr/>
          </p:nvCxnSpPr>
          <p:spPr>
            <a:xfrm flipH="1" flipV="1">
              <a:off x="3200401" y="5102859"/>
              <a:ext cx="1473427" cy="53594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4" name="Group 2063"/>
          <p:cNvGrpSpPr/>
          <p:nvPr/>
        </p:nvGrpSpPr>
        <p:grpSpPr>
          <a:xfrm>
            <a:off x="152400" y="2669909"/>
            <a:ext cx="2819400" cy="3017762"/>
            <a:chOff x="152400" y="2666999"/>
            <a:chExt cx="2819400" cy="3017762"/>
          </a:xfrm>
        </p:grpSpPr>
        <p:grpSp>
          <p:nvGrpSpPr>
            <p:cNvPr id="2055" name="Group 2054"/>
            <p:cNvGrpSpPr/>
            <p:nvPr/>
          </p:nvGrpSpPr>
          <p:grpSpPr>
            <a:xfrm>
              <a:off x="152400" y="2666999"/>
              <a:ext cx="2819400" cy="2743201"/>
              <a:chOff x="152400" y="2666999"/>
              <a:chExt cx="2819400" cy="274320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2400" y="2667000"/>
                <a:ext cx="1529061" cy="2743200"/>
                <a:chOff x="152402" y="2723447"/>
                <a:chExt cx="1529061" cy="2743200"/>
              </a:xfrm>
            </p:grpSpPr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1314" t="71666" r="30052" b="6551"/>
                <a:stretch>
                  <a:fillRect/>
                </a:stretch>
              </p:blipFill>
              <p:spPr bwMode="auto">
                <a:xfrm rot="16200000">
                  <a:off x="-454667" y="3330516"/>
                  <a:ext cx="2743200" cy="15290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54" name="Straight Arrow Connector 53"/>
                <p:cNvCxnSpPr/>
                <p:nvPr/>
              </p:nvCxnSpPr>
              <p:spPr>
                <a:xfrm rot="16200000">
                  <a:off x="-549691" y="4092618"/>
                  <a:ext cx="175773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152403" y="4023441"/>
                  <a:ext cx="387925" cy="1600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square" lIns="18288" tIns="18288" rIns="18288" bIns="18288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800" dirty="0"/>
                    <a:t>92 mm</a:t>
                  </a: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 rot="16200000">
                  <a:off x="613427" y="3963885"/>
                  <a:ext cx="632783" cy="262487"/>
                </a:xfrm>
                <a:prstGeom prst="ellipse">
                  <a:avLst/>
                </a:prstGeom>
                <a:solidFill>
                  <a:srgbClr val="FF0000">
                    <a:alpha val="60000"/>
                  </a:srgb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 rot="16200000">
                  <a:off x="294811" y="3834985"/>
                  <a:ext cx="1265566" cy="520288"/>
                </a:xfrm>
                <a:prstGeom prst="ellipse">
                  <a:avLst/>
                </a:prstGeom>
                <a:solidFill>
                  <a:srgbClr val="FFC000">
                    <a:alpha val="19000"/>
                  </a:srgbClr>
                </a:solidFill>
                <a:ln w="12700">
                  <a:solidFill>
                    <a:srgbClr val="FF0000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cxnSp>
            <p:nvCxnSpPr>
              <p:cNvPr id="2049" name="Straight Connector 2048"/>
              <p:cNvCxnSpPr/>
              <p:nvPr/>
            </p:nvCxnSpPr>
            <p:spPr>
              <a:xfrm>
                <a:off x="1681462" y="2666999"/>
                <a:ext cx="1290338" cy="20217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3" name="Straight Connector 2052"/>
              <p:cNvCxnSpPr/>
              <p:nvPr/>
            </p:nvCxnSpPr>
            <p:spPr>
              <a:xfrm flipV="1">
                <a:off x="1681462" y="5204426"/>
                <a:ext cx="1290338" cy="20577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3" name="TextBox 2062"/>
            <p:cNvSpPr txBox="1"/>
            <p:nvPr/>
          </p:nvSpPr>
          <p:spPr>
            <a:xfrm>
              <a:off x="440793" y="5370829"/>
              <a:ext cx="1007006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>
                <a:lnSpc>
                  <a:spcPct val="90000"/>
                </a:lnSpc>
              </a:pPr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Beam spot on target</a:t>
              </a:r>
            </a:p>
            <a:p>
              <a:pPr marL="0" lvl="1" algn="ctr">
                <a:lnSpc>
                  <a:spcPct val="90000"/>
                </a:lnSpc>
              </a:pPr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and 2 </a:t>
              </a:r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 outlines</a:t>
              </a:r>
              <a:endParaRPr 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71" name="TextBox 2070"/>
          <p:cNvSpPr txBox="1"/>
          <p:nvPr/>
        </p:nvSpPr>
        <p:spPr>
          <a:xfrm>
            <a:off x="2580449" y="5641643"/>
            <a:ext cx="1390124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Bubbler test loop at WNR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177543" y="2419142"/>
            <a:ext cx="3956761" cy="2889760"/>
            <a:chOff x="5177543" y="2416232"/>
            <a:chExt cx="3956761" cy="2889760"/>
          </a:xfrm>
        </p:grpSpPr>
        <p:grpSp>
          <p:nvGrpSpPr>
            <p:cNvPr id="2070" name="Group 2069"/>
            <p:cNvGrpSpPr/>
            <p:nvPr/>
          </p:nvGrpSpPr>
          <p:grpSpPr>
            <a:xfrm>
              <a:off x="5177543" y="2771208"/>
              <a:ext cx="3890257" cy="2534784"/>
              <a:chOff x="5177543" y="2771208"/>
              <a:chExt cx="3890257" cy="253478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867400" y="2771208"/>
                <a:ext cx="3200400" cy="2534784"/>
                <a:chOff x="5791200" y="1905000"/>
                <a:chExt cx="3200400" cy="2534784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1905000"/>
                  <a:ext cx="3200400" cy="233165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5867400" y="4236651"/>
                  <a:ext cx="3066865" cy="203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lvl="1" algn="ctr">
                    <a:lnSpc>
                      <a:spcPct val="90000"/>
                    </a:lnSpc>
                  </a:pPr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B.W. </a:t>
                  </a:r>
                  <a:r>
                    <a:rPr lang="en-US" sz="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Riemer</a:t>
                  </a:r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et al. / Journal of Nuclear Materials 450 (2014) 192–203</a:t>
                  </a:r>
                </a:p>
              </p:txBody>
            </p:sp>
          </p:grpSp>
          <p:cxnSp>
            <p:nvCxnSpPr>
              <p:cNvPr id="2066" name="Straight Connector 2065"/>
              <p:cNvCxnSpPr>
                <a:stCxn id="10" idx="2"/>
              </p:cNvCxnSpPr>
              <p:nvPr/>
            </p:nvCxnSpPr>
            <p:spPr>
              <a:xfrm flipH="1">
                <a:off x="5177543" y="4041511"/>
                <a:ext cx="690178" cy="329526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5823782" y="2416232"/>
              <a:ext cx="3310522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/>
                <a:t>Gas bubbles reduced strain magnitude and cycles</a:t>
              </a:r>
            </a:p>
          </p:txBody>
        </p:sp>
      </p:grpSp>
      <p:sp>
        <p:nvSpPr>
          <p:cNvPr id="30" name="Line Callout 1 29"/>
          <p:cNvSpPr/>
          <p:nvPr/>
        </p:nvSpPr>
        <p:spPr>
          <a:xfrm>
            <a:off x="3337368" y="2199316"/>
            <a:ext cx="1552693" cy="315149"/>
          </a:xfrm>
          <a:prstGeom prst="borderCallout1">
            <a:avLst>
              <a:gd name="adj1" fmla="val 94741"/>
              <a:gd name="adj2" fmla="val 98233"/>
              <a:gd name="adj3" fmla="val 160858"/>
              <a:gd name="adj4" fmla="val 112635"/>
            </a:avLst>
          </a:prstGeom>
          <a:solidFill>
            <a:schemeClr val="bg1"/>
          </a:solidFill>
          <a:ln>
            <a:solidFill>
              <a:srgbClr val="7030A0"/>
            </a:solidFill>
            <a:tailEnd type="arrow"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Vertical mercury flow inside 25x50x1.5 mm rectangular tube</a:t>
            </a:r>
          </a:p>
        </p:txBody>
      </p:sp>
      <p:grpSp>
        <p:nvGrpSpPr>
          <p:cNvPr id="2052" name="Group 2051"/>
          <p:cNvGrpSpPr/>
          <p:nvPr/>
        </p:nvGrpSpPr>
        <p:grpSpPr>
          <a:xfrm>
            <a:off x="7086600" y="2107330"/>
            <a:ext cx="1923865" cy="1764506"/>
            <a:chOff x="7086600" y="2002822"/>
            <a:chExt cx="1923865" cy="1764506"/>
          </a:xfrm>
        </p:grpSpPr>
        <p:sp>
          <p:nvSpPr>
            <p:cNvPr id="31" name="Rectangle 30"/>
            <p:cNvSpPr/>
            <p:nvPr/>
          </p:nvSpPr>
          <p:spPr>
            <a:xfrm>
              <a:off x="7104888" y="3154680"/>
              <a:ext cx="1280160" cy="22860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48" name="Line Callout 1 2047"/>
            <p:cNvSpPr/>
            <p:nvPr/>
          </p:nvSpPr>
          <p:spPr>
            <a:xfrm>
              <a:off x="7602922" y="2002822"/>
              <a:ext cx="1407543" cy="320065"/>
            </a:xfrm>
            <a:prstGeom prst="borderCallout1">
              <a:avLst>
                <a:gd name="adj1" fmla="val 99606"/>
                <a:gd name="adj2" fmla="val 49169"/>
                <a:gd name="adj3" fmla="val 389825"/>
                <a:gd name="adj4" fmla="val 26139"/>
              </a:avLst>
            </a:prstGeom>
            <a:solidFill>
              <a:srgbClr val="FFFF0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Injected gas 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fraction 0.067%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086600" y="3657600"/>
              <a:ext cx="1280160" cy="109728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0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877163"/>
          </a:xfrm>
        </p:spPr>
        <p:txBody>
          <a:bodyPr/>
          <a:lstStyle/>
          <a:p>
            <a:r>
              <a:rPr lang="en-US" dirty="0"/>
              <a:t>Experimentally demonstrated strain reduction in mercury targets with gas bubble injection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69" y="2378871"/>
            <a:ext cx="4206240" cy="3064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335822" y="1861781"/>
            <a:ext cx="2204380" cy="1952572"/>
            <a:chOff x="6335822" y="1861781"/>
            <a:chExt cx="2204380" cy="1952572"/>
          </a:xfrm>
        </p:grpSpPr>
        <p:sp>
          <p:nvSpPr>
            <p:cNvPr id="13" name="Rectangle 12"/>
            <p:cNvSpPr/>
            <p:nvPr/>
          </p:nvSpPr>
          <p:spPr>
            <a:xfrm>
              <a:off x="6335823" y="3046590"/>
              <a:ext cx="1702187" cy="271375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13"/>
            <p:cNvSpPr/>
            <p:nvPr/>
          </p:nvSpPr>
          <p:spPr>
            <a:xfrm>
              <a:off x="7132659" y="1861781"/>
              <a:ext cx="1407543" cy="320065"/>
            </a:xfrm>
            <a:prstGeom prst="borderCallout1">
              <a:avLst>
                <a:gd name="adj1" fmla="val 99606"/>
                <a:gd name="adj2" fmla="val 49169"/>
                <a:gd name="adj3" fmla="val 389825"/>
                <a:gd name="adj4" fmla="val 26139"/>
              </a:avLst>
            </a:prstGeom>
            <a:solidFill>
              <a:srgbClr val="FFFF0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Injected gas 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fraction 0.067%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35822" y="3675022"/>
              <a:ext cx="1702187" cy="139331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0" y="2378871"/>
            <a:ext cx="4206240" cy="3047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959765" y="4123512"/>
            <a:ext cx="1702187" cy="13933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59765" y="4454439"/>
            <a:ext cx="1702187" cy="13933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371600" y="4524104"/>
            <a:ext cx="0" cy="3607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48865" y="2625282"/>
            <a:ext cx="0" cy="8675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5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06265"/>
          </a:xfrm>
        </p:spPr>
        <p:txBody>
          <a:bodyPr/>
          <a:lstStyle/>
          <a:p>
            <a:r>
              <a:rPr lang="en-US" sz="2400" dirty="0"/>
              <a:t>Path to 2 MW: Critical Target Milestones Required for PPU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 rot="10800000">
            <a:off x="199433" y="5109723"/>
            <a:ext cx="8662308" cy="1468690"/>
          </a:xfrm>
          <a:prstGeom prst="rect">
            <a:avLst/>
          </a:prstGeom>
          <a:noFill/>
          <a:ln w="38100">
            <a:noFill/>
          </a:ln>
          <a:effectLst>
            <a:glow rad="127000">
              <a:srgbClr val="002060"/>
            </a:glo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6859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55238" y="6010966"/>
            <a:ext cx="355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PPU Target Design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17255" y="4614919"/>
            <a:ext cx="8662308" cy="1593357"/>
            <a:chOff x="294312" y="4376576"/>
            <a:chExt cx="8662308" cy="1739470"/>
          </a:xfrm>
        </p:grpSpPr>
        <p:sp>
          <p:nvSpPr>
            <p:cNvPr id="49" name="Rectangle 48"/>
            <p:cNvSpPr/>
            <p:nvPr/>
          </p:nvSpPr>
          <p:spPr>
            <a:xfrm rot="10800000">
              <a:off x="294312" y="4647356"/>
              <a:ext cx="8662308" cy="1468690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rgbClr val="0070C0"/>
                  </a:gs>
                  <a:gs pos="0">
                    <a:schemeClr val="accent2">
                      <a:alpha val="0"/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50800" dir="5400000" algn="ctr" rotWithShape="0">
                <a:srgbClr val="0070C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34299" rIns="34299" bIns="68598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180478" y="4795596"/>
              <a:ext cx="3056978" cy="921754"/>
            </a:xfrm>
            <a:prstGeom prst="rect">
              <a:avLst/>
            </a:prstGeom>
            <a:noFill/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Reliable 1.4 MW operation </a:t>
              </a:r>
              <a:r>
                <a:rPr lang="en-US" sz="1600" dirty="0" smtClean="0">
                  <a:solidFill>
                    <a:schemeClr val="tx1"/>
                  </a:solidFill>
                </a:rPr>
                <a:t>solidifies </a:t>
              </a:r>
              <a:r>
                <a:rPr lang="en-US" sz="1600" dirty="0" smtClean="0">
                  <a:solidFill>
                    <a:schemeClr val="tx1"/>
                  </a:solidFill>
                </a:rPr>
                <a:t>2 MW erosion basis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68" name="Isosceles Triangle 42"/>
            <p:cNvSpPr>
              <a:spLocks noChangeAspect="1"/>
            </p:cNvSpPr>
            <p:nvPr/>
          </p:nvSpPr>
          <p:spPr>
            <a:xfrm>
              <a:off x="4372721" y="4376576"/>
              <a:ext cx="269846" cy="232625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35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94312" y="3589067"/>
            <a:ext cx="8529477" cy="753816"/>
            <a:chOff x="294312" y="3589067"/>
            <a:chExt cx="8529477" cy="753816"/>
          </a:xfrm>
        </p:grpSpPr>
        <p:sp>
          <p:nvSpPr>
            <p:cNvPr id="6" name="Notched Right Arrow 5"/>
            <p:cNvSpPr/>
            <p:nvPr/>
          </p:nvSpPr>
          <p:spPr>
            <a:xfrm>
              <a:off x="294312" y="3589067"/>
              <a:ext cx="8529477" cy="753816"/>
            </a:xfrm>
            <a:prstGeom prst="notch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 43"/>
            <p:cNvSpPr/>
            <p:nvPr/>
          </p:nvSpPr>
          <p:spPr>
            <a:xfrm>
              <a:off x="1751625" y="3851695"/>
              <a:ext cx="823174" cy="263167"/>
            </a:xfrm>
            <a:custGeom>
              <a:avLst/>
              <a:gdLst>
                <a:gd name="connsiteX0" fmla="*/ 0 w 2463244"/>
                <a:gd name="connsiteY0" fmla="*/ 0 h 1619250"/>
                <a:gd name="connsiteX1" fmla="*/ 2463244 w 2463244"/>
                <a:gd name="connsiteY1" fmla="*/ 0 h 1619250"/>
                <a:gd name="connsiteX2" fmla="*/ 2463244 w 2463244"/>
                <a:gd name="connsiteY2" fmla="*/ 1619250 h 1619250"/>
                <a:gd name="connsiteX3" fmla="*/ 0 w 2463244"/>
                <a:gd name="connsiteY3" fmla="*/ 1619250 h 1619250"/>
                <a:gd name="connsiteX4" fmla="*/ 0 w 2463244"/>
                <a:gd name="connsiteY4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244" h="1619250">
                  <a:moveTo>
                    <a:pt x="0" y="0"/>
                  </a:moveTo>
                  <a:lnTo>
                    <a:pt x="2463244" y="0"/>
                  </a:lnTo>
                  <a:lnTo>
                    <a:pt x="2463244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9" tIns="34299" rIns="34299" bIns="34299" numCol="1" spcCol="1270" anchor="b" anchorCtr="0">
              <a:spAutoFit/>
            </a:bodyPr>
            <a:lstStyle/>
            <a:p>
              <a:pPr algn="ctr" defTabSz="10670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98224" y="3838704"/>
              <a:ext cx="1057651" cy="263167"/>
            </a:xfrm>
            <a:custGeom>
              <a:avLst/>
              <a:gdLst>
                <a:gd name="connsiteX0" fmla="*/ 0 w 2463244"/>
                <a:gd name="connsiteY0" fmla="*/ 0 h 1619250"/>
                <a:gd name="connsiteX1" fmla="*/ 2463244 w 2463244"/>
                <a:gd name="connsiteY1" fmla="*/ 0 h 1619250"/>
                <a:gd name="connsiteX2" fmla="*/ 2463244 w 2463244"/>
                <a:gd name="connsiteY2" fmla="*/ 1619250 h 1619250"/>
                <a:gd name="connsiteX3" fmla="*/ 0 w 2463244"/>
                <a:gd name="connsiteY3" fmla="*/ 1619250 h 1619250"/>
                <a:gd name="connsiteX4" fmla="*/ 0 w 2463244"/>
                <a:gd name="connsiteY4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244" h="1619250">
                  <a:moveTo>
                    <a:pt x="0" y="0"/>
                  </a:moveTo>
                  <a:lnTo>
                    <a:pt x="2463244" y="0"/>
                  </a:lnTo>
                  <a:lnTo>
                    <a:pt x="2463244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9" tIns="34299" rIns="34299" bIns="34299" numCol="1" spcCol="1270" anchor="b" anchorCtr="0">
              <a:spAutoFit/>
            </a:bodyPr>
            <a:lstStyle/>
            <a:p>
              <a:pPr algn="ctr" defTabSz="10670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smtClean="0">
                  <a:solidFill>
                    <a:schemeClr val="accent2">
                      <a:lumMod val="50000"/>
                    </a:schemeClr>
                  </a:solidFill>
                </a:rPr>
                <a:t>2019</a:t>
              </a:r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955147" y="3841412"/>
              <a:ext cx="1057651" cy="263167"/>
            </a:xfrm>
            <a:custGeom>
              <a:avLst/>
              <a:gdLst>
                <a:gd name="connsiteX0" fmla="*/ 0 w 2463244"/>
                <a:gd name="connsiteY0" fmla="*/ 0 h 1619250"/>
                <a:gd name="connsiteX1" fmla="*/ 2463244 w 2463244"/>
                <a:gd name="connsiteY1" fmla="*/ 0 h 1619250"/>
                <a:gd name="connsiteX2" fmla="*/ 2463244 w 2463244"/>
                <a:gd name="connsiteY2" fmla="*/ 1619250 h 1619250"/>
                <a:gd name="connsiteX3" fmla="*/ 0 w 2463244"/>
                <a:gd name="connsiteY3" fmla="*/ 1619250 h 1619250"/>
                <a:gd name="connsiteX4" fmla="*/ 0 w 2463244"/>
                <a:gd name="connsiteY4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244" h="1619250">
                  <a:moveTo>
                    <a:pt x="0" y="0"/>
                  </a:moveTo>
                  <a:lnTo>
                    <a:pt x="2463244" y="0"/>
                  </a:lnTo>
                  <a:lnTo>
                    <a:pt x="2463244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9" tIns="34299" rIns="34299" bIns="34299" numCol="1" spcCol="1270" anchor="b" anchorCtr="0">
              <a:spAutoFit/>
            </a:bodyPr>
            <a:lstStyle/>
            <a:p>
              <a:pPr algn="ctr" defTabSz="10670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accent2">
                      <a:lumMod val="50000"/>
                    </a:schemeClr>
                  </a:solidFill>
                </a:rPr>
                <a:t>2020</a:t>
              </a:r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112918" y="3862551"/>
              <a:ext cx="1019552" cy="263167"/>
            </a:xfrm>
            <a:custGeom>
              <a:avLst/>
              <a:gdLst>
                <a:gd name="connsiteX0" fmla="*/ 0 w 2463244"/>
                <a:gd name="connsiteY0" fmla="*/ 0 h 1619250"/>
                <a:gd name="connsiteX1" fmla="*/ 2463244 w 2463244"/>
                <a:gd name="connsiteY1" fmla="*/ 0 h 1619250"/>
                <a:gd name="connsiteX2" fmla="*/ 2463244 w 2463244"/>
                <a:gd name="connsiteY2" fmla="*/ 1619250 h 1619250"/>
                <a:gd name="connsiteX3" fmla="*/ 0 w 2463244"/>
                <a:gd name="connsiteY3" fmla="*/ 1619250 h 1619250"/>
                <a:gd name="connsiteX4" fmla="*/ 0 w 2463244"/>
                <a:gd name="connsiteY4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244" h="1619250">
                  <a:moveTo>
                    <a:pt x="0" y="0"/>
                  </a:moveTo>
                  <a:lnTo>
                    <a:pt x="2463244" y="0"/>
                  </a:lnTo>
                  <a:lnTo>
                    <a:pt x="2463244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9" tIns="34299" rIns="34299" bIns="34299" numCol="1" spcCol="1270" anchor="b" anchorCtr="0">
              <a:spAutoFit/>
            </a:bodyPr>
            <a:lstStyle/>
            <a:p>
              <a:pPr algn="ctr" defTabSz="10670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smtClean="0">
                  <a:solidFill>
                    <a:schemeClr val="accent2">
                      <a:lumMod val="50000"/>
                    </a:schemeClr>
                  </a:solidFill>
                </a:rPr>
                <a:t>2021</a:t>
              </a:r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85213" y="3841415"/>
              <a:ext cx="348234" cy="263167"/>
            </a:xfrm>
            <a:custGeom>
              <a:avLst/>
              <a:gdLst>
                <a:gd name="connsiteX0" fmla="*/ 0 w 2463244"/>
                <a:gd name="connsiteY0" fmla="*/ 0 h 1619250"/>
                <a:gd name="connsiteX1" fmla="*/ 2463244 w 2463244"/>
                <a:gd name="connsiteY1" fmla="*/ 0 h 1619250"/>
                <a:gd name="connsiteX2" fmla="*/ 2463244 w 2463244"/>
                <a:gd name="connsiteY2" fmla="*/ 1619250 h 1619250"/>
                <a:gd name="connsiteX3" fmla="*/ 0 w 2463244"/>
                <a:gd name="connsiteY3" fmla="*/ 1619250 h 1619250"/>
                <a:gd name="connsiteX4" fmla="*/ 0 w 2463244"/>
                <a:gd name="connsiteY4" fmla="*/ 0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244" h="1619250">
                  <a:moveTo>
                    <a:pt x="0" y="0"/>
                  </a:moveTo>
                  <a:lnTo>
                    <a:pt x="2463244" y="0"/>
                  </a:lnTo>
                  <a:lnTo>
                    <a:pt x="2463244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9" tIns="34299" rIns="34299" bIns="34299" numCol="1" spcCol="1270" anchor="b" anchorCtr="0">
              <a:spAutoFit/>
            </a:bodyPr>
            <a:lstStyle/>
            <a:p>
              <a:pPr algn="ctr" defTabSz="10670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schemeClr val="accent2">
                      <a:lumMod val="50000"/>
                    </a:schemeClr>
                  </a:solidFill>
                </a:rPr>
                <a:t>FY</a:t>
              </a:r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5906688" y="2589604"/>
            <a:ext cx="1835548" cy="402247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3" name="Isosceles Triangle 42"/>
          <p:cNvSpPr>
            <a:spLocks noChangeAspect="1"/>
          </p:cNvSpPr>
          <p:nvPr/>
        </p:nvSpPr>
        <p:spPr>
          <a:xfrm>
            <a:off x="2189528" y="4605148"/>
            <a:ext cx="269846" cy="232625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rgbClr val="0070C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4312" y="1217071"/>
            <a:ext cx="8662308" cy="2027259"/>
            <a:chOff x="397732" y="1198616"/>
            <a:chExt cx="11546737" cy="2027259"/>
          </a:xfrm>
        </p:grpSpPr>
        <p:sp>
          <p:nvSpPr>
            <p:cNvPr id="29" name="Rectangle 28"/>
            <p:cNvSpPr/>
            <p:nvPr/>
          </p:nvSpPr>
          <p:spPr>
            <a:xfrm>
              <a:off x="397732" y="1757185"/>
              <a:ext cx="11546737" cy="1468690"/>
            </a:xfrm>
            <a:prstGeom prst="rect">
              <a:avLst/>
            </a:prstGeom>
            <a:noFill/>
            <a:ln w="38100">
              <a:gradFill flip="none" rotWithShape="1">
                <a:gsLst>
                  <a:gs pos="100000">
                    <a:schemeClr val="accent2"/>
                  </a:gs>
                  <a:gs pos="0">
                    <a:schemeClr val="accent2">
                      <a:alpha val="0"/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34299" rIns="34299" bIns="68598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77663" y="1198616"/>
              <a:ext cx="4738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SNS Target 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Operations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39026" y="2491180"/>
            <a:ext cx="1833133" cy="957550"/>
            <a:chOff x="1979945" y="2489267"/>
            <a:chExt cx="1770713" cy="957550"/>
          </a:xfrm>
        </p:grpSpPr>
        <p:sp>
          <p:nvSpPr>
            <p:cNvPr id="65" name="Rectangle 64"/>
            <p:cNvSpPr/>
            <p:nvPr/>
          </p:nvSpPr>
          <p:spPr>
            <a:xfrm>
              <a:off x="1979945" y="2489267"/>
              <a:ext cx="1770713" cy="783742"/>
            </a:xfrm>
            <a:prstGeom prst="rect">
              <a:avLst/>
            </a:prstGeom>
            <a:noFill/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Extended run with </a:t>
              </a:r>
              <a:r>
                <a:rPr lang="en-US" sz="1600" dirty="0">
                  <a:solidFill>
                    <a:schemeClr val="tx1"/>
                  </a:solidFill>
                </a:rPr>
                <a:t>corner directed </a:t>
              </a:r>
              <a:r>
                <a:rPr lang="en-US" sz="1600" dirty="0" smtClean="0">
                  <a:solidFill>
                    <a:schemeClr val="tx1"/>
                  </a:solidFill>
                </a:rPr>
                <a:t>flow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67" name="Isosceles Triangle 30"/>
            <p:cNvSpPr>
              <a:spLocks noChangeAspect="1"/>
            </p:cNvSpPr>
            <p:nvPr/>
          </p:nvSpPr>
          <p:spPr>
            <a:xfrm rot="10800000">
              <a:off x="3263445" y="3245466"/>
              <a:ext cx="233568" cy="2013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Up Arrow Callout 2"/>
          <p:cNvSpPr/>
          <p:nvPr/>
        </p:nvSpPr>
        <p:spPr>
          <a:xfrm>
            <a:off x="6846629" y="4168867"/>
            <a:ext cx="814535" cy="422051"/>
          </a:xfrm>
          <a:prstGeom prst="upArrowCallou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CD-4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232590" y="3852270"/>
            <a:ext cx="1019552" cy="26316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2022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321628" y="3861164"/>
            <a:ext cx="1019552" cy="26316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2023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Up Arrow Callout 45"/>
          <p:cNvSpPr/>
          <p:nvPr/>
        </p:nvSpPr>
        <p:spPr>
          <a:xfrm>
            <a:off x="1353806" y="4141952"/>
            <a:ext cx="1105568" cy="371763"/>
          </a:xfrm>
          <a:prstGeom prst="upArrowCallou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CD-2, 3b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7" name="Up Arrow Callout 46"/>
          <p:cNvSpPr/>
          <p:nvPr/>
        </p:nvSpPr>
        <p:spPr>
          <a:xfrm>
            <a:off x="3026802" y="4128877"/>
            <a:ext cx="1222418" cy="398284"/>
          </a:xfrm>
          <a:prstGeom prst="upArrowCallou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smtClean="0">
                <a:solidFill>
                  <a:schemeClr val="tx1"/>
                </a:solidFill>
              </a:rPr>
              <a:t>CD-3 target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04348" y="5045209"/>
            <a:ext cx="1534349" cy="1093868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2 MW target installed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6234345" y="3865772"/>
            <a:ext cx="1019552" cy="26316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 2024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253897" y="3858452"/>
            <a:ext cx="1019552" cy="26316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smtClean="0">
                <a:solidFill>
                  <a:schemeClr val="accent2">
                    <a:lumMod val="50000"/>
                  </a:schemeClr>
                </a:solidFill>
              </a:rPr>
              <a:t> 2025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54180" y="2592700"/>
            <a:ext cx="1834683" cy="823219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Demonstrate  </a:t>
            </a:r>
          </a:p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1.7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MW </a:t>
            </a:r>
            <a:r>
              <a:rPr lang="en-US" sz="1600" dirty="0" smtClean="0">
                <a:solidFill>
                  <a:schemeClr val="tx1"/>
                </a:solidFill>
              </a:rPr>
              <a:t>operation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6" name="Isosceles Triangle 30"/>
          <p:cNvSpPr>
            <a:spLocks noChangeAspect="1"/>
          </p:cNvSpPr>
          <p:nvPr/>
        </p:nvSpPr>
        <p:spPr>
          <a:xfrm rot="10800000">
            <a:off x="7132994" y="3269571"/>
            <a:ext cx="241802" cy="2013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77223" y="1513906"/>
            <a:ext cx="1834683" cy="823219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Demonstrate  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MW </a:t>
            </a:r>
            <a:r>
              <a:rPr lang="en-US" sz="1600" dirty="0" smtClean="0">
                <a:solidFill>
                  <a:schemeClr val="tx1"/>
                </a:solidFill>
              </a:rPr>
              <a:t>operation</a:t>
            </a:r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8189499" y="2097763"/>
            <a:ext cx="28014" cy="1121167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45562" y="5029880"/>
            <a:ext cx="2111971" cy="783742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PIE informs decision to extend target lifetime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62" name="Isosceles Triangle 30"/>
          <p:cNvSpPr>
            <a:spLocks noChangeAspect="1"/>
          </p:cNvSpPr>
          <p:nvPr/>
        </p:nvSpPr>
        <p:spPr>
          <a:xfrm rot="10800000">
            <a:off x="2536632" y="3262806"/>
            <a:ext cx="241802" cy="20135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290300" y="2435188"/>
            <a:ext cx="1895288" cy="783742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PIE confirms corner erosion mitigation with directed flow 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265642" y="2392977"/>
            <a:ext cx="2111971" cy="783742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Reliable 1.4 MW operation with target improvements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929485"/>
          </a:xfrm>
        </p:spPr>
        <p:txBody>
          <a:bodyPr/>
          <a:lstStyle/>
          <a:p>
            <a:r>
              <a:rPr lang="en-US" sz="3200" dirty="0"/>
              <a:t>O</a:t>
            </a:r>
            <a:r>
              <a:rPr lang="en-US" sz="3200" dirty="0" smtClean="0"/>
              <a:t>perations </a:t>
            </a:r>
            <a:r>
              <a:rPr lang="en-US" sz="3200" dirty="0" smtClean="0">
                <a:sym typeface="Wingdings" panose="05000000000000000000" pitchFamily="2" charset="2"/>
              </a:rPr>
              <a:t>linkage to </a:t>
            </a:r>
            <a:r>
              <a:rPr lang="en-US" sz="3200" dirty="0">
                <a:sym typeface="Wingdings" panose="05000000000000000000" pitchFamily="2" charset="2"/>
              </a:rPr>
              <a:t>PPU 2 MW target development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533772"/>
              </p:ext>
            </p:extLst>
          </p:nvPr>
        </p:nvGraphicFramePr>
        <p:xfrm>
          <a:off x="199433" y="1878515"/>
          <a:ext cx="864235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509">
                  <a:extLst>
                    <a:ext uri="{9D8B030D-6E8A-4147-A177-3AD203B41FA5}">
                      <a16:colId xmlns="" xmlns:a16="http://schemas.microsoft.com/office/drawing/2014/main" val="2343546036"/>
                    </a:ext>
                  </a:extLst>
                </a:gridCol>
                <a:gridCol w="5387841">
                  <a:extLst>
                    <a:ext uri="{9D8B030D-6E8A-4147-A177-3AD203B41FA5}">
                      <a16:colId xmlns="" xmlns:a16="http://schemas.microsoft.com/office/drawing/2014/main" val="1853933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Operations</a:t>
                      </a:r>
                      <a:r>
                        <a:rPr lang="en-US" sz="1400" baseline="0" dirty="0" smtClean="0"/>
                        <a:t> a</a:t>
                      </a:r>
                      <a:r>
                        <a:rPr lang="en-US" sz="1400" dirty="0" smtClean="0"/>
                        <a:t>chievement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PPU 2 MW </a:t>
                      </a:r>
                      <a:r>
                        <a:rPr lang="en-US" sz="1400" dirty="0" smtClean="0"/>
                        <a:t>Impact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942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40% strain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Degree </a:t>
                      </a:r>
                      <a:r>
                        <a:rPr lang="en-US" sz="1400" baseline="0" dirty="0"/>
                        <a:t>of strain reduction needed for 2 MW </a:t>
                      </a:r>
                      <a:endParaRPr lang="en-US" sz="1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Will </a:t>
                      </a:r>
                      <a:r>
                        <a:rPr lang="en-US" sz="1400" baseline="0" dirty="0"/>
                        <a:t>calibrate high-flow gas injection requirement for PPU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105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Engineered directed </a:t>
                      </a:r>
                      <a:r>
                        <a:rPr lang="en-US" sz="1400" dirty="0" smtClean="0"/>
                        <a:t>flow in nose (jet-flow) </a:t>
                      </a:r>
                      <a:r>
                        <a:rPr lang="en-US" sz="1400" dirty="0" smtClean="0"/>
                        <a:t>impact on cavitation erosion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Provides confidence in erosion</a:t>
                      </a:r>
                      <a:r>
                        <a:rPr lang="en-US" sz="1400" baseline="0" dirty="0" smtClean="0"/>
                        <a:t> mitigation in area of primary beam intensity</a:t>
                      </a:r>
                      <a:endParaRPr lang="en-US" sz="1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1.4 MW operation</a:t>
                      </a:r>
                      <a:endParaRPr lang="en-US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Provides confidence in target lifetime at higher power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Extended target run with low-flow gas injection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PIE erosion comparison </a:t>
                      </a:r>
                      <a:r>
                        <a:rPr lang="en-US" sz="1400" baseline="0" dirty="0" smtClean="0"/>
                        <a:t> with/without gas </a:t>
                      </a:r>
                      <a:r>
                        <a:rPr lang="en-US" sz="1400" baseline="0" dirty="0"/>
                        <a:t>injection </a:t>
                      </a:r>
                      <a:r>
                        <a:rPr lang="en-US" sz="1400" baseline="0" dirty="0" smtClean="0"/>
                        <a:t>provides further confidence in erosion mitigation</a:t>
                      </a:r>
                      <a:endParaRPr lang="en-US" sz="1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Extended</a:t>
                      </a:r>
                      <a:r>
                        <a:rPr lang="en-US" sz="1400" baseline="0" dirty="0" smtClean="0"/>
                        <a:t> run with e</a:t>
                      </a:r>
                      <a:r>
                        <a:rPr lang="en-US" sz="1400" dirty="0" smtClean="0"/>
                        <a:t>ngineered </a:t>
                      </a:r>
                      <a:r>
                        <a:rPr lang="en-US" sz="1400" dirty="0" smtClean="0"/>
                        <a:t>directed flow in </a:t>
                      </a:r>
                      <a:r>
                        <a:rPr lang="en-US" sz="1400" dirty="0" smtClean="0"/>
                        <a:t>corners (blue-target)</a:t>
                      </a:r>
                      <a:endParaRPr lang="en-US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Provides confidence in erosion</a:t>
                      </a:r>
                      <a:r>
                        <a:rPr lang="en-US" sz="1400" baseline="0" dirty="0" smtClean="0"/>
                        <a:t> mitigation in </a:t>
                      </a:r>
                      <a:r>
                        <a:rPr lang="en-US" sz="1400" baseline="0" dirty="0" smtClean="0"/>
                        <a:t>corners where erosion is also observed</a:t>
                      </a:r>
                      <a:endParaRPr lang="en-US" sz="1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 runs of 1.4 MW with above improvements</a:t>
                      </a:r>
                      <a:endParaRPr lang="en-US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Provides confidence in </a:t>
                      </a:r>
                      <a:r>
                        <a:rPr lang="en-US" sz="1400" baseline="0" dirty="0" smtClean="0"/>
                        <a:t>2 MW target design assumption robustness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1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/>
          <a:p>
            <a:r>
              <a:rPr lang="en-US" dirty="0"/>
              <a:t>PPU R&amp;D </a:t>
            </a:r>
            <a:r>
              <a:rPr lang="en-US" dirty="0" smtClean="0"/>
              <a:t>also affects 2 </a:t>
            </a:r>
            <a:r>
              <a:rPr lang="en-US" dirty="0"/>
              <a:t>MW </a:t>
            </a:r>
            <a:r>
              <a:rPr lang="en-US" dirty="0" smtClean="0"/>
              <a:t>target design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>
          <a:xfrm>
            <a:off x="201168" y="1235948"/>
            <a:ext cx="8642640" cy="4195415"/>
          </a:xfrm>
        </p:spPr>
        <p:txBody>
          <a:bodyPr/>
          <a:lstStyle/>
          <a:p>
            <a:r>
              <a:rPr lang="en-US" dirty="0"/>
              <a:t>R&amp;D outcomes (</a:t>
            </a:r>
            <a:r>
              <a:rPr lang="en-US" dirty="0" smtClean="0"/>
              <a:t>finishes </a:t>
            </a:r>
            <a:r>
              <a:rPr lang="en-US" dirty="0"/>
              <a:t>end FY20)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357528" y="3562435"/>
            <a:ext cx="8529477" cy="660968"/>
          </a:xfrm>
          <a:prstGeom prst="notchedRightArrow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914400" y="3754411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9" name="Freeform 8"/>
          <p:cNvSpPr/>
          <p:nvPr/>
        </p:nvSpPr>
        <p:spPr>
          <a:xfrm>
            <a:off x="2743200" y="3754411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11" name="Freeform 10"/>
          <p:cNvSpPr/>
          <p:nvPr/>
        </p:nvSpPr>
        <p:spPr>
          <a:xfrm>
            <a:off x="4572000" y="3754411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13" name="Freeform 12"/>
          <p:cNvSpPr/>
          <p:nvPr/>
        </p:nvSpPr>
        <p:spPr>
          <a:xfrm>
            <a:off x="6400800" y="3754411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8368" y="2111718"/>
            <a:ext cx="3977640" cy="1406539"/>
          </a:xfrm>
          <a:prstGeom prst="rect">
            <a:avLst/>
          </a:prstGeom>
          <a:noFill/>
          <a:ln w="38100">
            <a:gradFill flip="none" rotWithShape="1">
              <a:gsLst>
                <a:gs pos="40000">
                  <a:srgbClr val="D09891"/>
                </a:gs>
                <a:gs pos="100000">
                  <a:schemeClr val="accent5"/>
                </a:gs>
                <a:gs pos="0">
                  <a:schemeClr val="accent2">
                    <a:alpha val="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6859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282575" lvl="1" indent="-1666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Optimized </a:t>
            </a:r>
            <a:r>
              <a:rPr lang="en-US" sz="1400" dirty="0" smtClean="0">
                <a:solidFill>
                  <a:schemeClr val="tx1"/>
                </a:solidFill>
              </a:rPr>
              <a:t>high flow swirl bubbler (10x initial gas implementation) </a:t>
            </a:r>
            <a:endParaRPr lang="en-US" sz="1400" dirty="0">
              <a:solidFill>
                <a:schemeClr val="tx1"/>
              </a:solidFill>
            </a:endParaRPr>
          </a:p>
          <a:p>
            <a:pPr marL="858837" lvl="2" indent="-285750">
              <a:lnSpc>
                <a:spcPct val="90000"/>
              </a:lnSpc>
              <a:buFont typeface="Wingdings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Bubble populations inside target assessed</a:t>
            </a:r>
          </a:p>
          <a:p>
            <a:pPr marL="282575" lvl="1" indent="-1666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Gas wall configuration </a:t>
            </a:r>
            <a:r>
              <a:rPr lang="en-US" sz="1400" dirty="0" smtClean="0">
                <a:solidFill>
                  <a:schemeClr val="tx1"/>
                </a:solidFill>
              </a:rPr>
              <a:t>for target nose</a:t>
            </a:r>
          </a:p>
          <a:p>
            <a:pPr marL="282575" lvl="1" indent="-1666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Mercury process piping system gas removal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Isosceles Triangle 29"/>
          <p:cNvSpPr>
            <a:spLocks noChangeAspect="1"/>
          </p:cNvSpPr>
          <p:nvPr/>
        </p:nvSpPr>
        <p:spPr>
          <a:xfrm rot="10800000">
            <a:off x="1737360" y="3532349"/>
            <a:ext cx="137196" cy="118272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1" name="Isosceles Triangle 30"/>
          <p:cNvSpPr>
            <a:spLocks noChangeAspect="1"/>
          </p:cNvSpPr>
          <p:nvPr/>
        </p:nvSpPr>
        <p:spPr>
          <a:xfrm rot="10800000">
            <a:off x="2651760" y="3532349"/>
            <a:ext cx="137196" cy="118272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 rot="10800000">
            <a:off x="3566160" y="3532349"/>
            <a:ext cx="137196" cy="118272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3" name="Isosceles Triangle 32"/>
          <p:cNvSpPr>
            <a:spLocks noChangeAspect="1"/>
          </p:cNvSpPr>
          <p:nvPr/>
        </p:nvSpPr>
        <p:spPr>
          <a:xfrm rot="10800000">
            <a:off x="4480560" y="3532349"/>
            <a:ext cx="137196" cy="118272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828800" y="3754411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51" name="Freeform 50"/>
          <p:cNvSpPr/>
          <p:nvPr/>
        </p:nvSpPr>
        <p:spPr>
          <a:xfrm>
            <a:off x="3657600" y="3754411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52" name="Freeform 51"/>
          <p:cNvSpPr/>
          <p:nvPr/>
        </p:nvSpPr>
        <p:spPr>
          <a:xfrm>
            <a:off x="5486400" y="3754411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53" name="Freeform 52"/>
          <p:cNvSpPr/>
          <p:nvPr/>
        </p:nvSpPr>
        <p:spPr>
          <a:xfrm>
            <a:off x="7315200" y="3754411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38" name="Isosceles Triangle 37"/>
          <p:cNvSpPr>
            <a:spLocks noChangeAspect="1"/>
          </p:cNvSpPr>
          <p:nvPr/>
        </p:nvSpPr>
        <p:spPr>
          <a:xfrm rot="10800000">
            <a:off x="822960" y="3516570"/>
            <a:ext cx="137196" cy="118272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8189" y="5483954"/>
            <a:ext cx="4447051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lvl="0" indent="-1079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Target design incorporating bubbler and gas wall</a:t>
            </a:r>
          </a:p>
          <a:p>
            <a:pPr marL="517525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black"/>
                </a:solidFill>
              </a:rPr>
              <a:t>75% pulse strain reduction </a:t>
            </a:r>
            <a:endParaRPr lang="en-US" sz="1400" dirty="0">
              <a:solidFill>
                <a:prstClr val="black"/>
              </a:solidFill>
            </a:endParaRPr>
          </a:p>
          <a:p>
            <a:pPr marL="517525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black"/>
                </a:solidFill>
              </a:rPr>
              <a:t>Maximum cavitation </a:t>
            </a:r>
            <a:r>
              <a:rPr lang="en-US" sz="1400" dirty="0">
                <a:solidFill>
                  <a:prstClr val="black"/>
                </a:solidFill>
              </a:rPr>
              <a:t>erosion rate </a:t>
            </a:r>
            <a:r>
              <a:rPr lang="en-US" sz="1400" dirty="0" smtClean="0">
                <a:solidFill>
                  <a:prstClr val="black"/>
                </a:solidFill>
              </a:rPr>
              <a:t>reduction</a:t>
            </a:r>
            <a:endParaRPr lang="en-US" sz="1400" dirty="0">
              <a:solidFill>
                <a:prstClr val="black"/>
              </a:solidFill>
            </a:endParaRPr>
          </a:p>
          <a:p>
            <a:pPr marL="169863" lvl="0" indent="-1079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Gas supply pressure and flow requirements </a:t>
            </a:r>
            <a:r>
              <a:rPr lang="en-US" sz="1400" dirty="0" smtClean="0">
                <a:solidFill>
                  <a:prstClr val="black"/>
                </a:solidFill>
              </a:rPr>
              <a:t>defined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34155" y="5626299"/>
            <a:ext cx="415722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lvl="0" indent="-1079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Recirculating </a:t>
            </a:r>
            <a:r>
              <a:rPr lang="en-US" sz="1400" dirty="0" smtClean="0">
                <a:solidFill>
                  <a:prstClr val="black"/>
                </a:solidFill>
              </a:rPr>
              <a:t>gas system </a:t>
            </a:r>
            <a:endParaRPr lang="en-US" sz="1400" dirty="0">
              <a:solidFill>
                <a:prstClr val="black"/>
              </a:solidFill>
            </a:endParaRPr>
          </a:p>
          <a:p>
            <a:pPr marL="169863" lvl="0" indent="-1079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Safety </a:t>
            </a:r>
            <a:r>
              <a:rPr lang="en-US" sz="1400" dirty="0">
                <a:solidFill>
                  <a:prstClr val="black"/>
                </a:solidFill>
              </a:rPr>
              <a:t>concerns addressed &amp; designs approved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57528" y="5122732"/>
            <a:ext cx="8474060" cy="1303359"/>
          </a:xfrm>
          <a:prstGeom prst="rect">
            <a:avLst/>
          </a:prstGeom>
          <a:noFill/>
          <a:ln w="38100">
            <a:gradFill flip="none" rotWithShape="1">
              <a:gsLst>
                <a:gs pos="100000">
                  <a:schemeClr val="tx2">
                    <a:lumMod val="0"/>
                    <a:lumOff val="100000"/>
                    <a:alpha val="0"/>
                  </a:schemeClr>
                </a:gs>
                <a:gs pos="0">
                  <a:schemeClr val="accent1"/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en-US" sz="1050" b="1" u="sng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06775" y="4227700"/>
            <a:ext cx="878269" cy="822960"/>
          </a:xfrm>
          <a:prstGeom prst="rect">
            <a:avLst/>
          </a:prstGeom>
          <a:noFill/>
          <a:ln w="38100">
            <a:gradFill flip="none" rotWithShape="1">
              <a:gsLst>
                <a:gs pos="60000">
                  <a:srgbClr val="98B6DF"/>
                </a:gs>
                <a:gs pos="100000">
                  <a:schemeClr val="tx2">
                    <a:lumMod val="0"/>
                    <a:lumOff val="100000"/>
                    <a:alpha val="0"/>
                  </a:schemeClr>
                </a:gs>
                <a:gs pos="0">
                  <a:schemeClr val="accent1"/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</a:rPr>
              <a:t>Target fabrication start</a:t>
            </a:r>
          </a:p>
        </p:txBody>
      </p:sp>
      <p:sp>
        <p:nvSpPr>
          <p:cNvPr id="42" name="Isosceles Triangle 41"/>
          <p:cNvSpPr>
            <a:spLocks noChangeAspect="1"/>
          </p:cNvSpPr>
          <p:nvPr/>
        </p:nvSpPr>
        <p:spPr>
          <a:xfrm>
            <a:off x="4983583" y="4109428"/>
            <a:ext cx="137196" cy="11827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65395" y="4227700"/>
            <a:ext cx="878269" cy="822960"/>
          </a:xfrm>
          <a:prstGeom prst="rect">
            <a:avLst/>
          </a:prstGeom>
          <a:noFill/>
          <a:ln w="38100">
            <a:gradFill flip="none" rotWithShape="1">
              <a:gsLst>
                <a:gs pos="60000">
                  <a:srgbClr val="98B6DF"/>
                </a:gs>
                <a:gs pos="100000">
                  <a:schemeClr val="tx2">
                    <a:lumMod val="0"/>
                    <a:lumOff val="100000"/>
                    <a:alpha val="0"/>
                  </a:schemeClr>
                </a:gs>
                <a:gs pos="0">
                  <a:schemeClr val="accent1"/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PPU complete</a:t>
            </a:r>
          </a:p>
        </p:txBody>
      </p:sp>
      <p:sp>
        <p:nvSpPr>
          <p:cNvPr id="47" name="Isosceles Triangle 46"/>
          <p:cNvSpPr>
            <a:spLocks noChangeAspect="1"/>
          </p:cNvSpPr>
          <p:nvPr/>
        </p:nvSpPr>
        <p:spPr>
          <a:xfrm>
            <a:off x="7529430" y="4109428"/>
            <a:ext cx="137196" cy="11827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59518" y="4221631"/>
            <a:ext cx="766916" cy="822960"/>
          </a:xfrm>
          <a:prstGeom prst="rect">
            <a:avLst/>
          </a:prstGeom>
          <a:noFill/>
          <a:ln w="38100">
            <a:gradFill flip="none" rotWithShape="1">
              <a:gsLst>
                <a:gs pos="60000">
                  <a:srgbClr val="98B6DF"/>
                </a:gs>
                <a:gs pos="100000">
                  <a:schemeClr val="tx2">
                    <a:lumMod val="0"/>
                    <a:lumOff val="100000"/>
                    <a:alpha val="0"/>
                  </a:schemeClr>
                </a:gs>
                <a:gs pos="0">
                  <a:schemeClr val="accent1"/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CD-2</a:t>
            </a:r>
          </a:p>
        </p:txBody>
      </p:sp>
      <p:sp>
        <p:nvSpPr>
          <p:cNvPr id="57" name="Isosceles Triangle 56"/>
          <p:cNvSpPr>
            <a:spLocks noChangeAspect="1"/>
          </p:cNvSpPr>
          <p:nvPr/>
        </p:nvSpPr>
        <p:spPr>
          <a:xfrm>
            <a:off x="2874396" y="4109459"/>
            <a:ext cx="137160" cy="11824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7056" y="5112381"/>
            <a:ext cx="293182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PPU Target Design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703356" y="4238478"/>
            <a:ext cx="878269" cy="822960"/>
          </a:xfrm>
          <a:prstGeom prst="rect">
            <a:avLst/>
          </a:prstGeom>
          <a:noFill/>
          <a:ln w="38100">
            <a:gradFill flip="none" rotWithShape="1">
              <a:gsLst>
                <a:gs pos="60000">
                  <a:srgbClr val="98B6DF"/>
                </a:gs>
                <a:gs pos="100000">
                  <a:schemeClr val="tx2">
                    <a:lumMod val="0"/>
                    <a:lumOff val="100000"/>
                    <a:alpha val="0"/>
                  </a:schemeClr>
                </a:gs>
                <a:gs pos="0">
                  <a:schemeClr val="accent1"/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Target design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finalized</a:t>
            </a:r>
          </a:p>
        </p:txBody>
      </p:sp>
      <p:sp>
        <p:nvSpPr>
          <p:cNvPr id="65" name="Isosceles Triangle 64"/>
          <p:cNvSpPr>
            <a:spLocks noChangeAspect="1"/>
          </p:cNvSpPr>
          <p:nvPr/>
        </p:nvSpPr>
        <p:spPr>
          <a:xfrm>
            <a:off x="4357717" y="4113710"/>
            <a:ext cx="137196" cy="11827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99750" y="4231982"/>
            <a:ext cx="878269" cy="822960"/>
          </a:xfrm>
          <a:prstGeom prst="rect">
            <a:avLst/>
          </a:prstGeom>
          <a:noFill/>
          <a:ln w="38100">
            <a:gradFill flip="none" rotWithShape="1">
              <a:gsLst>
                <a:gs pos="60000">
                  <a:srgbClr val="98B6DF"/>
                </a:gs>
                <a:gs pos="100000">
                  <a:schemeClr val="tx2">
                    <a:lumMod val="0"/>
                    <a:lumOff val="100000"/>
                    <a:alpha val="0"/>
                  </a:schemeClr>
                </a:gs>
                <a:gs pos="0">
                  <a:schemeClr val="accent1"/>
                </a:gs>
              </a:gsLst>
              <a:lin ang="5400000" scaled="1"/>
              <a:tileRect/>
            </a:gra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68598" rIns="34299" bIns="3429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Target delivered</a:t>
            </a:r>
          </a:p>
        </p:txBody>
      </p:sp>
      <p:sp>
        <p:nvSpPr>
          <p:cNvPr id="67" name="Isosceles Triangle 66"/>
          <p:cNvSpPr>
            <a:spLocks noChangeAspect="1"/>
          </p:cNvSpPr>
          <p:nvPr/>
        </p:nvSpPr>
        <p:spPr>
          <a:xfrm>
            <a:off x="6367548" y="4113710"/>
            <a:ext cx="137196" cy="118272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256995" y="3749495"/>
            <a:ext cx="823174" cy="277017"/>
          </a:xfrm>
          <a:custGeom>
            <a:avLst/>
            <a:gdLst>
              <a:gd name="connsiteX0" fmla="*/ 0 w 2463244"/>
              <a:gd name="connsiteY0" fmla="*/ 0 h 1619250"/>
              <a:gd name="connsiteX1" fmla="*/ 2463244 w 2463244"/>
              <a:gd name="connsiteY1" fmla="*/ 0 h 1619250"/>
              <a:gd name="connsiteX2" fmla="*/ 2463244 w 2463244"/>
              <a:gd name="connsiteY2" fmla="*/ 1619250 h 1619250"/>
              <a:gd name="connsiteX3" fmla="*/ 0 w 2463244"/>
              <a:gd name="connsiteY3" fmla="*/ 1619250 h 1619250"/>
              <a:gd name="connsiteX4" fmla="*/ 0 w 2463244"/>
              <a:gd name="connsiteY4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244" h="1619250">
                <a:moveTo>
                  <a:pt x="0" y="0"/>
                </a:moveTo>
                <a:lnTo>
                  <a:pt x="2463244" y="0"/>
                </a:lnTo>
                <a:lnTo>
                  <a:pt x="2463244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9" tIns="34299" rIns="34299" bIns="34299" numCol="1" spcCol="1270" anchor="b" anchorCtr="0">
            <a:spAutoFit/>
          </a:bodyPr>
          <a:lstStyle/>
          <a:p>
            <a:pPr algn="ctr" defTabSz="1067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988689" y="1983180"/>
            <a:ext cx="2894914" cy="1609212"/>
            <a:chOff x="4861902" y="1589562"/>
            <a:chExt cx="2894914" cy="1609212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1903" y="1589562"/>
              <a:ext cx="2894913" cy="155448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861902" y="2940242"/>
              <a:ext cx="2894913" cy="2585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solidFill>
                    <a:schemeClr val="bg1"/>
                  </a:solidFill>
                </a:rPr>
                <a:t>Experimental </a:t>
              </a:r>
              <a:r>
                <a:rPr lang="en-US" sz="1200" smtClean="0">
                  <a:solidFill>
                    <a:schemeClr val="bg1"/>
                  </a:solidFill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</a:rPr>
                <a:t>Hg Target Test </a:t>
              </a:r>
              <a:r>
                <a:rPr lang="en-US" sz="1200">
                  <a:solidFill>
                    <a:schemeClr val="bg1"/>
                  </a:solidFill>
                </a:rPr>
                <a:t>Facility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34002" y="1183357"/>
            <a:ext cx="1487749" cy="836462"/>
            <a:chOff x="7070149" y="1078421"/>
            <a:chExt cx="1947030" cy="1108327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070149" y="1078421"/>
              <a:ext cx="1947030" cy="109728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388677" y="1900516"/>
              <a:ext cx="1309974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>
                  <a:solidFill>
                    <a:schemeClr val="bg1"/>
                  </a:solidFill>
                </a:rPr>
                <a:t>Swirl </a:t>
              </a:r>
              <a:r>
                <a:rPr lang="en-US" sz="1400" smtClean="0">
                  <a:solidFill>
                    <a:schemeClr val="bg1"/>
                  </a:solidFill>
                </a:rPr>
                <a:t>bubblers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432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07" y="200406"/>
            <a:ext cx="8636290" cy="458587"/>
          </a:xfrm>
        </p:spPr>
        <p:txBody>
          <a:bodyPr/>
          <a:lstStyle/>
          <a:p>
            <a:r>
              <a:rPr lang="en-US" sz="2800" dirty="0" smtClean="0"/>
              <a:t>PPU Summary </a:t>
            </a:r>
            <a:r>
              <a:rPr lang="en-US" sz="2800" dirty="0"/>
              <a:t>Schedule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79007" y="5775367"/>
            <a:ext cx="4844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CD-4</a:t>
            </a:r>
          </a:p>
          <a:p>
            <a:pPr algn="ctr">
              <a:lnSpc>
                <a:spcPct val="90000"/>
              </a:lnSpc>
            </a:pPr>
            <a:r>
              <a:rPr lang="en-US" sz="1000" dirty="0"/>
              <a:t> (L)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8517" y="1025418"/>
            <a:ext cx="7156450" cy="4749949"/>
            <a:chOff x="558517" y="1025418"/>
            <a:chExt cx="7156450" cy="47499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517" y="1025418"/>
              <a:ext cx="7156450" cy="474994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8517" y="1026708"/>
              <a:ext cx="624107" cy="341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82624" y="1054408"/>
              <a:ext cx="853440" cy="2862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222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smtClean="0"/>
                <a:t>Year 0</a:t>
              </a:r>
              <a:endParaRPr lang="en-US" sz="14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36064" y="1082108"/>
              <a:ext cx="719328" cy="2862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222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Year 1</a:t>
              </a:r>
              <a:endParaRPr lang="en-US" sz="14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55392" y="1082108"/>
              <a:ext cx="743712" cy="2862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222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Year 2</a:t>
              </a:r>
              <a:endParaRPr lang="en-US" sz="1400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74720" y="1082108"/>
              <a:ext cx="743712" cy="2862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222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Year 3</a:t>
              </a:r>
              <a:endParaRPr lang="en-US" sz="14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8432" y="1068482"/>
              <a:ext cx="853440" cy="2862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222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Year 4</a:t>
              </a:r>
              <a:endParaRPr lang="en-US" sz="14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1872" y="1075294"/>
              <a:ext cx="719328" cy="2862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222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Year 5</a:t>
              </a:r>
              <a:endParaRPr lang="en-US" sz="14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1200" y="1092386"/>
              <a:ext cx="1146048" cy="2862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222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smtClean="0"/>
                <a:t>Year 6</a:t>
              </a:r>
              <a:endParaRPr lang="en-US" sz="14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7248" y="1082108"/>
              <a:ext cx="719328" cy="2862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222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Year 7</a:t>
              </a:r>
              <a:endParaRPr lang="en-US" sz="1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6170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1043362"/>
          </a:xfrm>
        </p:spPr>
        <p:txBody>
          <a:bodyPr/>
          <a:lstStyle/>
          <a:p>
            <a:r>
              <a:rPr lang="en-US" sz="2400" dirty="0"/>
              <a:t>The proposed schedule supports a plan for target usage and learning </a:t>
            </a:r>
            <a:r>
              <a:rPr lang="en-US" sz="2400" dirty="0" smtClean="0"/>
              <a:t>that enables </a:t>
            </a:r>
            <a:r>
              <a:rPr lang="en-US" sz="2400" dirty="0"/>
              <a:t>reliable progress to 1.4 MW operation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1" y="1676400"/>
            <a:ext cx="8940557" cy="3742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2624" y="5230368"/>
            <a:ext cx="62544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smtClean="0"/>
              <a:t>Update this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79018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877163"/>
          </a:xfrm>
        </p:spPr>
        <p:txBody>
          <a:bodyPr/>
          <a:lstStyle/>
          <a:p>
            <a:r>
              <a:rPr lang="en-US" dirty="0"/>
              <a:t>GI3 / operations </a:t>
            </a:r>
            <a:r>
              <a:rPr lang="en-US" dirty="0">
                <a:sym typeface="Wingdings" panose="05000000000000000000" pitchFamily="2" charset="2"/>
              </a:rPr>
              <a:t>achievement ties to PPU 2 MW target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1613" y="1508125"/>
          <a:ext cx="864235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509">
                  <a:extLst>
                    <a:ext uri="{9D8B030D-6E8A-4147-A177-3AD203B41FA5}">
                      <a16:colId xmlns="" xmlns:a16="http://schemas.microsoft.com/office/drawing/2014/main" val="2343546036"/>
                    </a:ext>
                  </a:extLst>
                </a:gridCol>
                <a:gridCol w="5387841">
                  <a:extLst>
                    <a:ext uri="{9D8B030D-6E8A-4147-A177-3AD203B41FA5}">
                      <a16:colId xmlns="" xmlns:a16="http://schemas.microsoft.com/office/drawing/2014/main" val="1853933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Achievement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PPU 2 MW </a:t>
                      </a:r>
                      <a:r>
                        <a:rPr lang="en-US" sz="1400" dirty="0" smtClean="0"/>
                        <a:t>Impact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942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40% strain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Degree </a:t>
                      </a:r>
                      <a:r>
                        <a:rPr lang="en-US" sz="1400" baseline="0" dirty="0"/>
                        <a:t>of strain reduction needed for 2 MW </a:t>
                      </a:r>
                      <a:endParaRPr lang="en-US" sz="1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Will </a:t>
                      </a:r>
                      <a:r>
                        <a:rPr lang="en-US" sz="1400" baseline="0" dirty="0"/>
                        <a:t>calibrate high-flow gas injection requirement for PPU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105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Extended target run with low-flow gas injection</a:t>
                      </a:r>
                    </a:p>
                  </a:txBody>
                  <a:tcPr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Erosion assessment</a:t>
                      </a:r>
                      <a:r>
                        <a:rPr lang="en-US" sz="1400" baseline="0" dirty="0"/>
                        <a:t> during PIE and comparison to no-gas injection target will calibrate target high-flow gas injection requirement for PPU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Operational stability will be used to calibrate mercury loop simulations and testing with high-flow gas injection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/>
                        <a:t>Requirements</a:t>
                      </a:r>
                      <a:r>
                        <a:rPr lang="en-US" sz="1400" baseline="0" dirty="0"/>
                        <a:t> for GLS and other safety features to be clarified</a:t>
                      </a:r>
                      <a:endParaRPr lang="en-US" sz="1400" dirty="0"/>
                    </a:p>
                  </a:txBody>
                  <a:tcPr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274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Engineered directed flow</a:t>
                      </a: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Jet-flow in beam</a:t>
                      </a:r>
                      <a:r>
                        <a:rPr lang="en-US" sz="1400" baseline="0" dirty="0" smtClean="0"/>
                        <a:t> region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Directed flow in corners</a:t>
                      </a:r>
                      <a:endParaRPr lang="en-US" sz="1400" dirty="0"/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Thicker outer window w/o</a:t>
                      </a:r>
                      <a:r>
                        <a:rPr lang="en-US" sz="1400" baseline="0" dirty="0"/>
                        <a:t> gas extends target life margin</a:t>
                      </a:r>
                      <a:endParaRPr lang="en-US" sz="1400" dirty="0"/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Confirmation</a:t>
                      </a:r>
                      <a:r>
                        <a:rPr lang="en-US" sz="1400" baseline="0" dirty="0"/>
                        <a:t> that thickening alone has life benefit</a:t>
                      </a:r>
                      <a:endParaRPr lang="en-US" sz="1400" dirty="0"/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981494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1.4 MW </a:t>
                      </a:r>
                      <a:r>
                        <a:rPr lang="en-US" sz="1400" dirty="0" smtClean="0"/>
                        <a:t>operation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Cumulative effects</a:t>
                      </a:r>
                      <a:r>
                        <a:rPr lang="en-US" sz="1400" baseline="0" dirty="0"/>
                        <a:t> of design changes and gas injection demonstrate techniques are effective even if for 2 months of operation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aseline="0" dirty="0"/>
                        <a:t>2 MW and longer operation possible if </a:t>
                      </a:r>
                      <a:r>
                        <a:rPr lang="en-US" sz="1400" baseline="0" dirty="0" err="1"/>
                        <a:t>techiques</a:t>
                      </a:r>
                      <a:r>
                        <a:rPr lang="en-US" sz="1400" baseline="0" dirty="0"/>
                        <a:t> extended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4132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6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6" y="1996009"/>
            <a:ext cx="8537635" cy="436301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</a:t>
            </a:r>
            <a:r>
              <a:rPr lang="en-US" sz="2800" dirty="0"/>
              <a:t> gas bubbles will improve fatigue life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196560" y="776476"/>
            <a:ext cx="8825520" cy="1219533"/>
          </a:xfrm>
        </p:spPr>
        <p:txBody>
          <a:bodyPr>
            <a:normAutofit fontScale="92500"/>
          </a:bodyPr>
          <a:lstStyle/>
          <a:p>
            <a:r>
              <a:rPr lang="en-US" dirty="0"/>
              <a:t>A reduction of pulse stress of is ~equivalent to reducing power</a:t>
            </a:r>
          </a:p>
          <a:p>
            <a:r>
              <a:rPr lang="en-US" dirty="0"/>
              <a:t>A 40% reduction in 2 MW pulse stress by small gas bubbles has good prospects for acceptable fatigue life, for 4 targets / y operation</a:t>
            </a:r>
          </a:p>
        </p:txBody>
      </p:sp>
      <p:sp>
        <p:nvSpPr>
          <p:cNvPr id="12" name="8-Point Star 11"/>
          <p:cNvSpPr/>
          <p:nvPr/>
        </p:nvSpPr>
        <p:spPr>
          <a:xfrm>
            <a:off x="3048000" y="4512837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4" name="8-Point Star 13"/>
          <p:cNvSpPr/>
          <p:nvPr/>
        </p:nvSpPr>
        <p:spPr>
          <a:xfrm>
            <a:off x="3352800" y="4775140"/>
            <a:ext cx="304800" cy="286283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6" name="8-Point Star 15"/>
          <p:cNvSpPr/>
          <p:nvPr/>
        </p:nvSpPr>
        <p:spPr>
          <a:xfrm>
            <a:off x="2606428" y="3444015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7" name="8-Point Star 16"/>
          <p:cNvSpPr/>
          <p:nvPr/>
        </p:nvSpPr>
        <p:spPr>
          <a:xfrm>
            <a:off x="3200400" y="3373946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8" name="8-Point Star 17"/>
          <p:cNvSpPr/>
          <p:nvPr/>
        </p:nvSpPr>
        <p:spPr>
          <a:xfrm>
            <a:off x="2667000" y="4227536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" name="8-Point Star 18"/>
          <p:cNvSpPr/>
          <p:nvPr/>
        </p:nvSpPr>
        <p:spPr>
          <a:xfrm>
            <a:off x="8305800" y="2364829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20" name="8-Point Star 19"/>
          <p:cNvSpPr/>
          <p:nvPr/>
        </p:nvSpPr>
        <p:spPr>
          <a:xfrm>
            <a:off x="3810000" y="2898229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0200" y="2364829"/>
            <a:ext cx="2743200" cy="164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8 – Inner Window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7 – Front Upper Rib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6 – Side Baffle Base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5 – Center Baffle Base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4 – Front Lower Rib Channel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3 – Center Baffle Front Lower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2 – Front Lower Rib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  <a:cs typeface="Arial" charset="0"/>
              </a:rPr>
              <a:t>1 – Center Baffle Front Upper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00696" y="5045680"/>
            <a:ext cx="1992409" cy="945677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8-Point Star 1"/>
          <p:cNvSpPr/>
          <p:nvPr/>
        </p:nvSpPr>
        <p:spPr>
          <a:xfrm>
            <a:off x="3657600" y="5045680"/>
            <a:ext cx="304800" cy="267765"/>
          </a:xfrm>
          <a:prstGeom prst="star8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11738" y="4879425"/>
            <a:ext cx="835196" cy="332510"/>
          </a:xfrm>
          <a:prstGeom prst="rightArrow">
            <a:avLst>
              <a:gd name="adj1" fmla="val 49457"/>
              <a:gd name="adj2" fmla="val 110758"/>
            </a:avLst>
          </a:prstGeom>
          <a:noFill/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</a:rPr>
              <a:t>1.20 MW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111738" y="5814470"/>
            <a:ext cx="835196" cy="332510"/>
          </a:xfrm>
          <a:prstGeom prst="rightArrow">
            <a:avLst>
              <a:gd name="adj1" fmla="val 49457"/>
              <a:gd name="adj2" fmla="val 110758"/>
            </a:avLst>
          </a:prstGeom>
          <a:noFill/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</a:rPr>
              <a:t>0.85 MW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96246" y="2230999"/>
            <a:ext cx="822960" cy="4447244"/>
            <a:chOff x="4796246" y="2230999"/>
            <a:chExt cx="822960" cy="4447244"/>
          </a:xfrm>
        </p:grpSpPr>
        <p:sp>
          <p:nvSpPr>
            <p:cNvPr id="21" name="Up Arrow Callout 20"/>
            <p:cNvSpPr/>
            <p:nvPr/>
          </p:nvSpPr>
          <p:spPr>
            <a:xfrm>
              <a:off x="4796246" y="6312483"/>
              <a:ext cx="822960" cy="365760"/>
            </a:xfrm>
            <a:prstGeom prst="upArrowCallout">
              <a:avLst>
                <a:gd name="adj1" fmla="val 40694"/>
                <a:gd name="adj2" fmla="val 49850"/>
                <a:gd name="adj3" fmla="val 25840"/>
                <a:gd name="adj4" fmla="val 64977"/>
              </a:avLst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prstClr val="black"/>
                  </a:solidFill>
                </a:rPr>
                <a:t> 2500 h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207726" y="2230999"/>
              <a:ext cx="0" cy="4021755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606428" y="2230999"/>
            <a:ext cx="822960" cy="4447244"/>
            <a:chOff x="4793602" y="2230999"/>
            <a:chExt cx="822960" cy="4447244"/>
          </a:xfrm>
        </p:grpSpPr>
        <p:sp>
          <p:nvSpPr>
            <p:cNvPr id="31" name="Up Arrow Callout 30"/>
            <p:cNvSpPr/>
            <p:nvPr/>
          </p:nvSpPr>
          <p:spPr>
            <a:xfrm>
              <a:off x="4793602" y="6312483"/>
              <a:ext cx="822960" cy="365760"/>
            </a:xfrm>
            <a:prstGeom prst="upArrowCallout">
              <a:avLst>
                <a:gd name="adj1" fmla="val 40694"/>
                <a:gd name="adj2" fmla="val 49850"/>
                <a:gd name="adj3" fmla="val 25840"/>
                <a:gd name="adj4" fmla="val 64977"/>
              </a:avLst>
            </a:prstGeom>
            <a:solidFill>
              <a:schemeClr val="bg2"/>
            </a:solidFill>
            <a:ln w="19050">
              <a:solidFill>
                <a:srgbClr val="CC33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prstClr val="black"/>
                  </a:solidFill>
                </a:rPr>
                <a:t> 1200 h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207726" y="2230999"/>
              <a:ext cx="0" cy="4021755"/>
            </a:xfrm>
            <a:prstGeom prst="line">
              <a:avLst/>
            </a:prstGeom>
            <a:ln w="19050">
              <a:solidFill>
                <a:srgbClr val="CC33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1000802" y="2928117"/>
            <a:ext cx="777240" cy="30632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34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_4x3_SNS.pptx" id="{DA8F8B77-26AF-4285-B904-C56BC7FCC0C9}" vid="{89FA3E3C-681D-44A7-BF9E-F5C1CC4F5D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A43370-EC10-41BE-B147-54A1A4450E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1148E9-6A60-411D-AFDE-DA9258D98C4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F13401-7EB3-445E-A79C-700AD40B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AAC 2017 presentation template</Template>
  <TotalTime>0</TotalTime>
  <Words>1685</Words>
  <Application>Microsoft Macintosh PowerPoint</Application>
  <PresentationFormat>On-screen Show (4:3)</PresentationFormat>
  <Paragraphs>316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Black</vt:lpstr>
      <vt:lpstr>Calibri</vt:lpstr>
      <vt:lpstr>Courier New</vt:lpstr>
      <vt:lpstr>Symbol</vt:lpstr>
      <vt:lpstr>Times New Roman</vt:lpstr>
      <vt:lpstr>Wingdings</vt:lpstr>
      <vt:lpstr>Arial</vt:lpstr>
      <vt:lpstr>Default Theme</vt:lpstr>
      <vt:lpstr>Path to 2 MW: Critical Target Milestones Required for PPU</vt:lpstr>
      <vt:lpstr>Path to 2 MW: Critical Target Milestones Required for PPU</vt:lpstr>
      <vt:lpstr>Operations linkage to PPU 2 MW target development</vt:lpstr>
      <vt:lpstr>backup</vt:lpstr>
      <vt:lpstr>PPU R&amp;D also affects 2 MW target design</vt:lpstr>
      <vt:lpstr>PPU Summary Schedule</vt:lpstr>
      <vt:lpstr>The proposed schedule supports a plan for target usage and learning that enables reliable progress to 1.4 MW operation</vt:lpstr>
      <vt:lpstr>GI3 / operations achievement ties to PPU 2 MW target development</vt:lpstr>
      <vt:lpstr>Small gas bubbles will improve fatigue life</vt:lpstr>
      <vt:lpstr>Milestones for PPU P.5 schedule  </vt:lpstr>
      <vt:lpstr>Off-project milestones to add to PPU schedule</vt:lpstr>
      <vt:lpstr>PPU 2 MW target plans build upon ongoing FTS target activities</vt:lpstr>
      <vt:lpstr>20+% pulse stress is achievable –  Fatigue reduction by SGB demonstrated in SNS target development experiments </vt:lpstr>
      <vt:lpstr>Experimentally demonstrated strain reduction in mercury targets with gas bubble injection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2017-03-02T21:34:07Z</cp:lastPrinted>
  <dcterms:created xsi:type="dcterms:W3CDTF">2017-02-16T14:09:50Z</dcterms:created>
  <dcterms:modified xsi:type="dcterms:W3CDTF">2017-03-02T22:17:57Z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