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304" r:id="rId7"/>
    <p:sldId id="313" r:id="rId8"/>
    <p:sldId id="307" r:id="rId9"/>
    <p:sldId id="308" r:id="rId10"/>
    <p:sldId id="321" r:id="rId11"/>
    <p:sldId id="317" r:id="rId12"/>
    <p:sldId id="303" r:id="rId13"/>
    <p:sldId id="318" r:id="rId14"/>
    <p:sldId id="312" r:id="rId15"/>
    <p:sldId id="319" r:id="rId16"/>
    <p:sldId id="275" r:id="rId17"/>
    <p:sldId id="268" r:id="rId18"/>
    <p:sldId id="320" r:id="rId19"/>
    <p:sldId id="271" r:id="rId20"/>
    <p:sldId id="272" r:id="rId21"/>
    <p:sldId id="314" r:id="rId22"/>
    <p:sldId id="315" r:id="rId23"/>
    <p:sldId id="322" r:id="rId24"/>
    <p:sldId id="316" r:id="rId25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F01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49" autoAdjust="0"/>
    <p:restoredTop sz="93960" autoAdjust="0"/>
  </p:normalViewPr>
  <p:slideViewPr>
    <p:cSldViewPr snapToGrid="0" showGuides="1">
      <p:cViewPr varScale="1">
        <p:scale>
          <a:sx n="117" d="100"/>
          <a:sy n="117" d="100"/>
        </p:scale>
        <p:origin x="432" y="108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var\folders\zb\hx3q2r712_j9lvjn_4k90pjxxf3mfw\T\com.microsoft.Outlook\Outlook%20Temp\Copy%20of%20Historical%20SNS%20Operations%20Data%202018-05-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SNS Operational Performance FY07 to Present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114383984286733"/>
          <c:y val="8.505561804774403E-2"/>
          <c:w val="0.80592952649323601"/>
          <c:h val="0.85231411173726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Data!$A$2</c:f>
              <c:strCache>
                <c:ptCount val="1"/>
                <c:pt idx="0">
                  <c:v>Neutron Production Delivered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2077.6</c:v>
                </c:pt>
                <c:pt idx="1">
                  <c:v>2806.6</c:v>
                </c:pt>
                <c:pt idx="2">
                  <c:v>3553.2</c:v>
                </c:pt>
                <c:pt idx="3">
                  <c:v>4249.7</c:v>
                </c:pt>
                <c:pt idx="4">
                  <c:v>5002.3999999999996</c:v>
                </c:pt>
                <c:pt idx="5">
                  <c:v>4725.3999999999996</c:v>
                </c:pt>
                <c:pt idx="6">
                  <c:v>4201.5</c:v>
                </c:pt>
                <c:pt idx="7">
                  <c:v>4424</c:v>
                </c:pt>
                <c:pt idx="8">
                  <c:v>4441.1000000000004</c:v>
                </c:pt>
                <c:pt idx="9">
                  <c:v>4971.8</c:v>
                </c:pt>
                <c:pt idx="10">
                  <c:v>4807.3</c:v>
                </c:pt>
                <c:pt idx="11">
                  <c:v>1040.3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FF-3A4D-82E8-AF3A425D1818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Neutron Production Commitment</c:v>
                </c:pt>
              </c:strCache>
            </c:strRef>
          </c:tx>
          <c:spPr>
            <a:solidFill>
              <a:srgbClr val="FF8000"/>
            </a:solidFill>
          </c:spPr>
          <c:invertIfNegative val="0"/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1500</c:v>
                </c:pt>
                <c:pt idx="1">
                  <c:v>2700</c:v>
                </c:pt>
                <c:pt idx="2">
                  <c:v>3500</c:v>
                </c:pt>
                <c:pt idx="3">
                  <c:v>3900</c:v>
                </c:pt>
                <c:pt idx="4">
                  <c:v>4300</c:v>
                </c:pt>
                <c:pt idx="5">
                  <c:v>4500</c:v>
                </c:pt>
                <c:pt idx="6">
                  <c:v>4000</c:v>
                </c:pt>
                <c:pt idx="7">
                  <c:v>4230</c:v>
                </c:pt>
                <c:pt idx="8">
                  <c:v>4230</c:v>
                </c:pt>
                <c:pt idx="9">
                  <c:v>4230</c:v>
                </c:pt>
                <c:pt idx="10">
                  <c:v>4230</c:v>
                </c:pt>
                <c:pt idx="11">
                  <c:v>2850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FF-3A4D-82E8-AF3A425D1818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MW-Hr</c:v>
                </c:pt>
              </c:strCache>
            </c:strRef>
          </c:tx>
          <c:spPr>
            <a:solidFill>
              <a:srgbClr val="408000"/>
            </a:solidFill>
          </c:spPr>
          <c:invertIfNegative val="0"/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158.5</c:v>
                </c:pt>
                <c:pt idx="1">
                  <c:v>944.6</c:v>
                </c:pt>
                <c:pt idx="2">
                  <c:v>2165.6999999999998</c:v>
                </c:pt>
                <c:pt idx="3">
                  <c:v>3454.6</c:v>
                </c:pt>
                <c:pt idx="4">
                  <c:v>4131.8999999999996</c:v>
                </c:pt>
                <c:pt idx="5">
                  <c:v>4367.7</c:v>
                </c:pt>
                <c:pt idx="6">
                  <c:v>3848.2</c:v>
                </c:pt>
                <c:pt idx="7">
                  <c:v>4758.8</c:v>
                </c:pt>
                <c:pt idx="8">
                  <c:v>4611.7</c:v>
                </c:pt>
                <c:pt idx="9">
                  <c:v>5203.5</c:v>
                </c:pt>
                <c:pt idx="10">
                  <c:v>6078.7</c:v>
                </c:pt>
                <c:pt idx="1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FF-3A4D-82E8-AF3A425D1818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Down Time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1989.7</c:v>
                </c:pt>
                <c:pt idx="1">
                  <c:v>1494.1</c:v>
                </c:pt>
                <c:pt idx="2">
                  <c:v>1111</c:v>
                </c:pt>
                <c:pt idx="3">
                  <c:v>886.8</c:v>
                </c:pt>
                <c:pt idx="4">
                  <c:v>497.7</c:v>
                </c:pt>
                <c:pt idx="5">
                  <c:v>325</c:v>
                </c:pt>
                <c:pt idx="6">
                  <c:v>1600.9</c:v>
                </c:pt>
                <c:pt idx="7">
                  <c:v>878.5</c:v>
                </c:pt>
                <c:pt idx="8">
                  <c:v>1549.2</c:v>
                </c:pt>
                <c:pt idx="9">
                  <c:v>797</c:v>
                </c:pt>
                <c:pt idx="10">
                  <c:v>685.3</c:v>
                </c:pt>
                <c:pt idx="11">
                  <c:v>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FF-3A4D-82E8-AF3A425D1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553384"/>
        <c:axId val="2112558008"/>
      </c:barChart>
      <c:lineChart>
        <c:grouping val="standard"/>
        <c:varyColors val="0"/>
        <c:ser>
          <c:idx val="4"/>
          <c:order val="4"/>
          <c:tx>
            <c:strRef>
              <c:f>Data!$A$6</c:f>
              <c:strCache>
                <c:ptCount val="1"/>
                <c:pt idx="0">
                  <c:v>Reliability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/>
          </c:spPr>
          <c:marker>
            <c:symbol val="triangle"/>
            <c:size val="11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65.7</c:v>
                </c:pt>
                <c:pt idx="1">
                  <c:v>72</c:v>
                </c:pt>
                <c:pt idx="2">
                  <c:v>80.7</c:v>
                </c:pt>
                <c:pt idx="3">
                  <c:v>85.600000000000009</c:v>
                </c:pt>
                <c:pt idx="4">
                  <c:v>92</c:v>
                </c:pt>
                <c:pt idx="5">
                  <c:v>89.6</c:v>
                </c:pt>
                <c:pt idx="6">
                  <c:v>72.400000000000006</c:v>
                </c:pt>
                <c:pt idx="7">
                  <c:v>83.7</c:v>
                </c:pt>
                <c:pt idx="8">
                  <c:v>74.599999999999994</c:v>
                </c:pt>
                <c:pt idx="9">
                  <c:v>86.6</c:v>
                </c:pt>
                <c:pt idx="10">
                  <c:v>87.5</c:v>
                </c:pt>
                <c:pt idx="11">
                  <c:v>93.5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4FF-3A4D-82E8-AF3A425D1818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Reliability Commitment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  <a:effectLst/>
          </c:spPr>
          <c:marker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68</c:v>
                </c:pt>
                <c:pt idx="1">
                  <c:v>74</c:v>
                </c:pt>
                <c:pt idx="2">
                  <c:v>80</c:v>
                </c:pt>
                <c:pt idx="3">
                  <c:v>85</c:v>
                </c:pt>
                <c:pt idx="4">
                  <c:v>88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4FF-3A4D-82E8-AF3A425D1818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Reliability excluding Target/MEBT/IRP Failures</c:v>
                </c:pt>
              </c:strCache>
            </c:strRef>
          </c:tx>
          <c:spPr>
            <a:ln>
              <a:solidFill>
                <a:srgbClr val="FF0000"/>
              </a:solidFill>
              <a:prstDash val="sysDot"/>
            </a:ln>
            <a:effectLst/>
          </c:spPr>
          <c:marker>
            <c:symbol val="triangle"/>
            <c:size val="11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cat>
            <c:strRef>
              <c:f>Data!$B$1:$M$1</c:f>
              <c:strCache>
                <c:ptCount val="12"/>
                <c:pt idx="0">
                  <c:v>FY07</c:v>
                </c:pt>
                <c:pt idx="1">
                  <c:v>FY08</c:v>
                </c:pt>
                <c:pt idx="2">
                  <c:v>FY09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</c:v>
                </c:pt>
                <c:pt idx="10">
                  <c:v>FY17</c:v>
                </c:pt>
                <c:pt idx="11">
                  <c:v>FY18 YTD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65.7</c:v>
                </c:pt>
                <c:pt idx="1">
                  <c:v>72</c:v>
                </c:pt>
                <c:pt idx="2">
                  <c:v>80.7</c:v>
                </c:pt>
                <c:pt idx="3">
                  <c:v>85.600000000000009</c:v>
                </c:pt>
                <c:pt idx="4">
                  <c:v>92</c:v>
                </c:pt>
                <c:pt idx="5">
                  <c:v>92.7</c:v>
                </c:pt>
                <c:pt idx="6">
                  <c:v>89.3</c:v>
                </c:pt>
                <c:pt idx="7">
                  <c:v>91.5</c:v>
                </c:pt>
                <c:pt idx="8">
                  <c:v>91.5</c:v>
                </c:pt>
                <c:pt idx="9">
                  <c:v>92.3</c:v>
                </c:pt>
                <c:pt idx="10">
                  <c:v>93.7</c:v>
                </c:pt>
                <c:pt idx="11">
                  <c:v>93.5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4FF-3A4D-82E8-AF3A425D1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570408"/>
        <c:axId val="2112564968"/>
      </c:lineChart>
      <c:catAx>
        <c:axId val="2112553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2558008"/>
        <c:crosses val="autoZero"/>
        <c:auto val="1"/>
        <c:lblAlgn val="ctr"/>
        <c:lblOffset val="100"/>
        <c:noMultiLvlLbl val="0"/>
      </c:catAx>
      <c:valAx>
        <c:axId val="2112558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Hours</a:t>
                </a:r>
                <a:r>
                  <a:rPr lang="en-US" sz="1600" baseline="0" dirty="0"/>
                  <a:t> or MW-Hrs</a:t>
                </a:r>
              </a:p>
            </c:rich>
          </c:tx>
          <c:layout>
            <c:manualLayout>
              <c:xMode val="edge"/>
              <c:yMode val="edge"/>
              <c:x val="9.37417910804186E-3"/>
              <c:y val="0.384441361788292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12553384"/>
        <c:crosses val="autoZero"/>
        <c:crossBetween val="between"/>
      </c:valAx>
      <c:valAx>
        <c:axId val="2112564968"/>
        <c:scaling>
          <c:orientation val="minMax"/>
          <c:max val="95"/>
          <c:min val="6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Reliability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570408"/>
        <c:crosses val="max"/>
        <c:crossBetween val="between"/>
      </c:valAx>
      <c:catAx>
        <c:axId val="2112570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2564968"/>
        <c:crosses val="autoZero"/>
        <c:auto val="1"/>
        <c:lblAlgn val="ctr"/>
        <c:lblOffset val="100"/>
        <c:noMultiLvlLbl val="0"/>
      </c:catAx>
      <c:spPr>
        <a:gradFill flip="none" rotWithShape="1">
          <a:gsLst>
            <a:gs pos="33000">
              <a:srgbClr val="FFFF00">
                <a:alpha val="23000"/>
              </a:srgbClr>
            </a:gs>
            <a:gs pos="100000">
              <a:srgbClr val="FFFFFF">
                <a:alpha val="12000"/>
              </a:srgbClr>
            </a:gs>
          </a:gsLst>
          <a:path path="circle">
            <a:fillToRect l="100000" t="100000"/>
          </a:path>
          <a:tileRect r="-100000" b="-100000"/>
        </a:gra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9.7381286811237699E-2"/>
          <c:y val="8.3792258424432595E-2"/>
          <c:w val="0.22988350661164"/>
          <c:h val="0.288601985748295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 b="1" i="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0.55123</cdr:x>
      <cdr:y>0.38027</cdr:y>
    </cdr:from>
    <cdr:to>
      <cdr:x>0.56612</cdr:x>
      <cdr:y>0.73856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4139259" y="3064596"/>
          <a:ext cx="2006675" cy="1370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1018 hours from target failures</a:t>
          </a:r>
        </a:p>
      </cdr:txBody>
    </cdr:sp>
  </cdr:relSizeAnchor>
  <cdr:relSizeAnchor xmlns:cdr="http://schemas.openxmlformats.org/drawingml/2006/chartDrawing">
    <cdr:from>
      <cdr:x>0.61701</cdr:x>
      <cdr:y>0.38535</cdr:y>
    </cdr:from>
    <cdr:to>
      <cdr:x>0.63192</cdr:x>
      <cdr:y>0.82507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4516794" y="3321004"/>
          <a:ext cx="2462740" cy="1372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415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</a:t>
          </a:r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hours from target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and M</a:t>
          </a:r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EBT  failures</a:t>
          </a:r>
        </a:p>
      </cdr:txBody>
    </cdr:sp>
  </cdr:relSizeAnchor>
  <cdr:relSizeAnchor xmlns:cdr="http://schemas.openxmlformats.org/drawingml/2006/chartDrawing">
    <cdr:from>
      <cdr:x>0.68352</cdr:x>
      <cdr:y>0.267</cdr:y>
    </cdr:from>
    <cdr:to>
      <cdr:x>0.69818</cdr:x>
      <cdr:y>0.75033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5005719" y="2781424"/>
          <a:ext cx="2706986" cy="13494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1009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</a:t>
          </a:r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hours from target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and M</a:t>
          </a:r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EBT  failures</a:t>
          </a:r>
        </a:p>
      </cdr:txBody>
    </cdr:sp>
  </cdr:relSizeAnchor>
  <cdr:relSizeAnchor xmlns:cdr="http://schemas.openxmlformats.org/drawingml/2006/chartDrawing">
    <cdr:from>
      <cdr:x>0.7516</cdr:x>
      <cdr:y>0.47938</cdr:y>
    </cdr:from>
    <cdr:to>
      <cdr:x>0.76649</cdr:x>
      <cdr:y>0.83767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5983631" y="3619695"/>
          <a:ext cx="2006675" cy="1370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336 hours from target failures</a:t>
          </a:r>
        </a:p>
      </cdr:txBody>
    </cdr:sp>
  </cdr:relSizeAnchor>
  <cdr:relSizeAnchor xmlns:cdr="http://schemas.openxmlformats.org/drawingml/2006/chartDrawing">
    <cdr:from>
      <cdr:x>0.00552</cdr:x>
      <cdr:y>0.00907</cdr:y>
    </cdr:from>
    <cdr:to>
      <cdr:x>0.02041</cdr:x>
      <cdr:y>0.36736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7DFB9840-C4D2-4D29-B0AC-A1DFE18A121B}"/>
            </a:ext>
          </a:extLst>
        </cdr:cNvPr>
        <cdr:cNvSpPr txBox="1"/>
      </cdr:nvSpPr>
      <cdr:spPr>
        <a:xfrm xmlns:a="http://schemas.openxmlformats.org/drawingml/2006/main" rot="16200000">
          <a:off x="-884007" y="985607"/>
          <a:ext cx="2006675" cy="1370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336 hours from target failures</a:t>
          </a:r>
        </a:p>
      </cdr:txBody>
    </cdr:sp>
  </cdr:relSizeAnchor>
  <cdr:relSizeAnchor xmlns:cdr="http://schemas.openxmlformats.org/drawingml/2006/chartDrawing">
    <cdr:from>
      <cdr:x>0.00552</cdr:x>
      <cdr:y>0.00907</cdr:y>
    </cdr:from>
    <cdr:to>
      <cdr:x>0.02041</cdr:x>
      <cdr:y>0.36736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7DFB9840-C4D2-4D29-B0AC-A1DFE18A121B}"/>
            </a:ext>
          </a:extLst>
        </cdr:cNvPr>
        <cdr:cNvSpPr txBox="1"/>
      </cdr:nvSpPr>
      <cdr:spPr>
        <a:xfrm xmlns:a="http://schemas.openxmlformats.org/drawingml/2006/main" rot="16200000">
          <a:off x="-884007" y="985607"/>
          <a:ext cx="2006675" cy="1370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 336 hours from target failures</a:t>
          </a:r>
        </a:p>
      </cdr:txBody>
    </cdr:sp>
  </cdr:relSizeAnchor>
  <cdr:relSizeAnchor xmlns:cdr="http://schemas.openxmlformats.org/drawingml/2006/chartDrawing">
    <cdr:from>
      <cdr:x>0.82174</cdr:x>
      <cdr:y>0.49478</cdr:y>
    </cdr:from>
    <cdr:to>
      <cdr:x>0.83663</cdr:x>
      <cdr:y>0.85307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0727CA3F-4C58-4FDE-B539-4CD58C336AA9}"/>
            </a:ext>
          </a:extLst>
        </cdr:cNvPr>
        <cdr:cNvSpPr txBox="1"/>
      </cdr:nvSpPr>
      <cdr:spPr>
        <a:xfrm xmlns:a="http://schemas.openxmlformats.org/drawingml/2006/main" rot="16200000">
          <a:off x="6629314" y="3705948"/>
          <a:ext cx="2006675" cy="1370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Includes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354 </a:t>
          </a:r>
          <a:r>
            <a:rPr lang="en-US" sz="900" b="1" dirty="0">
              <a:solidFill>
                <a:schemeClr val="tx1"/>
              </a:solidFill>
              <a:latin typeface="Arial Narrow"/>
              <a:cs typeface="Arial Narrow"/>
            </a:rPr>
            <a:t>hours from IRP</a:t>
          </a:r>
          <a:r>
            <a:rPr lang="en-US" sz="900" b="1" baseline="0" dirty="0">
              <a:solidFill>
                <a:schemeClr val="tx1"/>
              </a:solidFill>
              <a:latin typeface="Arial Narrow"/>
              <a:cs typeface="Arial Narrow"/>
            </a:rPr>
            <a:t> Failures</a:t>
          </a:r>
          <a:endParaRPr lang="en-US" sz="900" b="1" dirty="0">
            <a:solidFill>
              <a:schemeClr val="tx1"/>
            </a:solidFill>
            <a:latin typeface="Arial Narrow"/>
            <a:cs typeface="Arial Narrow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71" tIns="46536" rIns="93071" bIns="46536" anchor="b"/>
          <a:lstStyle/>
          <a:p>
            <a:pPr algn="r" defTabSz="918809"/>
            <a:fld id="{758DF1A2-8AE4-40F7-9179-4FECB3A5A015}" type="slidenum">
              <a:rPr lang="en-US" sz="1000" b="1">
                <a:solidFill>
                  <a:srgbClr val="000000"/>
                </a:solidFill>
              </a:rPr>
              <a:pPr algn="r" defTabSz="918809"/>
              <a:t>3</a:t>
            </a:fld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96258" name="Rectangle 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5325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7"/>
          <p:cNvSpPr>
            <a:spLocks noGrp="1"/>
          </p:cNvSpPr>
          <p:nvPr>
            <p:ph type="body" idx="1"/>
          </p:nvPr>
        </p:nvSpPr>
        <p:spPr bwMode="auto">
          <a:xfrm>
            <a:off x="701040" y="4415790"/>
            <a:ext cx="5608320" cy="4184995"/>
          </a:xfrm>
          <a:noFill/>
        </p:spPr>
        <p:txBody>
          <a:bodyPr wrap="square" lIns="91401" tIns="45699" rIns="91401" bIns="4569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3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74585-8B66-4019-A7B0-49B3CBF5F0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3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ion 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410526" y="640089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57B281C-5159-4971-8228-52B9A72E9ED2}" type="datetimeFigureOut">
              <a:rPr lang="en-US" sz="900" kern="120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5/11/2018</a:t>
            </a:fld>
            <a:endParaRPr lang="en-US" sz="900" kern="1200" dirty="0">
              <a:solidFill>
                <a:schemeClr val="bg1">
                  <a:lumMod val="7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6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  <p:sldLayoutId id="2147483950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6117213" cy="1348061"/>
          </a:xfrm>
        </p:spPr>
        <p:txBody>
          <a:bodyPr/>
          <a:lstStyle/>
          <a:p>
            <a:r>
              <a:rPr lang="en-US" dirty="0"/>
              <a:t>Management Overview</a:t>
            </a:r>
            <a:br>
              <a:rPr lang="en-US" dirty="0"/>
            </a:br>
            <a:r>
              <a:rPr lang="en-US" dirty="0"/>
              <a:t>and response to 2017 </a:t>
            </a:r>
            <a:br>
              <a:rPr lang="en-US" dirty="0"/>
            </a:br>
            <a:r>
              <a:rPr lang="en-US" dirty="0"/>
              <a:t>AAC/TAC recommendations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7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Fulvia Pilat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Research Accelerator Division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15-17 2018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A0B2-54D4-4049-A2BE-4AE9D5A3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246564"/>
            <a:ext cx="11422261" cy="510909"/>
          </a:xfrm>
        </p:spPr>
        <p:txBody>
          <a:bodyPr/>
          <a:lstStyle/>
          <a:p>
            <a:r>
              <a:rPr lang="en-US" dirty="0"/>
              <a:t>SNS operations performance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91412"/>
              </p:ext>
            </p:extLst>
          </p:nvPr>
        </p:nvGraphicFramePr>
        <p:xfrm>
          <a:off x="1491932" y="882868"/>
          <a:ext cx="8921192" cy="535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4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C22129-6434-4D46-9CF9-358C56E6C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Progress since last AAC/TAC Meeting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7D8C5-72DC-B342-98E2-FD0C1F16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19141"/>
            <a:ext cx="11369809" cy="5065776"/>
          </a:xfrm>
        </p:spPr>
        <p:txBody>
          <a:bodyPr/>
          <a:lstStyle/>
          <a:p>
            <a:r>
              <a:rPr lang="en-US" sz="2000" dirty="0"/>
              <a:t>The SNS delivered </a:t>
            </a:r>
            <a:r>
              <a:rPr lang="en-US" sz="2000" b="1" dirty="0"/>
              <a:t>4807</a:t>
            </a:r>
            <a:r>
              <a:rPr lang="en-US" sz="2000" dirty="0"/>
              <a:t> hours of </a:t>
            </a:r>
            <a:r>
              <a:rPr lang="en-US" sz="2000" dirty="0">
                <a:solidFill>
                  <a:schemeClr val="tx2"/>
                </a:solidFill>
              </a:rPr>
              <a:t>neutron production </a:t>
            </a:r>
            <a:r>
              <a:rPr lang="en-US" sz="2000" dirty="0"/>
              <a:t>in 2017 at </a:t>
            </a:r>
            <a:r>
              <a:rPr lang="en-US" sz="2000" b="1" dirty="0"/>
              <a:t>87.5 % </a:t>
            </a:r>
            <a:r>
              <a:rPr lang="en-US" sz="2000" dirty="0">
                <a:solidFill>
                  <a:schemeClr val="tx2"/>
                </a:solidFill>
              </a:rPr>
              <a:t>availability</a:t>
            </a:r>
          </a:p>
          <a:p>
            <a:pPr lvl="1"/>
            <a:r>
              <a:rPr lang="en-US" sz="1600" dirty="0"/>
              <a:t>Availability without impact of IRP leak (354 h): </a:t>
            </a:r>
            <a:r>
              <a:rPr lang="en-US" sz="1600" b="1" dirty="0"/>
              <a:t>94%                                      </a:t>
            </a:r>
          </a:p>
          <a:p>
            <a:r>
              <a:rPr lang="en-US" sz="2000" b="1" dirty="0"/>
              <a:t>PPU</a:t>
            </a:r>
            <a:r>
              <a:rPr lang="en-US" sz="2000" dirty="0"/>
              <a:t> received </a:t>
            </a:r>
            <a:r>
              <a:rPr lang="en-US" sz="2000" b="1" dirty="0"/>
              <a:t>CD-1</a:t>
            </a:r>
            <a:r>
              <a:rPr lang="en-US" sz="2000" dirty="0"/>
              <a:t> in April 2018 and substantial FY18 funding</a:t>
            </a:r>
            <a:endParaRPr lang="en-US" sz="2000" b="1" dirty="0"/>
          </a:p>
          <a:p>
            <a:r>
              <a:rPr lang="en-US" sz="2000" b="1" dirty="0"/>
              <a:t>3 targets </a:t>
            </a:r>
            <a:r>
              <a:rPr lang="en-US" sz="2000" dirty="0"/>
              <a:t>operated, according to the target management plan, </a:t>
            </a:r>
            <a:r>
              <a:rPr lang="en-US" sz="2000" dirty="0">
                <a:solidFill>
                  <a:schemeClr val="tx2"/>
                </a:solidFill>
              </a:rPr>
              <a:t>no target failure</a:t>
            </a:r>
          </a:p>
          <a:p>
            <a:r>
              <a:rPr lang="en-US" sz="2000" b="1" dirty="0"/>
              <a:t>Gas injection </a:t>
            </a:r>
            <a:r>
              <a:rPr lang="en-US" sz="2000" dirty="0"/>
              <a:t>implemented, commissioned and operated</a:t>
            </a:r>
          </a:p>
          <a:p>
            <a:r>
              <a:rPr lang="en-US" sz="2000" dirty="0"/>
              <a:t>First </a:t>
            </a:r>
            <a:r>
              <a:rPr lang="en-US" sz="2000" b="1" dirty="0"/>
              <a:t>6D phase space measurement </a:t>
            </a:r>
            <a:r>
              <a:rPr lang="en-US" sz="2000" dirty="0"/>
              <a:t>at the Beam Test Facility</a:t>
            </a:r>
          </a:p>
          <a:p>
            <a:r>
              <a:rPr lang="en-US" sz="2000" dirty="0"/>
              <a:t>Executed 5 month </a:t>
            </a:r>
            <a:r>
              <a:rPr lang="en-US" sz="2000" b="1" dirty="0"/>
              <a:t>long outage </a:t>
            </a:r>
            <a:r>
              <a:rPr lang="en-US" sz="2000" dirty="0"/>
              <a:t>(December 2017 – May 2018) to prepare SNS for 1.4 MW operations</a:t>
            </a:r>
          </a:p>
          <a:p>
            <a:r>
              <a:rPr lang="en-US" sz="2000" dirty="0"/>
              <a:t>Established Shull-Wollan </a:t>
            </a:r>
            <a:r>
              <a:rPr lang="en-US" sz="2000" dirty="0">
                <a:solidFill>
                  <a:schemeClr val="tx2"/>
                </a:solidFill>
              </a:rPr>
              <a:t>Fellowship in Accelerator Science – </a:t>
            </a:r>
            <a:r>
              <a:rPr lang="en-US" sz="2000" dirty="0"/>
              <a:t>First Fellow arriving in August 2018</a:t>
            </a:r>
          </a:p>
          <a:p>
            <a:r>
              <a:rPr lang="en-US" sz="2000" dirty="0"/>
              <a:t>Refined </a:t>
            </a:r>
            <a:r>
              <a:rPr lang="en-US" sz="2000" dirty="0">
                <a:solidFill>
                  <a:schemeClr val="tx2"/>
                </a:solidFill>
              </a:rPr>
              <a:t>project prioritization process</a:t>
            </a:r>
            <a:r>
              <a:rPr lang="en-US" sz="2000" dirty="0"/>
              <a:t>, adopted an </a:t>
            </a:r>
            <a:r>
              <a:rPr lang="en-US" sz="2000" dirty="0">
                <a:solidFill>
                  <a:schemeClr val="tx2"/>
                </a:solidFill>
              </a:rPr>
              <a:t>improved outage planning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and execution (project scheduling and resource loading)</a:t>
            </a:r>
          </a:p>
          <a:p>
            <a:r>
              <a:rPr lang="en-US" sz="2000" dirty="0"/>
              <a:t>Phase 1 </a:t>
            </a:r>
            <a:r>
              <a:rPr lang="en-US" sz="2000" dirty="0">
                <a:solidFill>
                  <a:schemeClr val="tx2"/>
                </a:solidFill>
              </a:rPr>
              <a:t>work control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completed, preparing Phase 2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333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4CD2-BA04-C74B-9DFF-3EA98404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Long outage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78EB-5F4C-DA47-BC40-B0E5B1EC7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358610"/>
            <a:ext cx="4291029" cy="433560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New </a:t>
            </a:r>
            <a:r>
              <a:rPr lang="en-US" sz="2000" b="1" dirty="0"/>
              <a:t>RFQ</a:t>
            </a:r>
            <a:r>
              <a:rPr lang="en-US" sz="2000" dirty="0"/>
              <a:t> installed, conditioned, characterized:                        </a:t>
            </a:r>
            <a:r>
              <a:rPr lang="en-US" sz="2000" b="1" dirty="0">
                <a:solidFill>
                  <a:schemeClr val="tx2"/>
                </a:solidFill>
              </a:rPr>
              <a:t>&gt;90% transmission                 </a:t>
            </a:r>
            <a:r>
              <a:rPr lang="en-US" sz="2000" dirty="0"/>
              <a:t>40mA, margin to 50 mA</a:t>
            </a:r>
          </a:p>
          <a:p>
            <a:r>
              <a:rPr lang="en-US" sz="2000" b="1" dirty="0"/>
              <a:t>IRP-2</a:t>
            </a:r>
            <a:r>
              <a:rPr lang="en-US" sz="2000" dirty="0"/>
              <a:t> installed, heavy water filled</a:t>
            </a:r>
          </a:p>
          <a:p>
            <a:r>
              <a:rPr lang="en-US" sz="2000" b="1" dirty="0"/>
              <a:t>Plasma processing </a:t>
            </a:r>
            <a:r>
              <a:rPr lang="en-US" sz="2000" dirty="0"/>
              <a:t>of  3 cryomodules: </a:t>
            </a:r>
            <a:r>
              <a:rPr lang="en-US" sz="2000" dirty="0">
                <a:sym typeface="Wingdings" pitchFamily="2" charset="2"/>
              </a:rPr>
              <a:t>linac energy from 990.5 MeV to </a:t>
            </a:r>
            <a:r>
              <a:rPr lang="en-US" sz="2000" b="1" dirty="0">
                <a:solidFill>
                  <a:schemeClr val="tx2"/>
                </a:solidFill>
                <a:sym typeface="Wingdings" pitchFamily="2" charset="2"/>
              </a:rPr>
              <a:t>1010 MeV </a:t>
            </a:r>
          </a:p>
          <a:p>
            <a:r>
              <a:rPr lang="en-US" sz="2000" dirty="0"/>
              <a:t>More than </a:t>
            </a:r>
            <a:r>
              <a:rPr lang="en-US" sz="2000" b="1" dirty="0"/>
              <a:t>1400</a:t>
            </a:r>
            <a:r>
              <a:rPr lang="en-US" sz="2000" dirty="0"/>
              <a:t> system upgrades and maintenance activities</a:t>
            </a:r>
          </a:p>
          <a:p>
            <a:r>
              <a:rPr lang="en-US" sz="2000" b="1" dirty="0"/>
              <a:t>Beam on target </a:t>
            </a:r>
            <a:r>
              <a:rPr lang="en-US" sz="2000" dirty="0"/>
              <a:t>on </a:t>
            </a:r>
            <a:r>
              <a:rPr lang="en-US" sz="2000" b="1" dirty="0">
                <a:solidFill>
                  <a:schemeClr val="tx2"/>
                </a:solidFill>
              </a:rPr>
              <a:t>May 14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19268-01B7-E848-93F9-4CA9DD177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93" y="1358610"/>
            <a:ext cx="7416321" cy="43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A298-C0FA-F146-95A5-82FAA9A7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6" y="221850"/>
            <a:ext cx="11462084" cy="484748"/>
          </a:xfrm>
        </p:spPr>
        <p:txBody>
          <a:bodyPr/>
          <a:lstStyle/>
          <a:p>
            <a:r>
              <a:rPr lang="en-US" sz="3000" dirty="0"/>
              <a:t>Research Accelerator Division (RAD) priorities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02E7-5F88-E44B-B7E4-CAFE7D44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455" y="1405128"/>
            <a:ext cx="8642640" cy="4090416"/>
          </a:xfrm>
        </p:spPr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Priority 1</a:t>
            </a:r>
            <a:r>
              <a:rPr lang="en-US" sz="2000" b="1" dirty="0"/>
              <a:t>:  Achieve and sustain reliable (&gt;90% availability) operations at 1.4 MW by the end of FY18</a:t>
            </a:r>
          </a:p>
          <a:p>
            <a:pPr lvl="1"/>
            <a:r>
              <a:rPr lang="en-US" sz="2000" dirty="0"/>
              <a:t>Steps/plan to achieve this priority</a:t>
            </a:r>
          </a:p>
          <a:p>
            <a:pPr lvl="1"/>
            <a:r>
              <a:rPr lang="en-US" sz="2000" dirty="0"/>
              <a:t>Risks and mitigation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Priority 2</a:t>
            </a:r>
            <a:r>
              <a:rPr lang="en-US" sz="2000" b="1" dirty="0"/>
              <a:t>:  Support of PPU and continued reliable facility operations </a:t>
            </a:r>
          </a:p>
          <a:p>
            <a:pPr lvl="1"/>
            <a:r>
              <a:rPr lang="en-US" sz="2000" dirty="0"/>
              <a:t>Steps/plan to achieve this priority</a:t>
            </a:r>
          </a:p>
          <a:p>
            <a:pPr lvl="1"/>
            <a:r>
              <a:rPr lang="en-US" sz="2000" dirty="0"/>
              <a:t>Risks and mitigation</a:t>
            </a:r>
            <a:endParaRPr lang="en-US" sz="1800" dirty="0"/>
          </a:p>
          <a:p>
            <a:r>
              <a:rPr lang="en-US" sz="2000" b="1" dirty="0">
                <a:solidFill>
                  <a:schemeClr val="tx2"/>
                </a:solidFill>
              </a:rPr>
              <a:t>Priority 3</a:t>
            </a:r>
            <a:r>
              <a:rPr lang="en-US" sz="2000" b="1" dirty="0"/>
              <a:t>:  Strengthen the accelerator R&amp;D portfolio</a:t>
            </a:r>
          </a:p>
          <a:p>
            <a:pPr lvl="1"/>
            <a:r>
              <a:rPr lang="en-US" sz="2000" dirty="0"/>
              <a:t>Steps/plan to achieve this priority</a:t>
            </a:r>
          </a:p>
          <a:p>
            <a:pPr lvl="1"/>
            <a:r>
              <a:rPr lang="en-US" sz="2000" dirty="0"/>
              <a:t>Risks and mitigation</a:t>
            </a:r>
          </a:p>
        </p:txBody>
      </p:sp>
    </p:spTree>
    <p:extLst>
      <p:ext uri="{BB962C8B-B14F-4D97-AF65-F5344CB8AC3E}">
        <p14:creationId xmlns:p14="http://schemas.microsoft.com/office/powerpoint/2010/main" val="2449228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A298-C0FA-F146-95A5-82FAA9A7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4" y="138540"/>
            <a:ext cx="11908088" cy="929485"/>
          </a:xfrm>
        </p:spPr>
        <p:txBody>
          <a:bodyPr/>
          <a:lstStyle/>
          <a:p>
            <a:r>
              <a:rPr lang="en-US" dirty="0"/>
              <a:t>Priority 1 – Reliable (&gt;90% availability) operations at 1.4 MW by the end of FY18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02E7-5F88-E44B-B7E4-CAFE7D44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330" y="1158852"/>
            <a:ext cx="8642640" cy="5175446"/>
          </a:xfrm>
        </p:spPr>
        <p:txBody>
          <a:bodyPr/>
          <a:lstStyle/>
          <a:p>
            <a:r>
              <a:rPr lang="en-US" sz="1600" b="1" dirty="0">
                <a:solidFill>
                  <a:schemeClr val="tx2"/>
                </a:solidFill>
              </a:rPr>
              <a:t>Reliable (&gt;90% availability) operations at 1.4 MW by the end of FY18</a:t>
            </a:r>
            <a:endParaRPr lang="en-US" sz="1600" dirty="0"/>
          </a:p>
          <a:p>
            <a:pPr lvl="1"/>
            <a:r>
              <a:rPr lang="en-US" sz="1400" dirty="0"/>
              <a:t>Long outage December 2017 - May 2018 to install critical elements to increase </a:t>
            </a:r>
            <a:r>
              <a:rPr lang="en-US" sz="1400" b="1" dirty="0"/>
              <a:t>beam power      </a:t>
            </a:r>
            <a:r>
              <a:rPr lang="en-US" sz="1400" dirty="0"/>
              <a:t>(</a:t>
            </a:r>
            <a:r>
              <a:rPr lang="en-US" sz="1400" b="1" dirty="0"/>
              <a:t>beam current </a:t>
            </a:r>
            <a:r>
              <a:rPr lang="en-US" sz="1400" dirty="0"/>
              <a:t>AND </a:t>
            </a:r>
            <a:r>
              <a:rPr lang="en-US" sz="1400" b="1" dirty="0"/>
              <a:t>beam energy</a:t>
            </a:r>
            <a:r>
              <a:rPr lang="en-US" sz="1400" dirty="0"/>
              <a:t>) and improve </a:t>
            </a:r>
            <a:r>
              <a:rPr lang="en-US" sz="1400" b="1" dirty="0"/>
              <a:t>reliability</a:t>
            </a:r>
          </a:p>
          <a:p>
            <a:pPr lvl="1"/>
            <a:r>
              <a:rPr lang="en-US" sz="1400" dirty="0"/>
              <a:t>New </a:t>
            </a:r>
            <a:r>
              <a:rPr lang="en-US" sz="1400" b="1" dirty="0"/>
              <a:t>RFQ</a:t>
            </a:r>
            <a:r>
              <a:rPr lang="en-US" sz="1400" dirty="0"/>
              <a:t> moved from Test Stand to accelerator front-end; measured transmission increased from ~60% to &gt;90% </a:t>
            </a:r>
            <a:r>
              <a:rPr lang="en-US" sz="1400" dirty="0">
                <a:sym typeface="Wingdings" pitchFamily="2" charset="2"/>
              </a:rPr>
              <a:t> increase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beam power</a:t>
            </a:r>
          </a:p>
          <a:p>
            <a:pPr lvl="1"/>
            <a:r>
              <a:rPr lang="en-US" sz="1400" b="1" dirty="0">
                <a:sym typeface="Wingdings" pitchFamily="2" charset="2"/>
              </a:rPr>
              <a:t>Plasma processing</a:t>
            </a:r>
            <a:r>
              <a:rPr lang="en-US" sz="1400" dirty="0">
                <a:sym typeface="Wingdings" pitchFamily="2" charset="2"/>
              </a:rPr>
              <a:t> of 3 cryomodules  increase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beam energy </a:t>
            </a:r>
            <a:r>
              <a:rPr lang="en-US" sz="1400" dirty="0">
                <a:sym typeface="Wingdings" pitchFamily="2" charset="2"/>
              </a:rPr>
              <a:t>to 1.01 GeV</a:t>
            </a:r>
          </a:p>
          <a:p>
            <a:pPr lvl="1"/>
            <a:r>
              <a:rPr lang="en-US" sz="1400" dirty="0"/>
              <a:t>Installed new </a:t>
            </a:r>
            <a:r>
              <a:rPr lang="en-US" sz="1400" b="1" dirty="0"/>
              <a:t>IRP</a:t>
            </a:r>
            <a:r>
              <a:rPr lang="en-US" sz="1400" dirty="0"/>
              <a:t> (Inner Reflector Plug) </a:t>
            </a:r>
            <a:r>
              <a:rPr lang="en-US" sz="1400" dirty="0">
                <a:sym typeface="Wingdings" pitchFamily="2" charset="2"/>
              </a:rPr>
              <a:t> improve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neutron production</a:t>
            </a:r>
          </a:p>
          <a:p>
            <a:pPr lvl="1"/>
            <a:r>
              <a:rPr lang="en-US" sz="1400" dirty="0">
                <a:sym typeface="Wingdings" pitchFamily="2" charset="2"/>
              </a:rPr>
              <a:t>Installed </a:t>
            </a:r>
            <a:r>
              <a:rPr lang="en-US" sz="1400" b="1" dirty="0">
                <a:sym typeface="Wingdings" pitchFamily="2" charset="2"/>
              </a:rPr>
              <a:t>heavy water </a:t>
            </a:r>
            <a:r>
              <a:rPr lang="en-US" sz="1400" dirty="0">
                <a:sym typeface="Wingdings" pitchFamily="2" charset="2"/>
              </a:rPr>
              <a:t> increase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neutron yield </a:t>
            </a:r>
            <a:r>
              <a:rPr lang="en-US" sz="1400" dirty="0">
                <a:sym typeface="Wingdings" pitchFamily="2" charset="2"/>
              </a:rPr>
              <a:t>by ~20%</a:t>
            </a:r>
          </a:p>
          <a:p>
            <a:pPr lvl="1"/>
            <a:r>
              <a:rPr lang="en-US" sz="1400" dirty="0">
                <a:sym typeface="Wingdings" pitchFamily="2" charset="2"/>
              </a:rPr>
              <a:t>Managed (schedule and resources) and executed </a:t>
            </a:r>
            <a:r>
              <a:rPr lang="en-US" sz="1400" b="1" dirty="0">
                <a:sym typeface="Wingdings" pitchFamily="2" charset="2"/>
              </a:rPr>
              <a:t>more than 400 maintenance tasks </a:t>
            </a:r>
            <a:r>
              <a:rPr lang="en-US" sz="1400" dirty="0">
                <a:sym typeface="Wingdings" pitchFamily="2" charset="2"/>
              </a:rPr>
              <a:t>during the long outage  increase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reliability</a:t>
            </a:r>
          </a:p>
          <a:p>
            <a:pPr lvl="1"/>
            <a:r>
              <a:rPr lang="en-US" sz="1400" dirty="0">
                <a:sym typeface="Wingdings" pitchFamily="2" charset="2"/>
              </a:rPr>
              <a:t>3 targets/year operational cycle, execution of </a:t>
            </a:r>
            <a:r>
              <a:rPr lang="en-US" sz="1400" b="1" dirty="0">
                <a:sym typeface="Wingdings" pitchFamily="2" charset="2"/>
              </a:rPr>
              <a:t>target management plan </a:t>
            </a:r>
            <a:r>
              <a:rPr lang="en-US" sz="1400" dirty="0">
                <a:sym typeface="Wingdings" pitchFamily="2" charset="2"/>
              </a:rPr>
              <a:t> overall facility operation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reliability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US" sz="1400" dirty="0">
                <a:sym typeface="Wingdings" pitchFamily="2" charset="2"/>
              </a:rPr>
              <a:t>(goal is 2 targets/year or less)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  <a:sym typeface="Wingdings" pitchFamily="2" charset="2"/>
              </a:rPr>
              <a:t>Risk</a:t>
            </a:r>
          </a:p>
          <a:p>
            <a:pPr marL="466344" lvl="3" indent="-210312"/>
            <a:r>
              <a:rPr lang="en-US" sz="1400" dirty="0"/>
              <a:t>Spare inventory, accelerator obsolescence, target performance</a:t>
            </a:r>
            <a:endParaRPr lang="en-US" sz="1400" dirty="0">
              <a:sym typeface="Wingdings" pitchFamily="2" charset="2"/>
            </a:endParaRP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  <a:sym typeface="Wingdings" pitchFamily="2" charset="2"/>
              </a:rPr>
              <a:t>Mitigation</a:t>
            </a:r>
          </a:p>
          <a:p>
            <a:pPr lvl="1"/>
            <a:r>
              <a:rPr lang="en-US" sz="1400" dirty="0">
                <a:sym typeface="Wingdings" pitchFamily="2" charset="2"/>
              </a:rPr>
              <a:t>Spares: </a:t>
            </a:r>
            <a:r>
              <a:rPr lang="en-US" sz="1400" dirty="0"/>
              <a:t>Comprehensive risk analysis </a:t>
            </a:r>
            <a:r>
              <a:rPr lang="en-US" sz="1400" dirty="0">
                <a:sym typeface="Wingdings" pitchFamily="2" charset="2"/>
              </a:rPr>
              <a:t> identified high-priority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system spares</a:t>
            </a:r>
          </a:p>
          <a:p>
            <a:pPr lvl="1"/>
            <a:r>
              <a:rPr lang="en-US" sz="1400" dirty="0">
                <a:sym typeface="Wingdings" pitchFamily="2" charset="2"/>
              </a:rPr>
              <a:t>Obsolescence:  </a:t>
            </a:r>
            <a:r>
              <a:rPr lang="en-US" sz="1400" dirty="0"/>
              <a:t>Comprehensive system analysis </a:t>
            </a:r>
            <a:r>
              <a:rPr lang="en-US" sz="1400" dirty="0">
                <a:sym typeface="Wingdings" pitchFamily="2" charset="2"/>
              </a:rPr>
              <a:t> phased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AIP plan</a:t>
            </a:r>
          </a:p>
          <a:p>
            <a:pPr lvl="1"/>
            <a:r>
              <a:rPr lang="en-US" sz="1400" dirty="0">
                <a:sym typeface="Wingdings" pitchFamily="2" charset="2"/>
              </a:rPr>
              <a:t>Target: see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target management and development plans</a:t>
            </a:r>
            <a:endParaRPr lang="en-US" sz="1400" dirty="0">
              <a:solidFill>
                <a:schemeClr val="tx2"/>
              </a:solidFill>
            </a:endParaRPr>
          </a:p>
          <a:p>
            <a:pPr marL="259556" lvl="1" indent="0">
              <a:buNone/>
            </a:pPr>
            <a:r>
              <a:rPr lang="en-US" dirty="0"/>
              <a:t>	</a:t>
            </a:r>
          </a:p>
          <a:p>
            <a:pPr marL="259556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33F60-F594-AC41-863F-9235B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38" y="4161162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3C2DD-50EA-2740-A647-29ADBFBCB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38" y="1753186"/>
            <a:ext cx="1919175" cy="182199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236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2BD2-D181-0C4F-89BE-D8336599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62" y="279220"/>
            <a:ext cx="11501908" cy="510909"/>
          </a:xfrm>
        </p:spPr>
        <p:txBody>
          <a:bodyPr/>
          <a:lstStyle/>
          <a:p>
            <a:r>
              <a:rPr lang="en-US" dirty="0"/>
              <a:t>Looking towards 2024-25 (PPU-CD4)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116B3-03D1-F74C-ABF3-834FE2A2E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3" y="1444752"/>
            <a:ext cx="6403303" cy="432407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3ED5D9-C1D4-FA46-B64B-DD9653F77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02365" y="2270335"/>
            <a:ext cx="4621323" cy="3066294"/>
          </a:xfrm>
        </p:spPr>
        <p:txBody>
          <a:bodyPr/>
          <a:lstStyle/>
          <a:p>
            <a:r>
              <a:rPr lang="en-US" dirty="0"/>
              <a:t>PPU: ”infant mortality” phase</a:t>
            </a:r>
          </a:p>
          <a:p>
            <a:r>
              <a:rPr lang="en-US" dirty="0"/>
              <a:t>SNS: mature operations phase (&gt;15 years of operations)</a:t>
            </a:r>
          </a:p>
        </p:txBody>
      </p:sp>
    </p:spTree>
    <p:extLst>
      <p:ext uri="{BB962C8B-B14F-4D97-AF65-F5344CB8AC3E}">
        <p14:creationId xmlns:p14="http://schemas.microsoft.com/office/powerpoint/2010/main" val="15776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A298-C0FA-F146-95A5-82FAA9A7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" y="131219"/>
            <a:ext cx="11269579" cy="929485"/>
          </a:xfrm>
        </p:spPr>
        <p:txBody>
          <a:bodyPr/>
          <a:lstStyle/>
          <a:p>
            <a:r>
              <a:rPr lang="en-US" dirty="0"/>
              <a:t>Priority 2 – Support of PPU and continued</a:t>
            </a:r>
            <a:br>
              <a:rPr lang="en-US" dirty="0"/>
            </a:br>
            <a:r>
              <a:rPr lang="en-US" dirty="0"/>
              <a:t>reliable facility operations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02E7-5F88-E44B-B7E4-CAFE7D44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794" y="1377696"/>
            <a:ext cx="7591310" cy="4419600"/>
          </a:xfrm>
        </p:spPr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Support of PPU and reliable facility operations</a:t>
            </a:r>
          </a:p>
          <a:p>
            <a:pPr lvl="1"/>
            <a:r>
              <a:rPr lang="en-US" sz="1800" dirty="0"/>
              <a:t>Manage the rapid ramp-up for PPU execution in FY18 and FY19 without adversely affecting facility operations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Risk</a:t>
            </a:r>
          </a:p>
          <a:p>
            <a:pPr lvl="1"/>
            <a:r>
              <a:rPr lang="en-US" sz="1800" dirty="0"/>
              <a:t>competition for resources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Mitigation</a:t>
            </a:r>
          </a:p>
          <a:p>
            <a:pPr lvl="1"/>
            <a:r>
              <a:rPr lang="en-US" sz="1800" dirty="0"/>
              <a:t>Regular </a:t>
            </a:r>
            <a:r>
              <a:rPr lang="en-US" sz="1800" dirty="0">
                <a:solidFill>
                  <a:schemeClr val="tx2"/>
                </a:solidFill>
              </a:rPr>
              <a:t>communication</a:t>
            </a:r>
            <a:r>
              <a:rPr lang="en-US" sz="1800" dirty="0"/>
              <a:t> between operations and project, to communicate goals and matrixed personnel expectations</a:t>
            </a:r>
          </a:p>
          <a:p>
            <a:pPr lvl="1"/>
            <a:r>
              <a:rPr lang="en-US" sz="1800" dirty="0"/>
              <a:t>Project-like </a:t>
            </a:r>
            <a:r>
              <a:rPr lang="en-US" sz="1800" dirty="0">
                <a:solidFill>
                  <a:schemeClr val="tx2"/>
                </a:solidFill>
              </a:rPr>
              <a:t>resource management </a:t>
            </a:r>
            <a:r>
              <a:rPr lang="en-US" sz="1800" dirty="0"/>
              <a:t>in operations (leveraging the outage management experience)</a:t>
            </a:r>
          </a:p>
          <a:p>
            <a:pPr lvl="1"/>
            <a:r>
              <a:rPr lang="en-US" sz="1800" dirty="0"/>
              <a:t>Filling of </a:t>
            </a:r>
            <a:r>
              <a:rPr lang="en-US" sz="1800" dirty="0">
                <a:solidFill>
                  <a:schemeClr val="tx2"/>
                </a:solidFill>
              </a:rPr>
              <a:t>key positions </a:t>
            </a:r>
            <a:r>
              <a:rPr lang="en-US" sz="1800" dirty="0"/>
              <a:t>bridging project and operations</a:t>
            </a:r>
          </a:p>
          <a:p>
            <a:pPr lvl="1"/>
            <a:r>
              <a:rPr lang="en-US" sz="1800" dirty="0"/>
              <a:t>Use of </a:t>
            </a:r>
            <a:r>
              <a:rPr lang="en-US" sz="1800" dirty="0">
                <a:solidFill>
                  <a:schemeClr val="tx2"/>
                </a:solidFill>
              </a:rPr>
              <a:t>subcontractors</a:t>
            </a:r>
          </a:p>
          <a:p>
            <a:pPr marL="259556" lvl="1" indent="0">
              <a:buNone/>
            </a:pPr>
            <a:endParaRPr lang="en-US" sz="1400" dirty="0"/>
          </a:p>
          <a:p>
            <a:pPr marL="259556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2AC52-57E6-0A4C-A8B2-3CD63258150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t="528" r="33679" b="7508"/>
          <a:stretch/>
        </p:blipFill>
        <p:spPr bwMode="auto">
          <a:xfrm>
            <a:off x="9647101" y="258283"/>
            <a:ext cx="2382192" cy="2382192"/>
          </a:xfrm>
          <a:prstGeom prst="ellipse">
            <a:avLst/>
          </a:prstGeom>
          <a:noFill/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9C209-9816-7E4F-8A2B-56B0542D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-312" r="11884" b="9963"/>
          <a:stretch/>
        </p:blipFill>
        <p:spPr>
          <a:xfrm>
            <a:off x="9804224" y="3470920"/>
            <a:ext cx="2067945" cy="2067945"/>
          </a:xfrm>
          <a:prstGeom prst="ellipse">
            <a:avLst/>
          </a:prstGeom>
          <a:noFill/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64EDB-B519-3E42-BC53-6A6E27D790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57655" y="3587496"/>
            <a:ext cx="1834794" cy="1834794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35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A298-C0FA-F146-95A5-82FAA9A7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5" y="213174"/>
            <a:ext cx="10988841" cy="929485"/>
          </a:xfrm>
        </p:spPr>
        <p:txBody>
          <a:bodyPr/>
          <a:lstStyle/>
          <a:p>
            <a:r>
              <a:rPr lang="en-US" dirty="0"/>
              <a:t>Priority 3 – Strengthen the accelerator R&amp;D portfolio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02E7-5F88-E44B-B7E4-CAFE7D44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982" y="996696"/>
            <a:ext cx="9531099" cy="51833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Strengthen the accelerator R&amp;D portfolio</a:t>
            </a:r>
          </a:p>
          <a:p>
            <a:pPr lvl="1"/>
            <a:r>
              <a:rPr lang="en-US" sz="1800" b="1" dirty="0"/>
              <a:t>Improvements</a:t>
            </a:r>
            <a:r>
              <a:rPr lang="en-US" sz="1800" dirty="0"/>
              <a:t> to the SNS facility</a:t>
            </a:r>
          </a:p>
          <a:p>
            <a:pPr lvl="1"/>
            <a:r>
              <a:rPr lang="en-US" sz="1800" dirty="0"/>
              <a:t>Attraction and retention of talented </a:t>
            </a:r>
            <a:r>
              <a:rPr lang="en-US" sz="1800" b="1" dirty="0"/>
              <a:t>staff</a:t>
            </a:r>
            <a:r>
              <a:rPr lang="en-US" sz="1800" dirty="0"/>
              <a:t> in operations</a:t>
            </a:r>
          </a:p>
          <a:p>
            <a:pPr lvl="1"/>
            <a:r>
              <a:rPr lang="en-US" sz="1800" dirty="0"/>
              <a:t>Improved </a:t>
            </a:r>
            <a:r>
              <a:rPr lang="en-US" sz="1800" b="1" dirty="0"/>
              <a:t>collaboration</a:t>
            </a:r>
            <a:r>
              <a:rPr lang="en-US" sz="1800" dirty="0"/>
              <a:t> with other institutions and national laboratories</a:t>
            </a:r>
          </a:p>
          <a:p>
            <a:pPr lvl="1"/>
            <a:r>
              <a:rPr lang="en-US" sz="1800" dirty="0"/>
              <a:t>Potential for proposal </a:t>
            </a:r>
            <a:r>
              <a:rPr lang="en-US" sz="1800" b="1" dirty="0"/>
              <a:t>funding</a:t>
            </a:r>
          </a:p>
          <a:p>
            <a:pPr lvl="1"/>
            <a:r>
              <a:rPr lang="en-US" sz="1800" dirty="0"/>
              <a:t>Leverage of facility investments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Risk</a:t>
            </a:r>
          </a:p>
          <a:p>
            <a:pPr lvl="1"/>
            <a:r>
              <a:rPr lang="en-US" sz="1800" dirty="0"/>
              <a:t>Competition for resources</a:t>
            </a:r>
          </a:p>
          <a:p>
            <a:pPr lvl="1"/>
            <a:r>
              <a:rPr lang="en-US" sz="1800" dirty="0"/>
              <a:t>Lack of funding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Mitigation</a:t>
            </a:r>
          </a:p>
          <a:p>
            <a:pPr lvl="1"/>
            <a:r>
              <a:rPr lang="en-US" sz="1800" dirty="0"/>
              <a:t>Establish </a:t>
            </a:r>
            <a:r>
              <a:rPr lang="en-US" sz="1800" dirty="0">
                <a:solidFill>
                  <a:schemeClr val="tx2"/>
                </a:solidFill>
              </a:rPr>
              <a:t>clear priorities</a:t>
            </a:r>
            <a:r>
              <a:rPr lang="en-US" sz="1800" dirty="0"/>
              <a:t>: R&amp;D lower than operations and PPU</a:t>
            </a:r>
          </a:p>
          <a:p>
            <a:pPr lvl="1"/>
            <a:r>
              <a:rPr lang="en-US" sz="1800" dirty="0"/>
              <a:t>Leverage external </a:t>
            </a:r>
            <a:r>
              <a:rPr lang="en-US" sz="1800" dirty="0">
                <a:solidFill>
                  <a:schemeClr val="tx2"/>
                </a:solidFill>
              </a:rPr>
              <a:t>collaborators</a:t>
            </a:r>
          </a:p>
          <a:p>
            <a:pPr lvl="1"/>
            <a:r>
              <a:rPr lang="en-US" sz="1800" dirty="0"/>
              <a:t>Compete for </a:t>
            </a:r>
            <a:r>
              <a:rPr lang="en-US" sz="1800" dirty="0">
                <a:solidFill>
                  <a:schemeClr val="tx2"/>
                </a:solidFill>
              </a:rPr>
              <a:t>external funding </a:t>
            </a:r>
            <a:r>
              <a:rPr lang="en-US" sz="1800" dirty="0"/>
              <a:t>(FOAs, SBIRs)</a:t>
            </a:r>
          </a:p>
          <a:p>
            <a:pPr lvl="1"/>
            <a:r>
              <a:rPr lang="en-US" sz="1800" dirty="0"/>
              <a:t>Compete for  internal </a:t>
            </a:r>
            <a:r>
              <a:rPr lang="en-US" sz="1800" dirty="0">
                <a:solidFill>
                  <a:schemeClr val="tx2"/>
                </a:solidFill>
              </a:rPr>
              <a:t>LDRD</a:t>
            </a:r>
          </a:p>
          <a:p>
            <a:pPr marL="259556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E0676-23CE-A641-980B-AB21E5C5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59" y="246564"/>
            <a:ext cx="11844537" cy="929485"/>
          </a:xfrm>
        </p:spPr>
        <p:txBody>
          <a:bodyPr/>
          <a:lstStyle/>
          <a:p>
            <a:r>
              <a:rPr lang="en-US" dirty="0"/>
              <a:t>Response to 2017 AAC/TAC Committee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CA932-0D59-1D4F-A513-811AEA3EA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received </a:t>
            </a:r>
            <a:r>
              <a:rPr lang="en-US" sz="2400" b="1" dirty="0"/>
              <a:t>19 recommendations </a:t>
            </a:r>
            <a:r>
              <a:rPr lang="en-US" sz="2400" dirty="0"/>
              <a:t>from the AAC/TAC Committee last year</a:t>
            </a:r>
          </a:p>
          <a:p>
            <a:r>
              <a:rPr lang="en-US" sz="2400" dirty="0"/>
              <a:t>Each recommendation was assigned an </a:t>
            </a:r>
            <a:r>
              <a:rPr lang="en-US" sz="2400" b="1" dirty="0"/>
              <a:t>owner</a:t>
            </a:r>
            <a:r>
              <a:rPr lang="en-US" sz="2400" dirty="0"/>
              <a:t> and was </a:t>
            </a:r>
            <a:r>
              <a:rPr lang="en-US" sz="2400" b="1" dirty="0"/>
              <a:t>tracked in ACTS </a:t>
            </a:r>
            <a:r>
              <a:rPr lang="en-US" sz="2400" dirty="0"/>
              <a:t>(Assessment &amp; Commitment Tracking System)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18 recommendations have been closed</a:t>
            </a:r>
          </a:p>
          <a:p>
            <a:r>
              <a:rPr lang="en-US" sz="2400" b="1" dirty="0"/>
              <a:t>Recommendation 1 </a:t>
            </a:r>
            <a:r>
              <a:rPr lang="en-US" sz="2400" dirty="0"/>
              <a:t>“Proceed with fabrication of the spare medium-beta cryomodule, if possible, ensure the funding profile is adequate to complete this task in a timely manner” has a closing date of </a:t>
            </a:r>
            <a:r>
              <a:rPr lang="en-US" sz="2400" b="1" dirty="0"/>
              <a:t>9/19</a:t>
            </a:r>
            <a:r>
              <a:rPr lang="en-US" sz="2400" dirty="0"/>
              <a:t>, because the fabrication of the cryomodule is in progress</a:t>
            </a:r>
          </a:p>
          <a:p>
            <a:r>
              <a:rPr lang="en-US" sz="2400" dirty="0"/>
              <a:t>The speakers will address in their talks responses to the respective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24361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7948-837A-3448-95BF-DBEEF399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85" y="213908"/>
            <a:ext cx="10423779" cy="510909"/>
          </a:xfrm>
        </p:spPr>
        <p:txBody>
          <a:bodyPr/>
          <a:lstStyle/>
          <a:p>
            <a:r>
              <a:rPr lang="en-US" dirty="0"/>
              <a:t>Tracked Recommendations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C731E-F062-7049-A315-E45638D3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70" y="821070"/>
            <a:ext cx="9524925" cy="5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3210385"/>
          </a:xfrm>
        </p:spPr>
        <p:txBody>
          <a:bodyPr/>
          <a:lstStyle/>
          <a:p>
            <a:r>
              <a:rPr lang="en-US" dirty="0"/>
              <a:t>Introduction and management updates</a:t>
            </a:r>
          </a:p>
          <a:p>
            <a:r>
              <a:rPr lang="en-US" dirty="0"/>
              <a:t>Progress since March 2017</a:t>
            </a:r>
          </a:p>
          <a:p>
            <a:r>
              <a:rPr lang="en-US" dirty="0"/>
              <a:t>Priorities and challenges</a:t>
            </a:r>
          </a:p>
          <a:p>
            <a:r>
              <a:rPr lang="en-US" dirty="0"/>
              <a:t>Response to 2017 recommendations</a:t>
            </a:r>
          </a:p>
          <a:p>
            <a:r>
              <a:rPr lang="en-US" dirty="0"/>
              <a:t>Presentation overview and charges</a:t>
            </a:r>
          </a:p>
        </p:txBody>
      </p: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9A3C-6013-5544-923A-8C7B05AA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24" y="254728"/>
            <a:ext cx="11422261" cy="510909"/>
          </a:xfrm>
        </p:spPr>
        <p:txBody>
          <a:bodyPr/>
          <a:lstStyle/>
          <a:p>
            <a:r>
              <a:rPr lang="en-US" dirty="0"/>
              <a:t>Response to 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28F27-D556-5846-9C6D-3D39EE7E2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001554"/>
            <a:ext cx="11573837" cy="495633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Charge for Accelerator Systems:</a:t>
            </a:r>
            <a:endParaRPr lang="en-US" sz="1400" dirty="0"/>
          </a:p>
          <a:p>
            <a:pPr>
              <a:spcBef>
                <a:spcPts val="600"/>
              </a:spcBef>
            </a:pPr>
            <a:r>
              <a:rPr lang="en-US" sz="1400" dirty="0"/>
              <a:t>Do the </a:t>
            </a:r>
            <a:r>
              <a:rPr lang="en-US" sz="1400" dirty="0">
                <a:solidFill>
                  <a:schemeClr val="tx2"/>
                </a:solidFill>
              </a:rPr>
              <a:t>capability and performance of the accelerator complex and neutron source </a:t>
            </a:r>
            <a:r>
              <a:rPr lang="en-US" sz="1400" dirty="0"/>
              <a:t>support achieving Objective A?                               (Cousineau </a:t>
            </a:r>
            <a:r>
              <a:rPr lang="en-US" sz="1400" b="1" dirty="0"/>
              <a:t>P5</a:t>
            </a:r>
            <a:r>
              <a:rPr lang="en-US" sz="1400" dirty="0"/>
              <a:t>, Kim </a:t>
            </a:r>
            <a:r>
              <a:rPr lang="en-US" sz="1400" b="1" dirty="0"/>
              <a:t>A7</a:t>
            </a:r>
            <a:r>
              <a:rPr lang="en-US" sz="1400" dirty="0"/>
              <a:t>, White </a:t>
            </a:r>
            <a:r>
              <a:rPr lang="en-US" sz="1400" b="1" dirty="0"/>
              <a:t>A8</a:t>
            </a:r>
            <a:r>
              <a:rPr lang="en-US" sz="1400" dirty="0"/>
              <a:t>, Moss</a:t>
            </a:r>
            <a:r>
              <a:rPr lang="en-US" sz="1400" b="1" dirty="0"/>
              <a:t> A9</a:t>
            </a:r>
            <a:r>
              <a:rPr lang="en-US" sz="1400" dirty="0"/>
              <a:t>, Aleksandrov </a:t>
            </a:r>
            <a:r>
              <a:rPr lang="en-US" sz="1400" b="1" dirty="0"/>
              <a:t>A10</a:t>
            </a:r>
            <a:r>
              <a:rPr lang="en-US" sz="1400" dirty="0"/>
              <a:t>, Anderson </a:t>
            </a:r>
            <a:r>
              <a:rPr lang="en-US" sz="1400" b="1" dirty="0"/>
              <a:t>A11</a:t>
            </a:r>
            <a:r>
              <a:rPr lang="en-US" sz="1400" dirty="0"/>
              <a:t>, Norris and Eason </a:t>
            </a:r>
            <a:r>
              <a:rPr lang="en-US" sz="1400" b="1" dirty="0"/>
              <a:t>A12</a:t>
            </a:r>
            <a:r>
              <a:rPr lang="en-US" sz="1400" dirty="0"/>
              <a:t>)</a:t>
            </a:r>
          </a:p>
          <a:p>
            <a:pPr lvl="0">
              <a:spcBef>
                <a:spcPts val="600"/>
              </a:spcBef>
            </a:pPr>
            <a:r>
              <a:rPr lang="en-US" sz="1400" dirty="0"/>
              <a:t>Is the </a:t>
            </a:r>
            <a:r>
              <a:rPr lang="en-US" sz="1400" dirty="0">
                <a:solidFill>
                  <a:schemeClr val="tx2"/>
                </a:solidFill>
              </a:rPr>
              <a:t>Prioritization process and Project Planning </a:t>
            </a:r>
            <a:r>
              <a:rPr lang="en-US" sz="1400" dirty="0"/>
              <a:t>strategy that has been developed and is in use for outage planning reasonable? (Johns </a:t>
            </a:r>
            <a:r>
              <a:rPr lang="en-US" sz="1400" b="1" dirty="0"/>
              <a:t>P9</a:t>
            </a:r>
            <a:r>
              <a:rPr lang="en-US" sz="1400" dirty="0"/>
              <a:t>)</a:t>
            </a:r>
          </a:p>
          <a:p>
            <a:pPr lvl="0">
              <a:spcBef>
                <a:spcPts val="600"/>
              </a:spcBef>
            </a:pPr>
            <a:r>
              <a:rPr lang="en-US" sz="1400" dirty="0"/>
              <a:t>Is the scope of work identified for ongoing and future </a:t>
            </a:r>
            <a:r>
              <a:rPr lang="en-US" sz="1400" dirty="0">
                <a:solidFill>
                  <a:schemeClr val="tx2"/>
                </a:solidFill>
              </a:rPr>
              <a:t>Accelerator Improvement Projects (AIP) </a:t>
            </a:r>
            <a:r>
              <a:rPr lang="en-US" sz="1400" dirty="0"/>
              <a:t>appropriate and balanced between the competing interests of maintaining necessary margin for routine operation at 1.4 MW while addressing system obsolescence? (Dodson </a:t>
            </a:r>
            <a:r>
              <a:rPr lang="en-US" sz="1400" b="1" dirty="0"/>
              <a:t>P8</a:t>
            </a:r>
            <a:r>
              <a:rPr lang="en-US" sz="1400" dirty="0"/>
              <a:t>)</a:t>
            </a:r>
          </a:p>
          <a:p>
            <a:pPr lvl="0">
              <a:spcBef>
                <a:spcPts val="600"/>
              </a:spcBef>
            </a:pPr>
            <a:r>
              <a:rPr lang="en-US" sz="1400" dirty="0"/>
              <a:t>Is the </a:t>
            </a:r>
            <a:r>
              <a:rPr lang="en-US" sz="1400" dirty="0">
                <a:solidFill>
                  <a:schemeClr val="tx2"/>
                </a:solidFill>
              </a:rPr>
              <a:t>Accelerator R&amp;D plan </a:t>
            </a:r>
            <a:r>
              <a:rPr lang="en-US" sz="1400" dirty="0"/>
              <a:t>presented appropriately positioned to widen collaborations and to leverage external resource support? (Cousineau </a:t>
            </a:r>
            <a:r>
              <a:rPr lang="en-US" sz="1400" b="1" dirty="0"/>
              <a:t>A1</a:t>
            </a:r>
            <a:r>
              <a:rPr lang="en-US" sz="1400" dirty="0"/>
              <a:t>, Shishlo </a:t>
            </a:r>
            <a:r>
              <a:rPr lang="en-US" sz="1400" b="1" dirty="0"/>
              <a:t>A3</a:t>
            </a:r>
            <a:r>
              <a:rPr lang="en-US" sz="1400" dirty="0"/>
              <a:t>, Liu and Abudureyimu </a:t>
            </a:r>
            <a:r>
              <a:rPr lang="en-US" sz="1400" b="1" dirty="0"/>
              <a:t>A4</a:t>
            </a:r>
            <a:r>
              <a:rPr lang="en-US" sz="1400" dirty="0"/>
              <a:t>, Evans </a:t>
            </a:r>
            <a:r>
              <a:rPr lang="en-US" sz="1400" b="1" dirty="0"/>
              <a:t>A5</a:t>
            </a:r>
            <a:r>
              <a:rPr lang="en-US" sz="1400" dirty="0"/>
              <a:t>, Kim </a:t>
            </a:r>
            <a:r>
              <a:rPr lang="en-US" sz="1400" b="1" dirty="0"/>
              <a:t>A7</a:t>
            </a:r>
            <a:r>
              <a:rPr lang="en-US" sz="1400" dirty="0"/>
              <a:t>)</a:t>
            </a:r>
          </a:p>
          <a:p>
            <a:pPr lvl="0">
              <a:spcBef>
                <a:spcPts val="600"/>
              </a:spcBef>
            </a:pPr>
            <a:r>
              <a:rPr lang="en-US" sz="1400" dirty="0"/>
              <a:t>Are the </a:t>
            </a:r>
            <a:r>
              <a:rPr lang="en-US" sz="1400" dirty="0">
                <a:solidFill>
                  <a:schemeClr val="tx2"/>
                </a:solidFill>
              </a:rPr>
              <a:t>PPU pre-CD-2 activities </a:t>
            </a:r>
            <a:r>
              <a:rPr lang="en-US" sz="1400" dirty="0"/>
              <a:t>properly focused? (Galambos </a:t>
            </a:r>
            <a:r>
              <a:rPr lang="en-US" sz="1400" b="1" dirty="0"/>
              <a:t>P4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b="1" dirty="0"/>
              <a:t>Charge for Target Systems:</a:t>
            </a:r>
            <a:endParaRPr lang="en-US" sz="1400" dirty="0"/>
          </a:p>
          <a:p>
            <a:pPr marL="0">
              <a:spcBef>
                <a:spcPts val="600"/>
              </a:spcBef>
            </a:pPr>
            <a:r>
              <a:rPr lang="en-US" sz="1400" b="1" dirty="0"/>
              <a:t> </a:t>
            </a:r>
            <a:r>
              <a:rPr lang="en-US" sz="1400" dirty="0"/>
              <a:t>Is the </a:t>
            </a:r>
            <a:r>
              <a:rPr lang="en-US" sz="1400" dirty="0">
                <a:solidFill>
                  <a:schemeClr val="tx2"/>
                </a:solidFill>
              </a:rPr>
              <a:t>SNS Target Management Plan </a:t>
            </a:r>
            <a:r>
              <a:rPr lang="en-US" sz="1400" dirty="0"/>
              <a:t>a reasonable approach to improving both performance and understanding of SNS mercury targets?          	(Pilat </a:t>
            </a:r>
            <a:r>
              <a:rPr lang="en-US" sz="1400" b="1" dirty="0"/>
              <a:t>P2</a:t>
            </a:r>
            <a:r>
              <a:rPr lang="en-US" sz="1400" dirty="0"/>
              <a:t>, Wendel </a:t>
            </a:r>
            <a:r>
              <a:rPr lang="en-US" sz="1400" b="1" dirty="0"/>
              <a:t>T1</a:t>
            </a:r>
            <a:r>
              <a:rPr lang="en-US" sz="1400" dirty="0"/>
              <a:t>)</a:t>
            </a:r>
          </a:p>
          <a:p>
            <a:pPr marL="0" lvl="0">
              <a:spcBef>
                <a:spcPts val="600"/>
              </a:spcBef>
            </a:pPr>
            <a:r>
              <a:rPr lang="en-US" sz="1400" dirty="0"/>
              <a:t>Have </a:t>
            </a:r>
            <a:r>
              <a:rPr lang="en-US" sz="1400" dirty="0">
                <a:solidFill>
                  <a:schemeClr val="tx2"/>
                </a:solidFill>
              </a:rPr>
              <a:t>lessons learned from the IRP-01 and IRP-02 </a:t>
            </a:r>
            <a:r>
              <a:rPr lang="en-US" sz="1400" dirty="0"/>
              <a:t>experiences been adequately considered in the design and fabrication plan of the next-	generation IRP (IRP-03)? (Murdoch</a:t>
            </a:r>
            <a:r>
              <a:rPr lang="en-US" sz="1400" b="1" dirty="0"/>
              <a:t> P7</a:t>
            </a:r>
            <a:r>
              <a:rPr lang="en-US" sz="1400" dirty="0"/>
              <a:t>, Janney</a:t>
            </a:r>
            <a:r>
              <a:rPr lang="en-US" sz="1400" b="1" dirty="0"/>
              <a:t> T5</a:t>
            </a:r>
            <a:r>
              <a:rPr lang="en-US" sz="1400" dirty="0"/>
              <a:t>)</a:t>
            </a:r>
          </a:p>
          <a:p>
            <a:pPr marL="0" lvl="0">
              <a:spcBef>
                <a:spcPts val="600"/>
              </a:spcBef>
            </a:pPr>
            <a:r>
              <a:rPr lang="en-US" sz="1400" dirty="0"/>
              <a:t>Is the major </a:t>
            </a:r>
            <a:r>
              <a:rPr lang="en-US" sz="1400" dirty="0">
                <a:solidFill>
                  <a:schemeClr val="tx2"/>
                </a:solidFill>
              </a:rPr>
              <a:t>procurement planning </a:t>
            </a:r>
            <a:r>
              <a:rPr lang="en-US" sz="1400" dirty="0"/>
              <a:t>sufficient for controlling long term cost and improving component manufacturing reliability? (Rosenblad </a:t>
            </a:r>
            <a:r>
              <a:rPr lang="en-US" sz="1400" b="1" dirty="0"/>
              <a:t>T6</a:t>
            </a:r>
            <a:r>
              <a:rPr lang="en-US" sz="1400" dirty="0"/>
              <a:t>)</a:t>
            </a:r>
          </a:p>
          <a:p>
            <a:pPr marL="0" lvl="0">
              <a:spcBef>
                <a:spcPts val="600"/>
              </a:spcBef>
            </a:pPr>
            <a:r>
              <a:rPr lang="en-US" sz="1400" dirty="0"/>
              <a:t>Is the proposal for </a:t>
            </a:r>
            <a:r>
              <a:rPr lang="en-US" sz="1400" dirty="0">
                <a:solidFill>
                  <a:schemeClr val="tx2"/>
                </a:solidFill>
              </a:rPr>
              <a:t>early use of the 2 MW PPU target </a:t>
            </a:r>
            <a:r>
              <a:rPr lang="en-US" sz="1400" dirty="0"/>
              <a:t>in operations reasonable? (Riemer </a:t>
            </a:r>
            <a:r>
              <a:rPr lang="en-US" sz="1400" b="1" dirty="0"/>
              <a:t>T7</a:t>
            </a:r>
            <a:r>
              <a:rPr lang="en-US" sz="1400" dirty="0"/>
              <a:t>)</a:t>
            </a:r>
          </a:p>
          <a:p>
            <a:pPr marL="0" lvl="0">
              <a:spcBef>
                <a:spcPts val="600"/>
              </a:spcBef>
            </a:pPr>
            <a:r>
              <a:rPr lang="en-US" sz="1400" dirty="0"/>
              <a:t>Do the benefits proposed from the </a:t>
            </a:r>
            <a:r>
              <a:rPr lang="en-US" sz="1400" dirty="0">
                <a:solidFill>
                  <a:schemeClr val="tx2"/>
                </a:solidFill>
              </a:rPr>
              <a:t>PPU 2 MW target design </a:t>
            </a:r>
            <a:r>
              <a:rPr lang="en-US" sz="1400" dirty="0"/>
              <a:t>changes outweigh additional potential complexities?                                        	(Wendel </a:t>
            </a:r>
            <a:r>
              <a:rPr lang="en-US" sz="1400" b="1" dirty="0"/>
              <a:t>T1</a:t>
            </a:r>
            <a:r>
              <a:rPr lang="en-US" sz="1400" dirty="0"/>
              <a:t>, Winder </a:t>
            </a:r>
            <a:r>
              <a:rPr lang="en-US" sz="1400" b="1" dirty="0"/>
              <a:t>T3</a:t>
            </a:r>
            <a:r>
              <a:rPr lang="en-US" sz="1400" dirty="0"/>
              <a:t>, Riemer </a:t>
            </a:r>
            <a:r>
              <a:rPr lang="en-US" sz="1400" b="1" dirty="0"/>
              <a:t>T7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6460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BE29-40E1-144C-B22F-90827E6F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246564"/>
            <a:ext cx="11422261" cy="929485"/>
          </a:xfrm>
        </p:spPr>
        <p:txBody>
          <a:bodyPr/>
          <a:lstStyle/>
          <a:p>
            <a:r>
              <a:rPr lang="en-US" dirty="0"/>
              <a:t>Conclusions – from Kevin Jones’ talk last year….still valid with a few 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C72F1-AEF5-E540-9B22-791CF084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SNS and RAD have had a very productive year since your last visit</a:t>
            </a:r>
          </a:p>
          <a:p>
            <a:r>
              <a:rPr lang="en-US" sz="2400" dirty="0"/>
              <a:t>Your recommendations stimulated considerable activity and resulted in substantial progress</a:t>
            </a:r>
          </a:p>
          <a:p>
            <a:r>
              <a:rPr lang="en-US" sz="2400" dirty="0"/>
              <a:t>We </a:t>
            </a:r>
            <a:r>
              <a:rPr lang="en-US" sz="2400" strike="sngStrike" dirty="0"/>
              <a:t>will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have</a:t>
            </a:r>
            <a:r>
              <a:rPr lang="en-US" sz="2400" dirty="0"/>
              <a:t> complete</a:t>
            </a:r>
            <a:r>
              <a:rPr lang="en-US" sz="2400" dirty="0">
                <a:solidFill>
                  <a:schemeClr val="tx2"/>
                </a:solidFill>
              </a:rPr>
              <a:t>d</a:t>
            </a:r>
            <a:r>
              <a:rPr lang="en-US" sz="2400" dirty="0"/>
              <a:t> all work necessary for operation at 1.4 MW with margin by </a:t>
            </a:r>
            <a:r>
              <a:rPr lang="en-US" sz="2400" strike="sngStrike" dirty="0"/>
              <a:t>April 2018  </a:t>
            </a:r>
            <a:r>
              <a:rPr lang="en-US" sz="2400" b="1" dirty="0">
                <a:solidFill>
                  <a:schemeClr val="tx2"/>
                </a:solidFill>
              </a:rPr>
              <a:t>May 2018</a:t>
            </a:r>
          </a:p>
          <a:p>
            <a:r>
              <a:rPr lang="en-US" sz="2400" dirty="0"/>
              <a:t>We have established a sound plan for the path to 1.4 MW operation by September 2018</a:t>
            </a:r>
          </a:p>
          <a:p>
            <a:r>
              <a:rPr lang="en-US" sz="2400" dirty="0"/>
              <a:t>We are managing a 10-year look-ahead operations schedule that accommodates the PPU performance plan, ties work on achieving reliable operation at 1.4 MW to the PPU schedule </a:t>
            </a:r>
            <a:r>
              <a:rPr lang="en-US" sz="2400" dirty="0">
                <a:solidFill>
                  <a:schemeClr val="tx2"/>
                </a:solidFill>
              </a:rPr>
              <a:t>and develops a robust R&amp;D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8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558" y="1801920"/>
            <a:ext cx="3145759" cy="364531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"/>
          <a:stretch/>
        </p:blipFill>
        <p:spPr>
          <a:xfrm>
            <a:off x="2703887" y="1918091"/>
            <a:ext cx="3147633" cy="3638736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523" y="139008"/>
            <a:ext cx="11617778" cy="1191095"/>
          </a:xfrm>
        </p:spPr>
        <p:txBody>
          <a:bodyPr/>
          <a:lstStyle/>
          <a:p>
            <a:r>
              <a:rPr lang="en-US" sz="2800" dirty="0"/>
              <a:t>The Neutron Sciences Directorate (NScD) at Oak Ridge National Laboratory (ORNL) operates two advanced neutron scattering user facilities</a:t>
            </a: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914401" y="2279303"/>
            <a:ext cx="1566710" cy="268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r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400" b="1" dirty="0">
                <a:solidFill>
                  <a:schemeClr val="accent2"/>
                </a:solidFill>
              </a:rPr>
              <a:t>High Flux Isotope Reactor (HFIR) </a:t>
            </a:r>
            <a:br>
              <a:rPr lang="en-US" sz="1400" b="1" dirty="0">
                <a:solidFill>
                  <a:schemeClr val="accent2"/>
                </a:solidFill>
              </a:rPr>
            </a:br>
            <a:endParaRPr lang="en-US" sz="1400" b="1" dirty="0">
              <a:solidFill>
                <a:schemeClr val="accent2"/>
              </a:solidFill>
            </a:endParaRPr>
          </a:p>
          <a:p>
            <a:pPr algn="r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400" dirty="0">
                <a:solidFill>
                  <a:schemeClr val="accent2"/>
                </a:solidFill>
              </a:rPr>
              <a:t>Intense steady-state neutron flux, high-brightness cold neutron source</a:t>
            </a:r>
          </a:p>
        </p:txBody>
      </p:sp>
      <p:sp>
        <p:nvSpPr>
          <p:cNvPr id="95239" name="Rectangle 4"/>
          <p:cNvSpPr>
            <a:spLocks noChangeArrowheads="1"/>
          </p:cNvSpPr>
          <p:nvPr/>
        </p:nvSpPr>
        <p:spPr bwMode="auto">
          <a:xfrm>
            <a:off x="9614326" y="2045257"/>
            <a:ext cx="1407026" cy="315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400" b="1" dirty="0">
                <a:solidFill>
                  <a:schemeClr val="accent1"/>
                </a:solidFill>
              </a:rPr>
              <a:t>Spallation Neutron Source (SNS)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400" dirty="0">
                <a:solidFill>
                  <a:schemeClr val="accent1"/>
                </a:solidFill>
              </a:rPr>
              <a:t>World’s most powerful pulsed neutron source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653171" y="1687280"/>
            <a:ext cx="6908753" cy="3988423"/>
            <a:chOff x="1507284" y="1687278"/>
            <a:chExt cx="9209272" cy="398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507284" y="3734094"/>
              <a:ext cx="5026862" cy="1941607"/>
            </a:xfrm>
            <a:custGeom>
              <a:avLst/>
              <a:gdLst>
                <a:gd name="T0" fmla="*/ 3582 w 3679"/>
                <a:gd name="T1" fmla="*/ 1334 h 1421"/>
                <a:gd name="T2" fmla="*/ 87 w 3679"/>
                <a:gd name="T3" fmla="*/ 1334 h 1421"/>
                <a:gd name="T4" fmla="*/ 87 w 3679"/>
                <a:gd name="T5" fmla="*/ 0 h 1421"/>
                <a:gd name="T6" fmla="*/ 0 w 3679"/>
                <a:gd name="T7" fmla="*/ 0 h 1421"/>
                <a:gd name="T8" fmla="*/ 0 w 3679"/>
                <a:gd name="T9" fmla="*/ 1421 h 1421"/>
                <a:gd name="T10" fmla="*/ 3679 w 3679"/>
                <a:gd name="T11" fmla="*/ 1421 h 1421"/>
                <a:gd name="T12" fmla="*/ 3679 w 3679"/>
                <a:gd name="T13" fmla="*/ 0 h 1421"/>
                <a:gd name="T14" fmla="*/ 3582 w 3679"/>
                <a:gd name="T15" fmla="*/ 0 h 1421"/>
                <a:gd name="T16" fmla="*/ 3582 w 3679"/>
                <a:gd name="T17" fmla="*/ 1334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79" h="1421">
                  <a:moveTo>
                    <a:pt x="3582" y="1334"/>
                  </a:moveTo>
                  <a:lnTo>
                    <a:pt x="87" y="1334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421"/>
                  </a:lnTo>
                  <a:lnTo>
                    <a:pt x="3679" y="1421"/>
                  </a:lnTo>
                  <a:lnTo>
                    <a:pt x="3679" y="0"/>
                  </a:lnTo>
                  <a:lnTo>
                    <a:pt x="3582" y="0"/>
                  </a:lnTo>
                  <a:lnTo>
                    <a:pt x="3582" y="13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691061" y="1687278"/>
              <a:ext cx="5025495" cy="3869549"/>
            </a:xfrm>
            <a:custGeom>
              <a:avLst/>
              <a:gdLst>
                <a:gd name="T0" fmla="*/ 0 w 3678"/>
                <a:gd name="T1" fmla="*/ 0 h 2832"/>
                <a:gd name="T2" fmla="*/ 0 w 3678"/>
                <a:gd name="T3" fmla="*/ 1411 h 2832"/>
                <a:gd name="T4" fmla="*/ 0 w 3678"/>
                <a:gd name="T5" fmla="*/ 2832 h 2832"/>
                <a:gd name="T6" fmla="*/ 3678 w 3678"/>
                <a:gd name="T7" fmla="*/ 2832 h 2832"/>
                <a:gd name="T8" fmla="*/ 3678 w 3678"/>
                <a:gd name="T9" fmla="*/ 1411 h 2832"/>
                <a:gd name="T10" fmla="*/ 3678 w 3678"/>
                <a:gd name="T11" fmla="*/ 0 h 2832"/>
                <a:gd name="T12" fmla="*/ 0 w 3678"/>
                <a:gd name="T13" fmla="*/ 0 h 2832"/>
                <a:gd name="T14" fmla="*/ 3581 w 3678"/>
                <a:gd name="T15" fmla="*/ 2745 h 2832"/>
                <a:gd name="T16" fmla="*/ 86 w 3678"/>
                <a:gd name="T17" fmla="*/ 2745 h 2832"/>
                <a:gd name="T18" fmla="*/ 86 w 3678"/>
                <a:gd name="T19" fmla="*/ 1411 h 2832"/>
                <a:gd name="T20" fmla="*/ 86 w 3678"/>
                <a:gd name="T21" fmla="*/ 87 h 2832"/>
                <a:gd name="T22" fmla="*/ 3581 w 3678"/>
                <a:gd name="T23" fmla="*/ 87 h 2832"/>
                <a:gd name="T24" fmla="*/ 3581 w 3678"/>
                <a:gd name="T25" fmla="*/ 1411 h 2832"/>
                <a:gd name="T26" fmla="*/ 3581 w 3678"/>
                <a:gd name="T27" fmla="*/ 2745 h 2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78" h="2832">
                  <a:moveTo>
                    <a:pt x="0" y="0"/>
                  </a:moveTo>
                  <a:lnTo>
                    <a:pt x="0" y="1411"/>
                  </a:lnTo>
                  <a:lnTo>
                    <a:pt x="0" y="2832"/>
                  </a:lnTo>
                  <a:lnTo>
                    <a:pt x="3678" y="2832"/>
                  </a:lnTo>
                  <a:lnTo>
                    <a:pt x="3678" y="1411"/>
                  </a:lnTo>
                  <a:lnTo>
                    <a:pt x="3678" y="0"/>
                  </a:lnTo>
                  <a:lnTo>
                    <a:pt x="0" y="0"/>
                  </a:lnTo>
                  <a:close/>
                  <a:moveTo>
                    <a:pt x="3581" y="2745"/>
                  </a:moveTo>
                  <a:lnTo>
                    <a:pt x="86" y="2745"/>
                  </a:lnTo>
                  <a:lnTo>
                    <a:pt x="86" y="1411"/>
                  </a:lnTo>
                  <a:lnTo>
                    <a:pt x="86" y="87"/>
                  </a:lnTo>
                  <a:lnTo>
                    <a:pt x="3581" y="87"/>
                  </a:lnTo>
                  <a:lnTo>
                    <a:pt x="3581" y="1411"/>
                  </a:lnTo>
                  <a:lnTo>
                    <a:pt x="3581" y="27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507284" y="1806152"/>
              <a:ext cx="5026862" cy="1927943"/>
            </a:xfrm>
            <a:custGeom>
              <a:avLst/>
              <a:gdLst>
                <a:gd name="T0" fmla="*/ 0 w 3679"/>
                <a:gd name="T1" fmla="*/ 0 h 1411"/>
                <a:gd name="T2" fmla="*/ 0 w 3679"/>
                <a:gd name="T3" fmla="*/ 1411 h 1411"/>
                <a:gd name="T4" fmla="*/ 87 w 3679"/>
                <a:gd name="T5" fmla="*/ 1411 h 1411"/>
                <a:gd name="T6" fmla="*/ 87 w 3679"/>
                <a:gd name="T7" fmla="*/ 87 h 1411"/>
                <a:gd name="T8" fmla="*/ 3582 w 3679"/>
                <a:gd name="T9" fmla="*/ 87 h 1411"/>
                <a:gd name="T10" fmla="*/ 3582 w 3679"/>
                <a:gd name="T11" fmla="*/ 1411 h 1411"/>
                <a:gd name="T12" fmla="*/ 3679 w 3679"/>
                <a:gd name="T13" fmla="*/ 1411 h 1411"/>
                <a:gd name="T14" fmla="*/ 3679 w 3679"/>
                <a:gd name="T15" fmla="*/ 0 h 1411"/>
                <a:gd name="T16" fmla="*/ 0 w 3679"/>
                <a:gd name="T17" fmla="*/ 0 h 1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79" h="1411">
                  <a:moveTo>
                    <a:pt x="0" y="0"/>
                  </a:moveTo>
                  <a:lnTo>
                    <a:pt x="0" y="1411"/>
                  </a:lnTo>
                  <a:lnTo>
                    <a:pt x="87" y="1411"/>
                  </a:lnTo>
                  <a:lnTo>
                    <a:pt x="87" y="87"/>
                  </a:lnTo>
                  <a:lnTo>
                    <a:pt x="3582" y="87"/>
                  </a:lnTo>
                  <a:lnTo>
                    <a:pt x="3582" y="1411"/>
                  </a:lnTo>
                  <a:lnTo>
                    <a:pt x="3679" y="1411"/>
                  </a:lnTo>
                  <a:lnTo>
                    <a:pt x="36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41528" y="2753976"/>
            <a:ext cx="2007369" cy="15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6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8814"/>
              </p:ext>
            </p:extLst>
          </p:nvPr>
        </p:nvGraphicFramePr>
        <p:xfrm>
          <a:off x="1916147" y="1700194"/>
          <a:ext cx="3835347" cy="3058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36509">
                  <a:extLst>
                    <a:ext uri="{9D8B030D-6E8A-4147-A177-3AD203B41FA5}">
                      <a16:colId xmlns:a16="http://schemas.microsoft.com/office/drawing/2014/main" val="3640289191"/>
                    </a:ext>
                  </a:extLst>
                </a:gridCol>
                <a:gridCol w="2798838">
                  <a:extLst>
                    <a:ext uri="{9D8B030D-6E8A-4147-A177-3AD203B41FA5}">
                      <a16:colId xmlns:a16="http://schemas.microsoft.com/office/drawing/2014/main" val="26109162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HFIR: Operating at 85 MW</a:t>
                      </a:r>
                      <a:endParaRPr lang="en-US" sz="1800" b="1" dirty="0"/>
                    </a:p>
                  </a:txBody>
                  <a:tcPr marL="68598" marR="68598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274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Operated</a:t>
                      </a:r>
                    </a:p>
                  </a:txBody>
                  <a:tcPr marL="68598" marR="6859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12 beam lines</a:t>
                      </a:r>
                    </a:p>
                  </a:txBody>
                  <a:tcPr marL="68598" marR="68598" anchor="ctr"/>
                </a:tc>
                <a:extLst>
                  <a:ext uri="{0D108BD9-81ED-4DB2-BD59-A6C34878D82A}">
                    <a16:rowId xmlns:a16="http://schemas.microsoft.com/office/drawing/2014/main" val="221154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Completed</a:t>
                      </a:r>
                    </a:p>
                  </a:txBody>
                  <a:tcPr marL="68598" marR="68598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52</a:t>
                      </a:r>
                      <a:r>
                        <a:rPr lang="en-US" sz="1400" dirty="0"/>
                        <a:t> years of operation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Fabrication of new inner control cylinder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Installation of new sulfuric acid tank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Preparations for </a:t>
                      </a:r>
                      <a:r>
                        <a:rPr lang="en-US" sz="1400" dirty="0">
                          <a:solidFill>
                            <a:srgbClr val="64AF01"/>
                          </a:solidFill>
                        </a:rPr>
                        <a:t>spent nuclear fuel shipping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Additional missions of </a:t>
                      </a:r>
                      <a:r>
                        <a:rPr lang="en-US" sz="1400" dirty="0">
                          <a:solidFill>
                            <a:srgbClr val="64AF01"/>
                          </a:solidFill>
                        </a:rPr>
                        <a:t>isotope production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sz="1400" dirty="0">
                          <a:solidFill>
                            <a:srgbClr val="64AF01"/>
                          </a:solidFill>
                        </a:rPr>
                        <a:t> materials </a:t>
                      </a:r>
                      <a:br>
                        <a:rPr lang="en-US" sz="1400" dirty="0">
                          <a:solidFill>
                            <a:srgbClr val="64AF01"/>
                          </a:solidFill>
                        </a:rPr>
                      </a:br>
                      <a:r>
                        <a:rPr lang="en-US" sz="1400" dirty="0">
                          <a:solidFill>
                            <a:srgbClr val="64AF01"/>
                          </a:solidFill>
                        </a:rPr>
                        <a:t>irradiation and activation</a:t>
                      </a:r>
                    </a:p>
                  </a:txBody>
                  <a:tcPr marL="68598" marR="68598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22996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560737"/>
              </p:ext>
            </p:extLst>
          </p:nvPr>
        </p:nvGraphicFramePr>
        <p:xfrm>
          <a:off x="1916145" y="4916602"/>
          <a:ext cx="3835348" cy="947376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461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02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HFIR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99" marR="34299" anchor="b"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Goal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99" marR="34299" anchor="b"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+mn-lt"/>
                        </a:rPr>
                        <a:t>Actual</a:t>
                      </a:r>
                    </a:p>
                  </a:txBody>
                  <a:tcPr marL="34299" marR="34299" anchor="b"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Unique users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34299" marR="342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34299" marR="342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511</a:t>
                      </a:r>
                    </a:p>
                  </a:txBody>
                  <a:tcPr marL="34299" marR="342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Operating hours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34299" marR="342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3,900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299" marR="342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4,165</a:t>
                      </a:r>
                    </a:p>
                  </a:txBody>
                  <a:tcPr marL="34299" marR="342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764" y="226843"/>
            <a:ext cx="11536136" cy="929485"/>
          </a:xfrm>
        </p:spPr>
        <p:txBody>
          <a:bodyPr/>
          <a:lstStyle/>
          <a:p>
            <a:r>
              <a:rPr lang="en-US" dirty="0"/>
              <a:t>Our neutron scattering user facilities exceeded FY17 DOE performance objectives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438487-AD9D-1442-BC89-963970DAC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530778"/>
              </p:ext>
            </p:extLst>
          </p:nvPr>
        </p:nvGraphicFramePr>
        <p:xfrm>
          <a:off x="6170382" y="1700194"/>
          <a:ext cx="3864165" cy="368604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13219">
                  <a:extLst>
                    <a:ext uri="{9D8B030D-6E8A-4147-A177-3AD203B41FA5}">
                      <a16:colId xmlns:a16="http://schemas.microsoft.com/office/drawing/2014/main" val="3640289191"/>
                    </a:ext>
                  </a:extLst>
                </a:gridCol>
                <a:gridCol w="2850946">
                  <a:extLst>
                    <a:ext uri="{9D8B030D-6E8A-4147-A177-3AD203B41FA5}">
                      <a16:colId xmlns:a16="http://schemas.microsoft.com/office/drawing/2014/main" val="26109162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SNS: Operating at 1.0</a:t>
                      </a:r>
                      <a:r>
                        <a:rPr lang="en-US" sz="1800" baseline="0" dirty="0"/>
                        <a:t> – 1.2</a:t>
                      </a:r>
                      <a:r>
                        <a:rPr lang="en-US" sz="1800" dirty="0"/>
                        <a:t> MW </a:t>
                      </a:r>
                    </a:p>
                  </a:txBody>
                  <a:tcPr marL="68598" marR="6859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274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Operated</a:t>
                      </a:r>
                    </a:p>
                  </a:txBody>
                  <a:tcPr marL="68598" marR="68598" anchor="ctr"/>
                </a:tc>
                <a:tc>
                  <a:txBody>
                    <a:bodyPr/>
                    <a:lstStyle/>
                    <a:p>
                      <a:pPr marL="2286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beam lines</a:t>
                      </a:r>
                    </a:p>
                    <a:p>
                      <a:pPr marL="2286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 targets</a:t>
                      </a:r>
                    </a:p>
                  </a:txBody>
                  <a:tcPr marL="68598" marR="68598" anchor="ctr"/>
                </a:tc>
                <a:extLst>
                  <a:ext uri="{0D108BD9-81ED-4DB2-BD59-A6C34878D82A}">
                    <a16:rowId xmlns:a16="http://schemas.microsoft.com/office/drawing/2014/main" val="221154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Completed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11</a:t>
                      </a:r>
                      <a:r>
                        <a:rPr lang="en-US" sz="1400" dirty="0"/>
                        <a:t> years of operation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Developed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SNS Target Management Plan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Revised operating schedule to allow 3 target changes per year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Located and mitigated water leak on IRP-1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Prepared for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scheduled long outage</a:t>
                      </a:r>
                    </a:p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501229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68598" marR="68598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1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68598" marR="68598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4868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D67DEA-9253-014E-A99A-D07B14320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467659"/>
              </p:ext>
            </p:extLst>
          </p:nvPr>
        </p:nvGraphicFramePr>
        <p:xfrm>
          <a:off x="6170383" y="4772341"/>
          <a:ext cx="3864164" cy="1097280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556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SNS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98" marR="68598" anchor="b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Goal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98" marR="68598" anchor="b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+mn-lt"/>
                        </a:rPr>
                        <a:t>Actual</a:t>
                      </a:r>
                    </a:p>
                  </a:txBody>
                  <a:tcPr marL="68598" marR="68598" anchor="b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Unique users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98" marR="685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146" marR="714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794</a:t>
                      </a:r>
                    </a:p>
                  </a:txBody>
                  <a:tcPr marL="7146" marR="714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9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Neutron production hours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98" marR="685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4700</a:t>
                      </a:r>
                    </a:p>
                  </a:txBody>
                  <a:tcPr marL="7146" marR="714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4807.3</a:t>
                      </a:r>
                    </a:p>
                  </a:txBody>
                  <a:tcPr marL="7146" marR="714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45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20"/>
          <p:cNvSpPr txBox="1">
            <a:spLocks noChangeArrowheads="1"/>
          </p:cNvSpPr>
          <p:nvPr/>
        </p:nvSpPr>
        <p:spPr bwMode="auto">
          <a:xfrm>
            <a:off x="347768" y="249853"/>
            <a:ext cx="7071040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altLang="en-US" sz="3200" dirty="0"/>
              <a:t>Neutron Sciences Directorate</a:t>
            </a:r>
          </a:p>
        </p:txBody>
      </p:sp>
      <p:sp>
        <p:nvSpPr>
          <p:cNvPr id="44" name="Rectangle 301"/>
          <p:cNvSpPr>
            <a:spLocks noChangeArrowheads="1"/>
          </p:cNvSpPr>
          <p:nvPr/>
        </p:nvSpPr>
        <p:spPr bwMode="auto">
          <a:xfrm>
            <a:off x="1912212" y="3966162"/>
            <a:ext cx="1864382" cy="1650389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  <a:b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and Programs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Shull Wollan Center: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Joint Institute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for Neutron Sciences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Center for Structural Molecular Biology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Jülich Outstation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US-Japan</a:t>
            </a:r>
          </a:p>
        </p:txBody>
      </p:sp>
      <p:sp>
        <p:nvSpPr>
          <p:cNvPr id="45" name="Rectangle 302"/>
          <p:cNvSpPr>
            <a:spLocks noChangeArrowheads="1"/>
          </p:cNvSpPr>
          <p:nvPr/>
        </p:nvSpPr>
        <p:spPr bwMode="auto">
          <a:xfrm>
            <a:off x="4078885" y="3966161"/>
            <a:ext cx="1864382" cy="724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Proton Power </a:t>
            </a:r>
            <a:b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John Galambos</a:t>
            </a:r>
          </a:p>
        </p:txBody>
      </p:sp>
      <p:sp>
        <p:nvSpPr>
          <p:cNvPr id="46" name="Rectangle 313"/>
          <p:cNvSpPr>
            <a:spLocks noChangeArrowheads="1"/>
          </p:cNvSpPr>
          <p:nvPr/>
        </p:nvSpPr>
        <p:spPr bwMode="auto">
          <a:xfrm>
            <a:off x="6245558" y="3966161"/>
            <a:ext cx="1864382" cy="724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Scientific and Program Services Office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Crystal Schrof</a:t>
            </a:r>
          </a:p>
        </p:txBody>
      </p:sp>
      <p:sp>
        <p:nvSpPr>
          <p:cNvPr id="57" name="Rectangle 310"/>
          <p:cNvSpPr>
            <a:spLocks noChangeArrowheads="1"/>
          </p:cNvSpPr>
          <p:nvPr/>
        </p:nvSpPr>
        <p:spPr bwMode="auto">
          <a:xfrm>
            <a:off x="8412231" y="3966162"/>
            <a:ext cx="1864382" cy="165038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Matrix Support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Bonnie Hébert, 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HR Manager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Lorie Hickey, 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Business Manager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Kelley Smith, 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Communications 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</a:p>
        </p:txBody>
      </p:sp>
      <p:sp>
        <p:nvSpPr>
          <p:cNvPr id="60" name="Rectangle 302"/>
          <p:cNvSpPr>
            <a:spLocks noChangeArrowheads="1"/>
          </p:cNvSpPr>
          <p:nvPr/>
        </p:nvSpPr>
        <p:spPr bwMode="auto">
          <a:xfrm>
            <a:off x="8412231" y="2737592"/>
            <a:ext cx="1864382" cy="731520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Research Reactors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 Powers</a:t>
            </a:r>
          </a:p>
        </p:txBody>
      </p:sp>
      <p:sp>
        <p:nvSpPr>
          <p:cNvPr id="50" name="Rectangle 301"/>
          <p:cNvSpPr>
            <a:spLocks noChangeArrowheads="1"/>
          </p:cNvSpPr>
          <p:nvPr/>
        </p:nvSpPr>
        <p:spPr bwMode="auto">
          <a:xfrm>
            <a:off x="1912212" y="2737592"/>
            <a:ext cx="1864382" cy="731520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Neutron Scattering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Richard Ibberson</a:t>
            </a:r>
          </a:p>
        </p:txBody>
      </p:sp>
      <p:sp>
        <p:nvSpPr>
          <p:cNvPr id="51" name="Rectangle 302"/>
          <p:cNvSpPr>
            <a:spLocks noChangeArrowheads="1"/>
          </p:cNvSpPr>
          <p:nvPr/>
        </p:nvSpPr>
        <p:spPr bwMode="auto">
          <a:xfrm>
            <a:off x="6245558" y="2737592"/>
            <a:ext cx="1864382" cy="731520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Research Accelerator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Fulvia Pilat</a:t>
            </a:r>
          </a:p>
        </p:txBody>
      </p:sp>
      <p:sp>
        <p:nvSpPr>
          <p:cNvPr id="55" name="Rectangle 313"/>
          <p:cNvSpPr>
            <a:spLocks noChangeArrowheads="1"/>
          </p:cNvSpPr>
          <p:nvPr/>
        </p:nvSpPr>
        <p:spPr bwMode="auto">
          <a:xfrm>
            <a:off x="4078885" y="2737592"/>
            <a:ext cx="1864382" cy="731520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Neutron Technologies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Graeme Murdoch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894F445-A755-407D-8349-5D6E8F189914}"/>
              </a:ext>
            </a:extLst>
          </p:cNvPr>
          <p:cNvGrpSpPr/>
          <p:nvPr/>
        </p:nvGrpSpPr>
        <p:grpSpPr>
          <a:xfrm>
            <a:off x="2850753" y="2595688"/>
            <a:ext cx="6500019" cy="141905"/>
            <a:chOff x="1328340" y="2535928"/>
            <a:chExt cx="6500019" cy="208012"/>
          </a:xfrm>
        </p:grpSpPr>
        <p:cxnSp>
          <p:nvCxnSpPr>
            <p:cNvPr id="15" name="Straight Connector 14"/>
            <p:cNvCxnSpPr>
              <a:cxnSpLocks/>
              <a:endCxn id="55" idx="0"/>
            </p:cNvCxnSpPr>
            <p:nvPr/>
          </p:nvCxnSpPr>
          <p:spPr>
            <a:xfrm>
              <a:off x="3488664" y="2535928"/>
              <a:ext cx="0" cy="201664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7" name="Straight Connector 16"/>
            <p:cNvCxnSpPr>
              <a:cxnSpLocks/>
              <a:endCxn id="51" idx="0"/>
            </p:cNvCxnSpPr>
            <p:nvPr/>
          </p:nvCxnSpPr>
          <p:spPr>
            <a:xfrm>
              <a:off x="5655337" y="2535929"/>
              <a:ext cx="0" cy="201663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2" name="Elbow Connector 41"/>
            <p:cNvCxnSpPr>
              <a:stCxn id="50" idx="0"/>
              <a:endCxn id="60" idx="0"/>
            </p:cNvCxnSpPr>
            <p:nvPr/>
          </p:nvCxnSpPr>
          <p:spPr>
            <a:xfrm rot="5400000" flipH="1" flipV="1">
              <a:off x="4572000" y="-512420"/>
              <a:ext cx="12700" cy="6500019"/>
            </a:xfrm>
            <a:prstGeom prst="bentConnector3">
              <a:avLst>
                <a:gd name="adj1" fmla="val 1800000"/>
              </a:avLst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4394060" y="1099905"/>
            <a:ext cx="3400704" cy="1126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Associate Laboratory Director</a:t>
            </a:r>
            <a:br>
              <a:rPr lang="en-US" sz="1400" b="1" dirty="0">
                <a:latin typeface="+mj-lt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Paul Langan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Jeanine Evans, Executive Secretary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2D3E729-ACFE-4F48-9E29-98578EDC227C}"/>
              </a:ext>
            </a:extLst>
          </p:cNvPr>
          <p:cNvGrpSpPr/>
          <p:nvPr/>
        </p:nvGrpSpPr>
        <p:grpSpPr>
          <a:xfrm>
            <a:off x="2850753" y="3824257"/>
            <a:ext cx="6500019" cy="141905"/>
            <a:chOff x="1328340" y="2535928"/>
            <a:chExt cx="6500019" cy="20801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1B6C522-B059-4200-AE95-EF89B6972F71}"/>
                </a:ext>
              </a:extLst>
            </p:cNvPr>
            <p:cNvCxnSpPr>
              <a:cxnSpLocks/>
            </p:cNvCxnSpPr>
            <p:nvPr/>
          </p:nvCxnSpPr>
          <p:spPr>
            <a:xfrm>
              <a:off x="3488664" y="2535928"/>
              <a:ext cx="0" cy="201664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542D7B6-07A5-4139-812C-AC50AB2B4C4A}"/>
                </a:ext>
              </a:extLst>
            </p:cNvPr>
            <p:cNvCxnSpPr>
              <a:cxnSpLocks/>
            </p:cNvCxnSpPr>
            <p:nvPr/>
          </p:nvCxnSpPr>
          <p:spPr>
            <a:xfrm>
              <a:off x="5655337" y="2535929"/>
              <a:ext cx="0" cy="201663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65" name="Elbow Connector 41">
              <a:extLst>
                <a:ext uri="{FF2B5EF4-FFF2-40B4-BE49-F238E27FC236}">
                  <a16:creationId xmlns:a16="http://schemas.microsoft.com/office/drawing/2014/main" id="{6D9CAB84-9BED-4D22-91FC-922C96324D16}"/>
                </a:ext>
              </a:extLst>
            </p:cNvPr>
            <p:cNvCxnSpPr/>
            <p:nvPr/>
          </p:nvCxnSpPr>
          <p:spPr>
            <a:xfrm rot="5400000" flipH="1" flipV="1">
              <a:off x="4572000" y="-512420"/>
              <a:ext cx="12700" cy="6500019"/>
            </a:xfrm>
            <a:prstGeom prst="bentConnector3">
              <a:avLst>
                <a:gd name="adj1" fmla="val 1800000"/>
              </a:avLst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F75BD33-711D-492C-AA50-980A3649E1A2}"/>
              </a:ext>
            </a:extLst>
          </p:cNvPr>
          <p:cNvCxnSpPr>
            <a:stCxn id="22" idx="2"/>
          </p:cNvCxnSpPr>
          <p:nvPr/>
        </p:nvCxnSpPr>
        <p:spPr>
          <a:xfrm>
            <a:off x="6094412" y="2226610"/>
            <a:ext cx="6350" cy="1597647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E7D5CCF-EBF6-7342-BAEA-1D1F51E6F4CC}"/>
              </a:ext>
            </a:extLst>
          </p:cNvPr>
          <p:cNvSpPr/>
          <p:nvPr/>
        </p:nvSpPr>
        <p:spPr>
          <a:xfrm>
            <a:off x="3652964" y="2415741"/>
            <a:ext cx="4882896" cy="1316735"/>
          </a:xfrm>
          <a:prstGeom prst="ellipse">
            <a:avLst/>
          </a:prstGeom>
          <a:noFill/>
          <a:ln w="28575" cmpd="sng"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F302A8-52E1-A14E-BE9B-614D49EF38CB}"/>
              </a:ext>
            </a:extLst>
          </p:cNvPr>
          <p:cNvSpPr txBox="1"/>
          <p:nvPr/>
        </p:nvSpPr>
        <p:spPr>
          <a:xfrm>
            <a:off x="4978361" y="5102714"/>
            <a:ext cx="2103550" cy="1255728"/>
          </a:xfrm>
          <a:prstGeom prst="rect">
            <a:avLst/>
          </a:prstGeom>
          <a:ln>
            <a:solidFill>
              <a:srgbClr val="1E764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The AAC/TAC looks at the work of the Research Accelerator (</a:t>
            </a:r>
            <a:r>
              <a:rPr lang="en-US" sz="1200" b="1" dirty="0"/>
              <a:t>RAD</a:t>
            </a:r>
            <a:r>
              <a:rPr lang="en-US" sz="1200" dirty="0"/>
              <a:t>) and Neutron Technologies (</a:t>
            </a:r>
            <a:r>
              <a:rPr lang="en-US" sz="1200" b="1" dirty="0"/>
              <a:t>NTD</a:t>
            </a:r>
            <a:r>
              <a:rPr lang="en-US" sz="1200" dirty="0"/>
              <a:t>) Divisions and advises the Associate Laboratory Director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67CC78-07D9-3644-AF83-EC6892CFBEF7}"/>
              </a:ext>
            </a:extLst>
          </p:cNvPr>
          <p:cNvSpPr/>
          <p:nvPr/>
        </p:nvSpPr>
        <p:spPr>
          <a:xfrm>
            <a:off x="3790979" y="3873980"/>
            <a:ext cx="2440194" cy="926593"/>
          </a:xfrm>
          <a:prstGeom prst="ellipse">
            <a:avLst/>
          </a:prstGeom>
          <a:noFill/>
          <a:ln w="28575" cmpd="sng">
            <a:solidFill>
              <a:schemeClr val="tx2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5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stCxn id="15" idx="0"/>
            <a:endCxn id="9" idx="2"/>
          </p:cNvCxnSpPr>
          <p:nvPr/>
        </p:nvCxnSpPr>
        <p:spPr>
          <a:xfrm flipH="1" flipV="1">
            <a:off x="5774372" y="2110305"/>
            <a:ext cx="2" cy="1926215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21" name="Straight Connector 20"/>
          <p:cNvCxnSpPr>
            <a:stCxn id="10" idx="0"/>
          </p:cNvCxnSpPr>
          <p:nvPr/>
        </p:nvCxnSpPr>
        <p:spPr>
          <a:xfrm flipH="1" flipV="1">
            <a:off x="4712593" y="2443388"/>
            <a:ext cx="1" cy="207674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23" name="Straight Connector 22"/>
          <p:cNvCxnSpPr>
            <a:stCxn id="14" idx="0"/>
          </p:cNvCxnSpPr>
          <p:nvPr/>
        </p:nvCxnSpPr>
        <p:spPr>
          <a:xfrm flipH="1" flipV="1">
            <a:off x="6836154" y="2443388"/>
            <a:ext cx="1" cy="207674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604F027-03ED-1F4D-83E9-0E0236E14590}"/>
              </a:ext>
            </a:extLst>
          </p:cNvPr>
          <p:cNvGrpSpPr/>
          <p:nvPr/>
        </p:nvGrpSpPr>
        <p:grpSpPr>
          <a:xfrm>
            <a:off x="1767300" y="1149298"/>
            <a:ext cx="8014147" cy="3965014"/>
            <a:chOff x="2087340" y="500074"/>
            <a:chExt cx="8014147" cy="3965014"/>
          </a:xfrm>
        </p:grpSpPr>
        <p:sp>
          <p:nvSpPr>
            <p:cNvPr id="9" name="Rectangle 549"/>
            <p:cNvSpPr>
              <a:spLocks noChangeArrowheads="1"/>
            </p:cNvSpPr>
            <p:nvPr/>
          </p:nvSpPr>
          <p:spPr bwMode="auto">
            <a:xfrm>
              <a:off x="4554537" y="500074"/>
              <a:ext cx="3079750" cy="9610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400" b="1" dirty="0"/>
                <a:t>Research Accelerator Division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400" dirty="0"/>
                <a:t>Fulvia Pilat, Director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/>
                <a:t>George Dodson, Deputy Director</a:t>
              </a:r>
            </a:p>
          </p:txBody>
        </p:sp>
        <p:sp>
          <p:nvSpPr>
            <p:cNvPr id="11" name="Rectangle 124"/>
            <p:cNvSpPr>
              <a:spLocks noChangeArrowheads="1"/>
            </p:cNvSpPr>
            <p:nvPr/>
          </p:nvSpPr>
          <p:spPr bwMode="auto">
            <a:xfrm>
              <a:off x="2087340" y="2001838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Accelerator Operations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Glen Johns</a:t>
              </a:r>
            </a:p>
          </p:txBody>
        </p:sp>
        <p:sp>
          <p:nvSpPr>
            <p:cNvPr id="14" name="Rectangle 124"/>
            <p:cNvSpPr>
              <a:spLocks noChangeArrowheads="1"/>
            </p:cNvSpPr>
            <p:nvPr/>
          </p:nvSpPr>
          <p:spPr bwMode="auto">
            <a:xfrm>
              <a:off x="6334462" y="2001838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Control </a:t>
              </a:r>
              <a:br>
                <a:rPr lang="en-US" sz="1200" b="1" dirty="0">
                  <a:cs typeface="Arial" pitchFamily="34" charset="0"/>
                </a:rPr>
              </a:br>
              <a:r>
                <a:rPr lang="en-US" sz="1200" b="1" dirty="0">
                  <a:cs typeface="Arial" pitchFamily="34" charset="0"/>
                </a:rPr>
                <a:t>Systems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Karen White</a:t>
              </a:r>
            </a:p>
          </p:txBody>
        </p:sp>
        <p:sp>
          <p:nvSpPr>
            <p:cNvPr id="10" name="Rectangle 124"/>
            <p:cNvSpPr>
              <a:spLocks noChangeArrowheads="1"/>
            </p:cNvSpPr>
            <p:nvPr/>
          </p:nvSpPr>
          <p:spPr bwMode="auto">
            <a:xfrm>
              <a:off x="4210901" y="2001838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Beam Science</a:t>
              </a:r>
              <a:br>
                <a:rPr lang="en-US" sz="1200" b="1" dirty="0">
                  <a:cs typeface="Arial" pitchFamily="34" charset="0"/>
                </a:rPr>
              </a:br>
              <a:r>
                <a:rPr lang="en-US" sz="1200" b="1" dirty="0">
                  <a:cs typeface="Arial" pitchFamily="34" charset="0"/>
                </a:rPr>
                <a:t>and Technology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Sarah Cousineau</a:t>
              </a:r>
            </a:p>
          </p:txBody>
        </p:sp>
        <p:sp>
          <p:nvSpPr>
            <p:cNvPr id="12" name="Rectangle 124"/>
            <p:cNvSpPr>
              <a:spLocks noChangeArrowheads="1"/>
            </p:cNvSpPr>
            <p:nvPr/>
          </p:nvSpPr>
          <p:spPr bwMode="auto">
            <a:xfrm>
              <a:off x="8458022" y="2001838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Electrical </a:t>
              </a:r>
              <a:br>
                <a:rPr lang="en-US" sz="1200" b="1" dirty="0">
                  <a:cs typeface="Arial" pitchFamily="34" charset="0"/>
                </a:rPr>
              </a:br>
              <a:r>
                <a:rPr lang="en-US" sz="1200" b="1" dirty="0">
                  <a:cs typeface="Arial" pitchFamily="34" charset="0"/>
                </a:rPr>
                <a:t>and RF Systems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Mark Champion</a:t>
              </a:r>
            </a:p>
          </p:txBody>
        </p:sp>
        <p:sp>
          <p:nvSpPr>
            <p:cNvPr id="13" name="Rectangle 124"/>
            <p:cNvSpPr>
              <a:spLocks noChangeArrowheads="1"/>
            </p:cNvSpPr>
            <p:nvPr/>
          </p:nvSpPr>
          <p:spPr bwMode="auto">
            <a:xfrm>
              <a:off x="3149120" y="3387296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Superconducting Linac Systems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Sang-Ho Kim</a:t>
              </a:r>
            </a:p>
          </p:txBody>
        </p:sp>
        <p:sp>
          <p:nvSpPr>
            <p:cNvPr id="15" name="Rectangle 124"/>
            <p:cNvSpPr>
              <a:spLocks noChangeArrowheads="1"/>
            </p:cNvSpPr>
            <p:nvPr/>
          </p:nvSpPr>
          <p:spPr bwMode="auto">
            <a:xfrm>
              <a:off x="5272681" y="3387296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Mechanical Systems and Operations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Mike Baumgartner</a:t>
              </a:r>
            </a:p>
          </p:txBody>
        </p:sp>
        <p:sp>
          <p:nvSpPr>
            <p:cNvPr id="16" name="Rectangle 124"/>
            <p:cNvSpPr>
              <a:spLocks noChangeArrowheads="1"/>
            </p:cNvSpPr>
            <p:nvPr/>
          </p:nvSpPr>
          <p:spPr bwMode="auto">
            <a:xfrm>
              <a:off x="7396242" y="3387296"/>
              <a:ext cx="1643465" cy="1077792"/>
            </a:xfrm>
            <a:prstGeom prst="rect">
              <a:avLst/>
            </a:prstGeom>
            <a:solidFill>
              <a:srgbClr val="FFEDAB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b="1" dirty="0">
                  <a:cs typeface="Arial" pitchFamily="34" charset="0"/>
                </a:rPr>
                <a:t>SNS Site Operations Support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1200" dirty="0">
                  <a:cs typeface="Arial" pitchFamily="34" charset="0"/>
                </a:rPr>
                <a:t>Sam McKenzie (A)</a:t>
              </a:r>
            </a:p>
          </p:txBody>
        </p:sp>
        <p:cxnSp>
          <p:nvCxnSpPr>
            <p:cNvPr id="8" name="Elbow Connector 7"/>
            <p:cNvCxnSpPr>
              <a:stCxn id="11" idx="0"/>
              <a:endCxn id="12" idx="0"/>
            </p:cNvCxnSpPr>
            <p:nvPr/>
          </p:nvCxnSpPr>
          <p:spPr>
            <a:xfrm rot="5400000" flipH="1" flipV="1">
              <a:off x="6094413" y="-1183503"/>
              <a:ext cx="12700" cy="6370682"/>
            </a:xfrm>
            <a:prstGeom prst="bentConnector3">
              <a:avLst>
                <a:gd name="adj1" fmla="val 1636362"/>
              </a:avLst>
            </a:pr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</p:cxnSp>
        <p:cxnSp>
          <p:nvCxnSpPr>
            <p:cNvPr id="25" name="Straight Connector 24"/>
            <p:cNvCxnSpPr>
              <a:stCxn id="13" idx="0"/>
            </p:cNvCxnSpPr>
            <p:nvPr/>
          </p:nvCxnSpPr>
          <p:spPr>
            <a:xfrm flipH="1" flipV="1">
              <a:off x="3970852" y="1794164"/>
              <a:ext cx="1" cy="1593132"/>
            </a:xfrm>
            <a:prstGeom prst="line">
              <a:avLst/>
            </a:pr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</p:cxnSp>
      </p:grpSp>
      <p:cxnSp>
        <p:nvCxnSpPr>
          <p:cNvPr id="27" name="Straight Connector 26"/>
          <p:cNvCxnSpPr>
            <a:stCxn id="16" idx="0"/>
          </p:cNvCxnSpPr>
          <p:nvPr/>
        </p:nvCxnSpPr>
        <p:spPr>
          <a:xfrm flipH="1" flipV="1">
            <a:off x="7897934" y="2443388"/>
            <a:ext cx="1" cy="1593132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427439-2C49-384B-BBD0-4159461F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53" y="282273"/>
            <a:ext cx="11422261" cy="510909"/>
          </a:xfrm>
        </p:spPr>
        <p:txBody>
          <a:bodyPr/>
          <a:lstStyle/>
          <a:p>
            <a:r>
              <a:rPr lang="en-US" dirty="0"/>
              <a:t>RAD (Research Accelerator Division)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65AC-6246-7244-8208-F3768739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93" y="5167664"/>
            <a:ext cx="11369809" cy="1099129"/>
          </a:xfrm>
        </p:spPr>
        <p:txBody>
          <a:bodyPr/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2000" dirty="0"/>
              <a:t>RAD mission:</a:t>
            </a:r>
          </a:p>
          <a:p>
            <a:pPr algn="ctr">
              <a:spcBef>
                <a:spcPts val="800"/>
              </a:spcBef>
            </a:pPr>
            <a:r>
              <a:rPr lang="en-US" sz="2000" dirty="0"/>
              <a:t>Facility operations (accelerator and target)</a:t>
            </a:r>
          </a:p>
          <a:p>
            <a:pPr algn="ctr">
              <a:spcBef>
                <a:spcPts val="800"/>
              </a:spcBef>
            </a:pPr>
            <a:r>
              <a:rPr lang="en-US" sz="2000" dirty="0"/>
              <a:t>Facility support </a:t>
            </a:r>
          </a:p>
        </p:txBody>
      </p:sp>
    </p:spTree>
    <p:extLst>
      <p:ext uri="{BB962C8B-B14F-4D97-AF65-F5344CB8AC3E}">
        <p14:creationId xmlns:p14="http://schemas.microsoft.com/office/powerpoint/2010/main" val="251257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21C9-91D8-0A45-BCCE-80C3A7AE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96" y="279220"/>
            <a:ext cx="11422261" cy="510909"/>
          </a:xfrm>
        </p:spPr>
        <p:txBody>
          <a:bodyPr/>
          <a:lstStyle/>
          <a:p>
            <a:r>
              <a:rPr lang="en-US" dirty="0"/>
              <a:t>NTD (Neutron Technologies Division) organization</a:t>
            </a:r>
          </a:p>
        </p:txBody>
      </p:sp>
      <p:sp>
        <p:nvSpPr>
          <p:cNvPr id="5" name="Freeform: Shape 39">
            <a:extLst>
              <a:ext uri="{FF2B5EF4-FFF2-40B4-BE49-F238E27FC236}">
                <a16:creationId xmlns:a16="http://schemas.microsoft.com/office/drawing/2014/main" id="{BE842024-64AD-9F4A-B33C-014648BC626F}"/>
              </a:ext>
            </a:extLst>
          </p:cNvPr>
          <p:cNvSpPr/>
          <p:nvPr/>
        </p:nvSpPr>
        <p:spPr>
          <a:xfrm>
            <a:off x="2774077" y="3133108"/>
            <a:ext cx="5608320" cy="217714"/>
          </a:xfrm>
          <a:custGeom>
            <a:avLst/>
            <a:gdLst>
              <a:gd name="connsiteX0" fmla="*/ 0 w 5608320"/>
              <a:gd name="connsiteY0" fmla="*/ 200297 h 217714"/>
              <a:gd name="connsiteX1" fmla="*/ 0 w 5608320"/>
              <a:gd name="connsiteY1" fmla="*/ 0 h 217714"/>
              <a:gd name="connsiteX2" fmla="*/ 5608320 w 5608320"/>
              <a:gd name="connsiteY2" fmla="*/ 0 h 217714"/>
              <a:gd name="connsiteX3" fmla="*/ 5608320 w 5608320"/>
              <a:gd name="connsiteY3" fmla="*/ 217714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320" h="217714">
                <a:moveTo>
                  <a:pt x="0" y="200297"/>
                </a:moveTo>
                <a:lnTo>
                  <a:pt x="0" y="0"/>
                </a:lnTo>
                <a:lnTo>
                  <a:pt x="5608320" y="0"/>
                </a:lnTo>
                <a:lnTo>
                  <a:pt x="5608320" y="217714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49">
            <a:extLst>
              <a:ext uri="{FF2B5EF4-FFF2-40B4-BE49-F238E27FC236}">
                <a16:creationId xmlns:a16="http://schemas.microsoft.com/office/drawing/2014/main" id="{E6D99494-D5C5-7149-AF37-CE521EDD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269" y="1852644"/>
            <a:ext cx="2590685" cy="98050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altLang="en-US" sz="1500" b="1" dirty="0"/>
              <a:t>Neutron Technologies</a:t>
            </a:r>
            <a:br>
              <a:rPr lang="en-US" altLang="en-US" sz="1500" b="1" dirty="0"/>
            </a:br>
            <a:r>
              <a:rPr lang="en-US" altLang="en-US" sz="1500" b="1" dirty="0"/>
              <a:t>Division</a:t>
            </a:r>
          </a:p>
          <a:p>
            <a:pPr algn="ctr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altLang="en-US" sz="1200" dirty="0"/>
              <a:t>Graeme Murdoch,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5671A-6EA5-5048-87AD-839BBF7D7123}"/>
              </a:ext>
            </a:extLst>
          </p:cNvPr>
          <p:cNvCxnSpPr>
            <a:cxnSpLocks/>
          </p:cNvCxnSpPr>
          <p:nvPr/>
        </p:nvCxnSpPr>
        <p:spPr>
          <a:xfrm>
            <a:off x="5578752" y="2833148"/>
            <a:ext cx="0" cy="29635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8" name="Rectangle 124">
            <a:extLst>
              <a:ext uri="{FF2B5EF4-FFF2-40B4-BE49-F238E27FC236}">
                <a16:creationId xmlns:a16="http://schemas.microsoft.com/office/drawing/2014/main" id="{512DBB6D-9202-334F-BA71-4D0CE54E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890" y="3319655"/>
            <a:ext cx="1584656" cy="978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34290" rIns="3429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Instrument 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David Anderson</a:t>
            </a:r>
          </a:p>
        </p:txBody>
      </p:sp>
      <p:sp>
        <p:nvSpPr>
          <p:cNvPr id="9" name="Rectangle 124">
            <a:extLst>
              <a:ext uri="{FF2B5EF4-FFF2-40B4-BE49-F238E27FC236}">
                <a16:creationId xmlns:a16="http://schemas.microsoft.com/office/drawing/2014/main" id="{0C46BE2C-5B60-C149-B519-E7A9F9045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823" y="3319655"/>
            <a:ext cx="1584656" cy="978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34290" rIns="3429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Source Development and Engineering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Mark Wendel</a:t>
            </a:r>
          </a:p>
        </p:txBody>
      </p:sp>
      <p:sp>
        <p:nvSpPr>
          <p:cNvPr id="10" name="Rectangle 124">
            <a:extLst>
              <a:ext uri="{FF2B5EF4-FFF2-40B4-BE49-F238E27FC236}">
                <a16:creationId xmlns:a16="http://schemas.microsoft.com/office/drawing/2014/main" id="{AD96EAA7-01CF-7E4C-8B2D-39E9A9B1C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025" y="3319655"/>
            <a:ext cx="1584656" cy="978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34290" rIns="3429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Instrument Methods, Projects, and Technologies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Ken Herwig</a:t>
            </a:r>
          </a:p>
        </p:txBody>
      </p:sp>
      <p:sp>
        <p:nvSpPr>
          <p:cNvPr id="11" name="Rectangle 124">
            <a:extLst>
              <a:ext uri="{FF2B5EF4-FFF2-40B4-BE49-F238E27FC236}">
                <a16:creationId xmlns:a16="http://schemas.microsoft.com/office/drawing/2014/main" id="{45898DB8-D9A5-2946-86E8-B413869D5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7958" y="3319655"/>
            <a:ext cx="1584656" cy="980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34290" rIns="3429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Instrument Data Acquisition and Controls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Steve Hartman</a:t>
            </a:r>
          </a:p>
        </p:txBody>
      </p:sp>
      <p:sp>
        <p:nvSpPr>
          <p:cNvPr id="12" name="Line 517">
            <a:extLst>
              <a:ext uri="{FF2B5EF4-FFF2-40B4-BE49-F238E27FC236}">
                <a16:creationId xmlns:a16="http://schemas.microsoft.com/office/drawing/2014/main" id="{7574B25B-5C07-6945-9D70-83FA2B8CC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286" y="3129504"/>
            <a:ext cx="0" cy="190151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517">
            <a:extLst>
              <a:ext uri="{FF2B5EF4-FFF2-40B4-BE49-F238E27FC236}">
                <a16:creationId xmlns:a16="http://schemas.microsoft.com/office/drawing/2014/main" id="{7B4ACDDF-5FC5-4542-8353-606E1B1A6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7218" y="3129504"/>
            <a:ext cx="0" cy="190151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D3F813-4366-A441-9B23-CD8078E02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27" y="4772289"/>
            <a:ext cx="11369809" cy="1099129"/>
          </a:xfrm>
        </p:spPr>
        <p:txBody>
          <a:bodyPr/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2000" dirty="0"/>
              <a:t>NTD mission:</a:t>
            </a:r>
          </a:p>
          <a:p>
            <a:pPr algn="ctr">
              <a:spcBef>
                <a:spcPts val="800"/>
              </a:spcBef>
            </a:pPr>
            <a:r>
              <a:rPr lang="en-US" sz="2000" dirty="0"/>
              <a:t>Instrument technology and development</a:t>
            </a:r>
          </a:p>
          <a:p>
            <a:pPr algn="ctr">
              <a:spcBef>
                <a:spcPts val="800"/>
              </a:spcBef>
            </a:pPr>
            <a:r>
              <a:rPr lang="en-US" sz="2000" dirty="0"/>
              <a:t>Target development and R&amp;D</a:t>
            </a:r>
          </a:p>
        </p:txBody>
      </p:sp>
    </p:spTree>
    <p:extLst>
      <p:ext uri="{BB962C8B-B14F-4D97-AF65-F5344CB8AC3E}">
        <p14:creationId xmlns:p14="http://schemas.microsoft.com/office/powerpoint/2010/main" val="400731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>
            <a:endCxn id="42" idx="1"/>
          </p:cNvCxnSpPr>
          <p:nvPr/>
        </p:nvCxnSpPr>
        <p:spPr>
          <a:xfrm>
            <a:off x="3275011" y="4027712"/>
            <a:ext cx="4745736" cy="0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9" name="Line 287"/>
          <p:cNvSpPr>
            <a:spLocks noChangeShapeType="1"/>
          </p:cNvSpPr>
          <p:nvPr/>
        </p:nvSpPr>
        <p:spPr bwMode="auto">
          <a:xfrm>
            <a:off x="4252912" y="5386612"/>
            <a:ext cx="0" cy="420624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100" name="Line 287"/>
          <p:cNvSpPr>
            <a:spLocks noChangeShapeType="1"/>
          </p:cNvSpPr>
          <p:nvPr/>
        </p:nvSpPr>
        <p:spPr bwMode="auto">
          <a:xfrm>
            <a:off x="8380412" y="5386612"/>
            <a:ext cx="0" cy="420624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84" name="Line 294"/>
          <p:cNvSpPr>
            <a:spLocks noChangeShapeType="1"/>
          </p:cNvSpPr>
          <p:nvPr/>
        </p:nvSpPr>
        <p:spPr bwMode="auto">
          <a:xfrm flipH="1">
            <a:off x="3084512" y="4789712"/>
            <a:ext cx="0" cy="1024128"/>
          </a:xfrm>
          <a:prstGeom prst="line">
            <a:avLst/>
          </a:prstGeom>
          <a:noFill/>
          <a:ln w="57150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n>
                <a:solidFill>
                  <a:schemeClr val="tx1"/>
                </a:solidFill>
                <a:tailEnd type="arrow" w="lg" len="lg"/>
              </a:ln>
              <a:latin typeface="Arial Narrow" pitchFamily="34" charset="0"/>
            </a:endParaRPr>
          </a:p>
        </p:txBody>
      </p:sp>
      <p:sp>
        <p:nvSpPr>
          <p:cNvPr id="85" name="Line 294"/>
          <p:cNvSpPr>
            <a:spLocks noChangeShapeType="1"/>
          </p:cNvSpPr>
          <p:nvPr/>
        </p:nvSpPr>
        <p:spPr bwMode="auto">
          <a:xfrm>
            <a:off x="9596493" y="4773250"/>
            <a:ext cx="3119" cy="1042416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758" y="81016"/>
            <a:ext cx="11884901" cy="1112612"/>
          </a:xfrm>
        </p:spPr>
        <p:txBody>
          <a:bodyPr/>
          <a:lstStyle/>
          <a:p>
            <a:r>
              <a:rPr lang="en-US" sz="2600" dirty="0"/>
              <a:t>The core Neutron Sciences mission at SNS is supported by three Field Work Proposals (FWP) with additional funds for PPU/STS</a:t>
            </a:r>
          </a:p>
        </p:txBody>
      </p:sp>
      <p:sp>
        <p:nvSpPr>
          <p:cNvPr id="31" name="Line 287"/>
          <p:cNvSpPr>
            <a:spLocks noChangeShapeType="1"/>
          </p:cNvSpPr>
          <p:nvPr/>
        </p:nvSpPr>
        <p:spPr bwMode="auto">
          <a:xfrm>
            <a:off x="4797570" y="4027712"/>
            <a:ext cx="0" cy="304800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33" name="Line 294"/>
          <p:cNvSpPr>
            <a:spLocks noChangeShapeType="1"/>
          </p:cNvSpPr>
          <p:nvPr/>
        </p:nvSpPr>
        <p:spPr bwMode="auto">
          <a:xfrm flipH="1">
            <a:off x="9752013" y="3273672"/>
            <a:ext cx="4491" cy="1066800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35" name="Line 294"/>
          <p:cNvSpPr>
            <a:spLocks noChangeShapeType="1"/>
          </p:cNvSpPr>
          <p:nvPr/>
        </p:nvSpPr>
        <p:spPr bwMode="auto">
          <a:xfrm>
            <a:off x="9866312" y="2511672"/>
            <a:ext cx="0" cy="228600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36" name="Line 294"/>
          <p:cNvSpPr>
            <a:spLocks noChangeShapeType="1"/>
          </p:cNvSpPr>
          <p:nvPr/>
        </p:nvSpPr>
        <p:spPr bwMode="auto">
          <a:xfrm>
            <a:off x="7779436" y="4180112"/>
            <a:ext cx="0" cy="137160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37" name="Line 294"/>
          <p:cNvSpPr>
            <a:spLocks noChangeShapeType="1"/>
          </p:cNvSpPr>
          <p:nvPr/>
        </p:nvSpPr>
        <p:spPr bwMode="auto">
          <a:xfrm flipH="1">
            <a:off x="9350892" y="2503712"/>
            <a:ext cx="0" cy="1828800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38" name="Line 294"/>
          <p:cNvSpPr>
            <a:spLocks noChangeShapeType="1"/>
          </p:cNvSpPr>
          <p:nvPr/>
        </p:nvSpPr>
        <p:spPr bwMode="auto">
          <a:xfrm>
            <a:off x="2894012" y="2503712"/>
            <a:ext cx="0" cy="1828800"/>
          </a:xfrm>
          <a:prstGeom prst="line">
            <a:avLst/>
          </a:prstGeom>
          <a:noFill/>
          <a:ln w="57150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n>
                <a:solidFill>
                  <a:schemeClr val="tx1"/>
                </a:solidFill>
                <a:tailEnd type="arrow" w="lg" len="lg"/>
              </a:ln>
              <a:latin typeface="Arial Narrow" pitchFamily="34" charset="0"/>
            </a:endParaRPr>
          </a:p>
        </p:txBody>
      </p:sp>
      <p:sp>
        <p:nvSpPr>
          <p:cNvPr id="39" name="Line 294"/>
          <p:cNvSpPr>
            <a:spLocks noChangeShapeType="1"/>
          </p:cNvSpPr>
          <p:nvPr/>
        </p:nvSpPr>
        <p:spPr bwMode="auto">
          <a:xfrm>
            <a:off x="4408674" y="2503712"/>
            <a:ext cx="0" cy="1828800"/>
          </a:xfrm>
          <a:prstGeom prst="line">
            <a:avLst/>
          </a:prstGeom>
          <a:noFill/>
          <a:ln w="57150" cmpd="sng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40" name="Rectangle 298"/>
          <p:cNvSpPr>
            <a:spLocks noChangeArrowheads="1"/>
          </p:cNvSpPr>
          <p:nvPr/>
        </p:nvSpPr>
        <p:spPr bwMode="auto">
          <a:xfrm>
            <a:off x="5027612" y="1055912"/>
            <a:ext cx="1820334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600" b="1" dirty="0">
                <a:latin typeface="Arial"/>
                <a:cs typeface="Arial"/>
              </a:rPr>
              <a:t>DOE/SC/BES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Rectangle 310"/>
          <p:cNvSpPr>
            <a:spLocks noChangeArrowheads="1"/>
          </p:cNvSpPr>
          <p:nvPr/>
        </p:nvSpPr>
        <p:spPr bwMode="auto">
          <a:xfrm>
            <a:off x="8088312" y="5805712"/>
            <a:ext cx="18288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400" b="1" dirty="0">
                <a:latin typeface="Arial Narrow" pitchFamily="34" charset="0"/>
              </a:rPr>
              <a:t>SNS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42" name="Line 294"/>
          <p:cNvSpPr>
            <a:spLocks noChangeShapeType="1"/>
          </p:cNvSpPr>
          <p:nvPr/>
        </p:nvSpPr>
        <p:spPr bwMode="auto">
          <a:xfrm>
            <a:off x="7995816" y="2503712"/>
            <a:ext cx="0" cy="1524000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43" name="Line 287"/>
          <p:cNvSpPr>
            <a:spLocks noChangeShapeType="1"/>
          </p:cNvSpPr>
          <p:nvPr/>
        </p:nvSpPr>
        <p:spPr bwMode="auto">
          <a:xfrm>
            <a:off x="6149534" y="4050125"/>
            <a:ext cx="0" cy="283334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44" name="Rectangle 301"/>
          <p:cNvSpPr>
            <a:spLocks noChangeArrowheads="1"/>
          </p:cNvSpPr>
          <p:nvPr/>
        </p:nvSpPr>
        <p:spPr bwMode="auto">
          <a:xfrm>
            <a:off x="7220170" y="4332515"/>
            <a:ext cx="685800" cy="4572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  <a:gs pos="34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SPSO</a:t>
            </a:r>
          </a:p>
        </p:txBody>
      </p:sp>
      <p:sp>
        <p:nvSpPr>
          <p:cNvPr id="46" name="Rectangle 303"/>
          <p:cNvSpPr>
            <a:spLocks noChangeArrowheads="1"/>
          </p:cNvSpPr>
          <p:nvPr/>
        </p:nvSpPr>
        <p:spPr bwMode="auto">
          <a:xfrm>
            <a:off x="5783890" y="4333001"/>
            <a:ext cx="6858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NSD</a:t>
            </a:r>
          </a:p>
        </p:txBody>
      </p:sp>
      <p:sp>
        <p:nvSpPr>
          <p:cNvPr id="47" name="Line 312"/>
          <p:cNvSpPr>
            <a:spLocks noChangeShapeType="1"/>
          </p:cNvSpPr>
          <p:nvPr/>
        </p:nvSpPr>
        <p:spPr bwMode="auto">
          <a:xfrm>
            <a:off x="7372570" y="4043469"/>
            <a:ext cx="0" cy="283334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49" name="Rectangle 301"/>
          <p:cNvSpPr>
            <a:spLocks noChangeArrowheads="1"/>
          </p:cNvSpPr>
          <p:nvPr/>
        </p:nvSpPr>
        <p:spPr bwMode="auto">
          <a:xfrm>
            <a:off x="2741612" y="4332515"/>
            <a:ext cx="6858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RRD</a:t>
            </a:r>
          </a:p>
        </p:txBody>
      </p:sp>
      <p:sp>
        <p:nvSpPr>
          <p:cNvPr id="50" name="Rectangle 302"/>
          <p:cNvSpPr>
            <a:spLocks noChangeArrowheads="1"/>
          </p:cNvSpPr>
          <p:nvPr/>
        </p:nvSpPr>
        <p:spPr bwMode="auto">
          <a:xfrm>
            <a:off x="9218612" y="4332515"/>
            <a:ext cx="6858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RAD</a:t>
            </a:r>
          </a:p>
        </p:txBody>
      </p:sp>
      <p:sp>
        <p:nvSpPr>
          <p:cNvPr id="51" name="Rectangle 313"/>
          <p:cNvSpPr>
            <a:spLocks noChangeArrowheads="1"/>
          </p:cNvSpPr>
          <p:nvPr/>
        </p:nvSpPr>
        <p:spPr bwMode="auto">
          <a:xfrm>
            <a:off x="4272798" y="4332515"/>
            <a:ext cx="685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NTD</a:t>
            </a:r>
          </a:p>
        </p:txBody>
      </p:sp>
      <p:sp>
        <p:nvSpPr>
          <p:cNvPr id="52" name="Rectangle 301"/>
          <p:cNvSpPr>
            <a:spLocks noChangeArrowheads="1"/>
          </p:cNvSpPr>
          <p:nvPr/>
        </p:nvSpPr>
        <p:spPr bwMode="auto">
          <a:xfrm>
            <a:off x="2360613" y="2046512"/>
            <a:ext cx="1075679" cy="465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HFIR OPS FWP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FY17 - $65.0M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53" name="Rectangle 310"/>
          <p:cNvSpPr>
            <a:spLocks noChangeArrowheads="1"/>
          </p:cNvSpPr>
          <p:nvPr/>
        </p:nvSpPr>
        <p:spPr bwMode="auto">
          <a:xfrm>
            <a:off x="2767012" y="5805711"/>
            <a:ext cx="1828800" cy="4572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400" b="1" dirty="0">
                <a:latin typeface="Arial Narrow" pitchFamily="34" charset="0"/>
              </a:rPr>
              <a:t>HFIR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57" name="Line 287"/>
          <p:cNvSpPr>
            <a:spLocks noChangeShapeType="1"/>
          </p:cNvSpPr>
          <p:nvPr/>
        </p:nvSpPr>
        <p:spPr bwMode="auto">
          <a:xfrm>
            <a:off x="3300412" y="4040412"/>
            <a:ext cx="0" cy="283334"/>
          </a:xfrm>
          <a:prstGeom prst="line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58" name="Line 294"/>
          <p:cNvSpPr>
            <a:spLocks noChangeShapeType="1"/>
          </p:cNvSpPr>
          <p:nvPr/>
        </p:nvSpPr>
        <p:spPr bwMode="auto">
          <a:xfrm>
            <a:off x="2894012" y="1805216"/>
            <a:ext cx="0" cy="228597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59" name="Rectangle 301"/>
          <p:cNvSpPr>
            <a:spLocks noChangeArrowheads="1"/>
          </p:cNvSpPr>
          <p:nvPr/>
        </p:nvSpPr>
        <p:spPr bwMode="auto">
          <a:xfrm>
            <a:off x="7424317" y="2046512"/>
            <a:ext cx="1075679" cy="465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SCIENCE FWP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FY17 - $69.0M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60" name="Line 294"/>
          <p:cNvSpPr>
            <a:spLocks noChangeShapeType="1"/>
          </p:cNvSpPr>
          <p:nvPr/>
        </p:nvSpPr>
        <p:spPr bwMode="auto">
          <a:xfrm flipH="1">
            <a:off x="7983116" y="1817912"/>
            <a:ext cx="0" cy="228600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894012" y="1817912"/>
            <a:ext cx="6803136" cy="0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sp>
        <p:nvSpPr>
          <p:cNvPr id="62" name="Line 287"/>
          <p:cNvSpPr>
            <a:spLocks noChangeShapeType="1"/>
          </p:cNvSpPr>
          <p:nvPr/>
        </p:nvSpPr>
        <p:spPr bwMode="auto">
          <a:xfrm>
            <a:off x="9684691" y="1825872"/>
            <a:ext cx="0" cy="283334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63" name="Rectangle 301"/>
          <p:cNvSpPr>
            <a:spLocks noChangeArrowheads="1"/>
          </p:cNvSpPr>
          <p:nvPr/>
        </p:nvSpPr>
        <p:spPr bwMode="auto">
          <a:xfrm>
            <a:off x="3866396" y="2046512"/>
            <a:ext cx="1075679" cy="46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ENG FWP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FY17 – $28.7M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64" name="Rectangle 301"/>
          <p:cNvSpPr>
            <a:spLocks noChangeArrowheads="1"/>
          </p:cNvSpPr>
          <p:nvPr/>
        </p:nvSpPr>
        <p:spPr bwMode="auto">
          <a:xfrm>
            <a:off x="9142413" y="2046512"/>
            <a:ext cx="1075679" cy="46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SNS OPS FWP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FY17 - $93.0M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66" name="Line 294"/>
          <p:cNvSpPr>
            <a:spLocks noChangeShapeType="1"/>
          </p:cNvSpPr>
          <p:nvPr/>
        </p:nvSpPr>
        <p:spPr bwMode="auto">
          <a:xfrm flipH="1">
            <a:off x="3763612" y="1614709"/>
            <a:ext cx="5974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95307" y="3275637"/>
            <a:ext cx="1752600" cy="6001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SCIENCE FWP funds support functions in SPSO, NTD, RRD</a:t>
            </a:r>
          </a:p>
        </p:txBody>
      </p:sp>
      <p:sp>
        <p:nvSpPr>
          <p:cNvPr id="68" name="Rectangle 301"/>
          <p:cNvSpPr>
            <a:spLocks noChangeArrowheads="1"/>
          </p:cNvSpPr>
          <p:nvPr/>
        </p:nvSpPr>
        <p:spPr bwMode="auto">
          <a:xfrm>
            <a:off x="9599612" y="2740272"/>
            <a:ext cx="533400" cy="53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AIP Funds </a:t>
            </a:r>
            <a:r>
              <a:rPr lang="en-US" sz="1050" b="1" dirty="0">
                <a:latin typeface="Arial Narrow" pitchFamily="34" charset="0"/>
              </a:rPr>
              <a:t>($2.1M)</a:t>
            </a:r>
            <a:endParaRPr lang="en-US" sz="1050" dirty="0">
              <a:latin typeface="Arial Narrow" pitchFamily="34" charset="0"/>
            </a:endParaRPr>
          </a:p>
        </p:txBody>
      </p:sp>
      <p:sp>
        <p:nvSpPr>
          <p:cNvPr id="73" name="Line 294"/>
          <p:cNvSpPr>
            <a:spLocks noChangeShapeType="1"/>
          </p:cNvSpPr>
          <p:nvPr/>
        </p:nvSpPr>
        <p:spPr bwMode="auto">
          <a:xfrm flipH="1">
            <a:off x="7754036" y="4180112"/>
            <a:ext cx="1600200" cy="0"/>
          </a:xfrm>
          <a:prstGeom prst="line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69" name="Line 294"/>
          <p:cNvSpPr>
            <a:spLocks noChangeShapeType="1"/>
          </p:cNvSpPr>
          <p:nvPr/>
        </p:nvSpPr>
        <p:spPr bwMode="auto">
          <a:xfrm flipH="1">
            <a:off x="4408674" y="1817912"/>
            <a:ext cx="0" cy="228600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70" name="Line 294"/>
          <p:cNvSpPr>
            <a:spLocks noChangeShapeType="1"/>
          </p:cNvSpPr>
          <p:nvPr/>
        </p:nvSpPr>
        <p:spPr bwMode="auto">
          <a:xfrm flipH="1">
            <a:off x="5942012" y="1513112"/>
            <a:ext cx="0" cy="310896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77" name="Rectangle 301"/>
          <p:cNvSpPr>
            <a:spLocks noChangeArrowheads="1"/>
          </p:cNvSpPr>
          <p:nvPr/>
        </p:nvSpPr>
        <p:spPr bwMode="auto">
          <a:xfrm>
            <a:off x="1751012" y="1055912"/>
            <a:ext cx="6858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Sponsor</a:t>
            </a:r>
          </a:p>
        </p:txBody>
      </p:sp>
      <p:sp>
        <p:nvSpPr>
          <p:cNvPr id="78" name="Rectangle 301"/>
          <p:cNvSpPr>
            <a:spLocks noChangeArrowheads="1"/>
          </p:cNvSpPr>
          <p:nvPr/>
        </p:nvSpPr>
        <p:spPr bwMode="auto">
          <a:xfrm>
            <a:off x="1794142" y="2046512"/>
            <a:ext cx="6858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FWP</a:t>
            </a:r>
          </a:p>
        </p:txBody>
      </p:sp>
      <p:sp>
        <p:nvSpPr>
          <p:cNvPr id="79" name="Rectangle 301"/>
          <p:cNvSpPr>
            <a:spLocks noChangeArrowheads="1"/>
          </p:cNvSpPr>
          <p:nvPr/>
        </p:nvSpPr>
        <p:spPr bwMode="auto">
          <a:xfrm>
            <a:off x="1565542" y="3189512"/>
            <a:ext cx="1143000" cy="762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Flow of funding to Organizations</a:t>
            </a:r>
          </a:p>
        </p:txBody>
      </p:sp>
      <p:sp>
        <p:nvSpPr>
          <p:cNvPr id="80" name="Rectangle 301"/>
          <p:cNvSpPr>
            <a:spLocks noChangeArrowheads="1"/>
          </p:cNvSpPr>
          <p:nvPr/>
        </p:nvSpPr>
        <p:spPr bwMode="auto">
          <a:xfrm>
            <a:off x="1565542" y="4332512"/>
            <a:ext cx="11430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Organizations</a:t>
            </a:r>
          </a:p>
        </p:txBody>
      </p:sp>
      <p:cxnSp>
        <p:nvCxnSpPr>
          <p:cNvPr id="9" name="Straight Arrow Connector 8"/>
          <p:cNvCxnSpPr>
            <a:endCxn id="78" idx="0"/>
          </p:cNvCxnSpPr>
          <p:nvPr/>
        </p:nvCxnSpPr>
        <p:spPr>
          <a:xfrm>
            <a:off x="2137042" y="1513112"/>
            <a:ext cx="0" cy="5334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8" idx="2"/>
            <a:endCxn id="79" idx="0"/>
          </p:cNvCxnSpPr>
          <p:nvPr/>
        </p:nvCxnSpPr>
        <p:spPr>
          <a:xfrm>
            <a:off x="2137042" y="2503712"/>
            <a:ext cx="0" cy="6858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9" idx="2"/>
            <a:endCxn id="80" idx="0"/>
          </p:cNvCxnSpPr>
          <p:nvPr/>
        </p:nvCxnSpPr>
        <p:spPr>
          <a:xfrm>
            <a:off x="2137042" y="3951512"/>
            <a:ext cx="0" cy="3810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301"/>
          <p:cNvSpPr>
            <a:spLocks noChangeArrowheads="1"/>
          </p:cNvSpPr>
          <p:nvPr/>
        </p:nvSpPr>
        <p:spPr bwMode="auto">
          <a:xfrm>
            <a:off x="1565542" y="5018312"/>
            <a:ext cx="1143000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Flow of work at Facilities</a:t>
            </a:r>
          </a:p>
        </p:txBody>
      </p:sp>
      <p:cxnSp>
        <p:nvCxnSpPr>
          <p:cNvPr id="18" name="Straight Arrow Connector 17"/>
          <p:cNvCxnSpPr>
            <a:stCxn id="80" idx="2"/>
            <a:endCxn id="82" idx="0"/>
          </p:cNvCxnSpPr>
          <p:nvPr/>
        </p:nvCxnSpPr>
        <p:spPr>
          <a:xfrm>
            <a:off x="2137042" y="4789712"/>
            <a:ext cx="0" cy="2286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301"/>
          <p:cNvSpPr>
            <a:spLocks noChangeArrowheads="1"/>
          </p:cNvSpPr>
          <p:nvPr/>
        </p:nvSpPr>
        <p:spPr bwMode="auto">
          <a:xfrm>
            <a:off x="1717942" y="5843812"/>
            <a:ext cx="838200" cy="368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Facilities</a:t>
            </a:r>
          </a:p>
        </p:txBody>
      </p:sp>
      <p:cxnSp>
        <p:nvCxnSpPr>
          <p:cNvPr id="22" name="Straight Arrow Connector 21"/>
          <p:cNvCxnSpPr>
            <a:stCxn id="82" idx="2"/>
            <a:endCxn id="83" idx="0"/>
          </p:cNvCxnSpPr>
          <p:nvPr/>
        </p:nvCxnSpPr>
        <p:spPr>
          <a:xfrm>
            <a:off x="2137042" y="5627912"/>
            <a:ext cx="0" cy="2159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Line 287"/>
          <p:cNvSpPr>
            <a:spLocks noChangeShapeType="1"/>
          </p:cNvSpPr>
          <p:nvPr/>
        </p:nvSpPr>
        <p:spPr bwMode="auto">
          <a:xfrm>
            <a:off x="4628398" y="4789712"/>
            <a:ext cx="0" cy="304800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93" name="Line 287"/>
          <p:cNvSpPr>
            <a:spLocks noChangeShapeType="1"/>
          </p:cNvSpPr>
          <p:nvPr/>
        </p:nvSpPr>
        <p:spPr bwMode="auto">
          <a:xfrm>
            <a:off x="6149534" y="4789712"/>
            <a:ext cx="0" cy="283334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94" name="Line 312"/>
          <p:cNvSpPr>
            <a:spLocks noChangeShapeType="1"/>
          </p:cNvSpPr>
          <p:nvPr/>
        </p:nvSpPr>
        <p:spPr bwMode="auto">
          <a:xfrm>
            <a:off x="7575770" y="4789712"/>
            <a:ext cx="0" cy="283334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602520" y="5094512"/>
            <a:ext cx="3008376" cy="0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</p:cxnSp>
      <p:sp>
        <p:nvSpPr>
          <p:cNvPr id="97" name="Line 287"/>
          <p:cNvSpPr>
            <a:spLocks noChangeShapeType="1"/>
          </p:cNvSpPr>
          <p:nvPr/>
        </p:nvSpPr>
        <p:spPr bwMode="auto">
          <a:xfrm>
            <a:off x="6145212" y="5094512"/>
            <a:ext cx="0" cy="304800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1400" dirty="0">
              <a:latin typeface="Arial Narrow" pitchFamily="34" charset="0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4227511" y="5399312"/>
            <a:ext cx="4169664" cy="0"/>
          </a:xfrm>
          <a:prstGeom prst="line">
            <a:avLst/>
          </a:prstGeom>
          <a:noFill/>
          <a:ln w="57150" cmpd="sng">
            <a:solidFill>
              <a:srgbClr val="AA7BBD"/>
            </a:solidFill>
            <a:round/>
            <a:headEnd/>
            <a:tailEnd/>
          </a:ln>
        </p:spPr>
      </p:cxnSp>
      <p:sp>
        <p:nvSpPr>
          <p:cNvPr id="101" name="Rectangle 301"/>
          <p:cNvSpPr>
            <a:spLocks noChangeArrowheads="1"/>
          </p:cNvSpPr>
          <p:nvPr/>
        </p:nvSpPr>
        <p:spPr bwMode="auto">
          <a:xfrm>
            <a:off x="3236186" y="1132112"/>
            <a:ext cx="10668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Arial Narrow" pitchFamily="34" charset="0"/>
              </a:rPr>
              <a:t>B&amp;R Code Boundary</a:t>
            </a:r>
          </a:p>
        </p:txBody>
      </p:sp>
      <p:sp>
        <p:nvSpPr>
          <p:cNvPr id="102" name="Rectangle 301"/>
          <p:cNvSpPr>
            <a:spLocks noChangeArrowheads="1"/>
          </p:cNvSpPr>
          <p:nvPr/>
        </p:nvSpPr>
        <p:spPr bwMode="auto">
          <a:xfrm>
            <a:off x="5713413" y="2046512"/>
            <a:ext cx="1075679" cy="46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PPU/STS FWP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b="1" dirty="0">
                <a:latin typeface="Arial Narrow" pitchFamily="34" charset="0"/>
              </a:rPr>
              <a:t>FY17 - $6.8M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103" name="Line 294"/>
          <p:cNvSpPr>
            <a:spLocks noChangeShapeType="1"/>
          </p:cNvSpPr>
          <p:nvPr/>
        </p:nvSpPr>
        <p:spPr bwMode="auto">
          <a:xfrm flipH="1">
            <a:off x="6246812" y="1817912"/>
            <a:ext cx="0" cy="228600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17503" y="2937259"/>
            <a:ext cx="1158453" cy="110799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OPERATIONS FWP funds IT functions in SPSO and in-kind support for NSD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4CF30-21F7-42B1-86C2-696DEB6CCBA7}"/>
              </a:ext>
            </a:extLst>
          </p:cNvPr>
          <p:cNvSpPr txBox="1"/>
          <p:nvPr/>
        </p:nvSpPr>
        <p:spPr>
          <a:xfrm>
            <a:off x="2069783" y="1597441"/>
            <a:ext cx="17700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High Flux Isotope Reactor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1A40633-556E-4D9D-977D-4D197BE4B8C3}"/>
              </a:ext>
            </a:extLst>
          </p:cNvPr>
          <p:cNvSpPr txBox="1"/>
          <p:nvPr/>
        </p:nvSpPr>
        <p:spPr>
          <a:xfrm>
            <a:off x="6928757" y="4846423"/>
            <a:ext cx="21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Scientific &amp; Program Services Office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F5E7E18-6D34-4190-B33E-E9321A6CFB4E}"/>
              </a:ext>
            </a:extLst>
          </p:cNvPr>
          <p:cNvSpPr txBox="1"/>
          <p:nvPr/>
        </p:nvSpPr>
        <p:spPr>
          <a:xfrm>
            <a:off x="5601246" y="4852947"/>
            <a:ext cx="15327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Neutron Sciences Div.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25140AD-1E83-4B75-A873-538F136DA294}"/>
              </a:ext>
            </a:extLst>
          </p:cNvPr>
          <p:cNvSpPr txBox="1"/>
          <p:nvPr/>
        </p:nvSpPr>
        <p:spPr>
          <a:xfrm>
            <a:off x="3819405" y="4869876"/>
            <a:ext cx="18053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Neutron Technologies Div.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DB4AF6-9DAE-4404-A80A-B78F56A0B8E0}"/>
              </a:ext>
            </a:extLst>
          </p:cNvPr>
          <p:cNvSpPr txBox="1"/>
          <p:nvPr/>
        </p:nvSpPr>
        <p:spPr>
          <a:xfrm>
            <a:off x="2276520" y="4862141"/>
            <a:ext cx="16097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Research Reactors Div.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A9ECAE-BAAF-4B32-9535-85CB131311AF}"/>
              </a:ext>
            </a:extLst>
          </p:cNvPr>
          <p:cNvSpPr txBox="1"/>
          <p:nvPr/>
        </p:nvSpPr>
        <p:spPr>
          <a:xfrm>
            <a:off x="2777314" y="897813"/>
            <a:ext cx="17588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Budget &amp; Reporting Code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8B6AA5-8842-B446-A17E-B580B17A0FAE}"/>
              </a:ext>
            </a:extLst>
          </p:cNvPr>
          <p:cNvSpPr txBox="1"/>
          <p:nvPr/>
        </p:nvSpPr>
        <p:spPr>
          <a:xfrm>
            <a:off x="9032333" y="4872504"/>
            <a:ext cx="1765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highlight>
                  <a:srgbClr val="FFFF00"/>
                </a:highlight>
              </a:rPr>
              <a:t>Research Accelerator Div.</a:t>
            </a:r>
          </a:p>
        </p:txBody>
      </p:sp>
    </p:spTree>
    <p:extLst>
      <p:ext uri="{BB962C8B-B14F-4D97-AF65-F5344CB8AC3E}">
        <p14:creationId xmlns:p14="http://schemas.microsoft.com/office/powerpoint/2010/main" val="359765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24" y="91068"/>
            <a:ext cx="11960224" cy="772519"/>
          </a:xfrm>
        </p:spPr>
        <p:txBody>
          <a:bodyPr/>
          <a:lstStyle/>
          <a:p>
            <a:r>
              <a:rPr lang="en-US" sz="2600" dirty="0"/>
              <a:t>The Neutron Sciences Directorate focuses on five key organizational goals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54705" y="4509952"/>
            <a:ext cx="0" cy="628742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778779" y="4641614"/>
            <a:ext cx="0" cy="628742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636950" y="4391619"/>
            <a:ext cx="0" cy="628742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091942" y="4229648"/>
            <a:ext cx="0" cy="628742"/>
          </a:xfrm>
          <a:prstGeom prst="straightConnector1">
            <a:avLst/>
          </a:prstGeom>
          <a:ln w="28575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60095" y="4042528"/>
            <a:ext cx="0" cy="628742"/>
          </a:xfrm>
          <a:prstGeom prst="straightConnector1">
            <a:avLst/>
          </a:prstGeom>
          <a:ln w="28575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2773" y="4677843"/>
            <a:ext cx="1295060" cy="11587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Long outage December 2017 -May 2018 (RFQ, IRP, linac energy) will allow operations at 1.4 MW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7661" y="4855393"/>
            <a:ext cx="1295060" cy="11587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 Strategic decision in early FY17 to move to 3 targets per year</a:t>
            </a:r>
          </a:p>
          <a:p>
            <a:pPr algn="ctr">
              <a:lnSpc>
                <a:spcPct val="90000"/>
              </a:lnSpc>
            </a:pPr>
            <a:r>
              <a:rPr lang="en-US" sz="1100" dirty="0"/>
              <a:t>(Target Management Plan)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5709" y="5020367"/>
            <a:ext cx="1295060" cy="2475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Achieved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8021" y="5135042"/>
            <a:ext cx="1295060" cy="2475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Exceeded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2095" y="5262293"/>
            <a:ext cx="1295060" cy="8540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Execution of projects (upgrade or new instrument) is in progress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9215" y="5550011"/>
            <a:ext cx="3088495" cy="115877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The Research Accelerator Division (RAD) owns the responsibility for</a:t>
            </a:r>
            <a:r>
              <a:rPr lang="en-US" sz="1100" b="1" dirty="0"/>
              <a:t> reliable operation of the accelerator at 1.4 MW</a:t>
            </a:r>
            <a:r>
              <a:rPr lang="en-US" sz="1100" dirty="0"/>
              <a:t>, the Neutron Technology Division (NTD) owns the engineering and manufacturing challenge of </a:t>
            </a:r>
            <a:r>
              <a:rPr lang="en-US" sz="1100" b="1" dirty="0"/>
              <a:t>delivering a 1.4 MW capable target </a:t>
            </a:r>
            <a:r>
              <a:rPr lang="en-US" sz="1100" dirty="0"/>
              <a:t>and related infrastructure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36709" y="678094"/>
            <a:ext cx="8513173" cy="4015662"/>
            <a:chOff x="203325" y="1300653"/>
            <a:chExt cx="8915949" cy="4246767"/>
          </a:xfrm>
        </p:grpSpPr>
        <p:sp>
          <p:nvSpPr>
            <p:cNvPr id="18" name="Freeform 17"/>
            <p:cNvSpPr/>
            <p:nvPr/>
          </p:nvSpPr>
          <p:spPr>
            <a:xfrm>
              <a:off x="312777" y="1645423"/>
              <a:ext cx="2326570" cy="3228751"/>
            </a:xfrm>
            <a:custGeom>
              <a:avLst/>
              <a:gdLst>
                <a:gd name="connsiteX0" fmla="*/ 0 w 951481"/>
                <a:gd name="connsiteY0" fmla="*/ 0 h 634638"/>
                <a:gd name="connsiteX1" fmla="*/ 951481 w 951481"/>
                <a:gd name="connsiteY1" fmla="*/ 0 h 634638"/>
                <a:gd name="connsiteX2" fmla="*/ 951481 w 951481"/>
                <a:gd name="connsiteY2" fmla="*/ 634638 h 634638"/>
                <a:gd name="connsiteX3" fmla="*/ 0 w 951481"/>
                <a:gd name="connsiteY3" fmla="*/ 634638 h 634638"/>
                <a:gd name="connsiteX4" fmla="*/ 0 w 951481"/>
                <a:gd name="connsiteY4" fmla="*/ 0 h 6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81" h="634638">
                  <a:moveTo>
                    <a:pt x="0" y="0"/>
                  </a:moveTo>
                  <a:lnTo>
                    <a:pt x="951481" y="0"/>
                  </a:lnTo>
                  <a:lnTo>
                    <a:pt x="951481" y="634638"/>
                  </a:lnTo>
                  <a:lnTo>
                    <a:pt x="0" y="6346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/>
                  </a:gs>
                  <a:gs pos="67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45720" bIns="49784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kern="1200" dirty="0"/>
                <a:t>Routine </a:t>
              </a:r>
              <a:br>
                <a:rPr lang="en-US" kern="1200" dirty="0"/>
              </a:br>
              <a:r>
                <a:rPr lang="en-US" kern="1200" dirty="0"/>
                <a:t>and reliable operation </a:t>
              </a:r>
              <a:br>
                <a:rPr lang="en-US" kern="1200" dirty="0"/>
              </a:br>
              <a:r>
                <a:rPr lang="en-US" kern="1200" dirty="0"/>
                <a:t>of SNS </a:t>
              </a:r>
              <a:br>
                <a:rPr lang="en-US" kern="1200" dirty="0"/>
              </a:br>
              <a:r>
                <a:rPr lang="en-US" kern="1200" dirty="0"/>
                <a:t>accelerator </a:t>
              </a:r>
              <a:br>
                <a:rPr lang="en-US" kern="1200" dirty="0"/>
              </a:br>
              <a:r>
                <a:rPr lang="en-US" kern="1200" dirty="0"/>
                <a:t>at 1.4 MW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440182" y="1992215"/>
              <a:ext cx="2410832" cy="3228751"/>
            </a:xfrm>
            <a:custGeom>
              <a:avLst/>
              <a:gdLst>
                <a:gd name="connsiteX0" fmla="*/ 0 w 951481"/>
                <a:gd name="connsiteY0" fmla="*/ 0 h 634638"/>
                <a:gd name="connsiteX1" fmla="*/ 951481 w 951481"/>
                <a:gd name="connsiteY1" fmla="*/ 0 h 634638"/>
                <a:gd name="connsiteX2" fmla="*/ 951481 w 951481"/>
                <a:gd name="connsiteY2" fmla="*/ 634638 h 634638"/>
                <a:gd name="connsiteX3" fmla="*/ 0 w 951481"/>
                <a:gd name="connsiteY3" fmla="*/ 634638 h 634638"/>
                <a:gd name="connsiteX4" fmla="*/ 0 w 951481"/>
                <a:gd name="connsiteY4" fmla="*/ 0 h 6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81" h="634638">
                  <a:moveTo>
                    <a:pt x="0" y="0"/>
                  </a:moveTo>
                  <a:lnTo>
                    <a:pt x="951481" y="0"/>
                  </a:lnTo>
                  <a:lnTo>
                    <a:pt x="951481" y="634638"/>
                  </a:lnTo>
                  <a:lnTo>
                    <a:pt x="0" y="6346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/>
                  </a:gs>
                  <a:gs pos="65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45720" bIns="49784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kern="1200" dirty="0"/>
                <a:t>7 cycles </a:t>
              </a:r>
              <a:br>
                <a:rPr lang="en-US" kern="1200" dirty="0"/>
              </a:br>
              <a:r>
                <a:rPr lang="en-US" kern="1200" dirty="0"/>
                <a:t>per year </a:t>
              </a:r>
              <a:br>
                <a:rPr lang="en-US" kern="1200" dirty="0"/>
              </a:br>
              <a:r>
                <a:rPr lang="en-US" kern="1200" dirty="0"/>
                <a:t>at HFIR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863029" y="1838846"/>
              <a:ext cx="1454187" cy="3228751"/>
            </a:xfrm>
            <a:custGeom>
              <a:avLst/>
              <a:gdLst>
                <a:gd name="connsiteX0" fmla="*/ 0 w 951481"/>
                <a:gd name="connsiteY0" fmla="*/ 0 h 634638"/>
                <a:gd name="connsiteX1" fmla="*/ 951481 w 951481"/>
                <a:gd name="connsiteY1" fmla="*/ 0 h 634638"/>
                <a:gd name="connsiteX2" fmla="*/ 951481 w 951481"/>
                <a:gd name="connsiteY2" fmla="*/ 634638 h 634638"/>
                <a:gd name="connsiteX3" fmla="*/ 0 w 951481"/>
                <a:gd name="connsiteY3" fmla="*/ 634638 h 634638"/>
                <a:gd name="connsiteX4" fmla="*/ 0 w 951481"/>
                <a:gd name="connsiteY4" fmla="*/ 0 h 6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81" h="634638">
                  <a:moveTo>
                    <a:pt x="0" y="0"/>
                  </a:moveTo>
                  <a:lnTo>
                    <a:pt x="951481" y="0"/>
                  </a:lnTo>
                  <a:lnTo>
                    <a:pt x="951481" y="634638"/>
                  </a:lnTo>
                  <a:lnTo>
                    <a:pt x="0" y="6346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45720" bIns="49784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/>
                <a:t>3</a:t>
              </a:r>
              <a:r>
                <a:rPr lang="en-US" kern="1200" dirty="0"/>
                <a:t>  SNS </a:t>
              </a:r>
              <a:br>
                <a:rPr lang="en-US" kern="1200" dirty="0"/>
              </a:br>
              <a:r>
                <a:rPr lang="en-US" kern="1200" dirty="0"/>
                <a:t>mercury </a:t>
              </a:r>
              <a:br>
                <a:rPr lang="en-US" kern="1200" dirty="0"/>
              </a:br>
              <a:r>
                <a:rPr lang="en-US" kern="1200" dirty="0"/>
                <a:t>target </a:t>
              </a:r>
              <a:br>
                <a:rPr lang="en-US" kern="1200" dirty="0"/>
              </a:br>
              <a:r>
                <a:rPr lang="en-US" kern="1200" dirty="0"/>
                <a:t>changes </a:t>
              </a:r>
              <a:br>
                <a:rPr lang="en-US" kern="1200" dirty="0"/>
              </a:br>
              <a:r>
                <a:rPr lang="en-US" kern="1200" dirty="0"/>
                <a:t>per year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009481" y="2125772"/>
              <a:ext cx="2410831" cy="3228751"/>
            </a:xfrm>
            <a:custGeom>
              <a:avLst/>
              <a:gdLst>
                <a:gd name="connsiteX0" fmla="*/ 0 w 951481"/>
                <a:gd name="connsiteY0" fmla="*/ 0 h 634638"/>
                <a:gd name="connsiteX1" fmla="*/ 951481 w 951481"/>
                <a:gd name="connsiteY1" fmla="*/ 0 h 634638"/>
                <a:gd name="connsiteX2" fmla="*/ 951481 w 951481"/>
                <a:gd name="connsiteY2" fmla="*/ 634638 h 634638"/>
                <a:gd name="connsiteX3" fmla="*/ 0 w 951481"/>
                <a:gd name="connsiteY3" fmla="*/ 634638 h 634638"/>
                <a:gd name="connsiteX4" fmla="*/ 0 w 951481"/>
                <a:gd name="connsiteY4" fmla="*/ 0 h 6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81" h="634638">
                  <a:moveTo>
                    <a:pt x="0" y="0"/>
                  </a:moveTo>
                  <a:lnTo>
                    <a:pt x="951481" y="0"/>
                  </a:lnTo>
                  <a:lnTo>
                    <a:pt x="951481" y="634638"/>
                  </a:lnTo>
                  <a:lnTo>
                    <a:pt x="0" y="6346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/>
                  </a:gs>
                  <a:gs pos="64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45720" bIns="49784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kern="1200" dirty="0"/>
                <a:t>&gt;400 </a:t>
              </a:r>
              <a:br>
                <a:rPr lang="en-US" kern="1200" dirty="0"/>
              </a:br>
              <a:r>
                <a:rPr lang="en-US" kern="1200" dirty="0"/>
                <a:t>scientific </a:t>
              </a:r>
              <a:br>
                <a:rPr lang="en-US" kern="1200" dirty="0"/>
              </a:br>
              <a:r>
                <a:rPr lang="en-US" kern="1200" dirty="0"/>
                <a:t>publications </a:t>
              </a:r>
              <a:br>
                <a:rPr lang="en-US" kern="1200" dirty="0"/>
              </a:br>
              <a:r>
                <a:rPr lang="en-US" kern="1200" dirty="0"/>
                <a:t>from our </a:t>
              </a:r>
              <a:br>
                <a:rPr lang="en-US" kern="1200" dirty="0"/>
              </a:br>
              <a:r>
                <a:rPr lang="en-US" kern="1200" dirty="0"/>
                <a:t>beam lines </a:t>
              </a:r>
              <a:br>
                <a:rPr lang="en-US" kern="1200" dirty="0"/>
              </a:br>
              <a:r>
                <a:rPr lang="en-US" kern="1200" dirty="0"/>
                <a:t>per year</a:t>
              </a:r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04800" y="1300653"/>
              <a:ext cx="2410832" cy="40875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/>
            <a:lstStyle>
              <a:lvl1pPr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1pPr>
              <a:lvl2pPr marL="742950" indent="-28575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2pPr>
              <a:lvl3pPr marL="11430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3pPr>
              <a:lvl4pPr marL="16002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4pPr>
              <a:lvl5pPr marL="20574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5pPr>
              <a:lvl6pPr marL="25146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6pPr>
              <a:lvl7pPr marL="29718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7pPr>
              <a:lvl8pPr marL="34290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8pPr>
              <a:lvl9pPr marL="38862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2400" dirty="0">
                <a:latin typeface="Arial" pitchFamily="34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1859041" y="1445166"/>
              <a:ext cx="2410832" cy="408753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/>
            <a:lstStyle>
              <a:lvl1pPr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1pPr>
              <a:lvl2pPr marL="742950" indent="-28575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2pPr>
              <a:lvl3pPr marL="11430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3pPr>
              <a:lvl4pPr marL="16002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4pPr>
              <a:lvl5pPr marL="20574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5pPr>
              <a:lvl6pPr marL="25146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6pPr>
              <a:lvl7pPr marL="29718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7pPr>
              <a:lvl8pPr marL="34290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8pPr>
              <a:lvl9pPr marL="38862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2400" dirty="0">
                <a:latin typeface="Arial" pitchFamily="34" charset="0"/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859041" y="1302524"/>
              <a:ext cx="856590" cy="142643"/>
            </a:xfrm>
            <a:custGeom>
              <a:avLst/>
              <a:gdLst>
                <a:gd name="T0" fmla="*/ 804968 w 512"/>
                <a:gd name="T1" fmla="*/ 0 h 305"/>
                <a:gd name="T2" fmla="*/ 0 w 512"/>
                <a:gd name="T3" fmla="*/ 479522 h 305"/>
                <a:gd name="T4" fmla="*/ 804968 w 512"/>
                <a:gd name="T5" fmla="*/ 479522 h 305"/>
                <a:gd name="T6" fmla="*/ 804968 w 512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2" h="305">
                  <a:moveTo>
                    <a:pt x="512" y="0"/>
                  </a:moveTo>
                  <a:lnTo>
                    <a:pt x="0" y="305"/>
                  </a:lnTo>
                  <a:lnTo>
                    <a:pt x="512" y="305"/>
                  </a:lnTo>
                  <a:lnTo>
                    <a:pt x="51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54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2124" tIns="41061" rIns="82124" bIns="41061" anchor="ctr"/>
            <a:lstStyle/>
            <a:p>
              <a:endParaRPr lang="en-US" dirty="0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426668" y="1587809"/>
              <a:ext cx="2410832" cy="4087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/>
            <a:lstStyle>
              <a:lvl1pPr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1pPr>
              <a:lvl2pPr marL="742950" indent="-28575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2pPr>
              <a:lvl3pPr marL="11430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3pPr>
              <a:lvl4pPr marL="16002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4pPr>
              <a:lvl5pPr marL="20574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5pPr>
              <a:lvl6pPr marL="25146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6pPr>
              <a:lvl7pPr marL="29718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7pPr>
              <a:lvl8pPr marL="34290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8pPr>
              <a:lvl9pPr marL="38862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2400" dirty="0">
                <a:latin typeface="Arial" pitchFamily="34" charset="0"/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3426668" y="1445166"/>
              <a:ext cx="858264" cy="142643"/>
            </a:xfrm>
            <a:custGeom>
              <a:avLst/>
              <a:gdLst>
                <a:gd name="T0" fmla="*/ 806541 w 513"/>
                <a:gd name="T1" fmla="*/ 0 h 305"/>
                <a:gd name="T2" fmla="*/ 0 w 513"/>
                <a:gd name="T3" fmla="*/ 479522 h 305"/>
                <a:gd name="T4" fmla="*/ 806541 w 513"/>
                <a:gd name="T5" fmla="*/ 479522 h 305"/>
                <a:gd name="T6" fmla="*/ 806541 w 51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3" h="305">
                  <a:moveTo>
                    <a:pt x="513" y="0"/>
                  </a:moveTo>
                  <a:lnTo>
                    <a:pt x="0" y="305"/>
                  </a:lnTo>
                  <a:lnTo>
                    <a:pt x="513" y="305"/>
                  </a:lnTo>
                  <a:lnTo>
                    <a:pt x="51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4995967" y="1730451"/>
              <a:ext cx="2410832" cy="40875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/>
            <a:lstStyle>
              <a:lvl1pPr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1pPr>
              <a:lvl2pPr marL="742950" indent="-28575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2pPr>
              <a:lvl3pPr marL="11430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3pPr>
              <a:lvl4pPr marL="16002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4pPr>
              <a:lvl5pPr marL="2057400" indent="-228600" defTabSz="814388"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5pPr>
              <a:lvl6pPr marL="25146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6pPr>
              <a:lvl7pPr marL="29718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7pPr>
              <a:lvl8pPr marL="34290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8pPr>
              <a:lvl9pPr marL="3886200" indent="-228600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2400" dirty="0">
                <a:latin typeface="Arial" pitchFamily="34" charset="0"/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4995967" y="1587809"/>
              <a:ext cx="858264" cy="142643"/>
            </a:xfrm>
            <a:custGeom>
              <a:avLst/>
              <a:gdLst>
                <a:gd name="T0" fmla="*/ 806541 w 513"/>
                <a:gd name="T1" fmla="*/ 0 h 305"/>
                <a:gd name="T2" fmla="*/ 0 w 513"/>
                <a:gd name="T3" fmla="*/ 479522 h 305"/>
                <a:gd name="T4" fmla="*/ 806541 w 513"/>
                <a:gd name="T5" fmla="*/ 479522 h 305"/>
                <a:gd name="T6" fmla="*/ 806541 w 51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3" h="305">
                  <a:moveTo>
                    <a:pt x="513" y="0"/>
                  </a:moveTo>
                  <a:lnTo>
                    <a:pt x="0" y="305"/>
                  </a:lnTo>
                  <a:lnTo>
                    <a:pt x="513" y="305"/>
                  </a:lnTo>
                  <a:lnTo>
                    <a:pt x="51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043E72"/>
                </a:gs>
              </a:gsLst>
              <a:lin ang="54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2124" tIns="41061" rIns="82124" bIns="41061" anchor="ctr"/>
            <a:lstStyle/>
            <a:p>
              <a:endParaRPr lang="en-US" dirty="0"/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6556900" y="1730452"/>
              <a:ext cx="861609" cy="142175"/>
            </a:xfrm>
            <a:custGeom>
              <a:avLst/>
              <a:gdLst>
                <a:gd name="T0" fmla="*/ 809685 w 515"/>
                <a:gd name="T1" fmla="*/ 0 h 304"/>
                <a:gd name="T2" fmla="*/ 0 w 515"/>
                <a:gd name="T3" fmla="*/ 477950 h 304"/>
                <a:gd name="T4" fmla="*/ 809685 w 515"/>
                <a:gd name="T5" fmla="*/ 477950 h 304"/>
                <a:gd name="T6" fmla="*/ 809685 w 515"/>
                <a:gd name="T7" fmla="*/ 0 h 3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5" h="304">
                  <a:moveTo>
                    <a:pt x="515" y="0"/>
                  </a:moveTo>
                  <a:lnTo>
                    <a:pt x="0" y="304"/>
                  </a:lnTo>
                  <a:lnTo>
                    <a:pt x="515" y="304"/>
                  </a:lnTo>
                  <a:lnTo>
                    <a:pt x="51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/>
                </a:gs>
              </a:gsLst>
              <a:lin ang="162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2124" tIns="41061" rIns="82124" bIns="41061" anchor="ctr"/>
            <a:lstStyle/>
            <a:p>
              <a:endParaRPr lang="en-US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41591" y="2264202"/>
              <a:ext cx="2577683" cy="3283218"/>
              <a:chOff x="6541591" y="2264202"/>
              <a:chExt cx="2577683" cy="3283218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6570414" y="2264202"/>
                <a:ext cx="2078688" cy="3228751"/>
              </a:xfrm>
              <a:custGeom>
                <a:avLst/>
                <a:gdLst>
                  <a:gd name="connsiteX0" fmla="*/ 0 w 951481"/>
                  <a:gd name="connsiteY0" fmla="*/ 0 h 634638"/>
                  <a:gd name="connsiteX1" fmla="*/ 951481 w 951481"/>
                  <a:gd name="connsiteY1" fmla="*/ 0 h 634638"/>
                  <a:gd name="connsiteX2" fmla="*/ 951481 w 951481"/>
                  <a:gd name="connsiteY2" fmla="*/ 634638 h 634638"/>
                  <a:gd name="connsiteX3" fmla="*/ 0 w 951481"/>
                  <a:gd name="connsiteY3" fmla="*/ 634638 h 634638"/>
                  <a:gd name="connsiteX4" fmla="*/ 0 w 951481"/>
                  <a:gd name="connsiteY4" fmla="*/ 0 h 63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481" h="634638">
                    <a:moveTo>
                      <a:pt x="0" y="0"/>
                    </a:moveTo>
                    <a:lnTo>
                      <a:pt x="951481" y="0"/>
                    </a:lnTo>
                    <a:lnTo>
                      <a:pt x="951481" y="634638"/>
                    </a:lnTo>
                    <a:lnTo>
                      <a:pt x="0" y="63463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182880" rIns="45720" bIns="49784" numCol="1" spcCol="1270" anchor="t" anchorCtr="0">
                <a:noAutofit/>
              </a:bodyPr>
              <a:lstStyle/>
              <a:p>
                <a:pPr defTabSz="3111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kern="1200" dirty="0"/>
                  <a:t>$10M per year available for investments </a:t>
                </a:r>
                <a:br>
                  <a:rPr lang="en-US" kern="1200" dirty="0"/>
                </a:br>
                <a:r>
                  <a:rPr lang="en-US" kern="1200" dirty="0"/>
                  <a:t>in neutron scattering capabilities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945351" y="4980900"/>
                <a:ext cx="1173923" cy="50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POWGEN </a:t>
                </a:r>
                <a:br>
                  <a:rPr lang="en-US" sz="1400" dirty="0"/>
                </a:br>
                <a:r>
                  <a:rPr lang="en-US" sz="1400" dirty="0"/>
                  <a:t>upgrade</a:t>
                </a: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1591" y="4006489"/>
                <a:ext cx="2394518" cy="1540931"/>
              </a:xfrm>
              <a:prstGeom prst="rect">
                <a:avLst/>
              </a:prstGeom>
            </p:spPr>
          </p:pic>
        </p:grpSp>
        <p:sp>
          <p:nvSpPr>
            <p:cNvPr id="31" name="Isosceles Triangle 23"/>
            <p:cNvSpPr/>
            <p:nvPr/>
          </p:nvSpPr>
          <p:spPr>
            <a:xfrm rot="5400000">
              <a:off x="7398140" y="915796"/>
              <a:ext cx="662074" cy="2329432"/>
            </a:xfrm>
            <a:custGeom>
              <a:avLst/>
              <a:gdLst>
                <a:gd name="connsiteX0" fmla="*/ 0 w 887615"/>
                <a:gd name="connsiteY0" fmla="*/ 398429 h 2189213"/>
                <a:gd name="connsiteX1" fmla="*/ 466304 w 887615"/>
                <a:gd name="connsiteY1" fmla="*/ 0 h 2189213"/>
                <a:gd name="connsiteX2" fmla="*/ 887615 w 887615"/>
                <a:gd name="connsiteY2" fmla="*/ 398429 h 2189213"/>
                <a:gd name="connsiteX3" fmla="*/ 717806 w 887615"/>
                <a:gd name="connsiteY3" fmla="*/ 398429 h 2189213"/>
                <a:gd name="connsiteX4" fmla="*/ 717806 w 887615"/>
                <a:gd name="connsiteY4" fmla="*/ 2189213 h 2189213"/>
                <a:gd name="connsiteX5" fmla="*/ 169809 w 887615"/>
                <a:gd name="connsiteY5" fmla="*/ 2189213 h 2189213"/>
                <a:gd name="connsiteX6" fmla="*/ 169809 w 887615"/>
                <a:gd name="connsiteY6" fmla="*/ 398429 h 2189213"/>
                <a:gd name="connsiteX7" fmla="*/ 0 w 887615"/>
                <a:gd name="connsiteY7" fmla="*/ 398429 h 218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615" h="2189213">
                  <a:moveTo>
                    <a:pt x="0" y="398429"/>
                  </a:moveTo>
                  <a:lnTo>
                    <a:pt x="466304" y="0"/>
                  </a:lnTo>
                  <a:lnTo>
                    <a:pt x="887615" y="398429"/>
                  </a:lnTo>
                  <a:lnTo>
                    <a:pt x="717806" y="398429"/>
                  </a:lnTo>
                  <a:lnTo>
                    <a:pt x="717806" y="2189213"/>
                  </a:lnTo>
                  <a:lnTo>
                    <a:pt x="169809" y="2189213"/>
                  </a:lnTo>
                  <a:lnTo>
                    <a:pt x="169809" y="398429"/>
                  </a:lnTo>
                  <a:lnTo>
                    <a:pt x="0" y="398429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325" y="3492500"/>
              <a:ext cx="1686758" cy="1381674"/>
            </a:xfrm>
            <a:prstGeom prst="rect">
              <a:avLst/>
            </a:prstGeom>
            <a:effectLst>
              <a:softEdge rad="304800"/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748" y="3965245"/>
              <a:ext cx="1526650" cy="95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58747" y="3711924"/>
              <a:ext cx="1711898" cy="1423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921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" name="Picture 34" descr="NatureMaterials_Cover_July2016_ppt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0657">
              <a:off x="5344359" y="3998954"/>
              <a:ext cx="907222" cy="119261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17775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7404</TotalTime>
  <Words>1734</Words>
  <Application>Microsoft Office PowerPoint</Application>
  <PresentationFormat>Custom</PresentationFormat>
  <Paragraphs>281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Wingdings</vt:lpstr>
      <vt:lpstr>Presentations (Wide Screen)</vt:lpstr>
      <vt:lpstr>Management Overview and response to 2017  AAC/TAC recommendations</vt:lpstr>
      <vt:lpstr>Outline</vt:lpstr>
      <vt:lpstr>The Neutron Sciences Directorate (NScD) at Oak Ridge National Laboratory (ORNL) operates two advanced neutron scattering user facilities</vt:lpstr>
      <vt:lpstr>Our neutron scattering user facilities exceeded FY17 DOE performance objectives</vt:lpstr>
      <vt:lpstr>PowerPoint Presentation</vt:lpstr>
      <vt:lpstr>RAD (Research Accelerator Division) organization</vt:lpstr>
      <vt:lpstr>NTD (Neutron Technologies Division) organization</vt:lpstr>
      <vt:lpstr>The core Neutron Sciences mission at SNS is supported by three Field Work Proposals (FWP) with additional funds for PPU/STS</vt:lpstr>
      <vt:lpstr>The Neutron Sciences Directorate focuses on five key organizational goals</vt:lpstr>
      <vt:lpstr>SNS operations performance</vt:lpstr>
      <vt:lpstr>Progress since last AAC/TAC Meeting</vt:lpstr>
      <vt:lpstr>Long outage highlights</vt:lpstr>
      <vt:lpstr>Research Accelerator Division (RAD) priorities and challenges</vt:lpstr>
      <vt:lpstr>Priority 1 – Reliable (&gt;90% availability) operations at 1.4 MW by the end of FY18</vt:lpstr>
      <vt:lpstr>Looking towards 2024-25 (PPU-CD4)</vt:lpstr>
      <vt:lpstr>Priority 2 – Support of PPU and continued reliable facility operations </vt:lpstr>
      <vt:lpstr>Priority 3 – Strengthen the accelerator R&amp;D portfolio</vt:lpstr>
      <vt:lpstr>Response to 2017 AAC/TAC Committee Recommendations</vt:lpstr>
      <vt:lpstr>Tracked Recommendations</vt:lpstr>
      <vt:lpstr>Response to charges</vt:lpstr>
      <vt:lpstr>Conclusions – from Kevin Jones’ talk last year….still valid with a few edits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Eady, Lisa B.</dc:creator>
  <cp:keywords/>
  <dc:description/>
  <cp:lastModifiedBy>Eady, Lisa B.</cp:lastModifiedBy>
  <cp:revision>228</cp:revision>
  <cp:lastPrinted>2018-05-11T12:46:55Z</cp:lastPrinted>
  <dcterms:created xsi:type="dcterms:W3CDTF">2015-03-03T13:47:39Z</dcterms:created>
  <dcterms:modified xsi:type="dcterms:W3CDTF">2018-05-11T20:34:25Z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