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31"/>
  </p:notesMasterIdLst>
  <p:handoutMasterIdLst>
    <p:handoutMasterId r:id="rId32"/>
  </p:handoutMasterIdLst>
  <p:sldIdLst>
    <p:sldId id="256" r:id="rId5"/>
    <p:sldId id="396" r:id="rId6"/>
    <p:sldId id="257" r:id="rId7"/>
    <p:sldId id="382" r:id="rId8"/>
    <p:sldId id="383" r:id="rId9"/>
    <p:sldId id="360" r:id="rId10"/>
    <p:sldId id="262" r:id="rId11"/>
    <p:sldId id="263" r:id="rId12"/>
    <p:sldId id="267" r:id="rId13"/>
    <p:sldId id="258" r:id="rId14"/>
    <p:sldId id="394" r:id="rId15"/>
    <p:sldId id="381" r:id="rId16"/>
    <p:sldId id="380" r:id="rId17"/>
    <p:sldId id="385" r:id="rId18"/>
    <p:sldId id="386" r:id="rId19"/>
    <p:sldId id="387" r:id="rId20"/>
    <p:sldId id="399" r:id="rId21"/>
    <p:sldId id="392" r:id="rId22"/>
    <p:sldId id="308" r:id="rId23"/>
    <p:sldId id="390" r:id="rId24"/>
    <p:sldId id="260" r:id="rId25"/>
    <p:sldId id="395" r:id="rId26"/>
    <p:sldId id="389" r:id="rId27"/>
    <p:sldId id="388" r:id="rId28"/>
    <p:sldId id="393" r:id="rId29"/>
    <p:sldId id="397" r:id="rId30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05">
          <p15:clr>
            <a:srgbClr val="A4A3A4"/>
          </p15:clr>
        </p15:guide>
        <p15:guide id="2" pos="3820">
          <p15:clr>
            <a:srgbClr val="A4A3A4"/>
          </p15:clr>
        </p15:guide>
        <p15:guide id="3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FE3"/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11" autoAdjust="0"/>
    <p:restoredTop sz="93902" autoAdjust="0"/>
  </p:normalViewPr>
  <p:slideViewPr>
    <p:cSldViewPr snapToGrid="0" showGuides="1">
      <p:cViewPr varScale="1">
        <p:scale>
          <a:sx n="114" d="100"/>
          <a:sy n="114" d="100"/>
        </p:scale>
        <p:origin x="114" y="138"/>
      </p:cViewPr>
      <p:guideLst>
        <p:guide orient="horz" pos="1205"/>
        <p:guide pos="3820"/>
        <p:guide pos="74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442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STS – new facility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27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54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68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eg"/><Relationship Id="rId5" Type="http://schemas.openxmlformats.org/officeDocument/2006/relationships/image" Target="../media/image6.jpeg"/><Relationship Id="rId4" Type="http://schemas.openxmlformats.org/officeDocument/2006/relationships/image" Target="../media/image13.jpe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6.jpeg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6.jpeg"/><Relationship Id="rId4" Type="http://schemas.openxmlformats.org/officeDocument/2006/relationships/image" Target="../media/image18.jpe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472" y="2001548"/>
            <a:ext cx="5485292" cy="154281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Arial Narrow" panose="020B0606020202030204" pitchFamily="34" charset="0"/>
              </a:rPr>
              <a:t>Presented at the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Advisory Committee Meeting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hq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8907" y="2044835"/>
            <a:ext cx="1865376" cy="182199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309" y="3249477"/>
            <a:ext cx="1919175" cy="1821992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hq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7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hq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86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hq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1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9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hq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4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54" y="320040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6" y="320040"/>
            <a:ext cx="3803952" cy="877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6280" y="65"/>
            <a:ext cx="3852545" cy="6270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903" y="-807261"/>
            <a:ext cx="10220258" cy="7665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4121" y="320040"/>
            <a:ext cx="11375136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76587" y="6513051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AAC / TAC Meeting, May 15-17, 2018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37" r:id="rId6"/>
    <p:sldLayoutId id="2147483939" r:id="rId7"/>
    <p:sldLayoutId id="2147483940" r:id="rId8"/>
    <p:sldLayoutId id="2147483941" r:id="rId9"/>
  </p:sldLayoutIdLst>
  <p:hf sldNum="0"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005" y="320040"/>
            <a:ext cx="5545451" cy="510909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PPU and STS Overview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dirty="0"/>
              <a:t>Presented at the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Advisory Committee Meeting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A316262-51F6-4D87-900B-63844D9A4111}"/>
              </a:ext>
            </a:extLst>
          </p:cNvPr>
          <p:cNvSpPr txBox="1">
            <a:spLocks/>
          </p:cNvSpPr>
          <p:nvPr/>
        </p:nvSpPr>
        <p:spPr bwMode="auto">
          <a:xfrm>
            <a:off x="369084" y="3830007"/>
            <a:ext cx="5485292" cy="154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Arial Narrow" panose="020B0606020202030204" pitchFamily="34" charset="0"/>
              </a:rPr>
              <a:t>John Galambos,  Director Proton Power Upgrade project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May 15,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81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PPU Activities: 2017 – 2018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96400" y="4290779"/>
            <a:ext cx="8642640" cy="657162"/>
          </a:xfrm>
        </p:spPr>
        <p:txBody>
          <a:bodyPr/>
          <a:lstStyle/>
          <a:p>
            <a:r>
              <a:rPr lang="en-US" sz="2400" dirty="0"/>
              <a:t>CD-1 DOE reviews spring 2017</a:t>
            </a:r>
          </a:p>
          <a:p>
            <a:r>
              <a:rPr lang="en-US" sz="2400" dirty="0"/>
              <a:t>Target response summer fall 2017</a:t>
            </a:r>
          </a:p>
          <a:p>
            <a:r>
              <a:rPr lang="en-US" sz="2400" dirty="0"/>
              <a:t>CD-1 approval and funding spring 2018</a:t>
            </a:r>
          </a:p>
          <a:p>
            <a:r>
              <a:rPr lang="en-US" sz="2400" dirty="0"/>
              <a:t>Now we are preparing for CD-2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F32A1C3-15FA-6549-A094-BC5970950180}"/>
              </a:ext>
            </a:extLst>
          </p:cNvPr>
          <p:cNvGrpSpPr/>
          <p:nvPr/>
        </p:nvGrpSpPr>
        <p:grpSpPr>
          <a:xfrm>
            <a:off x="445168" y="1195738"/>
            <a:ext cx="11321381" cy="3093682"/>
            <a:chOff x="105162" y="685623"/>
            <a:chExt cx="8631719" cy="2076688"/>
          </a:xfrm>
        </p:grpSpPr>
        <p:sp>
          <p:nvSpPr>
            <p:cNvPr id="2" name="Right Arrow 1">
              <a:extLst>
                <a:ext uri="{FF2B5EF4-FFF2-40B4-BE49-F238E27FC236}">
                  <a16:creationId xmlns:a16="http://schemas.microsoft.com/office/drawing/2014/main" id="{2A7AAC7C-D1F6-1646-AD00-FBAC56C19290}"/>
                </a:ext>
              </a:extLst>
            </p:cNvPr>
            <p:cNvSpPr/>
            <p:nvPr/>
          </p:nvSpPr>
          <p:spPr>
            <a:xfrm>
              <a:off x="298275" y="1593144"/>
              <a:ext cx="8438606" cy="875211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7E8B921-195C-B646-987B-2CFFA0C8C04B}"/>
                </a:ext>
              </a:extLst>
            </p:cNvPr>
            <p:cNvGrpSpPr/>
            <p:nvPr/>
          </p:nvGrpSpPr>
          <p:grpSpPr>
            <a:xfrm>
              <a:off x="105162" y="736778"/>
              <a:ext cx="937036" cy="1079027"/>
              <a:chOff x="105162" y="684459"/>
              <a:chExt cx="937036" cy="1079027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5112037E-33A3-1740-8444-9C35811048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784" y="1151286"/>
                <a:ext cx="0" cy="61220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9A1593-4CDD-8846-B706-0001775F15AD}"/>
                  </a:ext>
                </a:extLst>
              </p:cNvPr>
              <p:cNvSpPr txBox="1"/>
              <p:nvPr/>
            </p:nvSpPr>
            <p:spPr>
              <a:xfrm>
                <a:off x="105162" y="684459"/>
                <a:ext cx="937036" cy="3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dirty="0"/>
                  <a:t>PM Cost Review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16B715B-9D4D-1249-8EED-AD3CBF3FBCBD}"/>
                </a:ext>
              </a:extLst>
            </p:cNvPr>
            <p:cNvGrpSpPr/>
            <p:nvPr/>
          </p:nvGrpSpPr>
          <p:grpSpPr>
            <a:xfrm>
              <a:off x="746909" y="1065462"/>
              <a:ext cx="937036" cy="747035"/>
              <a:chOff x="143266" y="1064811"/>
              <a:chExt cx="937036" cy="747035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61E1AD37-0071-3A4E-AD7A-1D527649D9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784" y="1472656"/>
                <a:ext cx="0" cy="33919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57327D-1B93-804E-80C8-0BA12A1ED595}"/>
                  </a:ext>
                </a:extLst>
              </p:cNvPr>
              <p:cNvSpPr txBox="1"/>
              <p:nvPr/>
            </p:nvSpPr>
            <p:spPr>
              <a:xfrm>
                <a:off x="143266" y="1064811"/>
                <a:ext cx="937036" cy="3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dirty="0"/>
                  <a:t>OPA CD-1 Review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F0525D-9035-5347-841A-90707EBB2AC4}"/>
                </a:ext>
              </a:extLst>
            </p:cNvPr>
            <p:cNvSpPr txBox="1"/>
            <p:nvPr/>
          </p:nvSpPr>
          <p:spPr>
            <a:xfrm>
              <a:off x="298275" y="2325189"/>
              <a:ext cx="55081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April 2017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15ACC7-0DE1-0840-9FA0-D6AC891B5694}"/>
                </a:ext>
              </a:extLst>
            </p:cNvPr>
            <p:cNvSpPr txBox="1"/>
            <p:nvPr/>
          </p:nvSpPr>
          <p:spPr>
            <a:xfrm>
              <a:off x="849086" y="2319154"/>
              <a:ext cx="550811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May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76AD3D-AA99-7148-A039-9F705022E69C}"/>
                </a:ext>
              </a:extLst>
            </p:cNvPr>
            <p:cNvSpPr txBox="1"/>
            <p:nvPr/>
          </p:nvSpPr>
          <p:spPr>
            <a:xfrm>
              <a:off x="1408540" y="2339090"/>
              <a:ext cx="550811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June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CFDB2B-B8EA-AC42-B085-2078CA604609}"/>
                </a:ext>
              </a:extLst>
            </p:cNvPr>
            <p:cNvSpPr txBox="1"/>
            <p:nvPr/>
          </p:nvSpPr>
          <p:spPr>
            <a:xfrm>
              <a:off x="1943411" y="2350606"/>
              <a:ext cx="550811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July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69B45B-E226-DB4B-A03B-F34045ACA3B7}"/>
                </a:ext>
              </a:extLst>
            </p:cNvPr>
            <p:cNvSpPr txBox="1"/>
            <p:nvPr/>
          </p:nvSpPr>
          <p:spPr>
            <a:xfrm>
              <a:off x="2465016" y="2350606"/>
              <a:ext cx="550811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Aug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E41BC0-0C97-264D-B58E-4AEA0977120F}"/>
                </a:ext>
              </a:extLst>
            </p:cNvPr>
            <p:cNvSpPr txBox="1"/>
            <p:nvPr/>
          </p:nvSpPr>
          <p:spPr>
            <a:xfrm>
              <a:off x="3120766" y="2350606"/>
              <a:ext cx="550811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Sept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0445BE2-DB52-C342-9FA4-5F019EE44824}"/>
                </a:ext>
              </a:extLst>
            </p:cNvPr>
            <p:cNvSpPr txBox="1"/>
            <p:nvPr/>
          </p:nvSpPr>
          <p:spPr>
            <a:xfrm>
              <a:off x="3703568" y="2350606"/>
              <a:ext cx="550811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Oct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664280-E841-0B4B-B335-F9028FBC3B01}"/>
                </a:ext>
              </a:extLst>
            </p:cNvPr>
            <p:cNvSpPr txBox="1"/>
            <p:nvPr/>
          </p:nvSpPr>
          <p:spPr>
            <a:xfrm>
              <a:off x="4247082" y="2335692"/>
              <a:ext cx="550811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Nov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54257F-ABC0-2341-A73B-D66D9E92E6AF}"/>
                </a:ext>
              </a:extLst>
            </p:cNvPr>
            <p:cNvSpPr txBox="1"/>
            <p:nvPr/>
          </p:nvSpPr>
          <p:spPr>
            <a:xfrm>
              <a:off x="4829884" y="2335692"/>
              <a:ext cx="550811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Dec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46DFAB-14DB-E74D-8B85-A81C40643A5F}"/>
                </a:ext>
              </a:extLst>
            </p:cNvPr>
            <p:cNvSpPr txBox="1"/>
            <p:nvPr/>
          </p:nvSpPr>
          <p:spPr>
            <a:xfrm>
              <a:off x="5424548" y="2337579"/>
              <a:ext cx="55081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Jan 2018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CCAE7B-C819-DD42-8F96-5DC3343E3A70}"/>
                </a:ext>
              </a:extLst>
            </p:cNvPr>
            <p:cNvSpPr txBox="1"/>
            <p:nvPr/>
          </p:nvSpPr>
          <p:spPr>
            <a:xfrm>
              <a:off x="6027829" y="2339090"/>
              <a:ext cx="550811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Feb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3D3F3E-425A-9E4C-9091-63FF83C978B1}"/>
                </a:ext>
              </a:extLst>
            </p:cNvPr>
            <p:cNvSpPr txBox="1"/>
            <p:nvPr/>
          </p:nvSpPr>
          <p:spPr>
            <a:xfrm>
              <a:off x="6683579" y="2350606"/>
              <a:ext cx="550811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Mar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43D73A-3EBE-CE40-9F16-1BD592C457E1}"/>
                </a:ext>
              </a:extLst>
            </p:cNvPr>
            <p:cNvSpPr txBox="1"/>
            <p:nvPr/>
          </p:nvSpPr>
          <p:spPr>
            <a:xfrm>
              <a:off x="7336079" y="2339090"/>
              <a:ext cx="550811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April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406C9A0-BC53-A84C-8BA6-C4CA38D794C7}"/>
                </a:ext>
              </a:extLst>
            </p:cNvPr>
            <p:cNvCxnSpPr/>
            <p:nvPr/>
          </p:nvCxnSpPr>
          <p:spPr>
            <a:xfrm>
              <a:off x="1408540" y="2166949"/>
              <a:ext cx="2854482" cy="0"/>
            </a:xfrm>
            <a:prstGeom prst="straightConnector1">
              <a:avLst/>
            </a:prstGeom>
            <a:ln w="222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93B266-BA57-254A-A97A-91452DF8DDB9}"/>
                </a:ext>
              </a:extLst>
            </p:cNvPr>
            <p:cNvSpPr txBox="1"/>
            <p:nvPr/>
          </p:nvSpPr>
          <p:spPr>
            <a:xfrm>
              <a:off x="1028552" y="1868941"/>
              <a:ext cx="3614457" cy="192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/>
                <a:t>PPU addressing target recommendations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A66E6AE-CC53-204D-9364-4BE064A49962}"/>
                </a:ext>
              </a:extLst>
            </p:cNvPr>
            <p:cNvCxnSpPr>
              <a:cxnSpLocks/>
            </p:cNvCxnSpPr>
            <p:nvPr/>
          </p:nvCxnSpPr>
          <p:spPr>
            <a:xfrm>
              <a:off x="4389120" y="2166949"/>
              <a:ext cx="1463040" cy="0"/>
            </a:xfrm>
            <a:prstGeom prst="straightConnector1">
              <a:avLst/>
            </a:prstGeom>
            <a:ln w="222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62A0253-A37D-0943-B327-5192FE5F36A9}"/>
                </a:ext>
              </a:extLst>
            </p:cNvPr>
            <p:cNvSpPr txBox="1"/>
            <p:nvPr/>
          </p:nvSpPr>
          <p:spPr>
            <a:xfrm>
              <a:off x="4349775" y="1888715"/>
              <a:ext cx="1560113" cy="192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/>
                <a:t>Target gas injection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3E39168-2778-814C-84D9-1BF05C8F8C6A}"/>
                </a:ext>
              </a:extLst>
            </p:cNvPr>
            <p:cNvGrpSpPr/>
            <p:nvPr/>
          </p:nvGrpSpPr>
          <p:grpSpPr>
            <a:xfrm>
              <a:off x="5177549" y="785487"/>
              <a:ext cx="1776768" cy="1026787"/>
              <a:chOff x="-276600" y="736699"/>
              <a:chExt cx="1776768" cy="1026787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A7BD6F0-D630-4C48-BEBC-021F1438F9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784" y="1151286"/>
                <a:ext cx="0" cy="61220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41E96B4-0913-1440-ACFA-9736A6E469DC}"/>
                  </a:ext>
                </a:extLst>
              </p:cNvPr>
              <p:cNvSpPr txBox="1"/>
              <p:nvPr/>
            </p:nvSpPr>
            <p:spPr>
              <a:xfrm>
                <a:off x="-276600" y="736699"/>
                <a:ext cx="1776768" cy="3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dirty="0"/>
                  <a:t>OPA recommendations closed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FF75F7F-1C72-0C45-92BC-5C506CA12988}"/>
                </a:ext>
              </a:extLst>
            </p:cNvPr>
            <p:cNvGrpSpPr/>
            <p:nvPr/>
          </p:nvGrpSpPr>
          <p:grpSpPr>
            <a:xfrm>
              <a:off x="6992174" y="685623"/>
              <a:ext cx="1278268" cy="1108129"/>
              <a:chOff x="-2653" y="722444"/>
              <a:chExt cx="1278268" cy="1108129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EBFC995-AAC0-8A4E-A301-5C53588B3C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5326" y="933177"/>
                <a:ext cx="19824" cy="897396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BD79B54-35F8-E54C-B905-3D31E44B38C0}"/>
                  </a:ext>
                </a:extLst>
              </p:cNvPr>
              <p:cNvSpPr txBox="1"/>
              <p:nvPr/>
            </p:nvSpPr>
            <p:spPr>
              <a:xfrm>
                <a:off x="-2653" y="722444"/>
                <a:ext cx="1278268" cy="210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dirty="0"/>
                  <a:t>CD-1 Approved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2E58676-C60B-9E43-A9D7-AAAB345474E9}"/>
                </a:ext>
              </a:extLst>
            </p:cNvPr>
            <p:cNvGrpSpPr/>
            <p:nvPr/>
          </p:nvGrpSpPr>
          <p:grpSpPr>
            <a:xfrm>
              <a:off x="6526670" y="1181081"/>
              <a:ext cx="937036" cy="612671"/>
              <a:chOff x="67922" y="1238481"/>
              <a:chExt cx="937036" cy="612671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0E55C48A-1539-5040-B038-FCF339CAC1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589" y="1601421"/>
                <a:ext cx="0" cy="24973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870328E-D80C-1040-B0B3-ACD4599FE229}"/>
                  </a:ext>
                </a:extLst>
              </p:cNvPr>
              <p:cNvSpPr txBox="1"/>
              <p:nvPr/>
            </p:nvSpPr>
            <p:spPr>
              <a:xfrm>
                <a:off x="67922" y="1238481"/>
                <a:ext cx="937036" cy="359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dirty="0"/>
                  <a:t>$36M line item FY18</a:t>
                </a: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8B091A4-3BC8-9940-B0DC-5117D74EDAFF}"/>
              </a:ext>
            </a:extLst>
          </p:cNvPr>
          <p:cNvSpPr txBox="1"/>
          <p:nvPr/>
        </p:nvSpPr>
        <p:spPr>
          <a:xfrm>
            <a:off x="10290476" y="1748328"/>
            <a:ext cx="165583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SRF partner selected (</a:t>
            </a:r>
            <a:r>
              <a:rPr lang="en-US" sz="1600" dirty="0" err="1"/>
              <a:t>Jlab</a:t>
            </a:r>
            <a:r>
              <a:rPr lang="en-US" sz="1600" dirty="0"/>
              <a:t>)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23B9C4-78C9-7942-AEA6-48BF91A7FF38}"/>
              </a:ext>
            </a:extLst>
          </p:cNvPr>
          <p:cNvCxnSpPr>
            <a:cxnSpLocks/>
          </p:cNvCxnSpPr>
          <p:nvPr/>
        </p:nvCxnSpPr>
        <p:spPr>
          <a:xfrm flipH="1">
            <a:off x="10352692" y="2369165"/>
            <a:ext cx="329598" cy="47737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663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3854C-9B39-6341-82D4-70E47D63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PPU anticipated schedule: 2018 –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78644-DDCE-214F-B7D9-9C614B3D2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965531"/>
            <a:ext cx="11369809" cy="602573"/>
          </a:xfrm>
        </p:spPr>
        <p:txBody>
          <a:bodyPr/>
          <a:lstStyle/>
          <a:p>
            <a:r>
              <a:rPr lang="en-US" sz="2400" dirty="0"/>
              <a:t>Aim for a CD-2/3b review in ~ 1 year</a:t>
            </a:r>
          </a:p>
          <a:p>
            <a:pPr lvl="1"/>
            <a:r>
              <a:rPr lang="en-US" sz="2000" dirty="0"/>
              <a:t>Baseline + preliminary design for entire project (CD-2)</a:t>
            </a:r>
          </a:p>
          <a:p>
            <a:pPr lvl="1"/>
            <a:r>
              <a:rPr lang="en-US" sz="2000" dirty="0"/>
              <a:t>Final design for equipment already in use (CD-3b)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8C3D8BC-B7BF-E043-B083-16405B480EA9}"/>
              </a:ext>
            </a:extLst>
          </p:cNvPr>
          <p:cNvSpPr/>
          <p:nvPr/>
        </p:nvSpPr>
        <p:spPr>
          <a:xfrm>
            <a:off x="344288" y="3356658"/>
            <a:ext cx="11369809" cy="2453833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</a:gra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CB51E2C-3F67-8E4B-828F-C016153C898C}"/>
              </a:ext>
            </a:extLst>
          </p:cNvPr>
          <p:cNvGrpSpPr/>
          <p:nvPr/>
        </p:nvGrpSpPr>
        <p:grpSpPr>
          <a:xfrm>
            <a:off x="200745" y="5575485"/>
            <a:ext cx="10184914" cy="514399"/>
            <a:chOff x="212319" y="5155489"/>
            <a:chExt cx="10184914" cy="5143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174F4C-64A6-F246-B7FB-F7891D705DD0}"/>
                </a:ext>
              </a:extLst>
            </p:cNvPr>
            <p:cNvSpPr txBox="1"/>
            <p:nvPr/>
          </p:nvSpPr>
          <p:spPr>
            <a:xfrm>
              <a:off x="212319" y="5171299"/>
              <a:ext cx="722445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April 2018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A9B1B2-CA79-EE41-B19E-BE38F7F77FB3}"/>
                </a:ext>
              </a:extLst>
            </p:cNvPr>
            <p:cNvSpPr txBox="1"/>
            <p:nvPr/>
          </p:nvSpPr>
          <p:spPr>
            <a:xfrm>
              <a:off x="900329" y="5209163"/>
              <a:ext cx="72244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May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B3B36B-7817-254D-8D5A-B6190642C435}"/>
                </a:ext>
              </a:extLst>
            </p:cNvPr>
            <p:cNvSpPr txBox="1"/>
            <p:nvPr/>
          </p:nvSpPr>
          <p:spPr>
            <a:xfrm>
              <a:off x="1517587" y="5210650"/>
              <a:ext cx="72244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June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7E8DA4-4240-6C49-A803-2EBA770858BA}"/>
                </a:ext>
              </a:extLst>
            </p:cNvPr>
            <p:cNvSpPr txBox="1"/>
            <p:nvPr/>
          </p:nvSpPr>
          <p:spPr>
            <a:xfrm>
              <a:off x="2214217" y="5220738"/>
              <a:ext cx="72244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July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F01FE2-1AE3-3245-BBC6-6BBC39B9876D}"/>
                </a:ext>
              </a:extLst>
            </p:cNvPr>
            <p:cNvSpPr txBox="1"/>
            <p:nvPr/>
          </p:nvSpPr>
          <p:spPr>
            <a:xfrm>
              <a:off x="2968390" y="5197311"/>
              <a:ext cx="72244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Aug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994517-3161-9346-8B1A-E62F849629D3}"/>
                </a:ext>
              </a:extLst>
            </p:cNvPr>
            <p:cNvSpPr txBox="1"/>
            <p:nvPr/>
          </p:nvSpPr>
          <p:spPr>
            <a:xfrm>
              <a:off x="3742395" y="5209163"/>
              <a:ext cx="72244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Sept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1278BB-7A4C-544F-A5EB-F6D531F58629}"/>
                </a:ext>
              </a:extLst>
            </p:cNvPr>
            <p:cNvSpPr txBox="1"/>
            <p:nvPr/>
          </p:nvSpPr>
          <p:spPr>
            <a:xfrm>
              <a:off x="4678709" y="5209163"/>
              <a:ext cx="72244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Oct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7F98C7-ADF7-8A49-B4BF-E1CD2736EC0D}"/>
                </a:ext>
              </a:extLst>
            </p:cNvPr>
            <p:cNvSpPr txBox="1"/>
            <p:nvPr/>
          </p:nvSpPr>
          <p:spPr>
            <a:xfrm>
              <a:off x="5391583" y="5186945"/>
              <a:ext cx="72244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Nov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6A1CE3-B701-4D43-A41B-029D102F0C25}"/>
                </a:ext>
              </a:extLst>
            </p:cNvPr>
            <p:cNvSpPr txBox="1"/>
            <p:nvPr/>
          </p:nvSpPr>
          <p:spPr>
            <a:xfrm>
              <a:off x="6155987" y="5186945"/>
              <a:ext cx="72244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Dec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269741-1BE3-7C44-AEC6-92F6EC4CD4CF}"/>
                </a:ext>
              </a:extLst>
            </p:cNvPr>
            <p:cNvSpPr txBox="1"/>
            <p:nvPr/>
          </p:nvSpPr>
          <p:spPr>
            <a:xfrm>
              <a:off x="6935950" y="5189757"/>
              <a:ext cx="722445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Jan 2019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2FD916-270D-D645-8691-192642E7D110}"/>
                </a:ext>
              </a:extLst>
            </p:cNvPr>
            <p:cNvSpPr txBox="1"/>
            <p:nvPr/>
          </p:nvSpPr>
          <p:spPr>
            <a:xfrm>
              <a:off x="7511041" y="5178546"/>
              <a:ext cx="72244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Feb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9DFF43B-A40E-8242-BFCF-C20AADA8C89B}"/>
                </a:ext>
              </a:extLst>
            </p:cNvPr>
            <p:cNvSpPr txBox="1"/>
            <p:nvPr/>
          </p:nvSpPr>
          <p:spPr>
            <a:xfrm>
              <a:off x="8051860" y="5162309"/>
              <a:ext cx="72244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Mar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F6F5C0-4002-3446-8175-1F2B755D6B2A}"/>
                </a:ext>
              </a:extLst>
            </p:cNvPr>
            <p:cNvSpPr txBox="1"/>
            <p:nvPr/>
          </p:nvSpPr>
          <p:spPr>
            <a:xfrm>
              <a:off x="8626437" y="5162309"/>
              <a:ext cx="72244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April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DDECEA-B1FC-B940-9FF7-65DA33CC1BA9}"/>
                </a:ext>
              </a:extLst>
            </p:cNvPr>
            <p:cNvSpPr txBox="1"/>
            <p:nvPr/>
          </p:nvSpPr>
          <p:spPr>
            <a:xfrm>
              <a:off x="9146863" y="5166508"/>
              <a:ext cx="72244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May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5A1D88-DC54-9443-A9B2-10AA28C42824}"/>
                </a:ext>
              </a:extLst>
            </p:cNvPr>
            <p:cNvSpPr txBox="1"/>
            <p:nvPr/>
          </p:nvSpPr>
          <p:spPr>
            <a:xfrm>
              <a:off x="9674788" y="5155489"/>
              <a:ext cx="72244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June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20DA5D6-2DB4-A046-9F51-F327B4BC5E82}"/>
              </a:ext>
            </a:extLst>
          </p:cNvPr>
          <p:cNvCxnSpPr>
            <a:cxnSpLocks/>
          </p:cNvCxnSpPr>
          <p:nvPr/>
        </p:nvCxnSpPr>
        <p:spPr>
          <a:xfrm>
            <a:off x="344288" y="5069712"/>
            <a:ext cx="7166753" cy="0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F0AFA40-2C6F-A641-9198-B0FA31605ED1}"/>
              </a:ext>
            </a:extLst>
          </p:cNvPr>
          <p:cNvSpPr txBox="1"/>
          <p:nvPr/>
        </p:nvSpPr>
        <p:spPr>
          <a:xfrm>
            <a:off x="1506013" y="4461514"/>
            <a:ext cx="244752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/>
              <a:t>Complete baseline and preliminary design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2D9AD87-C893-DC48-8805-69C560F72656}"/>
              </a:ext>
            </a:extLst>
          </p:cNvPr>
          <p:cNvCxnSpPr>
            <a:cxnSpLocks/>
          </p:cNvCxnSpPr>
          <p:nvPr/>
        </p:nvCxnSpPr>
        <p:spPr>
          <a:xfrm>
            <a:off x="5389580" y="4868866"/>
            <a:ext cx="2904642" cy="0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5BF6984-EE6D-8C41-B6DF-CDBC622CE5FF}"/>
              </a:ext>
            </a:extLst>
          </p:cNvPr>
          <p:cNvSpPr txBox="1"/>
          <p:nvPr/>
        </p:nvSpPr>
        <p:spPr>
          <a:xfrm>
            <a:off x="5705665" y="4526115"/>
            <a:ext cx="244752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/>
              <a:t>Complete documentation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9CA8B3F-C7F6-5942-89FD-87633CD3B676}"/>
              </a:ext>
            </a:extLst>
          </p:cNvPr>
          <p:cNvCxnSpPr>
            <a:cxnSpLocks/>
          </p:cNvCxnSpPr>
          <p:nvPr/>
        </p:nvCxnSpPr>
        <p:spPr>
          <a:xfrm>
            <a:off x="8774305" y="4332356"/>
            <a:ext cx="1094278" cy="0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EA3C277-82EF-0F4A-BFD9-BAD3B383E54E}"/>
              </a:ext>
            </a:extLst>
          </p:cNvPr>
          <p:cNvSpPr txBox="1"/>
          <p:nvPr/>
        </p:nvSpPr>
        <p:spPr>
          <a:xfrm>
            <a:off x="8117559" y="3958484"/>
            <a:ext cx="244752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/>
              <a:t>DOE reviews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1A0F49-FBCE-DB40-A4E3-A6C72BB26E1A}"/>
              </a:ext>
            </a:extLst>
          </p:cNvPr>
          <p:cNvGrpSpPr/>
          <p:nvPr/>
        </p:nvGrpSpPr>
        <p:grpSpPr>
          <a:xfrm>
            <a:off x="8294222" y="2902595"/>
            <a:ext cx="1039403" cy="1034569"/>
            <a:chOff x="8294222" y="2902595"/>
            <a:chExt cx="1039403" cy="103456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6A36C7C-AD97-2F4F-8BE7-9A283E66F2F9}"/>
                </a:ext>
              </a:extLst>
            </p:cNvPr>
            <p:cNvSpPr txBox="1"/>
            <p:nvPr/>
          </p:nvSpPr>
          <p:spPr>
            <a:xfrm>
              <a:off x="8294222" y="2902595"/>
              <a:ext cx="103940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ICE review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b="1" dirty="0"/>
                <a:t>(Cost)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15A0AB7-765D-3645-9807-3812BDFDC448}"/>
                </a:ext>
              </a:extLst>
            </p:cNvPr>
            <p:cNvCxnSpPr>
              <a:cxnSpLocks/>
            </p:cNvCxnSpPr>
            <p:nvPr/>
          </p:nvCxnSpPr>
          <p:spPr>
            <a:xfrm>
              <a:off x="8870548" y="3540656"/>
              <a:ext cx="1" cy="39650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B16FD9F-40F7-2449-8DBC-FBD800C20FCC}"/>
              </a:ext>
            </a:extLst>
          </p:cNvPr>
          <p:cNvGrpSpPr/>
          <p:nvPr/>
        </p:nvGrpSpPr>
        <p:grpSpPr>
          <a:xfrm>
            <a:off x="8962554" y="2324871"/>
            <a:ext cx="1039403" cy="1490642"/>
            <a:chOff x="8962554" y="2324871"/>
            <a:chExt cx="1039403" cy="149064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438AFD3-F593-4344-A961-D85EB9CCAF7A}"/>
                </a:ext>
              </a:extLst>
            </p:cNvPr>
            <p:cNvSpPr txBox="1"/>
            <p:nvPr/>
          </p:nvSpPr>
          <p:spPr>
            <a:xfrm>
              <a:off x="8962554" y="2324871"/>
              <a:ext cx="1039403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CD-2/3b review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793F78B-C8A9-C840-B2DF-C75BA58F418B}"/>
                </a:ext>
              </a:extLst>
            </p:cNvPr>
            <p:cNvCxnSpPr>
              <a:cxnSpLocks/>
            </p:cNvCxnSpPr>
            <p:nvPr/>
          </p:nvCxnSpPr>
          <p:spPr>
            <a:xfrm>
              <a:off x="9521947" y="2933173"/>
              <a:ext cx="0" cy="88234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2C3D634-5EAE-3E4A-B0D1-BC422C159713}"/>
              </a:ext>
            </a:extLst>
          </p:cNvPr>
          <p:cNvCxnSpPr>
            <a:cxnSpLocks/>
          </p:cNvCxnSpPr>
          <p:nvPr/>
        </p:nvCxnSpPr>
        <p:spPr>
          <a:xfrm>
            <a:off x="6841901" y="4418732"/>
            <a:ext cx="1498182" cy="0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82D1A1B-0B29-E342-BCB6-5DD601A20703}"/>
              </a:ext>
            </a:extLst>
          </p:cNvPr>
          <p:cNvSpPr txBox="1"/>
          <p:nvPr/>
        </p:nvSpPr>
        <p:spPr>
          <a:xfrm>
            <a:off x="6841901" y="3958484"/>
            <a:ext cx="152313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/>
              <a:t>Establish EVMS system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99559C5-8108-1149-8C9A-9FDCEA166D38}"/>
              </a:ext>
            </a:extLst>
          </p:cNvPr>
          <p:cNvGrpSpPr/>
          <p:nvPr/>
        </p:nvGrpSpPr>
        <p:grpSpPr>
          <a:xfrm>
            <a:off x="7646821" y="2262857"/>
            <a:ext cx="1039403" cy="1587787"/>
            <a:chOff x="8260683" y="2227726"/>
            <a:chExt cx="1039403" cy="1587787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49FDDDA-D454-D845-975D-5D082995B1F6}"/>
                </a:ext>
              </a:extLst>
            </p:cNvPr>
            <p:cNvSpPr txBox="1"/>
            <p:nvPr/>
          </p:nvSpPr>
          <p:spPr>
            <a:xfrm>
              <a:off x="8260683" y="2227726"/>
              <a:ext cx="1039403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Director’s review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645A0B9-44B8-FB4A-93DB-C074FA5D33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42712" y="2816353"/>
              <a:ext cx="750" cy="99916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25281A1-6F11-1543-83D7-2A8C05690255}"/>
              </a:ext>
            </a:extLst>
          </p:cNvPr>
          <p:cNvGrpSpPr/>
          <p:nvPr/>
        </p:nvGrpSpPr>
        <p:grpSpPr>
          <a:xfrm>
            <a:off x="6570961" y="2692284"/>
            <a:ext cx="1327820" cy="1152516"/>
            <a:chOff x="6069903" y="2843111"/>
            <a:chExt cx="1327820" cy="115251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0B64722-AADD-E042-8C2C-18326C7DB787}"/>
                </a:ext>
              </a:extLst>
            </p:cNvPr>
            <p:cNvGrpSpPr/>
            <p:nvPr/>
          </p:nvGrpSpPr>
          <p:grpSpPr>
            <a:xfrm>
              <a:off x="6212385" y="2843111"/>
              <a:ext cx="1039403" cy="835125"/>
              <a:chOff x="8206622" y="2793054"/>
              <a:chExt cx="1039403" cy="835125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FC07446-2DC4-1D4F-9A4E-38B98630FDD4}"/>
                  </a:ext>
                </a:extLst>
              </p:cNvPr>
              <p:cNvSpPr txBox="1"/>
              <p:nvPr/>
            </p:nvSpPr>
            <p:spPr>
              <a:xfrm>
                <a:off x="8206622" y="2793054"/>
                <a:ext cx="1039403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/>
                  <a:t>System reviews</a:t>
                </a:r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26222592-5293-3447-ABD4-CEC897CA1B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6324" y="3272914"/>
                <a:ext cx="0" cy="355265"/>
              </a:xfrm>
              <a:prstGeom prst="straightConnector1">
                <a:avLst/>
              </a:prstGeom>
              <a:ln w="25400"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Left Brace 60">
              <a:extLst>
                <a:ext uri="{FF2B5EF4-FFF2-40B4-BE49-F238E27FC236}">
                  <a16:creationId xmlns:a16="http://schemas.microsoft.com/office/drawing/2014/main" id="{C4097921-7168-504D-BA71-52D6C82CCC61}"/>
                </a:ext>
              </a:extLst>
            </p:cNvPr>
            <p:cNvSpPr/>
            <p:nvPr/>
          </p:nvSpPr>
          <p:spPr>
            <a:xfrm rot="5400000">
              <a:off x="6576101" y="3174005"/>
              <a:ext cx="315424" cy="1327820"/>
            </a:xfrm>
            <a:prstGeom prst="leftBrac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5F9DAAD-50D9-5D48-A788-006C85DF5650}"/>
              </a:ext>
            </a:extLst>
          </p:cNvPr>
          <p:cNvGrpSpPr/>
          <p:nvPr/>
        </p:nvGrpSpPr>
        <p:grpSpPr>
          <a:xfrm>
            <a:off x="747623" y="2837295"/>
            <a:ext cx="1039403" cy="1114885"/>
            <a:chOff x="1359107" y="2700628"/>
            <a:chExt cx="1039403" cy="111488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890A61D-4A4E-324D-B202-7FD9B41D3F0C}"/>
                </a:ext>
              </a:extLst>
            </p:cNvPr>
            <p:cNvSpPr txBox="1"/>
            <p:nvPr/>
          </p:nvSpPr>
          <p:spPr>
            <a:xfrm>
              <a:off x="1359107" y="2700628"/>
              <a:ext cx="1039403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AAC/TAC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251D482-D6C9-0A46-89A1-9583639ECE78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>
              <a:off x="1878809" y="2986860"/>
              <a:ext cx="0" cy="82865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26C2FF8-25DF-CF4C-B9D8-67E69AB3BABF}"/>
              </a:ext>
            </a:extLst>
          </p:cNvPr>
          <p:cNvGrpSpPr/>
          <p:nvPr/>
        </p:nvGrpSpPr>
        <p:grpSpPr>
          <a:xfrm>
            <a:off x="2523822" y="2704404"/>
            <a:ext cx="1568221" cy="1247776"/>
            <a:chOff x="8737836" y="2567737"/>
            <a:chExt cx="1568221" cy="124777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16C60B5-05ED-5D44-A32F-4DF3B382786E}"/>
                </a:ext>
              </a:extLst>
            </p:cNvPr>
            <p:cNvSpPr txBox="1"/>
            <p:nvPr/>
          </p:nvSpPr>
          <p:spPr>
            <a:xfrm>
              <a:off x="8737836" y="2567737"/>
              <a:ext cx="1568221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OPA 3a/status review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817C43F-A062-5D4F-933B-213EB4E0AB7A}"/>
                </a:ext>
              </a:extLst>
            </p:cNvPr>
            <p:cNvCxnSpPr>
              <a:cxnSpLocks/>
            </p:cNvCxnSpPr>
            <p:nvPr/>
          </p:nvCxnSpPr>
          <p:spPr>
            <a:xfrm>
              <a:off x="9521947" y="3180759"/>
              <a:ext cx="0" cy="63475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6048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4BD61-86EA-774B-A89C-F9ABD82D2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8" y="247824"/>
            <a:ext cx="10062638" cy="929485"/>
          </a:xfrm>
        </p:spPr>
        <p:txBody>
          <a:bodyPr/>
          <a:lstStyle/>
          <a:p>
            <a:r>
              <a:rPr lang="en-US" dirty="0"/>
              <a:t>PPU Notional Funding Profile, Point Estimate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B561D-02FF-8D44-A3C5-7D27BB247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26" y="4824817"/>
            <a:ext cx="8642640" cy="502783"/>
          </a:xfrm>
        </p:spPr>
        <p:txBody>
          <a:bodyPr/>
          <a:lstStyle/>
          <a:p>
            <a:r>
              <a:rPr lang="en-US" sz="2000" dirty="0"/>
              <a:t>Cost range is $184M to $320M </a:t>
            </a:r>
          </a:p>
          <a:p>
            <a:r>
              <a:rPr lang="en-US" sz="2000" dirty="0"/>
              <a:t>The April 2017 “ICR team drilled down on &gt;50% of direct costs; “there is a good basis of estimate.”  </a:t>
            </a:r>
          </a:p>
          <a:p>
            <a:pPr lvl="1"/>
            <a:r>
              <a:rPr lang="en-US" sz="1800" dirty="0"/>
              <a:t>Use of existing designs from SNS project and upgrades during operations.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err="1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627B967-1C51-5A4D-98CB-72B4892FC9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254494"/>
              </p:ext>
            </p:extLst>
          </p:nvPr>
        </p:nvGraphicFramePr>
        <p:xfrm>
          <a:off x="7104183" y="818450"/>
          <a:ext cx="4712677" cy="4145720"/>
        </p:xfrm>
        <a:graphic>
          <a:graphicData uri="http://schemas.openxmlformats.org/drawingml/2006/table">
            <a:tbl>
              <a:tblPr/>
              <a:tblGrid>
                <a:gridCol w="101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9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1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WBS 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WBS Title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($M)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43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Estimated Cost (TEC)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158.5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4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Project Management 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7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Superconducting Linac Systems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4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RF Systems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Ring Systems 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4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FTS Systems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1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Conventional Facilities 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43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Other Project Cost (OPC)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4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R&amp;D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4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Pre-Ops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4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Pre-CD1 Activities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43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Contingency (33%)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37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Total Project Cost (TPC)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C919495-31D2-E14C-A48F-5A6043FA8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90" y="820713"/>
            <a:ext cx="6425031" cy="360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07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94447-FF93-344B-8310-CFA6A014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02" y="186872"/>
            <a:ext cx="11422261" cy="510909"/>
          </a:xfrm>
        </p:spPr>
        <p:txBody>
          <a:bodyPr/>
          <a:lstStyle/>
          <a:p>
            <a:r>
              <a:rPr lang="en-US" dirty="0"/>
              <a:t>PPU Notional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FD5BE-02F8-F44F-A49E-F27971024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02" y="5614800"/>
            <a:ext cx="9935650" cy="704663"/>
          </a:xfrm>
        </p:spPr>
        <p:txBody>
          <a:bodyPr/>
          <a:lstStyle/>
          <a:p>
            <a:r>
              <a:rPr lang="en-US" altLang="en-US" sz="1800" dirty="0">
                <a:solidFill>
                  <a:srgbClr val="000000"/>
                </a:solidFill>
              </a:rPr>
              <a:t>Holding 6-month outage/early finish  firm</a:t>
            </a:r>
          </a:p>
          <a:p>
            <a:r>
              <a:rPr lang="en-US" altLang="en-US" sz="1800" dirty="0">
                <a:solidFill>
                  <a:srgbClr val="000000"/>
                </a:solidFill>
              </a:rPr>
              <a:t>Include a pre-6 month outage PPU target demo, possibly at &gt; 1.4 MW</a:t>
            </a:r>
          </a:p>
          <a:p>
            <a:endParaRPr lang="en-US" sz="1800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2C10B7B-2D39-2A44-92B8-AF6769C34CA1}"/>
              </a:ext>
            </a:extLst>
          </p:cNvPr>
          <p:cNvGrpSpPr>
            <a:grpSpLocks/>
          </p:cNvGrpSpPr>
          <p:nvPr/>
        </p:nvGrpSpPr>
        <p:grpSpPr bwMode="auto">
          <a:xfrm>
            <a:off x="299381" y="901006"/>
            <a:ext cx="9593292" cy="4762368"/>
            <a:chOff x="408328" y="643550"/>
            <a:chExt cx="8678161" cy="57710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148A19-AA1F-9141-A349-038372C792C0}"/>
                </a:ext>
              </a:extLst>
            </p:cNvPr>
            <p:cNvSpPr txBox="1"/>
            <p:nvPr/>
          </p:nvSpPr>
          <p:spPr>
            <a:xfrm>
              <a:off x="1198002" y="5988127"/>
              <a:ext cx="512203" cy="42644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CD3A</a:t>
              </a:r>
            </a:p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(TBD)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0066330-5389-804B-B161-E9437298D864}"/>
                </a:ext>
              </a:extLst>
            </p:cNvPr>
            <p:cNvSpPr txBox="1"/>
            <p:nvPr/>
          </p:nvSpPr>
          <p:spPr>
            <a:xfrm>
              <a:off x="819783" y="5993515"/>
              <a:ext cx="421167" cy="26653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CD1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B89C50-41BD-144D-9026-50F16D5063B4}"/>
                </a:ext>
              </a:extLst>
            </p:cNvPr>
            <p:cNvSpPr txBox="1"/>
            <p:nvPr/>
          </p:nvSpPr>
          <p:spPr>
            <a:xfrm>
              <a:off x="3341921" y="5992281"/>
              <a:ext cx="422284" cy="26653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CD3</a:t>
              </a:r>
            </a:p>
          </p:txBody>
        </p:sp>
        <p:cxnSp>
          <p:nvCxnSpPr>
            <p:cNvPr id="8" name="Elbow Connector 118">
              <a:extLst>
                <a:ext uri="{FF2B5EF4-FFF2-40B4-BE49-F238E27FC236}">
                  <a16:creationId xmlns:a16="http://schemas.microsoft.com/office/drawing/2014/main" id="{9C5075DA-3501-C34E-A95C-717B67BDBAE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09261" y="1152810"/>
              <a:ext cx="1125869" cy="714359"/>
            </a:xfrm>
            <a:prstGeom prst="bentConnector2">
              <a:avLst/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F04E06-AE09-BA4F-911A-989D2A432A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01881" y="908837"/>
              <a:ext cx="7499" cy="5106862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BC4FED4-EBBA-274F-A1A4-32E9809A01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96530" y="650069"/>
              <a:ext cx="0" cy="536563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9D3AD2-89FD-7044-BAB1-E4B50CE94B2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16654" y="658930"/>
              <a:ext cx="0" cy="536563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36FFF6-75B9-5149-8DA4-9AC01753F14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41063" y="650069"/>
              <a:ext cx="0" cy="536563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F9C73A6-C36B-D945-B8BB-4A35C6BA605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60071" y="650069"/>
              <a:ext cx="0" cy="536563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8A10941-0C8B-4A4E-879B-DC2B378525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811346" y="658932"/>
              <a:ext cx="0" cy="536563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044354A-792C-2E4A-A007-EC93FB5D9A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739423" y="650069"/>
              <a:ext cx="0" cy="536563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9D62D18-C453-2444-96C8-051B6591EA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66942" y="650069"/>
              <a:ext cx="0" cy="536563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17C698-086B-E44F-9E34-D934FBDF77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643514" y="650069"/>
              <a:ext cx="0" cy="536563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B0B55F-25D4-2F46-AA12-501D65DC27C1}"/>
                </a:ext>
              </a:extLst>
            </p:cNvPr>
            <p:cNvSpPr txBox="1"/>
            <p:nvPr/>
          </p:nvSpPr>
          <p:spPr>
            <a:xfrm>
              <a:off x="925777" y="650068"/>
              <a:ext cx="715922" cy="313288"/>
            </a:xfrm>
            <a:prstGeom prst="rect">
              <a:avLst/>
            </a:prstGeom>
            <a:solidFill>
              <a:srgbClr val="84B641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FY2018</a:t>
              </a:r>
              <a:endParaRPr lang="en-US" sz="1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429BDD-0AF8-CE40-83A1-630BEC3A351E}"/>
                </a:ext>
              </a:extLst>
            </p:cNvPr>
            <p:cNvSpPr txBox="1"/>
            <p:nvPr/>
          </p:nvSpPr>
          <p:spPr>
            <a:xfrm>
              <a:off x="1641746" y="650280"/>
              <a:ext cx="822279" cy="313288"/>
            </a:xfrm>
            <a:prstGeom prst="rect">
              <a:avLst/>
            </a:prstGeom>
            <a:solidFill>
              <a:srgbClr val="84B641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FY2019</a:t>
              </a:r>
              <a:endParaRPr lang="en-US" sz="1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496A57-F266-A546-934F-4C6317367B02}"/>
                </a:ext>
              </a:extLst>
            </p:cNvPr>
            <p:cNvSpPr txBox="1"/>
            <p:nvPr/>
          </p:nvSpPr>
          <p:spPr>
            <a:xfrm>
              <a:off x="2470374" y="650280"/>
              <a:ext cx="822279" cy="313288"/>
            </a:xfrm>
            <a:prstGeom prst="rect">
              <a:avLst/>
            </a:prstGeom>
            <a:solidFill>
              <a:srgbClr val="84B641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FY2020</a:t>
              </a:r>
              <a:endParaRPr lang="en-US" sz="1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55E4FE-B48E-054A-B0C4-700D82401F1F}"/>
                </a:ext>
              </a:extLst>
            </p:cNvPr>
            <p:cNvSpPr txBox="1"/>
            <p:nvPr/>
          </p:nvSpPr>
          <p:spPr>
            <a:xfrm>
              <a:off x="3294241" y="650280"/>
              <a:ext cx="822279" cy="313288"/>
            </a:xfrm>
            <a:prstGeom prst="rect">
              <a:avLst/>
            </a:prstGeom>
            <a:solidFill>
              <a:srgbClr val="84B641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FY2021</a:t>
              </a:r>
              <a:endParaRPr lang="en-US" sz="1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2FAFA04-7F3E-2248-95E9-5D5EB9763969}"/>
                </a:ext>
              </a:extLst>
            </p:cNvPr>
            <p:cNvSpPr txBox="1"/>
            <p:nvPr/>
          </p:nvSpPr>
          <p:spPr>
            <a:xfrm>
              <a:off x="4116520" y="650280"/>
              <a:ext cx="823866" cy="313288"/>
            </a:xfrm>
            <a:prstGeom prst="rect">
              <a:avLst/>
            </a:prstGeom>
            <a:solidFill>
              <a:srgbClr val="84B641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FY2022</a:t>
              </a:r>
              <a:endParaRPr lang="en-US" sz="1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730876-430D-D948-842B-32410E911FB8}"/>
                </a:ext>
              </a:extLst>
            </p:cNvPr>
            <p:cNvSpPr txBox="1"/>
            <p:nvPr/>
          </p:nvSpPr>
          <p:spPr>
            <a:xfrm>
              <a:off x="4940386" y="650280"/>
              <a:ext cx="823867" cy="313288"/>
            </a:xfrm>
            <a:prstGeom prst="rect">
              <a:avLst/>
            </a:prstGeom>
            <a:solidFill>
              <a:srgbClr val="84B641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FY2023</a:t>
              </a:r>
              <a:endParaRPr lang="en-US" sz="1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C62204B-2D51-4E4D-ABC3-7D3001CB601C}"/>
                </a:ext>
              </a:extLst>
            </p:cNvPr>
            <p:cNvSpPr txBox="1"/>
            <p:nvPr/>
          </p:nvSpPr>
          <p:spPr>
            <a:xfrm>
              <a:off x="5764252" y="650280"/>
              <a:ext cx="1133411" cy="313288"/>
            </a:xfrm>
            <a:prstGeom prst="rect">
              <a:avLst/>
            </a:prstGeom>
            <a:solidFill>
              <a:srgbClr val="84B641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FY2024</a:t>
              </a:r>
              <a:endParaRPr lang="en-US" sz="1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30BD72-5AC8-A74F-BE24-2174162DA2C4}"/>
                </a:ext>
              </a:extLst>
            </p:cNvPr>
            <p:cNvSpPr txBox="1"/>
            <p:nvPr/>
          </p:nvSpPr>
          <p:spPr>
            <a:xfrm>
              <a:off x="6811944" y="650280"/>
              <a:ext cx="925460" cy="313288"/>
            </a:xfrm>
            <a:prstGeom prst="rect">
              <a:avLst/>
            </a:prstGeom>
            <a:solidFill>
              <a:srgbClr val="84B641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FY2025</a:t>
              </a:r>
              <a:endParaRPr lang="en-US" sz="1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5F8F3BA9-4664-7948-BCED-2CD6CA1F0D43}"/>
                </a:ext>
              </a:extLst>
            </p:cNvPr>
            <p:cNvSpPr/>
            <p:nvPr/>
          </p:nvSpPr>
          <p:spPr>
            <a:xfrm>
              <a:off x="7101773" y="5293996"/>
              <a:ext cx="177158" cy="327806"/>
            </a:xfrm>
            <a:prstGeom prst="triangle">
              <a:avLst/>
            </a:prstGeom>
            <a:solidFill>
              <a:srgbClr val="00B050"/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89F98C-1E27-2A4B-AEB9-DCB50668DC1D}"/>
                </a:ext>
              </a:extLst>
            </p:cNvPr>
            <p:cNvSpPr txBox="1"/>
            <p:nvPr/>
          </p:nvSpPr>
          <p:spPr>
            <a:xfrm>
              <a:off x="6851007" y="5654386"/>
              <a:ext cx="677481" cy="41398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Early finish</a:t>
              </a:r>
            </a:p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 (E)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315A99E-C14E-8D45-B2E1-E1CC0B0D4FDE}"/>
                </a:ext>
              </a:extLst>
            </p:cNvPr>
            <p:cNvSpPr txBox="1"/>
            <p:nvPr/>
          </p:nvSpPr>
          <p:spPr>
            <a:xfrm>
              <a:off x="8688174" y="5654386"/>
              <a:ext cx="381154" cy="42644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CD4</a:t>
              </a:r>
            </a:p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 (L)</a:t>
              </a: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8FA07E70-E9E8-CD46-A161-75DAE21123D0}"/>
                </a:ext>
              </a:extLst>
            </p:cNvPr>
            <p:cNvSpPr/>
            <p:nvPr/>
          </p:nvSpPr>
          <p:spPr>
            <a:xfrm>
              <a:off x="8790188" y="5293996"/>
              <a:ext cx="177158" cy="327806"/>
            </a:xfrm>
            <a:prstGeom prst="triangle">
              <a:avLst/>
            </a:prstGeom>
            <a:solidFill>
              <a:srgbClr val="00B050"/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Arial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B63481E-9989-2E40-9BB4-66CBF8C9444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58186" y="5529133"/>
              <a:ext cx="1330838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1D03A579-FA0A-BD46-9454-A26B2E980CB0}"/>
                </a:ext>
              </a:extLst>
            </p:cNvPr>
            <p:cNvSpPr/>
            <p:nvPr/>
          </p:nvSpPr>
          <p:spPr>
            <a:xfrm>
              <a:off x="987907" y="5621601"/>
              <a:ext cx="177158" cy="327806"/>
            </a:xfrm>
            <a:prstGeom prst="triangle">
              <a:avLst/>
            </a:prstGeom>
            <a:solidFill>
              <a:srgbClr val="00B050"/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C2949FE-8FA8-1F49-8DD0-F05929A46E59}"/>
                </a:ext>
              </a:extLst>
            </p:cNvPr>
            <p:cNvSpPr txBox="1"/>
            <p:nvPr/>
          </p:nvSpPr>
          <p:spPr>
            <a:xfrm>
              <a:off x="1859671" y="5988127"/>
              <a:ext cx="593692" cy="26653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CD2/3B</a:t>
              </a:r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02D9D8B2-25C2-134A-B850-904F60A1459E}"/>
                </a:ext>
              </a:extLst>
            </p:cNvPr>
            <p:cNvSpPr/>
            <p:nvPr/>
          </p:nvSpPr>
          <p:spPr>
            <a:xfrm>
              <a:off x="2079567" y="5621601"/>
              <a:ext cx="177158" cy="327806"/>
            </a:xfrm>
            <a:prstGeom prst="triangle">
              <a:avLst/>
            </a:prstGeom>
            <a:solidFill>
              <a:srgbClr val="00B050"/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42B76A4F-FC82-B64D-B640-669197733BF5}"/>
                </a:ext>
              </a:extLst>
            </p:cNvPr>
            <p:cNvSpPr/>
            <p:nvPr/>
          </p:nvSpPr>
          <p:spPr>
            <a:xfrm>
              <a:off x="3473864" y="5679553"/>
              <a:ext cx="144459" cy="308573"/>
            </a:xfrm>
            <a:prstGeom prst="triangle">
              <a:avLst/>
            </a:prstGeom>
            <a:solidFill>
              <a:srgbClr val="00B050"/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42362B5-3AB4-3046-98E0-FB7C2FFABA5B}"/>
                </a:ext>
              </a:extLst>
            </p:cNvPr>
            <p:cNvSpPr/>
            <p:nvPr/>
          </p:nvSpPr>
          <p:spPr>
            <a:xfrm>
              <a:off x="1372472" y="1401677"/>
              <a:ext cx="675467" cy="553784"/>
            </a:xfrm>
            <a:prstGeom prst="rect">
              <a:avLst/>
            </a:prstGeom>
            <a:solidFill>
              <a:srgbClr val="306DBE">
                <a:lumMod val="20000"/>
                <a:lumOff val="80000"/>
              </a:srgbClr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/>
                  <a:cs typeface="Calibri" panose="020F0502020204030204" pitchFamily="34" charset="0"/>
                </a:rPr>
                <a:t>AE design of Klystron gallery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141929E-A1CC-3D4E-8945-2174517063A6}"/>
                </a:ext>
              </a:extLst>
            </p:cNvPr>
            <p:cNvSpPr/>
            <p:nvPr/>
          </p:nvSpPr>
          <p:spPr>
            <a:xfrm>
              <a:off x="2067013" y="1883806"/>
              <a:ext cx="1125895" cy="370935"/>
            </a:xfrm>
            <a:prstGeom prst="rect">
              <a:avLst/>
            </a:prstGeom>
            <a:solidFill>
              <a:srgbClr val="306DBE">
                <a:lumMod val="20000"/>
                <a:lumOff val="80000"/>
              </a:srgbClr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/>
                  <a:cs typeface="Calibri" panose="020F0502020204030204" pitchFamily="34" charset="0"/>
                </a:rPr>
                <a:t>Civil construction Klystron gallery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76F35B-925C-B54A-B802-A1C2CAFF8EE5}"/>
                </a:ext>
              </a:extLst>
            </p:cNvPr>
            <p:cNvSpPr/>
            <p:nvPr/>
          </p:nvSpPr>
          <p:spPr>
            <a:xfrm>
              <a:off x="3209457" y="2266836"/>
              <a:ext cx="2059229" cy="287030"/>
            </a:xfrm>
            <a:prstGeom prst="rect">
              <a:avLst/>
            </a:prstGeom>
            <a:solidFill>
              <a:srgbClr val="306DBE">
                <a:lumMod val="20000"/>
                <a:lumOff val="80000"/>
              </a:srgbClr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/>
                  <a:cs typeface="Calibri" panose="020F0502020204030204" pitchFamily="34" charset="0"/>
                </a:rPr>
                <a:t>Install RF equipment in gallery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02ACE73-427E-6144-A48F-12FB310D6493}"/>
                </a:ext>
              </a:extLst>
            </p:cNvPr>
            <p:cNvSpPr/>
            <p:nvPr/>
          </p:nvSpPr>
          <p:spPr>
            <a:xfrm>
              <a:off x="5378527" y="3071764"/>
              <a:ext cx="504743" cy="632292"/>
            </a:xfrm>
            <a:prstGeom prst="rect">
              <a:avLst/>
            </a:prstGeom>
            <a:solidFill>
              <a:srgbClr val="306DBE">
                <a:lumMod val="20000"/>
                <a:lumOff val="80000"/>
              </a:srgbClr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/>
                  <a:cs typeface="Calibri" panose="020F0502020204030204" pitchFamily="34" charset="0"/>
                </a:rPr>
                <a:t>Ring and target install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6A89AE3-E468-5A43-A2AF-837DE0ACF3CB}"/>
                </a:ext>
              </a:extLst>
            </p:cNvPr>
            <p:cNvSpPr/>
            <p:nvPr/>
          </p:nvSpPr>
          <p:spPr>
            <a:xfrm>
              <a:off x="5378528" y="3763144"/>
              <a:ext cx="501509" cy="484375"/>
            </a:xfrm>
            <a:prstGeom prst="rect">
              <a:avLst/>
            </a:prstGeom>
            <a:solidFill>
              <a:srgbClr val="306DBE">
                <a:lumMod val="20000"/>
                <a:lumOff val="80000"/>
              </a:srgbClr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/>
                  <a:cs typeface="Calibri" panose="020F0502020204030204" pitchFamily="34" charset="0"/>
                </a:rPr>
                <a:t>RTBT</a:t>
              </a:r>
              <a:r>
                <a:rPr lang="en-US" sz="1000" b="1" kern="0" dirty="0">
                  <a:solidFill>
                    <a:prstClr val="black"/>
                  </a:solidFill>
                  <a:latin typeface="Arial"/>
                  <a:cs typeface="Calibri" panose="020F0502020204030204" pitchFamily="34" charset="0"/>
                </a:rPr>
                <a:t> stub</a:t>
              </a:r>
            </a:p>
          </p:txBody>
        </p:sp>
        <p:cxnSp>
          <p:nvCxnSpPr>
            <p:cNvPr id="40" name="Elbow Connector 54">
              <a:extLst>
                <a:ext uri="{FF2B5EF4-FFF2-40B4-BE49-F238E27FC236}">
                  <a16:creationId xmlns:a16="http://schemas.microsoft.com/office/drawing/2014/main" id="{831F345D-A626-1649-988E-942F9E2DF45C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1901582" y="1903842"/>
              <a:ext cx="178407" cy="152456"/>
            </a:xfrm>
            <a:prstGeom prst="bentConnector2">
              <a:avLst/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Elbow Connector 59">
              <a:extLst>
                <a:ext uri="{FF2B5EF4-FFF2-40B4-BE49-F238E27FC236}">
                  <a16:creationId xmlns:a16="http://schemas.microsoft.com/office/drawing/2014/main" id="{7B9EC565-0B36-7B47-A8BC-0721435D4F0B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2832593" y="2052109"/>
              <a:ext cx="155610" cy="560874"/>
            </a:xfrm>
            <a:prstGeom prst="bentConnector2">
              <a:avLst/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Elbow Connector 71">
              <a:extLst>
                <a:ext uri="{FF2B5EF4-FFF2-40B4-BE49-F238E27FC236}">
                  <a16:creationId xmlns:a16="http://schemas.microsoft.com/office/drawing/2014/main" id="{D0C43F67-78BD-AC43-8FB3-1953E9E8211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38417" y="4738456"/>
              <a:ext cx="43991" cy="539329"/>
            </a:xfrm>
            <a:prstGeom prst="bentConnector2">
              <a:avLst/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Elbow Connector 73">
              <a:extLst>
                <a:ext uri="{FF2B5EF4-FFF2-40B4-BE49-F238E27FC236}">
                  <a16:creationId xmlns:a16="http://schemas.microsoft.com/office/drawing/2014/main" id="{542D2D3C-D141-F04F-A86E-BFCA294AB7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5819611" y="4117736"/>
              <a:ext cx="291089" cy="136403"/>
            </a:xfrm>
            <a:prstGeom prst="bentConnector3">
              <a:avLst>
                <a:gd name="adj1" fmla="val -5095"/>
              </a:avLst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Elbow Connector 74">
              <a:extLst>
                <a:ext uri="{FF2B5EF4-FFF2-40B4-BE49-F238E27FC236}">
                  <a16:creationId xmlns:a16="http://schemas.microsoft.com/office/drawing/2014/main" id="{0A9A0B2D-C8D5-E544-B7B1-B0B39D38A028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5565106" y="3759795"/>
              <a:ext cx="906771" cy="236606"/>
            </a:xfrm>
            <a:prstGeom prst="bentConnector3">
              <a:avLst>
                <a:gd name="adj1" fmla="val 1763"/>
              </a:avLst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Elbow Connector 77">
              <a:extLst>
                <a:ext uri="{FF2B5EF4-FFF2-40B4-BE49-F238E27FC236}">
                  <a16:creationId xmlns:a16="http://schemas.microsoft.com/office/drawing/2014/main" id="{6F3F4AD4-554C-8543-B467-27FEEBC46E9B}"/>
                </a:ext>
              </a:extLst>
            </p:cNvPr>
            <p:cNvCxnSpPr>
              <a:cxnSpLocks/>
              <a:stCxn id="49" idx="3"/>
            </p:cNvCxnSpPr>
            <p:nvPr/>
          </p:nvCxnSpPr>
          <p:spPr bwMode="auto">
            <a:xfrm>
              <a:off x="5880036" y="2783688"/>
              <a:ext cx="364221" cy="1552972"/>
            </a:xfrm>
            <a:prstGeom prst="bentConnector2">
              <a:avLst/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5A5368B-FF91-8047-9364-1A1A0BEAC0A5}"/>
                </a:ext>
              </a:extLst>
            </p:cNvPr>
            <p:cNvSpPr txBox="1"/>
            <p:nvPr/>
          </p:nvSpPr>
          <p:spPr>
            <a:xfrm>
              <a:off x="5407423" y="1064559"/>
              <a:ext cx="600041" cy="514689"/>
            </a:xfrm>
            <a:prstGeom prst="rect">
              <a:avLst/>
            </a:prstGeom>
            <a:solidFill>
              <a:srgbClr val="DE762D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 lIns="45720" rIns="45720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month outage</a:t>
              </a:r>
            </a:p>
          </p:txBody>
        </p:sp>
        <p:cxnSp>
          <p:nvCxnSpPr>
            <p:cNvPr id="47" name="Elbow Connector 83">
              <a:extLst>
                <a:ext uri="{FF2B5EF4-FFF2-40B4-BE49-F238E27FC236}">
                  <a16:creationId xmlns:a16="http://schemas.microsoft.com/office/drawing/2014/main" id="{3830279D-A8E5-0142-AA5F-B5E2D5C32566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4546836" y="2319539"/>
              <a:ext cx="1732663" cy="11489"/>
            </a:xfrm>
            <a:prstGeom prst="bentConnector3">
              <a:avLst>
                <a:gd name="adj1" fmla="val 50000"/>
              </a:avLst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80C90BD-4423-0741-9AE6-2AA11E0288A6}"/>
                </a:ext>
              </a:extLst>
            </p:cNvPr>
            <p:cNvSpPr/>
            <p:nvPr/>
          </p:nvSpPr>
          <p:spPr>
            <a:xfrm>
              <a:off x="4423782" y="2595139"/>
              <a:ext cx="1456255" cy="377099"/>
            </a:xfrm>
            <a:prstGeom prst="rect">
              <a:avLst/>
            </a:prstGeom>
            <a:solidFill>
              <a:srgbClr val="306DBE">
                <a:lumMod val="20000"/>
                <a:lumOff val="80000"/>
              </a:srgbClr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/>
                  <a:cs typeface="Calibri" panose="020F0502020204030204" pitchFamily="34" charset="0"/>
                </a:rPr>
                <a:t>Receive and install cryomodules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7CDE5BE-91DE-4B46-8D73-CC5DC20B9790}"/>
                </a:ext>
              </a:extLst>
            </p:cNvPr>
            <p:cNvSpPr/>
            <p:nvPr/>
          </p:nvSpPr>
          <p:spPr>
            <a:xfrm>
              <a:off x="3504979" y="3793195"/>
              <a:ext cx="1522368" cy="364664"/>
            </a:xfrm>
            <a:prstGeom prst="rect">
              <a:avLst/>
            </a:prstGeom>
            <a:solidFill>
              <a:srgbClr val="306DBE">
                <a:lumMod val="20000"/>
                <a:lumOff val="80000"/>
              </a:srgbClr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/>
                  <a:cs typeface="Calibri" panose="020F0502020204030204" pitchFamily="34" charset="0"/>
                </a:rPr>
                <a:t>Assemble cryomodules</a:t>
              </a:r>
            </a:p>
          </p:txBody>
        </p:sp>
        <p:cxnSp>
          <p:nvCxnSpPr>
            <p:cNvPr id="52" name="Elbow Connector 82">
              <a:extLst>
                <a:ext uri="{FF2B5EF4-FFF2-40B4-BE49-F238E27FC236}">
                  <a16:creationId xmlns:a16="http://schemas.microsoft.com/office/drawing/2014/main" id="{7ED5E016-5241-654F-87A9-77BA0DC57EF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99705" y="3975528"/>
              <a:ext cx="597620" cy="232567"/>
            </a:xfrm>
            <a:prstGeom prst="bentConnector3">
              <a:avLst>
                <a:gd name="adj1" fmla="val 2273"/>
              </a:avLst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Elbow Connector 86">
              <a:extLst>
                <a:ext uri="{FF2B5EF4-FFF2-40B4-BE49-F238E27FC236}">
                  <a16:creationId xmlns:a16="http://schemas.microsoft.com/office/drawing/2014/main" id="{86E20811-6D81-0947-B299-A31A2FBC19F6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 flipV="1">
              <a:off x="3747750" y="3154406"/>
              <a:ext cx="975040" cy="293915"/>
            </a:xfrm>
            <a:prstGeom prst="bentConnector3">
              <a:avLst>
                <a:gd name="adj1" fmla="val 99903"/>
              </a:avLst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5CC8E2A-8285-6142-B1EA-A5AA6B8985F6}"/>
                </a:ext>
              </a:extLst>
            </p:cNvPr>
            <p:cNvSpPr/>
            <p:nvPr/>
          </p:nvSpPr>
          <p:spPr>
            <a:xfrm>
              <a:off x="5873509" y="4334565"/>
              <a:ext cx="540739" cy="671015"/>
            </a:xfrm>
            <a:prstGeom prst="rect">
              <a:avLst/>
            </a:prstGeom>
            <a:solidFill>
              <a:srgbClr val="306DBE">
                <a:lumMod val="20000"/>
                <a:lumOff val="80000"/>
              </a:srgbClr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/>
                  <a:cs typeface="Calibri" panose="020F0502020204030204" pitchFamily="34" charset="0"/>
                </a:rPr>
                <a:t>ARR and commis-sioning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E5662F-A123-A941-ABC4-5EE5F08E08C1}"/>
                </a:ext>
              </a:extLst>
            </p:cNvPr>
            <p:cNvSpPr/>
            <p:nvPr/>
          </p:nvSpPr>
          <p:spPr>
            <a:xfrm>
              <a:off x="1687280" y="2862192"/>
              <a:ext cx="2209636" cy="301923"/>
            </a:xfrm>
            <a:prstGeom prst="rect">
              <a:avLst/>
            </a:prstGeom>
            <a:solidFill>
              <a:srgbClr val="306DBE">
                <a:lumMod val="20000"/>
                <a:lumOff val="80000"/>
              </a:srgbClr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/>
                  <a:cs typeface="Calibri" panose="020F0502020204030204" pitchFamily="34" charset="0"/>
                </a:rPr>
                <a:t>Procure and receive RF equipment</a:t>
              </a:r>
            </a:p>
          </p:txBody>
        </p:sp>
        <p:cxnSp>
          <p:nvCxnSpPr>
            <p:cNvPr id="56" name="Elbow Connector 93">
              <a:extLst>
                <a:ext uri="{FF2B5EF4-FFF2-40B4-BE49-F238E27FC236}">
                  <a16:creationId xmlns:a16="http://schemas.microsoft.com/office/drawing/2014/main" id="{7810041A-1797-8D4C-B23C-628B9586DB85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 flipV="1">
              <a:off x="-396522" y="3170546"/>
              <a:ext cx="3260971" cy="277018"/>
            </a:xfrm>
            <a:prstGeom prst="bentConnector3">
              <a:avLst>
                <a:gd name="adj1" fmla="val 99756"/>
              </a:avLst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32E6AB7-ECED-2E48-9FED-E047F21F2D6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324176" y="658930"/>
              <a:ext cx="0" cy="536563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6D164AF-F880-ED46-92F3-13CF6FFF0449}"/>
                </a:ext>
              </a:extLst>
            </p:cNvPr>
            <p:cNvSpPr txBox="1"/>
            <p:nvPr/>
          </p:nvSpPr>
          <p:spPr>
            <a:xfrm>
              <a:off x="7673940" y="650280"/>
              <a:ext cx="705979" cy="313288"/>
            </a:xfrm>
            <a:prstGeom prst="rect">
              <a:avLst/>
            </a:prstGeom>
            <a:solidFill>
              <a:srgbClr val="84B641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FY2026</a:t>
              </a:r>
              <a:endParaRPr lang="en-US" sz="1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5AC1041-0652-A047-B94F-53263CA8DE8F}"/>
                </a:ext>
              </a:extLst>
            </p:cNvPr>
            <p:cNvSpPr txBox="1"/>
            <p:nvPr/>
          </p:nvSpPr>
          <p:spPr>
            <a:xfrm>
              <a:off x="8368766" y="650280"/>
              <a:ext cx="717723" cy="313288"/>
            </a:xfrm>
            <a:prstGeom prst="rect">
              <a:avLst/>
            </a:prstGeom>
            <a:solidFill>
              <a:srgbClr val="84B641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FY2027</a:t>
              </a:r>
              <a:endParaRPr lang="en-US" sz="1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571ECC3A-94EA-4B49-AB4F-628AF3B5595C}"/>
                </a:ext>
              </a:extLst>
            </p:cNvPr>
            <p:cNvSpPr/>
            <p:nvPr/>
          </p:nvSpPr>
          <p:spPr>
            <a:xfrm>
              <a:off x="1364936" y="5637374"/>
              <a:ext cx="177158" cy="327806"/>
            </a:xfrm>
            <a:prstGeom prst="triangle">
              <a:avLst/>
            </a:prstGeom>
            <a:solidFill>
              <a:srgbClr val="00B050"/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Arial"/>
              </a:endParaRPr>
            </a:p>
          </p:txBody>
        </p:sp>
        <p:cxnSp>
          <p:nvCxnSpPr>
            <p:cNvPr id="61" name="Elbow Connector 93">
              <a:extLst>
                <a:ext uri="{FF2B5EF4-FFF2-40B4-BE49-F238E27FC236}">
                  <a16:creationId xmlns:a16="http://schemas.microsoft.com/office/drawing/2014/main" id="{4B4BFC92-512B-4A42-B623-117DF7C93610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 flipV="1">
              <a:off x="580124" y="3882633"/>
              <a:ext cx="1976635" cy="237678"/>
            </a:xfrm>
            <a:prstGeom prst="bentConnector3">
              <a:avLst>
                <a:gd name="adj1" fmla="val 50000"/>
              </a:avLst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Elbow Connector 93">
              <a:extLst>
                <a:ext uri="{FF2B5EF4-FFF2-40B4-BE49-F238E27FC236}">
                  <a16:creationId xmlns:a16="http://schemas.microsoft.com/office/drawing/2014/main" id="{5EA6848C-5A80-BC4A-80C3-E4929BDB3B43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 flipV="1">
              <a:off x="767084" y="2746491"/>
              <a:ext cx="1951085" cy="596653"/>
            </a:xfrm>
            <a:prstGeom prst="bentConnector3">
              <a:avLst>
                <a:gd name="adj1" fmla="val 100306"/>
              </a:avLst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Elbow Connector 93">
              <a:extLst>
                <a:ext uri="{FF2B5EF4-FFF2-40B4-BE49-F238E27FC236}">
                  <a16:creationId xmlns:a16="http://schemas.microsoft.com/office/drawing/2014/main" id="{07627FC1-EA5A-8E4C-A381-318F979B7448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 flipV="1">
              <a:off x="1380505" y="4468465"/>
              <a:ext cx="356971" cy="235184"/>
            </a:xfrm>
            <a:prstGeom prst="bentConnector2">
              <a:avLst/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0AFF17C-46C6-D94D-B039-74A23377DBD7}"/>
                </a:ext>
              </a:extLst>
            </p:cNvPr>
            <p:cNvSpPr/>
            <p:nvPr/>
          </p:nvSpPr>
          <p:spPr>
            <a:xfrm>
              <a:off x="6469416" y="4331484"/>
              <a:ext cx="685253" cy="674095"/>
            </a:xfrm>
            <a:prstGeom prst="rect">
              <a:avLst/>
            </a:prstGeom>
            <a:solidFill>
              <a:srgbClr val="306DBE">
                <a:lumMod val="20000"/>
                <a:lumOff val="80000"/>
              </a:srgbClr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/>
                  <a:cs typeface="Calibri" panose="020F0502020204030204" pitchFamily="34" charset="0"/>
                </a:rPr>
                <a:t>KPP – 1250 </a:t>
              </a:r>
              <a:r>
                <a:rPr lang="en-US" sz="900" b="1" kern="0" dirty="0" err="1">
                  <a:solidFill>
                    <a:prstClr val="black"/>
                  </a:solidFill>
                  <a:latin typeface="Arial"/>
                  <a:cs typeface="Calibri" panose="020F0502020204030204" pitchFamily="34" charset="0"/>
                </a:rPr>
                <a:t>hr</a:t>
              </a:r>
              <a:r>
                <a:rPr lang="en-US" sz="900" b="1" kern="0" dirty="0">
                  <a:solidFill>
                    <a:prstClr val="black"/>
                  </a:solidFill>
                  <a:latin typeface="Arial"/>
                  <a:cs typeface="Calibri" panose="020F0502020204030204" pitchFamily="34" charset="0"/>
                </a:rPr>
                <a:t> Target ops time</a:t>
              </a:r>
            </a:p>
          </p:txBody>
        </p:sp>
        <p:cxnSp>
          <p:nvCxnSpPr>
            <p:cNvPr id="65" name="Straight Connector 65">
              <a:extLst>
                <a:ext uri="{FF2B5EF4-FFF2-40B4-BE49-F238E27FC236}">
                  <a16:creationId xmlns:a16="http://schemas.microsoft.com/office/drawing/2014/main" id="{881DDC3C-AB6F-C84F-B613-39CF4486EF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055914" y="643550"/>
              <a:ext cx="0" cy="536563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Elbow Connector 75">
              <a:extLst>
                <a:ext uri="{FF2B5EF4-FFF2-40B4-BE49-F238E27FC236}">
                  <a16:creationId xmlns:a16="http://schemas.microsoft.com/office/drawing/2014/main" id="{222F15FA-7E3D-F74F-8B8F-F2E320B97DD2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V="1">
              <a:off x="2925055" y="2663493"/>
              <a:ext cx="393840" cy="2400"/>
            </a:xfrm>
            <a:prstGeom prst="bentConnector3">
              <a:avLst>
                <a:gd name="adj1" fmla="val 50000"/>
              </a:avLst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4203AB2-9590-0540-9DC7-0EEB9B0BD7DA}"/>
                </a:ext>
              </a:extLst>
            </p:cNvPr>
            <p:cNvSpPr/>
            <p:nvPr/>
          </p:nvSpPr>
          <p:spPr>
            <a:xfrm>
              <a:off x="1676582" y="4256609"/>
              <a:ext cx="1836263" cy="301923"/>
            </a:xfrm>
            <a:prstGeom prst="rect">
              <a:avLst/>
            </a:prstGeom>
            <a:solidFill>
              <a:srgbClr val="306DBE">
                <a:lumMod val="20000"/>
                <a:lumOff val="80000"/>
              </a:srgbClr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/>
                  <a:cs typeface="Calibri" panose="020F0502020204030204" pitchFamily="34" charset="0"/>
                </a:rPr>
                <a:t>Procure cavities and cryomodule hardware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A16EE3C-5C24-DA40-B010-CF62A06E8AE9}"/>
                </a:ext>
              </a:extLst>
            </p:cNvPr>
            <p:cNvSpPr txBox="1"/>
            <p:nvPr/>
          </p:nvSpPr>
          <p:spPr>
            <a:xfrm>
              <a:off x="7418618" y="5258971"/>
              <a:ext cx="1199513" cy="262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30 mos. contingency</a:t>
              </a:r>
            </a:p>
          </p:txBody>
        </p:sp>
        <p:cxnSp>
          <p:nvCxnSpPr>
            <p:cNvPr id="70" name="Straight Connector 70">
              <a:extLst>
                <a:ext uri="{FF2B5EF4-FFF2-40B4-BE49-F238E27FC236}">
                  <a16:creationId xmlns:a16="http://schemas.microsoft.com/office/drawing/2014/main" id="{F62AC81B-4462-AE41-83FA-E2A2D9C9C56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8328" y="651467"/>
              <a:ext cx="0" cy="536563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EDCB22C-B62C-5045-8640-4912E75675F3}"/>
                </a:ext>
              </a:extLst>
            </p:cNvPr>
            <p:cNvSpPr/>
            <p:nvPr/>
          </p:nvSpPr>
          <p:spPr>
            <a:xfrm>
              <a:off x="429596" y="1008142"/>
              <a:ext cx="1484961" cy="443116"/>
            </a:xfrm>
            <a:prstGeom prst="rect">
              <a:avLst/>
            </a:prstGeom>
            <a:solidFill>
              <a:srgbClr val="306DBE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lIns="45720" rIns="4572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/>
                  <a:cs typeface="Calibri" panose="020F0502020204030204" pitchFamily="34" charset="0"/>
                </a:rPr>
                <a:t>Clear Gallery, procure &amp; install chase inserts </a:t>
              </a:r>
            </a:p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/>
                  <a:cs typeface="Calibri" panose="020F0502020204030204" pitchFamily="34" charset="0"/>
                </a:rPr>
                <a:t>(SNS operations)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163BC23-A08F-9244-87E3-68E27CED0811}"/>
                </a:ext>
              </a:extLst>
            </p:cNvPr>
            <p:cNvSpPr txBox="1"/>
            <p:nvPr/>
          </p:nvSpPr>
          <p:spPr>
            <a:xfrm>
              <a:off x="414678" y="650280"/>
              <a:ext cx="509558" cy="313288"/>
            </a:xfrm>
            <a:prstGeom prst="rect">
              <a:avLst/>
            </a:prstGeom>
            <a:solidFill>
              <a:srgbClr val="84B641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Prior</a:t>
              </a:r>
              <a:endParaRPr lang="en-US" sz="1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21E39F57-D01B-B341-B5EC-AB72F8755191}"/>
              </a:ext>
            </a:extLst>
          </p:cNvPr>
          <p:cNvSpPr/>
          <p:nvPr/>
        </p:nvSpPr>
        <p:spPr bwMode="auto">
          <a:xfrm>
            <a:off x="5369666" y="1238466"/>
            <a:ext cx="457059" cy="518176"/>
          </a:xfrm>
          <a:prstGeom prst="rect">
            <a:avLst/>
          </a:prstGeom>
          <a:solidFill>
            <a:srgbClr val="306DBE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45720" rIns="4572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kern="0" dirty="0">
                <a:solidFill>
                  <a:prstClr val="black"/>
                </a:solidFill>
                <a:latin typeface="Arial"/>
                <a:cs typeface="Calibri" panose="020F0502020204030204" pitchFamily="34" charset="0"/>
              </a:rPr>
              <a:t>PPU target demo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5C73894-4609-FD47-ACA6-732E8BE74D68}"/>
              </a:ext>
            </a:extLst>
          </p:cNvPr>
          <p:cNvSpPr/>
          <p:nvPr/>
        </p:nvSpPr>
        <p:spPr>
          <a:xfrm>
            <a:off x="5034222" y="1100730"/>
            <a:ext cx="1504362" cy="863696"/>
          </a:xfrm>
          <a:prstGeom prst="ellipse">
            <a:avLst/>
          </a:prstGeom>
          <a:noFill/>
          <a:ln w="34925"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3083318-F8B8-954A-A42E-8F760BCA8525}"/>
              </a:ext>
            </a:extLst>
          </p:cNvPr>
          <p:cNvSpPr/>
          <p:nvPr/>
        </p:nvSpPr>
        <p:spPr bwMode="auto">
          <a:xfrm>
            <a:off x="3763005" y="4429708"/>
            <a:ext cx="1768971" cy="289436"/>
          </a:xfrm>
          <a:prstGeom prst="rect">
            <a:avLst/>
          </a:prstGeom>
          <a:solidFill>
            <a:srgbClr val="306DBE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45720" rIns="4572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prstClr val="black"/>
                </a:solidFill>
                <a:latin typeface="Arial"/>
                <a:cs typeface="Calibri" panose="020F0502020204030204" pitchFamily="34" charset="0"/>
              </a:rPr>
              <a:t>Fabricate early PPU target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1F1B9EA-C082-7447-A3F5-CF0CC7C4B160}"/>
              </a:ext>
            </a:extLst>
          </p:cNvPr>
          <p:cNvSpPr/>
          <p:nvPr/>
        </p:nvSpPr>
        <p:spPr bwMode="auto">
          <a:xfrm>
            <a:off x="2101520" y="4427528"/>
            <a:ext cx="1346788" cy="269214"/>
          </a:xfrm>
          <a:prstGeom prst="rect">
            <a:avLst/>
          </a:prstGeom>
          <a:solidFill>
            <a:srgbClr val="306DBE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45720" rIns="4572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prstClr val="black"/>
                </a:solidFill>
                <a:latin typeface="Arial"/>
                <a:cs typeface="Calibri" panose="020F0502020204030204" pitchFamily="34" charset="0"/>
              </a:rPr>
              <a:t>Final target design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38BF1A3-7B10-7F40-B998-03B5E2EE714E}"/>
              </a:ext>
            </a:extLst>
          </p:cNvPr>
          <p:cNvSpPr/>
          <p:nvPr/>
        </p:nvSpPr>
        <p:spPr bwMode="auto">
          <a:xfrm>
            <a:off x="853270" y="4706130"/>
            <a:ext cx="2134641" cy="269214"/>
          </a:xfrm>
          <a:prstGeom prst="rect">
            <a:avLst/>
          </a:prstGeom>
          <a:solidFill>
            <a:srgbClr val="306DBE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45720" rIns="4572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prstClr val="black"/>
                </a:solidFill>
                <a:latin typeface="Arial"/>
                <a:cs typeface="Calibri" panose="020F0502020204030204" pitchFamily="34" charset="0"/>
              </a:rPr>
              <a:t>Target development</a:t>
            </a:r>
          </a:p>
        </p:txBody>
      </p:sp>
    </p:spTree>
    <p:extLst>
      <p:ext uri="{BB962C8B-B14F-4D97-AF65-F5344CB8AC3E}">
        <p14:creationId xmlns:p14="http://schemas.microsoft.com/office/powerpoint/2010/main" val="2933689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FC1EA-F927-BA4D-AB11-97A101A95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FY18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298EB-CC92-F149-AA3A-D137E300C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048382"/>
            <a:ext cx="11369809" cy="4047778"/>
          </a:xfrm>
        </p:spPr>
        <p:txBody>
          <a:bodyPr/>
          <a:lstStyle/>
          <a:p>
            <a:r>
              <a:rPr lang="en-US" dirty="0"/>
              <a:t>SRF / M. Howell</a:t>
            </a:r>
          </a:p>
          <a:p>
            <a:pPr lvl="1"/>
            <a:r>
              <a:rPr lang="en-US" dirty="0"/>
              <a:t>Initiate cavity long lead procurements (</a:t>
            </a:r>
            <a:r>
              <a:rPr lang="en-US" dirty="0" err="1"/>
              <a:t>Nb</a:t>
            </a:r>
            <a:r>
              <a:rPr lang="en-US" dirty="0"/>
              <a:t>, cavity qualification equipment, cavities)</a:t>
            </a:r>
          </a:p>
          <a:p>
            <a:pPr lvl="1"/>
            <a:r>
              <a:rPr lang="en-US" dirty="0"/>
              <a:t>With J-Lab, initiate </a:t>
            </a:r>
            <a:r>
              <a:rPr lang="en-US" dirty="0" err="1"/>
              <a:t>cryo</a:t>
            </a:r>
            <a:r>
              <a:rPr lang="en-US" dirty="0"/>
              <a:t>-module engineering baseline activities</a:t>
            </a:r>
          </a:p>
          <a:p>
            <a:pPr lvl="1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F45AA3-FAFD-1E47-A6AE-5EC7BB59BD3E}"/>
              </a:ext>
            </a:extLst>
          </p:cNvPr>
          <p:cNvGrpSpPr/>
          <p:nvPr/>
        </p:nvGrpSpPr>
        <p:grpSpPr>
          <a:xfrm>
            <a:off x="1244683" y="3072271"/>
            <a:ext cx="7673974" cy="3527138"/>
            <a:chOff x="2108632" y="3036627"/>
            <a:chExt cx="7011429" cy="3066773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6702DDB1-7062-CF49-AEB5-A01472B62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8632" y="3036627"/>
              <a:ext cx="7011429" cy="3066773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C5F9D5-9D28-CB44-AE53-C8D0AE11EE28}"/>
                </a:ext>
              </a:extLst>
            </p:cNvPr>
            <p:cNvSpPr txBox="1"/>
            <p:nvPr/>
          </p:nvSpPr>
          <p:spPr>
            <a:xfrm>
              <a:off x="3396359" y="3238901"/>
              <a:ext cx="4903452" cy="561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Spare cryomodule in production since 2012 demonstrates PPU gradient</a:t>
              </a: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FC3E8A9-3C70-9642-853D-D6AA0ABB17B1}"/>
              </a:ext>
            </a:extLst>
          </p:cNvPr>
          <p:cNvSpPr/>
          <p:nvPr/>
        </p:nvSpPr>
        <p:spPr>
          <a:xfrm>
            <a:off x="3360784" y="1137804"/>
            <a:ext cx="898066" cy="26511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A7-Kim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C57865-E523-4348-AC20-62EDF22E2A35}"/>
              </a:ext>
            </a:extLst>
          </p:cNvPr>
          <p:cNvSpPr/>
          <p:nvPr/>
        </p:nvSpPr>
        <p:spPr>
          <a:xfrm>
            <a:off x="10559441" y="142136"/>
            <a:ext cx="1369653" cy="3839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63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FC1EA-F927-BA4D-AB11-97A101A95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FY18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298EB-CC92-F149-AA3A-D137E300C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9" y="1213338"/>
            <a:ext cx="6071502" cy="5322373"/>
          </a:xfrm>
        </p:spPr>
        <p:txBody>
          <a:bodyPr/>
          <a:lstStyle/>
          <a:p>
            <a:r>
              <a:rPr lang="en-US" dirty="0"/>
              <a:t>RF </a:t>
            </a:r>
          </a:p>
          <a:p>
            <a:pPr lvl="1"/>
            <a:r>
              <a:rPr lang="en-US" dirty="0"/>
              <a:t>Finalize warm linac RF upgrade requirements (measurements driving RF into temporary loads for calibration)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Test new HVCM at full power, initiate upgraded DTL klystron design and testing capability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8C9288E-150B-1249-8135-DB2998D49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782975" y="702865"/>
            <a:ext cx="3058582" cy="229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698FF9-6EAA-8C47-B0EE-A73DF5753D57}"/>
              </a:ext>
            </a:extLst>
          </p:cNvPr>
          <p:cNvSpPr txBox="1"/>
          <p:nvPr/>
        </p:nvSpPr>
        <p:spPr>
          <a:xfrm>
            <a:off x="9459235" y="1466340"/>
            <a:ext cx="272959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Temporary load setup for CCL testing</a:t>
            </a:r>
          </a:p>
        </p:txBody>
      </p:sp>
      <p:pic>
        <p:nvPicPr>
          <p:cNvPr id="8" name="Picture 3" descr="image003">
            <a:extLst>
              <a:ext uri="{FF2B5EF4-FFF2-40B4-BE49-F238E27FC236}">
                <a16:creationId xmlns:a16="http://schemas.microsoft.com/office/drawing/2014/main" id="{B0723F19-E0B0-0946-8E7E-E530E4AAC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9184" y="3582650"/>
            <a:ext cx="3926164" cy="228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021110-D4A7-F142-B8A4-C3EFA6064A8F}"/>
              </a:ext>
            </a:extLst>
          </p:cNvPr>
          <p:cNvSpPr txBox="1"/>
          <p:nvPr/>
        </p:nvSpPr>
        <p:spPr>
          <a:xfrm>
            <a:off x="9779028" y="3904505"/>
            <a:ext cx="209000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3 MW resistive load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1419E7-92C9-5846-8C1D-96B16FC7E824}"/>
              </a:ext>
            </a:extLst>
          </p:cNvPr>
          <p:cNvSpPr/>
          <p:nvPr/>
        </p:nvSpPr>
        <p:spPr>
          <a:xfrm>
            <a:off x="10559441" y="142136"/>
            <a:ext cx="1369653" cy="3839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A6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A6C8CFA-56E9-524A-973F-29B7A71264E2}"/>
              </a:ext>
            </a:extLst>
          </p:cNvPr>
          <p:cNvSpPr/>
          <p:nvPr/>
        </p:nvSpPr>
        <p:spPr>
          <a:xfrm>
            <a:off x="2671851" y="2753415"/>
            <a:ext cx="1349003" cy="26560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A9-Moss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3239A99-1B59-B84C-B133-5B07A0D4F88A}"/>
              </a:ext>
            </a:extLst>
          </p:cNvPr>
          <p:cNvSpPr/>
          <p:nvPr/>
        </p:nvSpPr>
        <p:spPr>
          <a:xfrm>
            <a:off x="3486988" y="4752022"/>
            <a:ext cx="1769553" cy="26560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A11-Anderson</a:t>
            </a:r>
          </a:p>
        </p:txBody>
      </p:sp>
    </p:spTree>
    <p:extLst>
      <p:ext uri="{BB962C8B-B14F-4D97-AF65-F5344CB8AC3E}">
        <p14:creationId xmlns:p14="http://schemas.microsoft.com/office/powerpoint/2010/main" val="938411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FC1EA-F927-BA4D-AB11-97A101A95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FY18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298EB-CC92-F149-AA3A-D137E300C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999094"/>
            <a:ext cx="11369809" cy="4047778"/>
          </a:xfrm>
        </p:spPr>
        <p:txBody>
          <a:bodyPr/>
          <a:lstStyle/>
          <a:p>
            <a:r>
              <a:rPr lang="en-US" dirty="0"/>
              <a:t>Target 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Target Test Facility gas wall injection testing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PPU target conceptual design optimization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Gas injection in operational targets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3732E0B-C542-934B-A293-ACAB1C1946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926" y="3473038"/>
            <a:ext cx="3275682" cy="2047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6A923E-946F-7A46-83A3-92E7F8A0BA46}"/>
              </a:ext>
            </a:extLst>
          </p:cNvPr>
          <p:cNvSpPr/>
          <p:nvPr/>
        </p:nvSpPr>
        <p:spPr>
          <a:xfrm>
            <a:off x="10559441" y="142136"/>
            <a:ext cx="1369653" cy="3839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A6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E35836F-6683-1B4D-A972-0976892BA0EE}"/>
              </a:ext>
            </a:extLst>
          </p:cNvPr>
          <p:cNvSpPr/>
          <p:nvPr/>
        </p:nvSpPr>
        <p:spPr>
          <a:xfrm>
            <a:off x="1102058" y="5120006"/>
            <a:ext cx="1349003" cy="26560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T1 – </a:t>
            </a:r>
            <a:r>
              <a:rPr lang="en-US" sz="1600" b="1" i="1" dirty="0" err="1">
                <a:solidFill>
                  <a:schemeClr val="bg1"/>
                </a:solidFill>
              </a:rPr>
              <a:t>Wendel</a:t>
            </a:r>
            <a:r>
              <a:rPr lang="en-US" sz="1600" b="1" i="1" dirty="0">
                <a:solidFill>
                  <a:schemeClr val="bg1"/>
                </a:solidFill>
              </a:rPr>
              <a:t>       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EAE8A1F-CC55-4B48-97E6-1F3FB4396E28}"/>
              </a:ext>
            </a:extLst>
          </p:cNvPr>
          <p:cNvSpPr/>
          <p:nvPr/>
        </p:nvSpPr>
        <p:spPr>
          <a:xfrm>
            <a:off x="1102058" y="2552665"/>
            <a:ext cx="1349003" cy="26560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T8 – </a:t>
            </a:r>
            <a:r>
              <a:rPr lang="en-US" sz="1600" b="1" i="1" dirty="0" err="1">
                <a:solidFill>
                  <a:schemeClr val="bg1"/>
                </a:solidFill>
              </a:rPr>
              <a:t>Barbier</a:t>
            </a:r>
            <a:r>
              <a:rPr lang="en-US" sz="1600" b="1" i="1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378F331-4750-D745-9617-D72F2C483B2D}"/>
              </a:ext>
            </a:extLst>
          </p:cNvPr>
          <p:cNvSpPr/>
          <p:nvPr/>
        </p:nvSpPr>
        <p:spPr>
          <a:xfrm>
            <a:off x="2862304" y="5120006"/>
            <a:ext cx="1349003" cy="26560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T7 – </a:t>
            </a:r>
            <a:r>
              <a:rPr lang="en-US" sz="1600" b="1" i="1" dirty="0" err="1">
                <a:solidFill>
                  <a:schemeClr val="bg1"/>
                </a:solidFill>
              </a:rPr>
              <a:t>Riemer</a:t>
            </a:r>
            <a:r>
              <a:rPr lang="en-US" sz="1600" b="1" i="1" dirty="0">
                <a:solidFill>
                  <a:schemeClr val="bg1"/>
                </a:solidFill>
              </a:rPr>
              <a:t>       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2633C48-A577-114D-A499-A7470A32260F}"/>
              </a:ext>
            </a:extLst>
          </p:cNvPr>
          <p:cNvSpPr/>
          <p:nvPr/>
        </p:nvSpPr>
        <p:spPr>
          <a:xfrm>
            <a:off x="1799051" y="1072228"/>
            <a:ext cx="1349003" cy="26560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T7 – </a:t>
            </a:r>
            <a:r>
              <a:rPr lang="en-US" sz="1600" b="1" i="1" dirty="0" err="1">
                <a:solidFill>
                  <a:schemeClr val="bg1"/>
                </a:solidFill>
              </a:rPr>
              <a:t>Riemer</a:t>
            </a:r>
            <a:r>
              <a:rPr lang="en-US" sz="1600" b="1" i="1" dirty="0">
                <a:solidFill>
                  <a:schemeClr val="bg1"/>
                </a:solidFill>
              </a:rPr>
              <a:t>       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7BE5973-658F-FF40-93E0-7742AB0AA3E4}"/>
              </a:ext>
            </a:extLst>
          </p:cNvPr>
          <p:cNvSpPr/>
          <p:nvPr/>
        </p:nvSpPr>
        <p:spPr>
          <a:xfrm>
            <a:off x="1071669" y="3816055"/>
            <a:ext cx="1349003" cy="26560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T3 – Winder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642F40-38BA-5548-96DC-5FA0989FC7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2" t="29354" r="17711" b="14276"/>
          <a:stretch/>
        </p:blipFill>
        <p:spPr>
          <a:xfrm>
            <a:off x="7691926" y="1123578"/>
            <a:ext cx="3201690" cy="1899405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D3D5F75-C613-4245-B08A-941475D932DE}"/>
              </a:ext>
            </a:extLst>
          </p:cNvPr>
          <p:cNvSpPr/>
          <p:nvPr/>
        </p:nvSpPr>
        <p:spPr>
          <a:xfrm>
            <a:off x="4630448" y="5140917"/>
            <a:ext cx="1349003" cy="26560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T8 – </a:t>
            </a:r>
            <a:r>
              <a:rPr lang="en-US" sz="1600" b="1" i="1" dirty="0" err="1">
                <a:solidFill>
                  <a:schemeClr val="bg1"/>
                </a:solidFill>
              </a:rPr>
              <a:t>Barbier</a:t>
            </a:r>
            <a:r>
              <a:rPr lang="en-US" sz="1600" b="1" i="1" dirty="0">
                <a:solidFill>
                  <a:schemeClr val="bg1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780951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EF1DB-124D-9940-AB84-3355AB4D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59" y="199090"/>
            <a:ext cx="11427970" cy="484748"/>
          </a:xfrm>
        </p:spPr>
        <p:txBody>
          <a:bodyPr/>
          <a:lstStyle/>
          <a:p>
            <a:r>
              <a:rPr lang="en-US" sz="3000" dirty="0"/>
              <a:t>Target gas injection ramp-up: operations and PPU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E39514F-F83C-F74F-901D-03F41774B996}"/>
              </a:ext>
            </a:extLst>
          </p:cNvPr>
          <p:cNvSpPr txBox="1">
            <a:spLocks/>
          </p:cNvSpPr>
          <p:nvPr/>
        </p:nvSpPr>
        <p:spPr bwMode="auto">
          <a:xfrm>
            <a:off x="980993" y="5914051"/>
            <a:ext cx="10653823" cy="89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Operational experience will feed into PPU target design up to mid 2020</a:t>
            </a:r>
          </a:p>
          <a:p>
            <a:r>
              <a:rPr lang="en-US" sz="1800" dirty="0"/>
              <a:t>Early PPU target demonstration is on critical path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01D81AF-B728-CF45-92CB-33248AE790D8}"/>
              </a:ext>
            </a:extLst>
          </p:cNvPr>
          <p:cNvSpPr/>
          <p:nvPr/>
        </p:nvSpPr>
        <p:spPr>
          <a:xfrm>
            <a:off x="9660826" y="308661"/>
            <a:ext cx="1349003" cy="26560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T7 – </a:t>
            </a:r>
            <a:r>
              <a:rPr lang="en-US" sz="1600" b="1" i="1" dirty="0" err="1">
                <a:solidFill>
                  <a:schemeClr val="bg1"/>
                </a:solidFill>
              </a:rPr>
              <a:t>Riemer</a:t>
            </a:r>
            <a:r>
              <a:rPr lang="en-US" sz="1600" b="1" i="1" dirty="0">
                <a:solidFill>
                  <a:schemeClr val="bg1"/>
                </a:solidFill>
              </a:rPr>
              <a:t>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EBCE86-841F-4C4A-BA80-EC0509012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58" y="917321"/>
            <a:ext cx="10376251" cy="504754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DD43969-AF31-6242-9412-059774E631F9}"/>
              </a:ext>
            </a:extLst>
          </p:cNvPr>
          <p:cNvSpPr/>
          <p:nvPr/>
        </p:nvSpPr>
        <p:spPr>
          <a:xfrm>
            <a:off x="8371114" y="1313075"/>
            <a:ext cx="878652" cy="729343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76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FC1EA-F927-BA4D-AB11-97A101A95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FY18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298EB-CC92-F149-AA3A-D137E300C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099686"/>
            <a:ext cx="11369809" cy="4047778"/>
          </a:xfrm>
        </p:spPr>
        <p:txBody>
          <a:bodyPr/>
          <a:lstStyle/>
          <a:p>
            <a:r>
              <a:rPr lang="en-US" sz="2400" dirty="0"/>
              <a:t>Ring </a:t>
            </a:r>
          </a:p>
          <a:p>
            <a:pPr lvl="1"/>
            <a:r>
              <a:rPr lang="en-US" sz="2000" dirty="0"/>
              <a:t>Extraction kicker approach</a:t>
            </a:r>
          </a:p>
          <a:p>
            <a:pPr lvl="1"/>
            <a:r>
              <a:rPr lang="en-US" sz="2000" dirty="0"/>
              <a:t>Foil testing (Evans A5)</a:t>
            </a:r>
          </a:p>
          <a:p>
            <a:pPr lvl="1"/>
            <a:r>
              <a:rPr lang="en-US" sz="2000" dirty="0"/>
              <a:t>Injection region magnet requirements</a:t>
            </a:r>
          </a:p>
          <a:p>
            <a:pPr marL="346075" lvl="1" indent="0">
              <a:buNone/>
            </a:pPr>
            <a:endParaRPr lang="en-US" sz="2400" dirty="0"/>
          </a:p>
          <a:p>
            <a:r>
              <a:rPr lang="en-US" sz="2400" dirty="0"/>
              <a:t>Conventional Facilities</a:t>
            </a:r>
          </a:p>
          <a:p>
            <a:pPr lvl="1"/>
            <a:r>
              <a:rPr lang="en-US" sz="2000" dirty="0"/>
              <a:t>Award and initiate A/E firm design of klystron gallery work </a:t>
            </a:r>
          </a:p>
          <a:p>
            <a:pPr lvl="1"/>
            <a:r>
              <a:rPr lang="en-US" sz="2000" dirty="0"/>
              <a:t>“BIM” design approach with RF and electrical equipment layouts incorporated</a:t>
            </a:r>
          </a:p>
          <a:p>
            <a:pPr lvl="1"/>
            <a:endParaRPr lang="en-US" sz="2000" dirty="0"/>
          </a:p>
          <a:p>
            <a:r>
              <a:rPr lang="en-US" sz="2400" dirty="0"/>
              <a:t>All </a:t>
            </a:r>
          </a:p>
          <a:p>
            <a:pPr lvl="1"/>
            <a:r>
              <a:rPr lang="en-US" sz="2000" dirty="0"/>
              <a:t>Baseline scope</a:t>
            </a:r>
          </a:p>
          <a:p>
            <a:pPr lvl="1"/>
            <a:r>
              <a:rPr lang="en-US" sz="2000" dirty="0"/>
              <a:t>Scrub schedule  and cost estimates</a:t>
            </a:r>
          </a:p>
          <a:p>
            <a:pPr lvl="1"/>
            <a:r>
              <a:rPr lang="en-US" sz="2000" dirty="0"/>
              <a:t>Draft Preliminary Design Report</a:t>
            </a:r>
          </a:p>
          <a:p>
            <a:pPr lvl="1"/>
            <a:endParaRPr lang="en-US" sz="2000" dirty="0"/>
          </a:p>
          <a:p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C305E0-C96E-1A4F-871A-CB6C3C9BFAD2}"/>
              </a:ext>
            </a:extLst>
          </p:cNvPr>
          <p:cNvSpPr/>
          <p:nvPr/>
        </p:nvSpPr>
        <p:spPr>
          <a:xfrm>
            <a:off x="10559441" y="142136"/>
            <a:ext cx="1369653" cy="3839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A6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51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805" y="220968"/>
            <a:ext cx="8568927" cy="510909"/>
          </a:xfrm>
        </p:spPr>
        <p:txBody>
          <a:bodyPr/>
          <a:lstStyle/>
          <a:p>
            <a:r>
              <a:rPr lang="en-US" dirty="0"/>
              <a:t>CF: Klystron gallery chase work complete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6D0394-C02C-4344-ACD1-0F72958E2A5C}"/>
              </a:ext>
            </a:extLst>
          </p:cNvPr>
          <p:cNvGrpSpPr/>
          <p:nvPr/>
        </p:nvGrpSpPr>
        <p:grpSpPr>
          <a:xfrm>
            <a:off x="4588394" y="1237755"/>
            <a:ext cx="4314664" cy="2426998"/>
            <a:chOff x="5657878" y="1102014"/>
            <a:chExt cx="4314664" cy="2426998"/>
          </a:xfrm>
        </p:grpSpPr>
        <p:pic>
          <p:nvPicPr>
            <p:cNvPr id="1026" name="Picture 2" descr="C:\Users\oxz\Desktop\Pic Dump 1-31-18\20171113_13194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878" y="1102014"/>
              <a:ext cx="4314664" cy="2426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305011" y="3103671"/>
              <a:ext cx="1179463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Nov 2017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D08861-D27D-8E47-A0EA-5DF20768EC94}"/>
              </a:ext>
            </a:extLst>
          </p:cNvPr>
          <p:cNvGrpSpPr/>
          <p:nvPr/>
        </p:nvGrpSpPr>
        <p:grpSpPr>
          <a:xfrm>
            <a:off x="4550951" y="3843874"/>
            <a:ext cx="4304491" cy="2259208"/>
            <a:chOff x="5635126" y="3789900"/>
            <a:chExt cx="4304491" cy="2259208"/>
          </a:xfrm>
        </p:grpSpPr>
        <p:pic>
          <p:nvPicPr>
            <p:cNvPr id="1028" name="Picture 4" descr="C:\Users\oxz\Desktop\Pic Dump 1-31-18\03-16-18 to 03-20-18\20180320_08233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126" y="3789900"/>
              <a:ext cx="4304491" cy="2259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869330" y="5567484"/>
              <a:ext cx="1179463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Mar 2018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50289A4-B0DB-2F49-A165-F25B209DB90B}"/>
              </a:ext>
            </a:extLst>
          </p:cNvPr>
          <p:cNvGrpSpPr/>
          <p:nvPr/>
        </p:nvGrpSpPr>
        <p:grpSpPr>
          <a:xfrm>
            <a:off x="228806" y="1224679"/>
            <a:ext cx="4058165" cy="2426999"/>
            <a:chOff x="1276146" y="1159087"/>
            <a:chExt cx="4058165" cy="2426999"/>
          </a:xfrm>
        </p:grpSpPr>
        <p:pic>
          <p:nvPicPr>
            <p:cNvPr id="1029" name="Picture 5" descr="\\NSCD\Groups\RAD\Central Cooling Systems\Water Cooling Systems\Accelerator Water Systems\KAROLY\PUMP SHOP\03.19.13\DSC0236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146" y="1159087"/>
              <a:ext cx="4058165" cy="2426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448439" y="2902131"/>
              <a:ext cx="1179463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July 2017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420537B-C33E-4F49-80F6-16970563F6C5}"/>
              </a:ext>
            </a:extLst>
          </p:cNvPr>
          <p:cNvGrpSpPr/>
          <p:nvPr/>
        </p:nvGrpSpPr>
        <p:grpSpPr>
          <a:xfrm>
            <a:off x="228805" y="3843874"/>
            <a:ext cx="4058165" cy="2282718"/>
            <a:chOff x="510160" y="3855629"/>
            <a:chExt cx="4058165" cy="2282718"/>
          </a:xfrm>
        </p:grpSpPr>
        <p:pic>
          <p:nvPicPr>
            <p:cNvPr id="1030" name="Picture 6" descr="C:\Users\oxz\Desktop\Chase 105 Insert &amp; PPU\12 More\Pictures\Material Arrival\20180102_12311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160" y="3855629"/>
              <a:ext cx="4058165" cy="2282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897059" y="5682144"/>
              <a:ext cx="1179463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Jan 2018</a:t>
              </a: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4F900B2-2EDE-5D47-9725-150942C9E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9422" y="1237755"/>
            <a:ext cx="2866251" cy="4331859"/>
          </a:xfrm>
        </p:spPr>
        <p:txBody>
          <a:bodyPr/>
          <a:lstStyle/>
          <a:p>
            <a:r>
              <a:rPr lang="en-US" sz="2000" dirty="0"/>
              <a:t>Stored equipment, water shop  cleared out</a:t>
            </a:r>
          </a:p>
          <a:p>
            <a:r>
              <a:rPr lang="en-US" sz="2000" dirty="0"/>
              <a:t>Chases with incorrect cabling cleared</a:t>
            </a:r>
          </a:p>
          <a:p>
            <a:r>
              <a:rPr lang="en-US" sz="2000" dirty="0"/>
              <a:t>Inserts with RF waveguide / cable conduit installed</a:t>
            </a:r>
          </a:p>
          <a:p>
            <a:r>
              <a:rPr lang="en-US" sz="2000" dirty="0"/>
              <a:t>Cables re-routed</a:t>
            </a:r>
          </a:p>
          <a:p>
            <a:r>
              <a:rPr lang="en-US" sz="2000" dirty="0"/>
              <a:t>Ready for AE supported activities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36F723-37EB-0B4C-BEA3-3126FF2A0B25}"/>
              </a:ext>
            </a:extLst>
          </p:cNvPr>
          <p:cNvSpPr/>
          <p:nvPr/>
        </p:nvSpPr>
        <p:spPr>
          <a:xfrm>
            <a:off x="10173678" y="220968"/>
            <a:ext cx="1369653" cy="3839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A6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30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5DB2E-A7C8-9B49-A21E-52C485017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PPU charges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F657E53-E097-C24B-B1E0-9FD0E22B4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806954"/>
              </p:ext>
            </p:extLst>
          </p:nvPr>
        </p:nvGraphicFramePr>
        <p:xfrm>
          <a:off x="962527" y="2164159"/>
          <a:ext cx="10804022" cy="3342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187">
                  <a:extLst>
                    <a:ext uri="{9D8B030D-6E8A-4147-A177-3AD203B41FA5}">
                      <a16:colId xmlns:a16="http://schemas.microsoft.com/office/drawing/2014/main" val="1999369453"/>
                    </a:ext>
                  </a:extLst>
                </a:gridCol>
                <a:gridCol w="5296261">
                  <a:extLst>
                    <a:ext uri="{9D8B030D-6E8A-4147-A177-3AD203B41FA5}">
                      <a16:colId xmlns:a16="http://schemas.microsoft.com/office/drawing/2014/main" val="1915043617"/>
                    </a:ext>
                  </a:extLst>
                </a:gridCol>
                <a:gridCol w="4003574">
                  <a:extLst>
                    <a:ext uri="{9D8B030D-6E8A-4147-A177-3AD203B41FA5}">
                      <a16:colId xmlns:a16="http://schemas.microsoft.com/office/drawing/2014/main" val="3295657384"/>
                    </a:ext>
                  </a:extLst>
                </a:gridCol>
              </a:tblGrid>
              <a:tr h="809505">
                <a:tc>
                  <a:txBody>
                    <a:bodyPr/>
                    <a:lstStyle/>
                    <a:p>
                      <a:r>
                        <a:rPr lang="en-US" dirty="0"/>
                        <a:t>Charge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Presentations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685373"/>
                  </a:ext>
                </a:extLst>
              </a:tr>
              <a:tr h="8095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Are the PPU pre-CD-2 activities properly focused?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145224"/>
                  </a:ext>
                </a:extLst>
              </a:tr>
              <a:tr h="8095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Is the proposal for early use of the 2 MW PPU target in operations reasonable?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195067"/>
                  </a:ext>
                </a:extLst>
              </a:tr>
              <a:tr h="8095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Do the benefits proposed from the PPU 2 MW target design changes outweigh additional potential complexities?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630252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C4527636-EC31-4048-B3D7-868738E4A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86" y="3086893"/>
            <a:ext cx="1270000" cy="50800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AA11262-DFF7-3A47-BF2C-267EC355CB85}"/>
              </a:ext>
            </a:extLst>
          </p:cNvPr>
          <p:cNvSpPr/>
          <p:nvPr/>
        </p:nvSpPr>
        <p:spPr>
          <a:xfrm>
            <a:off x="7868650" y="3030739"/>
            <a:ext cx="1607123" cy="26560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P4 - Galambos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3FB336F-DCBC-AC4B-B20C-F885C1BA6CB5}"/>
              </a:ext>
            </a:extLst>
          </p:cNvPr>
          <p:cNvSpPr/>
          <p:nvPr/>
        </p:nvSpPr>
        <p:spPr>
          <a:xfrm>
            <a:off x="9715505" y="3028760"/>
            <a:ext cx="905655" cy="26758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A7-Kim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799278-0974-EC45-A99C-39E7CD29CB65}"/>
              </a:ext>
            </a:extLst>
          </p:cNvPr>
          <p:cNvGrpSpPr/>
          <p:nvPr/>
        </p:nvGrpSpPr>
        <p:grpSpPr>
          <a:xfrm>
            <a:off x="1083386" y="3433342"/>
            <a:ext cx="9817226" cy="1889371"/>
            <a:chOff x="1083386" y="3433342"/>
            <a:chExt cx="9817226" cy="1889371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77B7D753-1188-494D-86E9-F61387B46F6D}"/>
                </a:ext>
              </a:extLst>
            </p:cNvPr>
            <p:cNvSpPr/>
            <p:nvPr/>
          </p:nvSpPr>
          <p:spPr>
            <a:xfrm>
              <a:off x="7844586" y="3433343"/>
              <a:ext cx="1032892" cy="26560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b="1" i="1" dirty="0">
                  <a:solidFill>
                    <a:schemeClr val="bg1"/>
                  </a:solidFill>
                </a:rPr>
                <a:t>A9-Moss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E55E0B9-0F2D-3744-A9DA-FDE692688260}"/>
                </a:ext>
              </a:extLst>
            </p:cNvPr>
            <p:cNvSpPr/>
            <p:nvPr/>
          </p:nvSpPr>
          <p:spPr>
            <a:xfrm>
              <a:off x="9027277" y="3433342"/>
              <a:ext cx="1593883" cy="26560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b="1" i="1" dirty="0">
                  <a:solidFill>
                    <a:schemeClr val="bg1"/>
                  </a:solidFill>
                </a:rPr>
                <a:t>A11-Anderson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23FAD-DB2F-8041-B4BC-FCA9D023CA33}"/>
                </a:ext>
              </a:extLst>
            </p:cNvPr>
            <p:cNvSpPr/>
            <p:nvPr/>
          </p:nvSpPr>
          <p:spPr>
            <a:xfrm>
              <a:off x="1083386" y="3985499"/>
              <a:ext cx="1270000" cy="3558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Charge</a:t>
              </a:r>
              <a:r>
                <a:rPr lang="en-US" b="1" baseline="0" dirty="0">
                  <a:solidFill>
                    <a:schemeClr val="bg1"/>
                  </a:solidFill>
                </a:rPr>
                <a:t> 10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695FCD1-2ED4-A34D-AB47-C16F362C646B}"/>
                </a:ext>
              </a:extLst>
            </p:cNvPr>
            <p:cNvSpPr/>
            <p:nvPr/>
          </p:nvSpPr>
          <p:spPr>
            <a:xfrm>
              <a:off x="7868651" y="4010921"/>
              <a:ext cx="1330044" cy="26560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b="1" i="1" dirty="0">
                  <a:solidFill>
                    <a:schemeClr val="bg1"/>
                  </a:solidFill>
                </a:rPr>
                <a:t>T7 - </a:t>
              </a:r>
              <a:r>
                <a:rPr lang="en-US" sz="1600" b="1" i="1" dirty="0" err="1">
                  <a:solidFill>
                    <a:schemeClr val="bg1"/>
                  </a:solidFill>
                </a:rPr>
                <a:t>Riemer</a:t>
              </a:r>
              <a:endParaRPr lang="en-US" sz="16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A8E152A-7562-E840-9938-3CEF01508D1A}"/>
                </a:ext>
              </a:extLst>
            </p:cNvPr>
            <p:cNvSpPr/>
            <p:nvPr/>
          </p:nvSpPr>
          <p:spPr>
            <a:xfrm>
              <a:off x="1083387" y="4760661"/>
              <a:ext cx="1270000" cy="3558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Charge</a:t>
              </a:r>
              <a:r>
                <a:rPr lang="en-US" b="1" baseline="0" dirty="0">
                  <a:solidFill>
                    <a:schemeClr val="bg1"/>
                  </a:solidFill>
                </a:rPr>
                <a:t> 11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D0BBE866-E146-BD4E-B0C0-302015AC06FE}"/>
                </a:ext>
              </a:extLst>
            </p:cNvPr>
            <p:cNvSpPr/>
            <p:nvPr/>
          </p:nvSpPr>
          <p:spPr>
            <a:xfrm>
              <a:off x="7868650" y="4724639"/>
              <a:ext cx="1330044" cy="27493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b="1" i="1" dirty="0">
                  <a:solidFill>
                    <a:schemeClr val="bg1"/>
                  </a:solidFill>
                </a:rPr>
                <a:t>T1 - </a:t>
              </a:r>
              <a:r>
                <a:rPr lang="en-US" sz="1600" b="1" i="1" dirty="0" err="1">
                  <a:solidFill>
                    <a:schemeClr val="bg1"/>
                  </a:solidFill>
                </a:rPr>
                <a:t>Wendel</a:t>
              </a:r>
              <a:endParaRPr lang="en-US" sz="16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22793F1-A440-6642-970D-C43CD2994CE6}"/>
                </a:ext>
              </a:extLst>
            </p:cNvPr>
            <p:cNvSpPr/>
            <p:nvPr/>
          </p:nvSpPr>
          <p:spPr>
            <a:xfrm>
              <a:off x="9609946" y="4724639"/>
              <a:ext cx="1290666" cy="26560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b="1" i="1" dirty="0">
                  <a:solidFill>
                    <a:schemeClr val="bg1"/>
                  </a:solidFill>
                </a:rPr>
                <a:t>T3 - Winder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BB1E0630-9F85-1A42-B301-4300C677FAE7}"/>
                </a:ext>
              </a:extLst>
            </p:cNvPr>
            <p:cNvSpPr/>
            <p:nvPr/>
          </p:nvSpPr>
          <p:spPr>
            <a:xfrm>
              <a:off x="7868649" y="5057108"/>
              <a:ext cx="1330045" cy="26560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b="1" i="1" dirty="0">
                  <a:solidFill>
                    <a:schemeClr val="bg1"/>
                  </a:solidFill>
                </a:rPr>
                <a:t>T7 - </a:t>
              </a:r>
              <a:r>
                <a:rPr lang="en-US" sz="1600" b="1" i="1" dirty="0" err="1">
                  <a:solidFill>
                    <a:schemeClr val="bg1"/>
                  </a:solidFill>
                </a:rPr>
                <a:t>Riemer</a:t>
              </a:r>
              <a:endParaRPr lang="en-US" sz="1600" b="1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037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360F3-FDAE-744A-8B19-91715AA5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CF Activities: Klystron gallery near 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3D078-922B-3A4E-8B40-ACBCB7AEF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795" y="1311812"/>
            <a:ext cx="6630103" cy="5257799"/>
          </a:xfrm>
        </p:spPr>
        <p:txBody>
          <a:bodyPr/>
          <a:lstStyle/>
          <a:p>
            <a:r>
              <a:rPr lang="en-US" dirty="0"/>
              <a:t>Layout of technical and conventional equipment will be combined into a single CAD model (“BIM” approach)</a:t>
            </a:r>
          </a:p>
          <a:p>
            <a:pPr lvl="1"/>
            <a:r>
              <a:rPr lang="en-US" dirty="0"/>
              <a:t>Increased design scope for CF</a:t>
            </a:r>
          </a:p>
          <a:p>
            <a:pPr lvl="1"/>
            <a:r>
              <a:rPr lang="en-US" dirty="0"/>
              <a:t>Will facilitate installation activities</a:t>
            </a:r>
          </a:p>
          <a:p>
            <a:pPr lvl="1"/>
            <a:r>
              <a:rPr lang="en-US" dirty="0"/>
              <a:t>CF: cable trays, utilities, HVAC, …</a:t>
            </a:r>
          </a:p>
          <a:p>
            <a:pPr lvl="1"/>
            <a:r>
              <a:rPr lang="en-US" dirty="0"/>
              <a:t>Include technical systems: HVCMs, RF, technical cooling skids </a:t>
            </a:r>
          </a:p>
          <a:p>
            <a:r>
              <a:rPr lang="en-US"/>
              <a:t>SOW is </a:t>
            </a:r>
            <a:r>
              <a:rPr lang="en-US" dirty="0"/>
              <a:t>written, bidders oral presentations reviewed</a:t>
            </a:r>
          </a:p>
          <a:p>
            <a:pPr lvl="1"/>
            <a:r>
              <a:rPr lang="en-US" dirty="0"/>
              <a:t>Aim to award this summer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7BA58B1-09E6-0D49-8C07-452F29459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6898" y="1018489"/>
            <a:ext cx="5812356" cy="23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275A79B6-1211-5D4C-8828-468097450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1068" y="3515730"/>
            <a:ext cx="3279756" cy="276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E6BD82-EFC0-8642-8090-84BD85353D20}"/>
              </a:ext>
            </a:extLst>
          </p:cNvPr>
          <p:cNvSpPr/>
          <p:nvPr/>
        </p:nvSpPr>
        <p:spPr>
          <a:xfrm>
            <a:off x="10559441" y="142136"/>
            <a:ext cx="1369653" cy="3839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A6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35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PPU-Ring extraction kicker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445334"/>
            <a:ext cx="4949763" cy="4705815"/>
          </a:xfrm>
        </p:spPr>
        <p:txBody>
          <a:bodyPr/>
          <a:lstStyle/>
          <a:p>
            <a:r>
              <a:rPr lang="en-US" sz="2400" dirty="0"/>
              <a:t>Baseline: add 2 additional kickers</a:t>
            </a:r>
          </a:p>
          <a:p>
            <a:pPr lvl="1"/>
            <a:r>
              <a:rPr lang="en-US" sz="2000" dirty="0"/>
              <a:t>Upgrade the  existing 14 power supplies is preferred</a:t>
            </a:r>
          </a:p>
          <a:p>
            <a:r>
              <a:rPr lang="en-US" sz="2400" dirty="0"/>
              <a:t>Prototype extraction kicker resonant charging supply testing in progress</a:t>
            </a:r>
          </a:p>
          <a:p>
            <a:pPr lvl="1"/>
            <a:r>
              <a:rPr lang="en-US" sz="2000" dirty="0"/>
              <a:t>Max voltage obtained to date is 39.8 kV with single pulse testing. Goal is 44 kV</a:t>
            </a:r>
          </a:p>
          <a:p>
            <a:r>
              <a:rPr lang="en-US" sz="2400" dirty="0"/>
              <a:t>Next steps: full voltage and full duty factor testing</a:t>
            </a:r>
            <a:endParaRPr lang="en-US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D896F6-37C0-7441-AC5B-DACBC08090D2}"/>
              </a:ext>
            </a:extLst>
          </p:cNvPr>
          <p:cNvGrpSpPr/>
          <p:nvPr/>
        </p:nvGrpSpPr>
        <p:grpSpPr>
          <a:xfrm>
            <a:off x="7341981" y="3798242"/>
            <a:ext cx="4429679" cy="2811109"/>
            <a:chOff x="310312" y="3200401"/>
            <a:chExt cx="3952197" cy="2514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02D301-627F-854B-8EFC-36943C849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312" y="3200401"/>
              <a:ext cx="3769019" cy="25146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BB6FCF-F4A9-C444-9AF5-9368D913C26C}"/>
                </a:ext>
              </a:extLst>
            </p:cNvPr>
            <p:cNvSpPr txBox="1"/>
            <p:nvPr/>
          </p:nvSpPr>
          <p:spPr>
            <a:xfrm>
              <a:off x="310312" y="3308783"/>
              <a:ext cx="3952197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762">
                <a:lnSpc>
                  <a:spcPct val="90000"/>
                </a:lnSpc>
              </a:pPr>
              <a:r>
                <a:rPr lang="en-US" sz="1600" b="1" dirty="0">
                  <a:solidFill>
                    <a:schemeClr val="bg1"/>
                  </a:solidFill>
                </a:rPr>
                <a:t>Prototype resonant charging supply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97DD3E-C844-AD4A-B079-2A3F3BF27BAD}"/>
              </a:ext>
            </a:extLst>
          </p:cNvPr>
          <p:cNvGrpSpPr/>
          <p:nvPr/>
        </p:nvGrpSpPr>
        <p:grpSpPr>
          <a:xfrm>
            <a:off x="5297235" y="937549"/>
            <a:ext cx="7030429" cy="2811109"/>
            <a:chOff x="5297235" y="937549"/>
            <a:chExt cx="7030429" cy="281110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F616CE-1761-364E-B479-DC66253DC125}"/>
                </a:ext>
              </a:extLst>
            </p:cNvPr>
            <p:cNvGrpSpPr/>
            <p:nvPr/>
          </p:nvGrpSpPr>
          <p:grpSpPr>
            <a:xfrm>
              <a:off x="5297235" y="937549"/>
              <a:ext cx="7030429" cy="2811109"/>
              <a:chOff x="4003693" y="3514906"/>
              <a:chExt cx="7030429" cy="2811109"/>
            </a:xfrm>
          </p:grpSpPr>
          <p:pic>
            <p:nvPicPr>
              <p:cNvPr id="7" name="Picture 6" descr="2013-P03457.jpg">
                <a:extLst>
                  <a:ext uri="{FF2B5EF4-FFF2-40B4-BE49-F238E27FC236}">
                    <a16:creationId xmlns:a16="http://schemas.microsoft.com/office/drawing/2014/main" id="{901BAEAC-577F-A041-B53A-8F633CADDD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5592588" y="3514906"/>
                <a:ext cx="5441534" cy="2811109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6462C10-7CE5-7648-A3EE-4255CFFABC10}"/>
                  </a:ext>
                </a:extLst>
              </p:cNvPr>
              <p:cNvGrpSpPr/>
              <p:nvPr/>
            </p:nvGrpSpPr>
            <p:grpSpPr>
              <a:xfrm>
                <a:off x="4003693" y="4228357"/>
                <a:ext cx="2234949" cy="1149272"/>
                <a:chOff x="4003693" y="4228357"/>
                <a:chExt cx="2234949" cy="1149272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88E7C83D-568B-8D4F-92ED-7F7C09BC848C}"/>
                    </a:ext>
                  </a:extLst>
                </p:cNvPr>
                <p:cNvSpPr/>
                <p:nvPr/>
              </p:nvSpPr>
              <p:spPr>
                <a:xfrm>
                  <a:off x="5451617" y="4740389"/>
                  <a:ext cx="787025" cy="637240"/>
                </a:xfrm>
                <a:prstGeom prst="ellipse">
                  <a:avLst/>
                </a:prstGeom>
                <a:noFill/>
                <a:ln w="44450">
                  <a:solidFill>
                    <a:srgbClr val="FF0000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824CA317-4ECE-654A-8B6D-367E1C824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3693" y="4228357"/>
                  <a:ext cx="1761352" cy="512032"/>
                </a:xfrm>
                <a:prstGeom prst="straightConnector1">
                  <a:avLst/>
                </a:prstGeom>
                <a:ln w="412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E6F02B-C9E3-0741-8CC9-D93215881362}"/>
                </a:ext>
              </a:extLst>
            </p:cNvPr>
            <p:cNvSpPr txBox="1"/>
            <p:nvPr/>
          </p:nvSpPr>
          <p:spPr>
            <a:xfrm>
              <a:off x="7255586" y="964913"/>
              <a:ext cx="498367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762">
                <a:lnSpc>
                  <a:spcPct val="90000"/>
                </a:lnSpc>
              </a:pPr>
              <a:r>
                <a:rPr lang="en-US" sz="1600" b="1" dirty="0">
                  <a:solidFill>
                    <a:schemeClr val="bg1"/>
                  </a:solidFill>
                </a:rPr>
                <a:t>One of the two sets of existing kicker magnets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D8C6F70-DD00-464B-AC07-0625C0104B14}"/>
              </a:ext>
            </a:extLst>
          </p:cNvPr>
          <p:cNvSpPr/>
          <p:nvPr/>
        </p:nvSpPr>
        <p:spPr>
          <a:xfrm>
            <a:off x="10559441" y="142136"/>
            <a:ext cx="1369653" cy="3839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A6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17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Ring injection dump septum and beam optics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937549"/>
            <a:ext cx="11369809" cy="5382227"/>
          </a:xfrm>
        </p:spPr>
        <p:txBody>
          <a:bodyPr/>
          <a:lstStyle/>
          <a:p>
            <a:r>
              <a:rPr lang="en-US" dirty="0"/>
              <a:t>Scope includes new injection dump septum magnet, quadrupole magnet and new beam instrumentation </a:t>
            </a:r>
          </a:p>
          <a:p>
            <a:pPr lvl="1"/>
            <a:r>
              <a:rPr lang="en-US" dirty="0"/>
              <a:t>We need accurate beam optics model to achieve the best possible design</a:t>
            </a:r>
          </a:p>
          <a:p>
            <a:pPr lvl="1"/>
            <a:r>
              <a:rPr lang="en-US" dirty="0"/>
              <a:t>Model benchmark with historical data: </a:t>
            </a:r>
          </a:p>
          <a:p>
            <a:pPr marL="346075" lvl="1" indent="0">
              <a:buNone/>
            </a:pPr>
            <a:r>
              <a:rPr lang="en-US" dirty="0"/>
              <a:t>   marginal agreement</a:t>
            </a:r>
          </a:p>
          <a:p>
            <a:r>
              <a:rPr lang="en-US" dirty="0"/>
              <a:t>Next steps: </a:t>
            </a:r>
          </a:p>
          <a:p>
            <a:pPr lvl="1"/>
            <a:r>
              <a:rPr lang="en-US" dirty="0"/>
              <a:t>Acquire new, more complete benchmark </a:t>
            </a:r>
            <a:br>
              <a:rPr lang="en-US" dirty="0"/>
            </a:br>
            <a:r>
              <a:rPr lang="en-US" dirty="0"/>
              <a:t>data</a:t>
            </a:r>
          </a:p>
          <a:p>
            <a:pPr lvl="1"/>
            <a:r>
              <a:rPr lang="en-US" dirty="0"/>
              <a:t>Improve the beam optics model</a:t>
            </a:r>
          </a:p>
          <a:p>
            <a:pPr lvl="1"/>
            <a:r>
              <a:rPr lang="en-US" dirty="0"/>
              <a:t>Create physics specs for the new </a:t>
            </a:r>
            <a:br>
              <a:rPr lang="en-US" dirty="0"/>
            </a:br>
            <a:r>
              <a:rPr lang="en-US" dirty="0"/>
              <a:t>septum magnet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1A5437-1920-2F40-9718-5FE0E32D99A6}"/>
              </a:ext>
            </a:extLst>
          </p:cNvPr>
          <p:cNvSpPr txBox="1"/>
          <p:nvPr/>
        </p:nvSpPr>
        <p:spPr>
          <a:xfrm>
            <a:off x="8004053" y="5687061"/>
            <a:ext cx="2095445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IDmp quad current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F575E8-2478-0947-8DA3-B4C19002CC5B}"/>
              </a:ext>
            </a:extLst>
          </p:cNvPr>
          <p:cNvSpPr txBox="1"/>
          <p:nvPr/>
        </p:nvSpPr>
        <p:spPr>
          <a:xfrm rot="16200000">
            <a:off x="6364695" y="4176903"/>
            <a:ext cx="1261885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Beam size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4073B1-DEBE-544C-BEB3-00941188BAC5}"/>
              </a:ext>
            </a:extLst>
          </p:cNvPr>
          <p:cNvGrpSpPr/>
          <p:nvPr/>
        </p:nvGrpSpPr>
        <p:grpSpPr>
          <a:xfrm>
            <a:off x="6824821" y="2552256"/>
            <a:ext cx="4504716" cy="3767520"/>
            <a:chOff x="6799418" y="2311722"/>
            <a:chExt cx="4504716" cy="37675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FE10F4-9DAE-4C4E-AAAD-A636E7B71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9418" y="2616199"/>
              <a:ext cx="4504716" cy="346304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3E8BE7-C84E-8541-9FC6-B9A0E9425A1D}"/>
                </a:ext>
              </a:extLst>
            </p:cNvPr>
            <p:cNvSpPr txBox="1"/>
            <p:nvPr/>
          </p:nvSpPr>
          <p:spPr>
            <a:xfrm>
              <a:off x="7275706" y="2311722"/>
              <a:ext cx="3501332" cy="6089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Comparison of measured and model I-dump beam sizes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DB31ECE-3581-8941-8195-0A4D2DA5342B}"/>
              </a:ext>
            </a:extLst>
          </p:cNvPr>
          <p:cNvSpPr/>
          <p:nvPr/>
        </p:nvSpPr>
        <p:spPr>
          <a:xfrm>
            <a:off x="10559441" y="142136"/>
            <a:ext cx="1369653" cy="3839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A6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75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9A608-E833-3249-A481-1F2562150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PPU Key Performance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4A4FD-A8BB-A146-84DE-DC15DFD83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402" y="5828033"/>
            <a:ext cx="11369809" cy="759455"/>
          </a:xfrm>
        </p:spPr>
        <p:txBody>
          <a:bodyPr/>
          <a:lstStyle/>
          <a:p>
            <a:r>
              <a:rPr lang="en-US" sz="2400" dirty="0"/>
              <a:t>“1250 </a:t>
            </a:r>
            <a:r>
              <a:rPr lang="en-US" sz="2400" dirty="0" err="1"/>
              <a:t>hr</a:t>
            </a:r>
            <a:r>
              <a:rPr lang="en-US" sz="2400" dirty="0"/>
              <a:t> operation” KPP is part of the transition to operations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F6945F-1C1C-4345-9EAD-481EAD16F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95778"/>
              </p:ext>
            </p:extLst>
          </p:nvPr>
        </p:nvGraphicFramePr>
        <p:xfrm>
          <a:off x="984738" y="1111349"/>
          <a:ext cx="10729359" cy="42343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96751">
                  <a:extLst>
                    <a:ext uri="{9D8B030D-6E8A-4147-A177-3AD203B41FA5}">
                      <a16:colId xmlns:a16="http://schemas.microsoft.com/office/drawing/2014/main" val="3700432206"/>
                    </a:ext>
                  </a:extLst>
                </a:gridCol>
                <a:gridCol w="3319976">
                  <a:extLst>
                    <a:ext uri="{9D8B030D-6E8A-4147-A177-3AD203B41FA5}">
                      <a16:colId xmlns:a16="http://schemas.microsoft.com/office/drawing/2014/main" val="3853460756"/>
                    </a:ext>
                  </a:extLst>
                </a:gridCol>
                <a:gridCol w="3512632">
                  <a:extLst>
                    <a:ext uri="{9D8B030D-6E8A-4147-A177-3AD203B41FA5}">
                      <a16:colId xmlns:a16="http://schemas.microsoft.com/office/drawing/2014/main" val="16498663"/>
                    </a:ext>
                  </a:extLst>
                </a:gridCol>
              </a:tblGrid>
              <a:tr h="8899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Key Performance </a:t>
                      </a:r>
                      <a:br>
                        <a:rPr lang="en-US" sz="18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Parameter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Thresholds 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>
                          <a:effectLst/>
                        </a:rPr>
                        <a:t>(Performance Deliverable)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Objectives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3394756"/>
                  </a:ext>
                </a:extLst>
              </a:tr>
              <a:tr h="5794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Beam power on target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1.7 MW at 1.25 GeV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2.0 MW at 1.3GeV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0047768"/>
                  </a:ext>
                </a:extLst>
              </a:tr>
              <a:tr h="5794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Beam energy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1.25 GeV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1.3 GeV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9813695"/>
                  </a:ext>
                </a:extLst>
              </a:tr>
              <a:tr h="72849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Target operational time without failure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1,250 hours at 1.7MW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1,250 hours at 2.0MW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819995"/>
                  </a:ext>
                </a:extLst>
              </a:tr>
              <a:tr h="72849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Stored beam intensity in ring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>
                          <a:effectLst/>
                        </a:rPr>
                        <a:t>&gt;</a:t>
                      </a:r>
                      <a:r>
                        <a:rPr lang="en-US" sz="1800">
                          <a:effectLst/>
                        </a:rPr>
                        <a:t> 1.6x10</a:t>
                      </a:r>
                      <a:r>
                        <a:rPr lang="en-US" sz="1800" baseline="30000">
                          <a:effectLst/>
                        </a:rPr>
                        <a:t>14 </a:t>
                      </a:r>
                      <a:r>
                        <a:rPr lang="en-US" sz="1800">
                          <a:effectLst/>
                        </a:rPr>
                        <a:t>protons at 1.25 GeV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</a:rPr>
                        <a:t>&gt;</a:t>
                      </a:r>
                      <a:r>
                        <a:rPr lang="en-US" sz="1800" dirty="0">
                          <a:effectLst/>
                        </a:rPr>
                        <a:t> 2.24x10</a:t>
                      </a:r>
                      <a:r>
                        <a:rPr lang="en-US" sz="1800" baseline="30000" dirty="0">
                          <a:effectLst/>
                        </a:rPr>
                        <a:t>14 </a:t>
                      </a:r>
                      <a:r>
                        <a:rPr lang="en-US" sz="1800" dirty="0">
                          <a:effectLst/>
                        </a:rPr>
                        <a:t>protons at 1.3 GeV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1806216"/>
                  </a:ext>
                </a:extLst>
              </a:tr>
              <a:tr h="72849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Number of PPU installed cryomodules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595779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3D0AEAA-E234-B746-A321-E7A589714193}"/>
              </a:ext>
            </a:extLst>
          </p:cNvPr>
          <p:cNvSpPr txBox="1"/>
          <p:nvPr/>
        </p:nvSpPr>
        <p:spPr>
          <a:xfrm>
            <a:off x="1097280" y="5416062"/>
            <a:ext cx="395302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 corresponds to 2.8 MW at 60 Hz</a:t>
            </a:r>
          </a:p>
        </p:txBody>
      </p:sp>
    </p:spTree>
    <p:extLst>
      <p:ext uri="{BB962C8B-B14F-4D97-AF65-F5344CB8AC3E}">
        <p14:creationId xmlns:p14="http://schemas.microsoft.com/office/powerpoint/2010/main" val="2272554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4A32D-D5A8-3942-8B00-674F81A8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194205"/>
            <a:ext cx="11422261" cy="510909"/>
          </a:xfrm>
        </p:spPr>
        <p:txBody>
          <a:bodyPr/>
          <a:lstStyle/>
          <a:p>
            <a:r>
              <a:rPr lang="en-US" dirty="0"/>
              <a:t>PPU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B216A-5CA0-4F46-BBE6-DC278E724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293" y="4737566"/>
            <a:ext cx="11369809" cy="1547245"/>
          </a:xfrm>
        </p:spPr>
        <p:txBody>
          <a:bodyPr/>
          <a:lstStyle/>
          <a:p>
            <a:r>
              <a:rPr lang="en-US" sz="1800" dirty="0"/>
              <a:t>FY2018 Changes</a:t>
            </a:r>
          </a:p>
          <a:p>
            <a:pPr lvl="1"/>
            <a:r>
              <a:rPr lang="en-US" sz="1600" dirty="0"/>
              <a:t>Wayne </a:t>
            </a:r>
            <a:r>
              <a:rPr lang="en-US" sz="1600" dirty="0" err="1"/>
              <a:t>Steffey</a:t>
            </a:r>
            <a:r>
              <a:rPr lang="en-US" sz="1600" dirty="0"/>
              <a:t>: project controls lead</a:t>
            </a:r>
          </a:p>
          <a:p>
            <a:pPr lvl="1"/>
            <a:r>
              <a:rPr lang="en-US" sz="1600" dirty="0"/>
              <a:t>John Moss: RF WBS level 2 lead</a:t>
            </a:r>
          </a:p>
          <a:p>
            <a:pPr lvl="1"/>
            <a:r>
              <a:rPr lang="en-US" sz="1600" dirty="0"/>
              <a:t>Gary Bloom: CF WBS level 2 lead</a:t>
            </a:r>
          </a:p>
          <a:p>
            <a:r>
              <a:rPr lang="en-US" sz="1800" dirty="0"/>
              <a:t>Multiple positions are now open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AE599-09B5-4063-AC9E-6C5ACBB8F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78" y="705114"/>
            <a:ext cx="11770467" cy="72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5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AC82B-9408-1D4F-BD00-DE2B6F457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Risks /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55E63-5481-E84A-B3A1-FF84070BD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287380"/>
            <a:ext cx="11369809" cy="4269158"/>
          </a:xfrm>
        </p:spPr>
        <p:txBody>
          <a:bodyPr/>
          <a:lstStyle/>
          <a:p>
            <a:r>
              <a:rPr lang="en-US" dirty="0"/>
              <a:t>Target performance at high power</a:t>
            </a:r>
          </a:p>
          <a:p>
            <a:pPr lvl="1"/>
            <a:r>
              <a:rPr lang="en-US" dirty="0"/>
              <a:t>Timely operational experience and development activities will influence the design</a:t>
            </a:r>
          </a:p>
          <a:p>
            <a:endParaRPr lang="en-US" dirty="0"/>
          </a:p>
          <a:p>
            <a:r>
              <a:rPr lang="en-US" dirty="0"/>
              <a:t>Project ramp-up</a:t>
            </a:r>
          </a:p>
          <a:p>
            <a:pPr lvl="1"/>
            <a:r>
              <a:rPr lang="en-US" dirty="0"/>
              <a:t>Matrix, subcontract, hire</a:t>
            </a:r>
          </a:p>
          <a:p>
            <a:endParaRPr lang="en-US" dirty="0"/>
          </a:p>
          <a:p>
            <a:r>
              <a:rPr lang="en-US" dirty="0"/>
              <a:t>Project mentality</a:t>
            </a:r>
          </a:p>
          <a:p>
            <a:pPr lvl="1"/>
            <a:r>
              <a:rPr lang="en-US" dirty="0"/>
              <a:t>Last year’s reviews helped</a:t>
            </a:r>
          </a:p>
        </p:txBody>
      </p:sp>
    </p:spTree>
    <p:extLst>
      <p:ext uri="{BB962C8B-B14F-4D97-AF65-F5344CB8AC3E}">
        <p14:creationId xmlns:p14="http://schemas.microsoft.com/office/powerpoint/2010/main" val="127723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45E24-D248-CD49-80D4-324480FC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02906-E09F-D540-AF91-830BAD4BC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PPU is launched</a:t>
            </a:r>
          </a:p>
          <a:p>
            <a:endParaRPr lang="en-US" dirty="0"/>
          </a:p>
          <a:p>
            <a:r>
              <a:rPr lang="en-US" dirty="0"/>
              <a:t>Moving towards a baseline – fine tuning</a:t>
            </a:r>
          </a:p>
          <a:p>
            <a:endParaRPr lang="en-US" dirty="0"/>
          </a:p>
          <a:p>
            <a:r>
              <a:rPr lang="en-US" dirty="0"/>
              <a:t>Fleshing out the team</a:t>
            </a:r>
          </a:p>
        </p:txBody>
      </p:sp>
    </p:spTree>
    <p:extLst>
      <p:ext uri="{BB962C8B-B14F-4D97-AF65-F5344CB8AC3E}">
        <p14:creationId xmlns:p14="http://schemas.microsoft.com/office/powerpoint/2010/main" val="595490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035" y="279163"/>
            <a:ext cx="11422261" cy="510909"/>
          </a:xfrm>
        </p:spPr>
        <p:txBody>
          <a:bodyPr/>
          <a:lstStyle/>
          <a:p>
            <a:r>
              <a:rPr lang="en-US" dirty="0"/>
              <a:t>SNS Upgrade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523" y="4738126"/>
            <a:ext cx="11369809" cy="671717"/>
          </a:xfrm>
        </p:spPr>
        <p:txBody>
          <a:bodyPr/>
          <a:lstStyle/>
          <a:p>
            <a:r>
              <a:rPr lang="en-US" sz="1800" dirty="0"/>
              <a:t>Proton Power Upgrade project doubles accelerator power capability</a:t>
            </a:r>
          </a:p>
          <a:p>
            <a:pPr lvl="1"/>
            <a:r>
              <a:rPr lang="en-US" sz="1600" dirty="0"/>
              <a:t>Near term, ~$240M</a:t>
            </a:r>
          </a:p>
          <a:p>
            <a:pPr lvl="1"/>
            <a:r>
              <a:rPr lang="en-US" sz="1600" dirty="0"/>
              <a:t>Increases FTS capability+ capacity and provides accelerator basis for STS</a:t>
            </a:r>
          </a:p>
          <a:p>
            <a:r>
              <a:rPr lang="en-US" sz="1800" dirty="0"/>
              <a:t>Second Target Station provides new instrument hall with world class cold neutron brightness</a:t>
            </a:r>
          </a:p>
          <a:p>
            <a:pPr lvl="1"/>
            <a:r>
              <a:rPr lang="en-US" sz="1600" dirty="0"/>
              <a:t>Delayed from PPU start, ~$1.5B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805B24-E4C6-B641-B5BB-6830D2AB8AC1}"/>
              </a:ext>
            </a:extLst>
          </p:cNvPr>
          <p:cNvGrpSpPr/>
          <p:nvPr/>
        </p:nvGrpSpPr>
        <p:grpSpPr>
          <a:xfrm>
            <a:off x="1420903" y="700599"/>
            <a:ext cx="7601279" cy="3942479"/>
            <a:chOff x="1734765" y="1596300"/>
            <a:chExt cx="8863067" cy="4893394"/>
          </a:xfrm>
        </p:grpSpPr>
        <p:sp>
          <p:nvSpPr>
            <p:cNvPr id="6" name="TextBox 37">
              <a:extLst>
                <a:ext uri="{FF2B5EF4-FFF2-40B4-BE49-F238E27FC236}">
                  <a16:creationId xmlns:a16="http://schemas.microsoft.com/office/drawing/2014/main" id="{6D4A62E8-5D05-F140-A017-BD52A1AC37B5}"/>
                </a:ext>
              </a:extLst>
            </p:cNvPr>
            <p:cNvSpPr txBox="1"/>
            <p:nvPr/>
          </p:nvSpPr>
          <p:spPr>
            <a:xfrm>
              <a:off x="4656233" y="6065661"/>
              <a:ext cx="2936908" cy="424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accent1"/>
                  </a:solidFill>
                </a:rPr>
                <a:t>After PPU Upgrade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E1887F2-43F6-2642-97C6-1E6DF1CD5ACE}"/>
                </a:ext>
              </a:extLst>
            </p:cNvPr>
            <p:cNvGrpSpPr/>
            <p:nvPr/>
          </p:nvGrpSpPr>
          <p:grpSpPr>
            <a:xfrm>
              <a:off x="5285811" y="1596300"/>
              <a:ext cx="4533787" cy="4469096"/>
              <a:chOff x="5442982" y="1632080"/>
              <a:chExt cx="4533787" cy="4469096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AC4F500-93C0-9248-98F0-C96E9AB2A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42982" y="2031235"/>
                <a:ext cx="1946351" cy="1481822"/>
              </a:xfrm>
              <a:prstGeom prst="rect">
                <a:avLst/>
              </a:prstGeom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1A45A2D-C7E3-FB41-9FFD-3514620BD815}"/>
                  </a:ext>
                </a:extLst>
              </p:cNvPr>
              <p:cNvGrpSpPr/>
              <p:nvPr/>
            </p:nvGrpSpPr>
            <p:grpSpPr>
              <a:xfrm>
                <a:off x="5582136" y="1632080"/>
                <a:ext cx="4394633" cy="4469096"/>
                <a:chOff x="5743748" y="1750101"/>
                <a:chExt cx="4394633" cy="4469096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87A86F32-2FED-F94C-ACF7-4F9FB9DA7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7282" y="3813823"/>
                  <a:ext cx="1755774" cy="1686275"/>
                </a:xfrm>
                <a:prstGeom prst="rect">
                  <a:avLst/>
                </a:prstGeom>
              </p:spPr>
            </p:pic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ECDFBB29-A5F6-5E4A-8641-D30D49CA1829}"/>
                    </a:ext>
                  </a:extLst>
                </p:cNvPr>
                <p:cNvGrpSpPr/>
                <p:nvPr/>
              </p:nvGrpSpPr>
              <p:grpSpPr>
                <a:xfrm>
                  <a:off x="5743748" y="1750101"/>
                  <a:ext cx="4394633" cy="4469096"/>
                  <a:chOff x="4128811" y="1797825"/>
                  <a:chExt cx="4453046" cy="4289007"/>
                </a:xfrm>
              </p:grpSpPr>
              <p:sp>
                <p:nvSpPr>
                  <p:cNvPr id="27" name="TextBox 42">
                    <a:extLst>
                      <a:ext uri="{FF2B5EF4-FFF2-40B4-BE49-F238E27FC236}">
                        <a16:creationId xmlns:a16="http://schemas.microsoft.com/office/drawing/2014/main" id="{8B073460-0385-854E-A1FB-FD18E6A517DF}"/>
                      </a:ext>
                    </a:extLst>
                  </p:cNvPr>
                  <p:cNvSpPr txBox="1"/>
                  <p:nvPr/>
                </p:nvSpPr>
                <p:spPr>
                  <a:xfrm>
                    <a:off x="6217064" y="3271536"/>
                    <a:ext cx="2364793" cy="5139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600" dirty="0"/>
                      <a:t>22 instrument slots,   8 initial instruments</a:t>
                    </a:r>
                  </a:p>
                </p:txBody>
              </p: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8763D28D-D30C-534D-B7AB-E044631B4FCC}"/>
                      </a:ext>
                    </a:extLst>
                  </p:cNvPr>
                  <p:cNvGrpSpPr/>
                  <p:nvPr/>
                </p:nvGrpSpPr>
                <p:grpSpPr>
                  <a:xfrm>
                    <a:off x="4128811" y="1797825"/>
                    <a:ext cx="3754768" cy="4289007"/>
                    <a:chOff x="4157386" y="1783538"/>
                    <a:chExt cx="3754768" cy="4289007"/>
                  </a:xfrm>
                </p:grpSpPr>
                <p:grpSp>
                  <p:nvGrpSpPr>
                    <p:cNvPr id="29" name="Group 28">
                      <a:extLst>
                        <a:ext uri="{FF2B5EF4-FFF2-40B4-BE49-F238E27FC236}">
                          <a16:creationId xmlns:a16="http://schemas.microsoft.com/office/drawing/2014/main" id="{C8D671AE-3035-314D-B582-1B5F12BA25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57386" y="1783538"/>
                      <a:ext cx="3754768" cy="4167436"/>
                      <a:chOff x="4188673" y="2267293"/>
                      <a:chExt cx="3754768" cy="4167436"/>
                    </a:xfrm>
                  </p:grpSpPr>
                  <p:sp>
                    <p:nvSpPr>
                      <p:cNvPr id="31" name="TextBox 19">
                        <a:extLst>
                          <a:ext uri="{FF2B5EF4-FFF2-40B4-BE49-F238E27FC236}">
                            <a16:creationId xmlns:a16="http://schemas.microsoft.com/office/drawing/2014/main" id="{42B0F67A-E081-A34B-89C2-F0BA481DCD3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720281" y="2267293"/>
                        <a:ext cx="3223160" cy="51395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algn="ctr">
                          <a:lnSpc>
                            <a:spcPct val="90000"/>
                          </a:lnSpc>
                        </a:pPr>
                        <a:r>
                          <a:rPr lang="en-US" sz="1600" dirty="0"/>
                          <a:t>24 instrument positions</a:t>
                        </a:r>
                      </a:p>
                      <a:p>
                        <a:pPr algn="ctr">
                          <a:lnSpc>
                            <a:spcPct val="90000"/>
                          </a:lnSpc>
                        </a:pPr>
                        <a:r>
                          <a:rPr lang="en-US" sz="1600" dirty="0"/>
                          <a:t>19 instruments built</a:t>
                        </a:r>
                      </a:p>
                    </p:txBody>
                  </p:sp>
                  <p:grpSp>
                    <p:nvGrpSpPr>
                      <p:cNvPr id="32" name="Group 31">
                        <a:extLst>
                          <a:ext uri="{FF2B5EF4-FFF2-40B4-BE49-F238E27FC236}">
                            <a16:creationId xmlns:a16="http://schemas.microsoft.com/office/drawing/2014/main" id="{B549F55A-F832-1A4E-80B9-A8779449777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188673" y="3947658"/>
                        <a:ext cx="2680174" cy="2487071"/>
                        <a:chOff x="4188673" y="3947658"/>
                        <a:chExt cx="2680174" cy="2487071"/>
                      </a:xfrm>
                    </p:grpSpPr>
                    <p:grpSp>
                      <p:nvGrpSpPr>
                        <p:cNvPr id="33" name="Group 32">
                          <a:extLst>
                            <a:ext uri="{FF2B5EF4-FFF2-40B4-BE49-F238E27FC236}">
                              <a16:creationId xmlns:a16="http://schemas.microsoft.com/office/drawing/2014/main" id="{337608BA-A906-C442-9036-CDDDC343B74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428401" y="4266168"/>
                          <a:ext cx="1736535" cy="2168561"/>
                          <a:chOff x="7033803" y="3711509"/>
                          <a:chExt cx="1599558" cy="2145695"/>
                        </a:xfrm>
                      </p:grpSpPr>
                      <p:grpSp>
                        <p:nvGrpSpPr>
                          <p:cNvPr id="36" name="Group 35">
                            <a:extLst>
                              <a:ext uri="{FF2B5EF4-FFF2-40B4-BE49-F238E27FC236}">
                                <a16:creationId xmlns:a16="http://schemas.microsoft.com/office/drawing/2014/main" id="{6983B055-A187-C149-AE30-BEE35B0FD62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033803" y="3711509"/>
                            <a:ext cx="1599558" cy="2012395"/>
                            <a:chOff x="6428162" y="2121030"/>
                            <a:chExt cx="1599558" cy="2165962"/>
                          </a:xfrm>
                        </p:grpSpPr>
                        <p:sp>
                          <p:nvSpPr>
                            <p:cNvPr id="39" name="Bent Arrow 38">
                              <a:extLst>
                                <a:ext uri="{FF2B5EF4-FFF2-40B4-BE49-F238E27FC236}">
                                  <a16:creationId xmlns:a16="http://schemas.microsoft.com/office/drawing/2014/main" id="{B13CCD95-D8E7-1145-AABD-46250BCC1E5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080164" y="2828895"/>
                              <a:ext cx="947556" cy="1458097"/>
                            </a:xfrm>
                            <a:prstGeom prst="bentArrow">
                              <a:avLst/>
                            </a:prstGeom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n>
                              <a:solidFill>
                                <a:schemeClr val="accent1"/>
                              </a:solidFill>
                            </a:ln>
                            <a:effectLst/>
                            <a:scene3d>
                              <a:camera prst="orthographicFront">
                                <a:rot lat="0" lon="0" rev="0"/>
                              </a:camera>
                              <a:lightRig rig="threePt" dir="t">
                                <a:rot lat="0" lon="0" rev="1200000"/>
                              </a:lightRig>
                            </a:scene3d>
                            <a:sp3d/>
                          </p:spPr>
                          <p:style>
                            <a:lnRef idx="0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3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34299" tIns="34299" rIns="34299" bIns="34299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>
                              <a:defPPr>
                                <a:defRPr lang="en-US"/>
                              </a:defPPr>
                              <a:lvl1pPr algn="l" rtl="0" fontAlgn="base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algn="l" rtl="0" fontAlgn="base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algn="l" rtl="0" fontAlgn="base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algn="l" rtl="0" fontAlgn="base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algn="l" rtl="0" fontAlgn="base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algn="l" defTabSz="914400" rtl="0" eaLnBrk="1" latinLnBrk="0" hangingPunct="1"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algn="l" defTabSz="914400" rtl="0" eaLnBrk="1" latinLnBrk="0" hangingPunct="1"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algn="l" defTabSz="914400" rtl="0" eaLnBrk="1" latinLnBrk="0" hangingPunct="1"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algn="l" defTabSz="914400" rtl="0" eaLnBrk="1" latinLnBrk="0" hangingPunct="1"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algn="ctr">
                                <a:lnSpc>
                                  <a:spcPct val="90000"/>
                                </a:lnSpc>
                              </a:pPr>
                              <a:endParaRPr lang="en-US" dirty="0">
                                <a:solidFill>
                                  <a:schemeClr val="tx1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40" name="Up Arrow 39">
                              <a:extLst>
                                <a:ext uri="{FF2B5EF4-FFF2-40B4-BE49-F238E27FC236}">
                                  <a16:creationId xmlns:a16="http://schemas.microsoft.com/office/drawing/2014/main" id="{689DCCC7-2618-EE4A-831F-FD56753B465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428162" y="2121030"/>
                              <a:ext cx="855024" cy="2078181"/>
                            </a:xfrm>
                            <a:prstGeom prst="upArrow">
                              <a:avLst/>
                            </a:prstGeom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n>
                              <a:solidFill>
                                <a:schemeClr val="accent1"/>
                              </a:solidFill>
                            </a:ln>
                            <a:effectLst/>
                            <a:scene3d>
                              <a:camera prst="orthographicFront">
                                <a:rot lat="0" lon="0" rev="0"/>
                              </a:camera>
                              <a:lightRig rig="threePt" dir="t">
                                <a:rot lat="0" lon="0" rev="1200000"/>
                              </a:lightRig>
                            </a:scene3d>
                            <a:sp3d/>
                          </p:spPr>
                          <p:style>
                            <a:lnRef idx="0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3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34299" tIns="34299" rIns="34299" bIns="34299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>
                              <a:defPPr>
                                <a:defRPr lang="en-US"/>
                              </a:defPPr>
                              <a:lvl1pPr algn="l" rtl="0" fontAlgn="base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algn="l" rtl="0" fontAlgn="base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algn="l" rtl="0" fontAlgn="base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algn="l" rtl="0" fontAlgn="base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algn="l" rtl="0" fontAlgn="base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algn="l" defTabSz="914400" rtl="0" eaLnBrk="1" latinLnBrk="0" hangingPunct="1"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algn="l" defTabSz="914400" rtl="0" eaLnBrk="1" latinLnBrk="0" hangingPunct="1"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algn="l" defTabSz="914400" rtl="0" eaLnBrk="1" latinLnBrk="0" hangingPunct="1"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algn="l" defTabSz="914400" rtl="0" eaLnBrk="1" latinLnBrk="0" hangingPunct="1">
                                <a:defRPr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algn="ctr">
                                <a:lnSpc>
                                  <a:spcPct val="90000"/>
                                </a:lnSpc>
                              </a:pPr>
                              <a:endParaRPr lang="en-US" dirty="0">
                                <a:solidFill>
                                  <a:schemeClr val="tx1"/>
                                </a:solidFill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37" name="TextBox 15">
                            <a:extLst>
                              <a:ext uri="{FF2B5EF4-FFF2-40B4-BE49-F238E27FC236}">
                                <a16:creationId xmlns:a16="http://schemas.microsoft.com/office/drawing/2014/main" id="{79CAB37D-6651-5148-8B5C-29E179AF7F3D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 rot="16200000">
                            <a:off x="7125879" y="5014027"/>
                            <a:ext cx="1372800" cy="267158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>
                            <a:defPPr>
                              <a:defRPr lang="en-US"/>
                            </a:defPPr>
                            <a:lvl1pPr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1pPr>
                            <a:lvl2pPr marL="4572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2pPr>
                            <a:lvl3pPr marL="9144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3pPr>
                            <a:lvl4pPr marL="13716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4pPr>
                            <a:lvl5pPr marL="18288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5pPr>
                            <a:lvl6pPr marL="22860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6pPr>
                            <a:lvl7pPr marL="27432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7pPr>
                            <a:lvl8pPr marL="32004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8pPr>
                            <a:lvl9pPr marL="36576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9pPr>
                          </a:lstStyle>
                          <a:p>
                            <a:pPr algn="ctr">
                              <a:lnSpc>
                                <a:spcPct val="90000"/>
                              </a:lnSpc>
                            </a:pPr>
                            <a:r>
                              <a:rPr lang="en-US" sz="1400" dirty="0"/>
                              <a:t>0.8 MW</a:t>
                            </a:r>
                          </a:p>
                        </p:txBody>
                      </p:sp>
                      <p:sp>
                        <p:nvSpPr>
                          <p:cNvPr id="38" name="TextBox 14">
                            <a:extLst>
                              <a:ext uri="{FF2B5EF4-FFF2-40B4-BE49-F238E27FC236}">
                                <a16:creationId xmlns:a16="http://schemas.microsoft.com/office/drawing/2014/main" id="{83942364-0E8B-0846-8AB6-95A14CD8667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 rot="16200000">
                            <a:off x="6754622" y="5020397"/>
                            <a:ext cx="1406457" cy="267158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>
                            <a:defPPr>
                              <a:defRPr lang="en-US"/>
                            </a:defPPr>
                            <a:lvl1pPr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1pPr>
                            <a:lvl2pPr marL="4572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2pPr>
                            <a:lvl3pPr marL="9144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3pPr>
                            <a:lvl4pPr marL="13716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4pPr>
                            <a:lvl5pPr marL="18288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5pPr>
                            <a:lvl6pPr marL="22860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6pPr>
                            <a:lvl7pPr marL="27432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7pPr>
                            <a:lvl8pPr marL="32004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8pPr>
                            <a:lvl9pPr marL="36576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charset="0"/>
                                <a:ea typeface="+mn-ea"/>
                                <a:cs typeface="Arial" charset="0"/>
                              </a:defRPr>
                            </a:lvl9pPr>
                          </a:lstStyle>
                          <a:p>
                            <a:pPr algn="ctr">
                              <a:lnSpc>
                                <a:spcPct val="90000"/>
                              </a:lnSpc>
                            </a:pPr>
                            <a:r>
                              <a:rPr lang="en-US" sz="1400" dirty="0"/>
                              <a:t>2 MW</a:t>
                            </a:r>
                          </a:p>
                        </p:txBody>
                      </p:sp>
                    </p:grpSp>
                    <p:sp>
                      <p:nvSpPr>
                        <p:cNvPr id="34" name="TextBox 30">
                          <a:extLst>
                            <a:ext uri="{FF2B5EF4-FFF2-40B4-BE49-F238E27FC236}">
                              <a16:creationId xmlns:a16="http://schemas.microsoft.com/office/drawing/2014/main" id="{C2E36B3D-E31D-D74F-80C3-4320151406D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188673" y="3947658"/>
                          <a:ext cx="1400175" cy="3278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1pPr>
                          <a:lvl2pPr marL="4572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2pPr>
                          <a:lvl3pPr marL="9144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3pPr>
                          <a:lvl4pPr marL="13716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4pPr>
                          <a:lvl5pPr marL="18288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5pPr>
                          <a:lvl6pPr marL="22860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6pPr>
                          <a:lvl7pPr marL="27432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7pPr>
                          <a:lvl8pPr marL="32004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8pPr>
                          <a:lvl9pPr marL="36576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9pPr>
                        </a:lstStyle>
                        <a:p>
                          <a:pPr algn="ctr">
                            <a:lnSpc>
                              <a:spcPct val="90000"/>
                            </a:lnSpc>
                          </a:pPr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FTS</a:t>
                          </a:r>
                        </a:p>
                      </p:txBody>
                    </p:sp>
                    <p:sp>
                      <p:nvSpPr>
                        <p:cNvPr id="35" name="TextBox 31">
                          <a:extLst>
                            <a:ext uri="{FF2B5EF4-FFF2-40B4-BE49-F238E27FC236}">
                              <a16:creationId xmlns:a16="http://schemas.microsoft.com/office/drawing/2014/main" id="{811E29CF-0650-A747-9136-519685DE5FE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902492" y="5023855"/>
                          <a:ext cx="966355" cy="3278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1pPr>
                          <a:lvl2pPr marL="4572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2pPr>
                          <a:lvl3pPr marL="9144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3pPr>
                          <a:lvl4pPr marL="13716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4pPr>
                          <a:lvl5pPr marL="18288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5pPr>
                          <a:lvl6pPr marL="22860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6pPr>
                          <a:lvl7pPr marL="27432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7pPr>
                          <a:lvl8pPr marL="32004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8pPr>
                          <a:lvl9pPr marL="36576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9pPr>
                        </a:lstStyle>
                        <a:p>
                          <a:pPr algn="ctr">
                            <a:lnSpc>
                              <a:spcPct val="90000"/>
                            </a:lnSpc>
                          </a:pPr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  STS</a:t>
                          </a:r>
                        </a:p>
                      </p:txBody>
                    </p:sp>
                  </p:grpSp>
                </p:grp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C367A645-DEC7-8145-896D-D07114F87F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3135" y="5708899"/>
                      <a:ext cx="1435925" cy="363646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Accelerator</a:t>
                      </a:r>
                    </a:p>
                  </p:txBody>
                </p:sp>
              </p:grpSp>
            </p:grp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748F09-42D9-2740-8482-F1ACBAA1F796}"/>
                </a:ext>
              </a:extLst>
            </p:cNvPr>
            <p:cNvGrpSpPr/>
            <p:nvPr/>
          </p:nvGrpSpPr>
          <p:grpSpPr>
            <a:xfrm>
              <a:off x="1734765" y="1772017"/>
              <a:ext cx="2670558" cy="4500557"/>
              <a:chOff x="595830" y="2007129"/>
              <a:chExt cx="2670558" cy="456551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F7F1911-C8EF-BF4D-A745-0B13E507CB44}"/>
                  </a:ext>
                </a:extLst>
              </p:cNvPr>
              <p:cNvGrpSpPr/>
              <p:nvPr/>
            </p:nvGrpSpPr>
            <p:grpSpPr>
              <a:xfrm>
                <a:off x="595830" y="2007129"/>
                <a:ext cx="2670558" cy="4565518"/>
                <a:chOff x="1540934" y="1978035"/>
                <a:chExt cx="2670557" cy="4565518"/>
              </a:xfrm>
            </p:grpSpPr>
            <p:sp>
              <p:nvSpPr>
                <p:cNvPr id="13" name="TextBox 35">
                  <a:extLst>
                    <a:ext uri="{FF2B5EF4-FFF2-40B4-BE49-F238E27FC236}">
                      <a16:creationId xmlns:a16="http://schemas.microsoft.com/office/drawing/2014/main" id="{A1E72079-EE6D-274D-92B5-6779D406BE26}"/>
                    </a:ext>
                  </a:extLst>
                </p:cNvPr>
                <p:cNvSpPr txBox="1"/>
                <p:nvPr/>
              </p:nvSpPr>
              <p:spPr>
                <a:xfrm>
                  <a:off x="1683712" y="6201921"/>
                  <a:ext cx="2527778" cy="3416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</a:pPr>
                  <a:r>
                    <a:rPr lang="en-US" b="1" dirty="0">
                      <a:solidFill>
                        <a:schemeClr val="accent1"/>
                      </a:solidFill>
                    </a:rPr>
                    <a:t>Now</a:t>
                  </a: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7AEDD440-4CD2-2947-A3DD-9C3D5B255801}"/>
                    </a:ext>
                  </a:extLst>
                </p:cNvPr>
                <p:cNvGrpSpPr/>
                <p:nvPr/>
              </p:nvGrpSpPr>
              <p:grpSpPr>
                <a:xfrm>
                  <a:off x="1540934" y="1978035"/>
                  <a:ext cx="2670557" cy="4185928"/>
                  <a:chOff x="1540934" y="1978035"/>
                  <a:chExt cx="2670557" cy="4185928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153D69BE-73A9-B64B-8DE6-1B918A13BDE8}"/>
                      </a:ext>
                    </a:extLst>
                  </p:cNvPr>
                  <p:cNvGrpSpPr/>
                  <p:nvPr/>
                </p:nvGrpSpPr>
                <p:grpSpPr>
                  <a:xfrm>
                    <a:off x="1540934" y="1978035"/>
                    <a:ext cx="2670557" cy="3881500"/>
                    <a:chOff x="-155918" y="2307048"/>
                    <a:chExt cx="2670557" cy="3881500"/>
                  </a:xfrm>
                </p:grpSpPr>
                <p:grpSp>
                  <p:nvGrpSpPr>
                    <p:cNvPr id="17" name="Group 16">
                      <a:extLst>
                        <a:ext uri="{FF2B5EF4-FFF2-40B4-BE49-F238E27FC236}">
                          <a16:creationId xmlns:a16="http://schemas.microsoft.com/office/drawing/2014/main" id="{D5A382A5-2D12-5B47-8015-B1DA9A9499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55918" y="2307048"/>
                      <a:ext cx="2670557" cy="3881500"/>
                      <a:chOff x="-155918" y="2307048"/>
                      <a:chExt cx="2670557" cy="3881500"/>
                    </a:xfrm>
                  </p:grpSpPr>
                  <p:grpSp>
                    <p:nvGrpSpPr>
                      <p:cNvPr id="19" name="Group 18">
                        <a:extLst>
                          <a:ext uri="{FF2B5EF4-FFF2-40B4-BE49-F238E27FC236}">
                            <a16:creationId xmlns:a16="http://schemas.microsoft.com/office/drawing/2014/main" id="{88542834-2FBB-E743-B8FC-2DDBE202B25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92800" y="4794814"/>
                        <a:ext cx="601510" cy="1393734"/>
                        <a:chOff x="1078676" y="2456213"/>
                        <a:chExt cx="583870" cy="2136361"/>
                      </a:xfrm>
                    </p:grpSpPr>
                    <p:sp>
                      <p:nvSpPr>
                        <p:cNvPr id="21" name="Up Arrow 20">
                          <a:extLst>
                            <a:ext uri="{FF2B5EF4-FFF2-40B4-BE49-F238E27FC236}">
                              <a16:creationId xmlns:a16="http://schemas.microsoft.com/office/drawing/2014/main" id="{0E234126-46A7-8E41-A9C9-A0F4A08F85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78676" y="2456213"/>
                          <a:ext cx="583870" cy="2078181"/>
                        </a:xfrm>
                        <a:prstGeom prst="upArrow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n>
                          <a:solidFill>
                            <a:schemeClr val="accent1"/>
                          </a:solidFill>
                        </a:ln>
                        <a:effectLst/>
                        <a:scene3d>
                          <a:camera prst="orthographicFront">
                            <a:rot lat="0" lon="0" rev="0"/>
                          </a:camera>
                          <a:lightRig rig="threePt" dir="t">
                            <a:rot lat="0" lon="0" rev="1200000"/>
                          </a:lightRig>
                        </a:scene3d>
                        <a:sp3d/>
                      </p:spPr>
                      <p:style>
                        <a:lnRef idx="0">
                          <a:schemeClr val="accent1"/>
                        </a:lnRef>
                        <a:fillRef idx="3">
                          <a:schemeClr val="accent1"/>
                        </a:fillRef>
                        <a:effectRef idx="3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34299" tIns="34299" rIns="34299" bIns="34299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>
                          <a:defPPr>
                            <a:defRPr lang="en-US"/>
                          </a:defPPr>
                          <a:lvl1pPr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>
                            <a:lnSpc>
                              <a:spcPct val="90000"/>
                            </a:lnSpc>
                          </a:pP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2" name="TextBox 12">
                          <a:extLst>
                            <a:ext uri="{FF2B5EF4-FFF2-40B4-BE49-F238E27FC236}">
                              <a16:creationId xmlns:a16="http://schemas.microsoft.com/office/drawing/2014/main" id="{4DACF67C-1CA9-174B-B773-7E459A2EE9E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487234" y="3552289"/>
                          <a:ext cx="1756612" cy="32395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1pPr>
                          <a:lvl2pPr marL="4572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2pPr>
                          <a:lvl3pPr marL="9144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3pPr>
                          <a:lvl4pPr marL="13716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4pPr>
                          <a:lvl5pPr marL="18288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5pPr>
                          <a:lvl6pPr marL="22860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6pPr>
                          <a:lvl7pPr marL="27432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7pPr>
                          <a:lvl8pPr marL="32004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8pPr>
                          <a:lvl9pPr marL="36576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charset="0"/>
                              <a:ea typeface="+mn-ea"/>
                              <a:cs typeface="Arial" charset="0"/>
                            </a:defRPr>
                          </a:lvl9pPr>
                        </a:lstStyle>
                        <a:p>
                          <a:pPr algn="ctr">
                            <a:lnSpc>
                              <a:spcPct val="90000"/>
                            </a:lnSpc>
                          </a:pPr>
                          <a:r>
                            <a:rPr lang="en-US" sz="1400" dirty="0"/>
                            <a:t>1.4 MW</a:t>
                          </a:r>
                        </a:p>
                      </p:txBody>
                    </p:sp>
                  </p:grpSp>
                  <p:sp>
                    <p:nvSpPr>
                      <p:cNvPr id="20" name="TextBox 7">
                        <a:extLst>
                          <a:ext uri="{FF2B5EF4-FFF2-40B4-BE49-F238E27FC236}">
                            <a16:creationId xmlns:a16="http://schemas.microsoft.com/office/drawing/2014/main" id="{359C495B-B4FB-574D-BF4F-E06CB4E3CD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155918" y="2307048"/>
                        <a:ext cx="2670557" cy="5432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Arial" charset="0"/>
                          </a:defRPr>
                        </a:lvl9pPr>
                      </a:lstStyle>
                      <a:p>
                        <a:pPr algn="ctr">
                          <a:lnSpc>
                            <a:spcPct val="90000"/>
                          </a:lnSpc>
                        </a:pPr>
                        <a:r>
                          <a:rPr lang="en-US" sz="1600" dirty="0"/>
                          <a:t>24 instrument positions</a:t>
                        </a:r>
                      </a:p>
                      <a:p>
                        <a:pPr algn="ctr">
                          <a:lnSpc>
                            <a:spcPct val="90000"/>
                          </a:lnSpc>
                        </a:pPr>
                        <a:r>
                          <a:rPr lang="en-US" sz="1600" dirty="0"/>
                          <a:t>19 instruments built</a:t>
                        </a:r>
                      </a:p>
                    </p:txBody>
                  </p:sp>
                </p:grpSp>
                <p:sp>
                  <p:nvSpPr>
                    <p:cNvPr id="18" name="TextBox 20">
                      <a:extLst>
                        <a:ext uri="{FF2B5EF4-FFF2-40B4-BE49-F238E27FC236}">
                          <a16:creationId xmlns:a16="http://schemas.microsoft.com/office/drawing/2014/main" id="{27414BEC-0BCE-2A4D-A39A-7FC7DE93BE5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3469" y="4382002"/>
                      <a:ext cx="1400176" cy="3416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FTS</a:t>
                      </a:r>
                    </a:p>
                  </p:txBody>
                </p:sp>
              </p:grp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B0764922-B727-B148-8D67-BAE24AAD9BA7}"/>
                      </a:ext>
                    </a:extLst>
                  </p:cNvPr>
                  <p:cNvSpPr/>
                  <p:nvPr/>
                </p:nvSpPr>
                <p:spPr>
                  <a:xfrm>
                    <a:off x="2290321" y="5821579"/>
                    <a:ext cx="1400176" cy="342384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Accelerator</a:t>
                    </a:r>
                  </a:p>
                </p:txBody>
              </p:sp>
            </p:grpSp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917DDB8-8177-0D46-BBEA-CD3F83EB1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9129" y="2577289"/>
                <a:ext cx="1946351" cy="1481822"/>
              </a:xfrm>
              <a:prstGeom prst="rect">
                <a:avLst/>
              </a:prstGeom>
            </p:spPr>
          </p:pic>
        </p:grpSp>
        <p:sp>
          <p:nvSpPr>
            <p:cNvPr id="9" name="TextBox 38">
              <a:extLst>
                <a:ext uri="{FF2B5EF4-FFF2-40B4-BE49-F238E27FC236}">
                  <a16:creationId xmlns:a16="http://schemas.microsoft.com/office/drawing/2014/main" id="{68C2E505-54A3-384A-81C2-60E36753B727}"/>
                </a:ext>
              </a:extLst>
            </p:cNvPr>
            <p:cNvSpPr txBox="1"/>
            <p:nvPr/>
          </p:nvSpPr>
          <p:spPr>
            <a:xfrm>
              <a:off x="7420290" y="5338395"/>
              <a:ext cx="2642523" cy="389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600" b="1" dirty="0">
                  <a:solidFill>
                    <a:srgbClr val="0070C0"/>
                  </a:solidFill>
                </a:rPr>
                <a:t>After STS Upgrade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3E9D11-D784-504B-BEF3-E3CB4AE40562}"/>
                </a:ext>
              </a:extLst>
            </p:cNvPr>
            <p:cNvSpPr/>
            <p:nvPr/>
          </p:nvSpPr>
          <p:spPr>
            <a:xfrm>
              <a:off x="6851760" y="2790366"/>
              <a:ext cx="3746072" cy="321813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802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D7B84-F42E-BE4D-A2CA-A936AECFC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95" y="241726"/>
            <a:ext cx="12192688" cy="929485"/>
          </a:xfrm>
        </p:spPr>
        <p:txBody>
          <a:bodyPr/>
          <a:lstStyle/>
          <a:p>
            <a:r>
              <a:rPr lang="en-US" dirty="0"/>
              <a:t>Second Target Station: world class cold neutron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9E2E5-8F17-1247-AC67-D69475163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740" y="5369816"/>
            <a:ext cx="11369809" cy="553453"/>
          </a:xfrm>
        </p:spPr>
        <p:txBody>
          <a:bodyPr/>
          <a:lstStyle/>
          <a:p>
            <a:r>
              <a:rPr lang="en-US" sz="2400" dirty="0"/>
              <a:t>STS will be the highest peak brightness long wavelength neutron source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55DBE9-65F7-734B-BE61-D68A5532B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09" y="1455820"/>
            <a:ext cx="4447196" cy="33447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5238B6-4CD5-2241-A61E-890C125C7B0F}"/>
              </a:ext>
            </a:extLst>
          </p:cNvPr>
          <p:cNvSpPr txBox="1"/>
          <p:nvPr/>
        </p:nvSpPr>
        <p:spPr>
          <a:xfrm>
            <a:off x="2237874" y="3908868"/>
            <a:ext cx="69783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2"/>
                </a:solidFill>
              </a:rPr>
              <a:t>(5 MW)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EC38B-65D5-954F-8AE7-69875A8129C0}"/>
              </a:ext>
            </a:extLst>
          </p:cNvPr>
          <p:cNvSpPr txBox="1"/>
          <p:nvPr/>
        </p:nvSpPr>
        <p:spPr>
          <a:xfrm>
            <a:off x="2149965" y="3534201"/>
            <a:ext cx="69783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2"/>
                </a:solidFill>
              </a:rPr>
              <a:t>(1 MW)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43E8A2-66AA-6243-97A9-6803222FB4AE}"/>
              </a:ext>
            </a:extLst>
          </p:cNvPr>
          <p:cNvSpPr txBox="1"/>
          <p:nvPr/>
        </p:nvSpPr>
        <p:spPr>
          <a:xfrm>
            <a:off x="3080084" y="2127573"/>
            <a:ext cx="87830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(0.8 MW)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548B60-CF20-CA4B-85BA-77A8FA423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325" y="1523877"/>
            <a:ext cx="3502421" cy="35613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899571-ADEA-AE4A-AE06-C7748EBFF59D}"/>
              </a:ext>
            </a:extLst>
          </p:cNvPr>
          <p:cNvSpPr txBox="1"/>
          <p:nvPr/>
        </p:nvSpPr>
        <p:spPr>
          <a:xfrm>
            <a:off x="2935705" y="1064111"/>
            <a:ext cx="487294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5 </a:t>
            </a:r>
            <a:r>
              <a:rPr lang="en-US" dirty="0" err="1"/>
              <a:t>Å</a:t>
            </a:r>
            <a:r>
              <a:rPr lang="en-US" dirty="0"/>
              <a:t> – long wavelength comparison</a:t>
            </a:r>
          </a:p>
        </p:txBody>
      </p:sp>
    </p:spTree>
    <p:extLst>
      <p:ext uri="{BB962C8B-B14F-4D97-AF65-F5344CB8AC3E}">
        <p14:creationId xmlns:p14="http://schemas.microsoft.com/office/powerpoint/2010/main" val="697325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91EC3-6B0F-7D45-916D-8F0454DA1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STS project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B6A01-A0EC-6944-9DB1-D7861232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741" y="1396620"/>
            <a:ext cx="8398344" cy="4486822"/>
          </a:xfrm>
        </p:spPr>
        <p:txBody>
          <a:bodyPr/>
          <a:lstStyle/>
          <a:p>
            <a:r>
              <a:rPr lang="en-US" sz="2400" dirty="0"/>
              <a:t>Review on the initial instruments and general target/instrument hall choices in April 2017</a:t>
            </a:r>
          </a:p>
          <a:p>
            <a:pPr lvl="1"/>
            <a:r>
              <a:rPr lang="en-US" sz="2000" dirty="0"/>
              <a:t>Rotating water cooled tungsten target concept chosen</a:t>
            </a:r>
          </a:p>
          <a:p>
            <a:pPr lvl="1"/>
            <a:r>
              <a:rPr lang="en-US" sz="2000" dirty="0"/>
              <a:t>Instrument hall general layout </a:t>
            </a:r>
          </a:p>
          <a:p>
            <a:r>
              <a:rPr lang="en-US" sz="2400" dirty="0"/>
              <a:t>Technical parameter changes:</a:t>
            </a:r>
          </a:p>
          <a:p>
            <a:pPr lvl="1"/>
            <a:r>
              <a:rPr lang="en-US" sz="2000" dirty="0"/>
              <a:t>15 Hz,  2 cold moderators </a:t>
            </a:r>
          </a:p>
          <a:p>
            <a:r>
              <a:rPr lang="en-US" sz="2400" dirty="0"/>
              <a:t>STS project activities suspended June 2017</a:t>
            </a:r>
          </a:p>
          <a:p>
            <a:pPr lvl="1"/>
            <a:r>
              <a:rPr lang="en-US" sz="2000" dirty="0"/>
              <a:t>Focus resources on PPU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6927A8C-D70B-904C-A0D1-C320E5180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4318" y="666794"/>
            <a:ext cx="3563521" cy="2292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7E60D6-9A1B-204C-9F57-82656D432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4318" y="3525439"/>
            <a:ext cx="3679995" cy="271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89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852637" y="2723444"/>
            <a:ext cx="2554111" cy="1114778"/>
          </a:xfrm>
          <a:prstGeom prst="ellipse">
            <a:avLst/>
          </a:prstGeom>
          <a:solidFill>
            <a:schemeClr val="bg2"/>
          </a:solidFill>
          <a:ln w="19050" cmpd="sng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02" y="150436"/>
            <a:ext cx="11501908" cy="510909"/>
          </a:xfrm>
        </p:spPr>
        <p:txBody>
          <a:bodyPr/>
          <a:lstStyle/>
          <a:p>
            <a:r>
              <a:rPr lang="en-US" dirty="0"/>
              <a:t>PPU Technical Scope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712" y="1756915"/>
            <a:ext cx="3704166" cy="27195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2E838A-9A5A-384D-9508-FD3DE294B566}"/>
              </a:ext>
            </a:extLst>
          </p:cNvPr>
          <p:cNvSpPr txBox="1"/>
          <p:nvPr/>
        </p:nvSpPr>
        <p:spPr>
          <a:xfrm>
            <a:off x="8623495" y="3852339"/>
            <a:ext cx="492370" cy="45495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23712" y="3556944"/>
            <a:ext cx="414945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i="1" dirty="0">
                <a:solidFill>
                  <a:srgbClr val="FFFFFF"/>
                </a:solidFill>
              </a:rPr>
              <a:t>RF: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Upgrade existing linac RF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RF for new cryomodules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68203" y="690739"/>
            <a:ext cx="3207720" cy="1532665"/>
            <a:chOff x="3117830" y="961151"/>
            <a:chExt cx="3479924" cy="15431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7830" y="961151"/>
              <a:ext cx="3479924" cy="154316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321831" y="1909335"/>
              <a:ext cx="3093175" cy="594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i="1" dirty="0">
                  <a:solidFill>
                    <a:srgbClr val="FFFFFF"/>
                  </a:solidFill>
                </a:rPr>
                <a:t>SRF:</a:t>
              </a:r>
            </a:p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rgbClr val="FFFFFF"/>
                  </a:solidFill>
                </a:rPr>
                <a:t>7 new cryomodules</a:t>
              </a:r>
              <a:endParaRPr lang="en-US" sz="16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11585" y="4706685"/>
            <a:ext cx="4033733" cy="2051305"/>
            <a:chOff x="4307099" y="4653403"/>
            <a:chExt cx="2967428" cy="1530224"/>
          </a:xfrm>
        </p:grpSpPr>
        <p:pic>
          <p:nvPicPr>
            <p:cNvPr id="13" name="Picture 12" descr="Ring Injection SS Looking South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07099" y="4653403"/>
              <a:ext cx="2738451" cy="153022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307099" y="4905300"/>
              <a:ext cx="2967428" cy="482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b="1" i="1" dirty="0">
                  <a:solidFill>
                    <a:srgbClr val="FFFFFF"/>
                  </a:solidFill>
                </a:rPr>
                <a:t>Ring:</a:t>
              </a:r>
            </a:p>
            <a:p>
              <a:pPr>
                <a:lnSpc>
                  <a:spcPct val="90000"/>
                </a:lnSpc>
              </a:pPr>
              <a:r>
                <a:rPr lang="en-US" sz="2000" b="1" dirty="0">
                  <a:solidFill>
                    <a:srgbClr val="FFFFFF"/>
                  </a:solidFill>
                </a:rPr>
                <a:t>Injection / extraction  regions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178" y="4220958"/>
            <a:ext cx="3874546" cy="23946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67160" y="3418107"/>
            <a:ext cx="336888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i="1" dirty="0"/>
              <a:t>Target systems: 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2 MW target vessel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Support system upgrades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68203" y="2939459"/>
            <a:ext cx="2140298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Basis for WBS Structure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FB0FA0-995D-BF48-8518-636617D10657}"/>
              </a:ext>
            </a:extLst>
          </p:cNvPr>
          <p:cNvGrpSpPr/>
          <p:nvPr/>
        </p:nvGrpSpPr>
        <p:grpSpPr>
          <a:xfrm>
            <a:off x="323161" y="-1251606"/>
            <a:ext cx="4317660" cy="4167183"/>
            <a:chOff x="305667" y="-1454258"/>
            <a:chExt cx="4317660" cy="416718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F4B293D-3034-A94B-8868-5AD55EE99483}"/>
                </a:ext>
              </a:extLst>
            </p:cNvPr>
            <p:cNvGrpSpPr/>
            <p:nvPr/>
          </p:nvGrpSpPr>
          <p:grpSpPr>
            <a:xfrm>
              <a:off x="310535" y="-1454258"/>
              <a:ext cx="4312792" cy="4167183"/>
              <a:chOff x="52547" y="-1460670"/>
              <a:chExt cx="4312792" cy="4167183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52547" y="-1460670"/>
                <a:ext cx="4312792" cy="4167183"/>
                <a:chOff x="-2056005" y="-1362984"/>
                <a:chExt cx="4312792" cy="4167183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-1874700" y="677671"/>
                  <a:ext cx="3162334" cy="3416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b="1" i="1" dirty="0"/>
                    <a:t>Conventional Facilities:</a:t>
                  </a:r>
                  <a:endParaRPr lang="en-US" sz="1600" b="1" i="1" dirty="0"/>
                </a:p>
              </p:txBody>
            </p:sp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143224" t="-147960"/>
                <a:stretch/>
              </p:blipFill>
              <p:spPr>
                <a:xfrm>
                  <a:off x="-2056005" y="-1362984"/>
                  <a:ext cx="4312792" cy="4167183"/>
                </a:xfrm>
                <a:prstGeom prst="rect">
                  <a:avLst/>
                </a:prstGeom>
              </p:spPr>
            </p:pic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D568A6-B882-C748-8E80-7CAE66E1C5E8}"/>
                  </a:ext>
                </a:extLst>
              </p:cNvPr>
              <p:cNvSpPr txBox="1"/>
              <p:nvPr/>
            </p:nvSpPr>
            <p:spPr>
              <a:xfrm>
                <a:off x="2759155" y="2320689"/>
                <a:ext cx="1508971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/>
                  <a:t>Tunnel stub 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365696F-25B8-464F-8AB0-1F02E6F8D00E}"/>
                </a:ext>
              </a:extLst>
            </p:cNvPr>
            <p:cNvGrpSpPr/>
            <p:nvPr/>
          </p:nvGrpSpPr>
          <p:grpSpPr>
            <a:xfrm>
              <a:off x="305667" y="1148110"/>
              <a:ext cx="2467179" cy="1385285"/>
              <a:chOff x="305667" y="1148110"/>
              <a:chExt cx="2467179" cy="1385285"/>
            </a:xfrm>
          </p:grpSpPr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AA55D37C-4146-7348-A1B3-522BE7A29E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746" y="1576216"/>
                <a:ext cx="2394100" cy="957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8F6319E-A0E2-5049-B0AE-4A241769B0CE}"/>
                  </a:ext>
                </a:extLst>
              </p:cNvPr>
              <p:cNvSpPr txBox="1"/>
              <p:nvPr/>
            </p:nvSpPr>
            <p:spPr>
              <a:xfrm>
                <a:off x="305667" y="1148110"/>
                <a:ext cx="2142113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/>
                  <a:t>Klystron gallery</a:t>
                </a:r>
                <a:endParaRPr lang="en-US" sz="16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8925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038" y="279506"/>
            <a:ext cx="6359783" cy="510909"/>
          </a:xfrm>
        </p:spPr>
        <p:txBody>
          <a:bodyPr/>
          <a:lstStyle/>
          <a:p>
            <a:r>
              <a:rPr lang="en-US" dirty="0"/>
              <a:t>PPU Guiding Principles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4037" y="1247423"/>
            <a:ext cx="11197579" cy="4428024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99" dirty="0"/>
              <a:t>Minimize SNS operational impact</a:t>
            </a:r>
          </a:p>
          <a:p>
            <a:endParaRPr lang="en-US" sz="2399" dirty="0"/>
          </a:p>
          <a:p>
            <a:r>
              <a:rPr lang="en-US" sz="2399" dirty="0"/>
              <a:t>Target</a:t>
            </a:r>
          </a:p>
          <a:p>
            <a:pPr lvl="1"/>
            <a:r>
              <a:rPr lang="en-US" sz="1999" dirty="0"/>
              <a:t>Leverage ongoing operations target improvements</a:t>
            </a:r>
          </a:p>
          <a:p>
            <a:pPr lvl="1"/>
            <a:endParaRPr lang="en-US" sz="1999" dirty="0"/>
          </a:p>
          <a:p>
            <a:r>
              <a:rPr lang="en-US" sz="2399" dirty="0"/>
              <a:t>Optimize built-in facility upgrade provisions and build on operational lessons</a:t>
            </a:r>
          </a:p>
          <a:p>
            <a:pPr marL="0" indent="0">
              <a:buNone/>
            </a:pPr>
            <a:endParaRPr lang="en-US" sz="2399" dirty="0"/>
          </a:p>
          <a:p>
            <a:r>
              <a:rPr lang="en-US" sz="2399" dirty="0"/>
              <a:t>Accelerator</a:t>
            </a:r>
          </a:p>
          <a:p>
            <a:pPr lvl="1"/>
            <a:r>
              <a:rPr lang="en-US" sz="1999" dirty="0"/>
              <a:t>Use existing technology where possible</a:t>
            </a:r>
          </a:p>
          <a:p>
            <a:pPr lvl="1"/>
            <a:r>
              <a:rPr lang="en-US" sz="1999" dirty="0"/>
              <a:t>Utilize partnerships, sub-contract</a:t>
            </a:r>
          </a:p>
          <a:p>
            <a:pPr lvl="1"/>
            <a:r>
              <a:rPr lang="en-US" sz="1999" dirty="0"/>
              <a:t>No equipment rework for STS following PPU</a:t>
            </a:r>
          </a:p>
          <a:p>
            <a:pPr lvl="1"/>
            <a:endParaRPr lang="en-US" sz="2399" dirty="0"/>
          </a:p>
          <a:p>
            <a:pPr lvl="1"/>
            <a:endParaRPr lang="en-US" sz="1999" dirty="0"/>
          </a:p>
        </p:txBody>
      </p:sp>
    </p:spTree>
    <p:extLst>
      <p:ext uri="{BB962C8B-B14F-4D97-AF65-F5344CB8AC3E}">
        <p14:creationId xmlns:p14="http://schemas.microsoft.com/office/powerpoint/2010/main" val="3097435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69" y="250157"/>
            <a:ext cx="11570555" cy="510776"/>
          </a:xfrm>
        </p:spPr>
        <p:txBody>
          <a:bodyPr/>
          <a:lstStyle/>
          <a:p>
            <a:r>
              <a:rPr lang="en-US" sz="3199" dirty="0"/>
              <a:t>PPU Parameters: power increase with energy and current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18927" y="1939441"/>
          <a:ext cx="7903020" cy="4441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4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11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8160">
                <a:tc>
                  <a:txBody>
                    <a:bodyPr/>
                    <a:lstStyle/>
                    <a:p>
                      <a:endParaRPr lang="en-US" sz="3600" dirty="0">
                        <a:latin typeface="Arial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SNS </a:t>
                      </a:r>
                      <a:br>
                        <a:rPr lang="en-US" sz="16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</a:br>
                      <a:r>
                        <a:rPr lang="en-US" sz="16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1.4 MW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7630" marR="27630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PPU full</a:t>
                      </a:r>
                      <a:r>
                        <a:rPr lang="en-US" sz="1600" b="1" baseline="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upgrade capability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7630" marR="27630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PPU FTS 60 Hz operation 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7630" marR="27630" marT="18415" marB="1841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4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Proton beam power capability (MW)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1.4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2.8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2.0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Beam energy (GeV)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0.97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1.3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1.3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0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RFQ output peak beam current (mA)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33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46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46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5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Average linac chopping fraction (%)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22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18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41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9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Average macropulse beam current (mA)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25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38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27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5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Energy per pulse (kJ)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23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47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33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5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Pulse repetition rate (Hz)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60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60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60</a:t>
                      </a:r>
                      <a:endParaRPr lang="en-US" sz="18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5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Macro-pulse length (ms)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</a:t>
                      </a: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5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FTS decoupled moderator brightness/pulse (AU)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2.04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1.43</a:t>
                      </a: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3589">
                <a:tc>
                  <a:txBody>
                    <a:bodyPr/>
                    <a:lstStyle/>
                    <a:p>
                      <a:pPr marL="0" marR="0" indent="0" algn="l" defTabSz="9146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Arial"/>
                        </a:rPr>
                        <a:t>FTS coupled moderator brightness/pulse (AU)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2.16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1.51</a:t>
                      </a: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9670" y="926905"/>
            <a:ext cx="6601927" cy="923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PPU delivers 2.8 MW capable accelerator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Prior to STS, accelerator will run at 2 MW to FTS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421946" y="4349649"/>
            <a:ext cx="3946531" cy="341543"/>
            <a:chOff x="8432302" y="4830934"/>
            <a:chExt cx="3054876" cy="341543"/>
          </a:xfrm>
        </p:grpSpPr>
        <p:cxnSp>
          <p:nvCxnSpPr>
            <p:cNvPr id="4" name="Straight Arrow Connector 3"/>
            <p:cNvCxnSpPr/>
            <p:nvPr/>
          </p:nvCxnSpPr>
          <p:spPr>
            <a:xfrm flipH="1" flipV="1">
              <a:off x="8432302" y="5012379"/>
              <a:ext cx="797064" cy="37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913053" y="4830934"/>
              <a:ext cx="2574125" cy="341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50% current increase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421946" y="3114667"/>
            <a:ext cx="3662609" cy="341543"/>
            <a:chOff x="8564787" y="4830934"/>
            <a:chExt cx="2922391" cy="341543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8564787" y="5027890"/>
              <a:ext cx="633543" cy="33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913053" y="4830934"/>
              <a:ext cx="2574125" cy="341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33% energy increase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421946" y="5116002"/>
            <a:ext cx="2478194" cy="579233"/>
            <a:chOff x="6358306" y="5563129"/>
            <a:chExt cx="2478194" cy="725774"/>
          </a:xfrm>
        </p:grpSpPr>
        <p:grpSp>
          <p:nvGrpSpPr>
            <p:cNvPr id="12" name="Group 11"/>
            <p:cNvGrpSpPr/>
            <p:nvPr/>
          </p:nvGrpSpPr>
          <p:grpSpPr>
            <a:xfrm>
              <a:off x="6562989" y="5726870"/>
              <a:ext cx="2273511" cy="428062"/>
              <a:chOff x="8340003" y="4830934"/>
              <a:chExt cx="2053575" cy="428062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flipH="1">
                <a:off x="8340003" y="5012379"/>
                <a:ext cx="595729" cy="61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8913053" y="4830934"/>
                <a:ext cx="1480525" cy="428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No change</a:t>
                </a:r>
              </a:p>
            </p:txBody>
          </p:sp>
        </p:grpSp>
        <p:sp>
          <p:nvSpPr>
            <p:cNvPr id="15" name="Right Brace 14"/>
            <p:cNvSpPr/>
            <p:nvPr/>
          </p:nvSpPr>
          <p:spPr>
            <a:xfrm>
              <a:off x="6358306" y="5563129"/>
              <a:ext cx="170141" cy="725774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33519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5A6251-2A49-DA40-BC3D-367463B315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19454" r="32885" b="28524"/>
          <a:stretch/>
        </p:blipFill>
        <p:spPr>
          <a:xfrm>
            <a:off x="6740544" y="2708461"/>
            <a:ext cx="4452175" cy="2235480"/>
          </a:xfrm>
          <a:prstGeom prst="rect">
            <a:avLst/>
          </a:prstGeo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89281" y="230054"/>
            <a:ext cx="8636290" cy="880369"/>
          </a:xfrm>
        </p:spPr>
        <p:txBody>
          <a:bodyPr>
            <a:normAutofit/>
          </a:bodyPr>
          <a:lstStyle/>
          <a:p>
            <a:r>
              <a:rPr lang="en-US" dirty="0"/>
              <a:t>Accelerator front-end is “STS ready”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63127" y="1006998"/>
            <a:ext cx="10829592" cy="5567423"/>
            <a:chOff x="1877730" y="1243840"/>
            <a:chExt cx="8462444" cy="4723773"/>
          </a:xfrm>
        </p:grpSpPr>
        <p:grpSp>
          <p:nvGrpSpPr>
            <p:cNvPr id="5" name="Group 4"/>
            <p:cNvGrpSpPr/>
            <p:nvPr/>
          </p:nvGrpSpPr>
          <p:grpSpPr>
            <a:xfrm>
              <a:off x="1877732" y="1243840"/>
              <a:ext cx="8462442" cy="4723773"/>
              <a:chOff x="1451377" y="2199969"/>
              <a:chExt cx="6241242" cy="3574167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1451377" y="2199969"/>
                <a:ext cx="3299027" cy="432000"/>
              </a:xfrm>
              <a:custGeom>
                <a:avLst/>
                <a:gdLst>
                  <a:gd name="connsiteX0" fmla="*/ 0 w 2848570"/>
                  <a:gd name="connsiteY0" fmla="*/ 0 h 432000"/>
                  <a:gd name="connsiteX1" fmla="*/ 2848570 w 2848570"/>
                  <a:gd name="connsiteY1" fmla="*/ 0 h 432000"/>
                  <a:gd name="connsiteX2" fmla="*/ 2848570 w 2848570"/>
                  <a:gd name="connsiteY2" fmla="*/ 432000 h 432000"/>
                  <a:gd name="connsiteX3" fmla="*/ 0 w 2848570"/>
                  <a:gd name="connsiteY3" fmla="*/ 432000 h 432000"/>
                  <a:gd name="connsiteX4" fmla="*/ 0 w 2848570"/>
                  <a:gd name="connsiteY4" fmla="*/ 0 h 4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8570" h="432000">
                    <a:moveTo>
                      <a:pt x="0" y="0"/>
                    </a:moveTo>
                    <a:lnTo>
                      <a:pt x="2848570" y="0"/>
                    </a:lnTo>
                    <a:lnTo>
                      <a:pt x="2848570" y="432000"/>
                    </a:lnTo>
                    <a:lnTo>
                      <a:pt x="0" y="4320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6680" tIns="60960" rIns="106680" bIns="60960" numCol="1" spcCol="1270" anchor="ctr" anchorCtr="0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b="1" dirty="0">
                    <a:solidFill>
                      <a:schemeClr val="bg1"/>
                    </a:solidFill>
                  </a:rPr>
                  <a:t>Ion source output</a:t>
                </a:r>
                <a:endParaRPr lang="en-US" kern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1451377" y="2631969"/>
                <a:ext cx="3299026" cy="3142167"/>
              </a:xfrm>
              <a:custGeom>
                <a:avLst/>
                <a:gdLst>
                  <a:gd name="connsiteX0" fmla="*/ 0 w 2848570"/>
                  <a:gd name="connsiteY0" fmla="*/ 0 h 3142167"/>
                  <a:gd name="connsiteX1" fmla="*/ 2848570 w 2848570"/>
                  <a:gd name="connsiteY1" fmla="*/ 0 h 3142167"/>
                  <a:gd name="connsiteX2" fmla="*/ 2848570 w 2848570"/>
                  <a:gd name="connsiteY2" fmla="*/ 3142167 h 3142167"/>
                  <a:gd name="connsiteX3" fmla="*/ 0 w 2848570"/>
                  <a:gd name="connsiteY3" fmla="*/ 3142167 h 3142167"/>
                  <a:gd name="connsiteX4" fmla="*/ 0 w 2848570"/>
                  <a:gd name="connsiteY4" fmla="*/ 0 h 314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8570" h="3142167">
                    <a:moveTo>
                      <a:pt x="0" y="0"/>
                    </a:moveTo>
                    <a:lnTo>
                      <a:pt x="2848570" y="0"/>
                    </a:lnTo>
                    <a:lnTo>
                      <a:pt x="2848570" y="3142167"/>
                    </a:lnTo>
                    <a:lnTo>
                      <a:pt x="0" y="314216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0010" tIns="80010" rIns="106680" bIns="120015" numCol="1" spcCol="1270" anchor="t" anchorCtr="0">
                <a:noAutofit/>
              </a:bodyPr>
              <a:lstStyle/>
              <a:p>
                <a:pPr marL="0" lvl="1" algn="ctr" defTabSz="666750">
                  <a:lnSpc>
                    <a:spcPct val="90000"/>
                  </a:lnSpc>
                  <a:spcBef>
                    <a:spcPts val="900"/>
                  </a:spcBef>
                  <a:spcAft>
                    <a:spcPts val="0"/>
                  </a:spcAft>
                </a:pPr>
                <a:r>
                  <a:rPr lang="en-US" dirty="0"/>
                  <a:t>Operation production source has demonstrated required output</a:t>
                </a:r>
                <a:endParaRPr lang="en-US" kern="1200" dirty="0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4948248" y="2199969"/>
                <a:ext cx="2744371" cy="432000"/>
              </a:xfrm>
              <a:custGeom>
                <a:avLst/>
                <a:gdLst>
                  <a:gd name="connsiteX0" fmla="*/ 0 w 2848570"/>
                  <a:gd name="connsiteY0" fmla="*/ 0 h 432000"/>
                  <a:gd name="connsiteX1" fmla="*/ 2848570 w 2848570"/>
                  <a:gd name="connsiteY1" fmla="*/ 0 h 432000"/>
                  <a:gd name="connsiteX2" fmla="*/ 2848570 w 2848570"/>
                  <a:gd name="connsiteY2" fmla="*/ 432000 h 432000"/>
                  <a:gd name="connsiteX3" fmla="*/ 0 w 2848570"/>
                  <a:gd name="connsiteY3" fmla="*/ 432000 h 432000"/>
                  <a:gd name="connsiteX4" fmla="*/ 0 w 2848570"/>
                  <a:gd name="connsiteY4" fmla="*/ 0 h 4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8570" h="432000">
                    <a:moveTo>
                      <a:pt x="0" y="0"/>
                    </a:moveTo>
                    <a:lnTo>
                      <a:pt x="2848570" y="0"/>
                    </a:lnTo>
                    <a:lnTo>
                      <a:pt x="2848570" y="432000"/>
                    </a:lnTo>
                    <a:lnTo>
                      <a:pt x="0" y="4320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6680" tIns="60960" rIns="106680" bIns="60960" numCol="1" spcCol="1270" anchor="ctr" anchorCtr="0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b="1" dirty="0">
                    <a:solidFill>
                      <a:schemeClr val="bg1"/>
                    </a:solidFill>
                  </a:rPr>
                  <a:t>RFQ output</a:t>
                </a:r>
                <a:endParaRPr lang="en-US" kern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4948247" y="2631969"/>
                <a:ext cx="2736588" cy="3030239"/>
              </a:xfrm>
              <a:custGeom>
                <a:avLst/>
                <a:gdLst>
                  <a:gd name="connsiteX0" fmla="*/ 0 w 2848570"/>
                  <a:gd name="connsiteY0" fmla="*/ 0 h 3142167"/>
                  <a:gd name="connsiteX1" fmla="*/ 2848570 w 2848570"/>
                  <a:gd name="connsiteY1" fmla="*/ 0 h 3142167"/>
                  <a:gd name="connsiteX2" fmla="*/ 2848570 w 2848570"/>
                  <a:gd name="connsiteY2" fmla="*/ 3142167 h 3142167"/>
                  <a:gd name="connsiteX3" fmla="*/ 0 w 2848570"/>
                  <a:gd name="connsiteY3" fmla="*/ 3142167 h 3142167"/>
                  <a:gd name="connsiteX4" fmla="*/ 0 w 2848570"/>
                  <a:gd name="connsiteY4" fmla="*/ 0 h 314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8570" h="3142167">
                    <a:moveTo>
                      <a:pt x="0" y="0"/>
                    </a:moveTo>
                    <a:lnTo>
                      <a:pt x="2848570" y="0"/>
                    </a:lnTo>
                    <a:lnTo>
                      <a:pt x="2848570" y="3142167"/>
                    </a:lnTo>
                    <a:lnTo>
                      <a:pt x="0" y="314216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0010" tIns="80010" rIns="106680" bIns="120015" numCol="1" spcCol="1270" anchor="t" anchorCtr="0">
                <a:noAutofit/>
              </a:bodyPr>
              <a:lstStyle/>
              <a:p>
                <a:pPr marL="0" lvl="1" algn="ctr" defTabSz="666750">
                  <a:lnSpc>
                    <a:spcPct val="90000"/>
                  </a:lnSpc>
                  <a:spcBef>
                    <a:spcPts val="900"/>
                  </a:spcBef>
                </a:pPr>
                <a:r>
                  <a:rPr lang="en-US" dirty="0"/>
                  <a:t>Measured beam at RFQ output, 4/30/2018</a:t>
                </a:r>
              </a:p>
              <a:p>
                <a:pPr marL="174625" lvl="1" indent="-174625" defTabSz="666750">
                  <a:lnSpc>
                    <a:spcPct val="90000"/>
                  </a:lnSpc>
                  <a:spcBef>
                    <a:spcPts val="900"/>
                  </a:spcBef>
                  <a:spcAft>
                    <a:spcPts val="0"/>
                  </a:spcAft>
                  <a:buChar char="••"/>
                </a:pPr>
                <a:endParaRPr lang="en-US" kern="1200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877730" y="2793054"/>
              <a:ext cx="4473120" cy="2665020"/>
              <a:chOff x="355318" y="2716672"/>
              <a:chExt cx="4473120" cy="266502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469" r="13649"/>
              <a:stretch/>
            </p:blipFill>
            <p:spPr>
              <a:xfrm>
                <a:off x="355318" y="2716672"/>
                <a:ext cx="4473120" cy="2665020"/>
              </a:xfrm>
              <a:prstGeom prst="rect">
                <a:avLst/>
              </a:prstGeom>
            </p:spPr>
          </p:pic>
          <p:grpSp>
            <p:nvGrpSpPr>
              <p:cNvPr id="26" name="Group 25"/>
              <p:cNvGrpSpPr/>
              <p:nvPr/>
            </p:nvGrpSpPr>
            <p:grpSpPr>
              <a:xfrm>
                <a:off x="1208920" y="3010780"/>
                <a:ext cx="3496962" cy="548678"/>
                <a:chOff x="1022853" y="3618366"/>
                <a:chExt cx="4228082" cy="515917"/>
              </a:xfrm>
            </p:grpSpPr>
            <p:cxnSp>
              <p:nvCxnSpPr>
                <p:cNvPr id="3" name="Straight Connector 2"/>
                <p:cNvCxnSpPr/>
                <p:nvPr/>
              </p:nvCxnSpPr>
              <p:spPr>
                <a:xfrm flipV="1">
                  <a:off x="1022853" y="4076187"/>
                  <a:ext cx="4228082" cy="5809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/>
                <p:cNvSpPr txBox="1"/>
                <p:nvPr/>
              </p:nvSpPr>
              <p:spPr>
                <a:xfrm>
                  <a:off x="1659728" y="3618366"/>
                  <a:ext cx="2508020" cy="2701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</a:rPr>
                    <a:t>STS Requirement</a:t>
                  </a:r>
                </a:p>
              </p:txBody>
            </p:sp>
          </p:grp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5E44CD-BEAA-0543-B0BA-CE710B1894FB}"/>
              </a:ext>
            </a:extLst>
          </p:cNvPr>
          <p:cNvGrpSpPr/>
          <p:nvPr/>
        </p:nvGrpSpPr>
        <p:grpSpPr>
          <a:xfrm>
            <a:off x="6568295" y="2691797"/>
            <a:ext cx="4383240" cy="2402692"/>
            <a:chOff x="587948" y="1650850"/>
            <a:chExt cx="7534146" cy="30234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C4CCEC0-F09D-0640-A5EE-B452818E69D3}"/>
                </a:ext>
              </a:extLst>
            </p:cNvPr>
            <p:cNvGrpSpPr/>
            <p:nvPr/>
          </p:nvGrpSpPr>
          <p:grpSpPr>
            <a:xfrm>
              <a:off x="587948" y="1650850"/>
              <a:ext cx="7534146" cy="3023420"/>
              <a:chOff x="662899" y="2250457"/>
              <a:chExt cx="7534146" cy="302342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61AE55C-16A6-0140-A1F8-63C93B03F717}"/>
                  </a:ext>
                </a:extLst>
              </p:cNvPr>
              <p:cNvSpPr txBox="1"/>
              <p:nvPr/>
            </p:nvSpPr>
            <p:spPr>
              <a:xfrm rot="16200000">
                <a:off x="-531397" y="3444753"/>
                <a:ext cx="3023420" cy="63482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/>
                  <a:t>Beam</a:t>
                </a:r>
                <a:r>
                  <a:rPr lang="en-US" dirty="0"/>
                  <a:t> current (A)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ED09473-F88D-1748-9992-E41AC97BD2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66567" y="2816344"/>
                <a:ext cx="6530478" cy="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665740-54AD-2847-BC55-42832AAD1953}"/>
                </a:ext>
              </a:extLst>
            </p:cNvPr>
            <p:cNvSpPr txBox="1"/>
            <p:nvPr/>
          </p:nvSpPr>
          <p:spPr>
            <a:xfrm>
              <a:off x="1568401" y="1777640"/>
              <a:ext cx="3336461" cy="1057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</a:rPr>
                <a:t>STS requirement</a:t>
              </a:r>
            </a:p>
            <a:p>
              <a:pPr algn="ctr">
                <a:lnSpc>
                  <a:spcPct val="90000"/>
                </a:lnSpc>
              </a:pPr>
              <a:endParaRPr lang="en-US" dirty="0">
                <a:solidFill>
                  <a:srgbClr val="FF0000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</a:rPr>
                <a:t>46 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848857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0EC660-24D0-43A0-AE5E-E274115E726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CBB6CFE-4507-4B02-9220-33DC2E0B4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(Wide Screen)</Template>
  <TotalTime>14721</TotalTime>
  <Words>1589</Words>
  <Application>Microsoft Office PowerPoint</Application>
  <PresentationFormat>Custom</PresentationFormat>
  <Paragraphs>432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Arial Narrow</vt:lpstr>
      <vt:lpstr>Calibri</vt:lpstr>
      <vt:lpstr>Times New Roman</vt:lpstr>
      <vt:lpstr>Presentations (Wide Screen)</vt:lpstr>
      <vt:lpstr>PPU and STS Overview </vt:lpstr>
      <vt:lpstr>PPU charges</vt:lpstr>
      <vt:lpstr>SNS Upgrade Plans</vt:lpstr>
      <vt:lpstr>Second Target Station: world class cold neutron performance</vt:lpstr>
      <vt:lpstr>STS project activities</vt:lpstr>
      <vt:lpstr>PPU Technical Scope</vt:lpstr>
      <vt:lpstr>PPU Guiding Principles </vt:lpstr>
      <vt:lpstr>PPU Parameters: power increase with energy and current</vt:lpstr>
      <vt:lpstr>Accelerator front-end is “STS ready”</vt:lpstr>
      <vt:lpstr>PPU Activities: 2017 – 2018</vt:lpstr>
      <vt:lpstr>PPU anticipated schedule: 2018 – 2019</vt:lpstr>
      <vt:lpstr>PPU Notional Funding Profile, Point Estimate</vt:lpstr>
      <vt:lpstr>PPU Notional schedule</vt:lpstr>
      <vt:lpstr>FY18 priorities</vt:lpstr>
      <vt:lpstr>FY18 priorities</vt:lpstr>
      <vt:lpstr>FY18 priorities</vt:lpstr>
      <vt:lpstr>Target gas injection ramp-up: operations and PPU </vt:lpstr>
      <vt:lpstr>FY18 priorities</vt:lpstr>
      <vt:lpstr>CF: Klystron gallery chase work complete</vt:lpstr>
      <vt:lpstr>CF Activities: Klystron gallery near term</vt:lpstr>
      <vt:lpstr>PPU-Ring extraction kicker system</vt:lpstr>
      <vt:lpstr>Ring injection dump septum and beam optics</vt:lpstr>
      <vt:lpstr>PPU Key Performance Parameters</vt:lpstr>
      <vt:lpstr>PPU Organization</vt:lpstr>
      <vt:lpstr>Risks / Concerns</vt:lpstr>
      <vt:lpstr>Summary</vt:lpstr>
    </vt:vector>
  </TitlesOfParts>
  <Manager/>
  <Company>ORNL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Woody, Angela E.</dc:creator>
  <cp:keywords/>
  <dc:description/>
  <cp:lastModifiedBy>Eady, Lisa B.</cp:lastModifiedBy>
  <cp:revision>283</cp:revision>
  <cp:lastPrinted>2018-05-07T21:32:15Z</cp:lastPrinted>
  <dcterms:created xsi:type="dcterms:W3CDTF">2015-03-03T13:47:39Z</dcterms:created>
  <dcterms:modified xsi:type="dcterms:W3CDTF">2018-05-11T20:30:26Z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