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7" r:id="rId6"/>
    <p:sldId id="268" r:id="rId7"/>
    <p:sldId id="274" r:id="rId8"/>
    <p:sldId id="275" r:id="rId9"/>
    <p:sldId id="261" r:id="rId10"/>
    <p:sldId id="263" r:id="rId11"/>
    <p:sldId id="277" r:id="rId12"/>
    <p:sldId id="278" r:id="rId13"/>
    <p:sldId id="279" r:id="rId14"/>
    <p:sldId id="281" r:id="rId15"/>
    <p:sldId id="280" r:id="rId16"/>
    <p:sldId id="282" r:id="rId17"/>
    <p:sldId id="283" r:id="rId18"/>
    <p:sldId id="259" r:id="rId19"/>
  </p:sldIdLst>
  <p:sldSz cx="12188825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05">
          <p15:clr>
            <a:srgbClr val="A4A3A4"/>
          </p15:clr>
        </p15:guide>
        <p15:guide id="2" pos="3820">
          <p15:clr>
            <a:srgbClr val="A4A3A4"/>
          </p15:clr>
        </p15:guide>
        <p15:guide id="3" pos="74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7" autoAdjust="0"/>
    <p:restoredTop sz="93839" autoAdjust="0"/>
  </p:normalViewPr>
  <p:slideViewPr>
    <p:cSldViewPr snapToGrid="0" showGuides="1">
      <p:cViewPr varScale="1">
        <p:scale>
          <a:sx n="114" d="100"/>
          <a:sy n="114" d="100"/>
        </p:scale>
        <p:origin x="54" y="138"/>
      </p:cViewPr>
      <p:guideLst>
        <p:guide orient="horz" pos="1205"/>
        <p:guide pos="3820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</a:t>
            </a:r>
            <a:r>
              <a:rPr lang="en-US" baseline="0" dirty="0"/>
              <a:t> memo had 16 activities for 2017B, 1 for 2017C, and 2018 had 21.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9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9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50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73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5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03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1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6.jpeg"/><Relationship Id="rId4" Type="http://schemas.openxmlformats.org/officeDocument/2006/relationships/image" Target="../media/image13.jp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6.jpeg"/><Relationship Id="rId4" Type="http://schemas.openxmlformats.org/officeDocument/2006/relationships/image" Target="../media/image16.jpe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6.jpeg"/><Relationship Id="rId4" Type="http://schemas.openxmlformats.org/officeDocument/2006/relationships/image" Target="../media/image18.jp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707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47472" y="2001548"/>
            <a:ext cx="5485292" cy="15428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Arial Narrow" panose="020B0606020202030204" pitchFamily="34" charset="0"/>
              </a:rPr>
              <a:t>Presented at the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Arial Narrow" panose="020B0606020202030204" pitchFamily="34" charset="0"/>
              </a:rPr>
              <a:t>SNS Accelerator &amp; Target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Arial Narrow" panose="020B0606020202030204" pitchFamily="34" charset="0"/>
              </a:rPr>
              <a:t>Advisory Committee Meeting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7" r="6047" b="8563"/>
          <a:stretch/>
        </p:blipFill>
        <p:spPr>
          <a:xfrm>
            <a:off x="8351520" y="65"/>
            <a:ext cx="383730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9443" r="18020" b="764"/>
          <a:stretch/>
        </p:blipFill>
        <p:spPr bwMode="auto">
          <a:xfrm>
            <a:off x="7022592" y="1261872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907" y="2044835"/>
            <a:ext cx="1865376" cy="182199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309" y="3249477"/>
            <a:ext cx="1919175" cy="1821992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32" y="6309360"/>
            <a:ext cx="19202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1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781FE-8A36-472D-8CF4-9B836FF59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A686-8547-4D92-9E1B-0D4C3C2891CB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CC794-53BD-4228-A949-1461BF5EE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560EC-1424-415D-9214-781895FD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45AE-D743-4D5F-ABDD-B9126263CB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9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707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472" y="2001549"/>
            <a:ext cx="5485292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7" r="6047" b="8563"/>
          <a:stretch/>
        </p:blipFill>
        <p:spPr>
          <a:xfrm>
            <a:off x="8351520" y="65"/>
            <a:ext cx="383730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9443" r="18020" b="764"/>
          <a:stretch/>
        </p:blipFill>
        <p:spPr bwMode="auto">
          <a:xfrm>
            <a:off x="7022592" y="1261872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74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81" t="8520" r="22629" b="20108"/>
          <a:stretch/>
        </p:blipFill>
        <p:spPr>
          <a:xfrm>
            <a:off x="8705088" y="1856232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7955280" y="3172968"/>
            <a:ext cx="1664208" cy="1664208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32" y="6309360"/>
            <a:ext cx="19202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707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472" y="2001549"/>
            <a:ext cx="5485292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7" r="6047" b="8563"/>
          <a:stretch/>
        </p:blipFill>
        <p:spPr>
          <a:xfrm>
            <a:off x="8351520" y="65"/>
            <a:ext cx="383730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t="3312" r="16687" b="3312"/>
          <a:stretch/>
        </p:blipFill>
        <p:spPr bwMode="auto">
          <a:xfrm>
            <a:off x="7022592" y="1261872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28795" r="-484" b="4538"/>
          <a:stretch/>
        </p:blipFill>
        <p:spPr>
          <a:xfrm>
            <a:off x="8705088" y="1856232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0" b="11140"/>
          <a:stretch/>
        </p:blipFill>
        <p:spPr>
          <a:xfrm>
            <a:off x="7955280" y="3172968"/>
            <a:ext cx="1664208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32" y="6309360"/>
            <a:ext cx="19202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707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472" y="2001549"/>
            <a:ext cx="5485292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7" r="6047" b="8563"/>
          <a:stretch/>
        </p:blipFill>
        <p:spPr>
          <a:xfrm>
            <a:off x="8351520" y="65"/>
            <a:ext cx="383730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16662" r="-170" b="6610"/>
          <a:stretch/>
        </p:blipFill>
        <p:spPr bwMode="auto">
          <a:xfrm>
            <a:off x="7022592" y="1261872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t="30283" r="3117" b="1520"/>
          <a:stretch/>
        </p:blipFill>
        <p:spPr>
          <a:xfrm>
            <a:off x="8705088" y="1856232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0" b="11140"/>
          <a:stretch/>
        </p:blipFill>
        <p:spPr>
          <a:xfrm>
            <a:off x="7955280" y="3172968"/>
            <a:ext cx="1664208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32" y="6309360"/>
            <a:ext cx="19202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9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707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472" y="2001549"/>
            <a:ext cx="5485292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7" r="6047" b="8563"/>
          <a:stretch/>
        </p:blipFill>
        <p:spPr>
          <a:xfrm>
            <a:off x="8351520" y="65"/>
            <a:ext cx="383730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0171" r="29718" b="33192"/>
          <a:stretch/>
        </p:blipFill>
        <p:spPr bwMode="auto">
          <a:xfrm>
            <a:off x="7022592" y="1261872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8" t="19328" r="21816" b="2285"/>
          <a:stretch/>
        </p:blipFill>
        <p:spPr>
          <a:xfrm>
            <a:off x="8705088" y="1856232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7955280" y="3172968"/>
            <a:ext cx="1664208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32" y="6309360"/>
            <a:ext cx="19202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4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5087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54" y="320040"/>
            <a:ext cx="1150190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44475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472" y="227033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44475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27033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6" y="320040"/>
            <a:ext cx="3803952" cy="877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20" r="6047" b="8563"/>
          <a:stretch/>
        </p:blipFill>
        <p:spPr>
          <a:xfrm>
            <a:off x="8336280" y="65"/>
            <a:ext cx="3852545" cy="62706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22" y="6309360"/>
            <a:ext cx="19202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4" y="320040"/>
            <a:ext cx="11501908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903" y="-807261"/>
            <a:ext cx="10220258" cy="76651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4121" y="320040"/>
            <a:ext cx="11375136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472" y="1508760"/>
            <a:ext cx="11520519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76587" y="6513051"/>
            <a:ext cx="28032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563" y="6477000"/>
            <a:ext cx="3859795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AAC / TAC Meeting, May 15-17, 2018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22" y="6309360"/>
            <a:ext cx="19202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37" r:id="rId6"/>
    <p:sldLayoutId id="2147483939" r:id="rId7"/>
    <p:sldLayoutId id="2147483940" r:id="rId8"/>
    <p:sldLayoutId id="2147483941" r:id="rId9"/>
    <p:sldLayoutId id="2147483950" r:id="rId10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05" y="320040"/>
            <a:ext cx="5545451" cy="510909"/>
          </a:xfrm>
        </p:spPr>
        <p:txBody>
          <a:bodyPr/>
          <a:lstStyle/>
          <a:p>
            <a:r>
              <a:rPr lang="en-US" dirty="0"/>
              <a:t>Outage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dirty="0"/>
              <a:t>Presented at the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SNS Accelerator &amp; Target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Advisory Committee Meeting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A316262-51F6-4D87-900B-63844D9A4111}"/>
              </a:ext>
            </a:extLst>
          </p:cNvPr>
          <p:cNvSpPr txBox="1">
            <a:spLocks/>
          </p:cNvSpPr>
          <p:nvPr/>
        </p:nvSpPr>
        <p:spPr bwMode="auto">
          <a:xfrm>
            <a:off x="347472" y="4106734"/>
            <a:ext cx="5485292" cy="154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Glen Johns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SNS Outage Manager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May 15-17,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1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556" y="110215"/>
            <a:ext cx="12188825" cy="694036"/>
          </a:xfrm>
        </p:spPr>
        <p:txBody>
          <a:bodyPr/>
          <a:lstStyle/>
          <a:p>
            <a:r>
              <a:rPr lang="en-US" sz="2600" dirty="0"/>
              <a:t>Initial high priority project (55) list for 2018A distributed on October 30, 2017</a:t>
            </a:r>
            <a:br>
              <a:rPr lang="en-US" sz="2600" dirty="0"/>
            </a:br>
            <a:r>
              <a:rPr lang="en-US" sz="2000" dirty="0"/>
              <a:t>6 deferred during initial planning (2 combined with existing task)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97D7C0-9378-EC4E-9AC1-5FB134E31E7E}"/>
              </a:ext>
            </a:extLst>
          </p:cNvPr>
          <p:cNvSpPr/>
          <p:nvPr/>
        </p:nvSpPr>
        <p:spPr>
          <a:xfrm>
            <a:off x="0" y="1014394"/>
            <a:ext cx="61214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Accelerator and Target Systems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APBIIS-06	AIP-37 Beam Instrumentation Infrastructure Improvements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APBIIS-10	Electron scanner high voltage power supply replacement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CON-03	Install high power shutters DTL1/2 waveguide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CON-08	Isolate FE PPS Cabinets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CON-11	Isolate Ring/RTBT PPS Cabinets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CON-16	Install MPS Master Trigger Control Function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CON-17	Transition to new Timing Master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CON-18	New Injection Kicker Waveform Monitor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CON-19	Upgrade CTANS Controls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CON-20	Upgrade CUB Controls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CON-21	Upgrade Controls for SBDPS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EERF-12	Installation of new RFQ at Front-End  building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EERF-32	Installation of old RFQ at BTF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EERF-36	Install new circuit boards in all HVCM PPIC chassis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EERF-37	Reinstall repaired klystron on production RFQ station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EERF-39	Perform RF Power Margin measurements on DTL and CCL RF stations - 2018A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EERF-40	Complete upgrade of extraction kicker pulse shape monitoring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EERF-41	Replace oil in DTL HVCM's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MSO-04B	IRP Replacement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MSO-05B	HWS #4 Heavy Water Conversion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MSO-15	AIP-36 HVCM Cooling Upgrade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MSO-17	LINAC Plug Door Replacement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MSO-30	Replace Obsolete MKS Gauge Controllers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0D1694-B672-724E-92F5-B022658768D3}"/>
              </a:ext>
            </a:extLst>
          </p:cNvPr>
          <p:cNvSpPr/>
          <p:nvPr/>
        </p:nvSpPr>
        <p:spPr>
          <a:xfrm>
            <a:off x="6307193" y="1014394"/>
            <a:ext cx="569230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MSO-48	Front End Building Vacuum Roughing Upgrade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MSO-49	Ring Injection Magnet Realignment Campaign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MSO-50	Ring Patch Cable Upgrade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MSO-52	Cryogenic Moderator system oil recovery skid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PPU-02	Address chase inserts in Klystron Gallery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SCLS-05B	Plasma processing in the tunnel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SCLS-11	Swap cryomodule 17 with the spare cryomodule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SCLS-12	Spare Carbon Bed tie-in to CHL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SSG-06	Tie-in and Valving for Second Elevated Water Storage Tank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 Data Acquisition and Controls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IDAC-04	ARCS DAQ/Controls Upgrade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IDAC-08	MagRef DAQ/Controls Upgrade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IDAC-09	SNAP DAQ/Controls Upgrade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IDAC-10	WAND DAQ/Controls Upgrade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 Upgrades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INS-17C	ARCS Detector Modernization Phase III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INS-06B	TOPAZ Cryogoniometer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INS-13B	CORELLI Thimble Phase II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INS-19	Liquids Reflectometer Improvement Project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INS-07	SEQUOIA Vacuum Upgrade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MSO-10	BL17 Turbo Integration--SCHW Cooling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INS-18	POWGEN T0 Chopper Baseplate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INS-10B	SNAP detector rebuild Phase 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INS-01C	NOMAD Background Reduction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INS-04B	EQ-SANS Detector Vessel/Sample Area Modifications Phase 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INS-05C	POWGEN Phase I Detectors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48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F873-B08B-9A46-A3FC-398E2A6F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944"/>
            <a:ext cx="12188825" cy="1073371"/>
          </a:xfrm>
        </p:spPr>
        <p:txBody>
          <a:bodyPr/>
          <a:lstStyle/>
          <a:p>
            <a:r>
              <a:rPr lang="en-US" sz="2500" dirty="0"/>
              <a:t>In preparation for 2018A, a detailed resource-loaded schedule was developed to move the new RFQ from the BTF to the Front End – work began on Oct. 30 – this effort took place while planning for the 2018A outage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0592DC-BEA0-DF43-8805-4CF62DBF4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9" y="1529649"/>
            <a:ext cx="11559338" cy="470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46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96" y="109982"/>
            <a:ext cx="11921014" cy="510909"/>
          </a:xfrm>
        </p:spPr>
        <p:txBody>
          <a:bodyPr/>
          <a:lstStyle/>
          <a:p>
            <a:r>
              <a:rPr lang="en-US" dirty="0"/>
              <a:t>We actively managed the schedule during the 2018A outage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B9FC40-FF0D-4547-A4A7-2CBAE68AAF23}"/>
              </a:ext>
            </a:extLst>
          </p:cNvPr>
          <p:cNvSpPr txBox="1"/>
          <p:nvPr/>
        </p:nvSpPr>
        <p:spPr>
          <a:xfrm>
            <a:off x="176463" y="788928"/>
            <a:ext cx="4808048" cy="596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High level block schedule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Utilized Primavera (P6) scheduling tool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Schedule was baselined December 22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Tracked 1465 activities </a:t>
            </a:r>
            <a:r>
              <a:rPr lang="en-US" sz="1400" dirty="0"/>
              <a:t>(as of 4/30)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Deferred 5 projects </a:t>
            </a:r>
            <a:r>
              <a:rPr lang="en-US" sz="1400" dirty="0"/>
              <a:t>(CON-16, CON-17, CON-18, CON-21, and MSO-48)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Added 123 / deferred 162 activities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Completed 81% of priority projects</a:t>
            </a:r>
            <a:endParaRPr lang="en-US" sz="1400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Used 3 day look ahead slides at POD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Weekly progress updates on Monday - reviewed progress with Division Director weekly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Spent considerable time validating and adding logic ties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Resource leveled activities during the last month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086C3-4BB5-604D-8DD3-F4A3CFC9D1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75" y="788928"/>
            <a:ext cx="7057702" cy="536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05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305D900-8DE1-3349-BE67-E5F7794949D3}"/>
              </a:ext>
            </a:extLst>
          </p:cNvPr>
          <p:cNvGrpSpPr/>
          <p:nvPr/>
        </p:nvGrpSpPr>
        <p:grpSpPr>
          <a:xfrm>
            <a:off x="1131611" y="1404609"/>
            <a:ext cx="9834313" cy="4986730"/>
            <a:chOff x="347840" y="307165"/>
            <a:chExt cx="11556794" cy="58191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C59377-EB84-415D-9484-2BC8058FBBC0}"/>
                </a:ext>
              </a:extLst>
            </p:cNvPr>
            <p:cNvSpPr txBox="1"/>
            <p:nvPr/>
          </p:nvSpPr>
          <p:spPr>
            <a:xfrm>
              <a:off x="9462891" y="3854617"/>
              <a:ext cx="2441743" cy="4153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71399" indent="-171399">
                <a:buFont typeface="Arial" panose="020B0604020202020204" pitchFamily="34" charset="0"/>
                <a:buChar char="•"/>
              </a:pPr>
              <a:r>
                <a:rPr lang="en-US" sz="1050" dirty="0"/>
                <a:t>0 new activities added</a:t>
              </a:r>
            </a:p>
            <a:p>
              <a:pPr marL="171399" indent="-171399">
                <a:buFont typeface="Arial" panose="020B0604020202020204" pitchFamily="34" charset="0"/>
                <a:buChar char="•"/>
              </a:pPr>
              <a:r>
                <a:rPr lang="en-US" sz="1050" dirty="0"/>
                <a:t>9 activities deleted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9C5558C-C447-427D-A3D5-3A04F0218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840" y="467625"/>
              <a:ext cx="8891541" cy="282705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F92FE0-39CB-498F-BF2E-6F168CE77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841" y="3294679"/>
              <a:ext cx="8891541" cy="283161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883A7E-389D-4138-BEA7-BD1C24FC9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2890" y="307165"/>
              <a:ext cx="2441742" cy="157552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A8400D-B16F-40AC-8E17-63F0B3D55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62890" y="2002356"/>
              <a:ext cx="2441742" cy="172358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F97861C-F5CF-4B0E-A414-368316142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62890" y="4423862"/>
              <a:ext cx="2441742" cy="988875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C3567C49-115B-7547-8E89-E1D85B2C76FA}"/>
              </a:ext>
            </a:extLst>
          </p:cNvPr>
          <p:cNvSpPr txBox="1">
            <a:spLocks/>
          </p:cNvSpPr>
          <p:nvPr/>
        </p:nvSpPr>
        <p:spPr>
          <a:xfrm>
            <a:off x="159392" y="109982"/>
            <a:ext cx="11929144" cy="101591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2800" dirty="0"/>
              <a:t>Updated metrics were used to evaluate progress</a:t>
            </a:r>
          </a:p>
          <a:p>
            <a:r>
              <a:rPr lang="en-US" sz="2800" dirty="0"/>
              <a:t>Added/deleted/changed tasks were tracked</a:t>
            </a:r>
          </a:p>
          <a:p>
            <a:r>
              <a:rPr lang="en-US" sz="2800" dirty="0"/>
              <a:t>Similar metric used for Priority tasks (both overall and individual)</a:t>
            </a:r>
          </a:p>
        </p:txBody>
      </p:sp>
    </p:spTree>
    <p:extLst>
      <p:ext uri="{BB962C8B-B14F-4D97-AF65-F5344CB8AC3E}">
        <p14:creationId xmlns:p14="http://schemas.microsoft.com/office/powerpoint/2010/main" val="3997661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11" y="131812"/>
            <a:ext cx="11422261" cy="824841"/>
          </a:xfrm>
        </p:spPr>
        <p:txBody>
          <a:bodyPr/>
          <a:lstStyle/>
          <a:p>
            <a:r>
              <a:rPr lang="en-US" sz="2800" dirty="0"/>
              <a:t>Tracked critical path for beam on target during final month – discussed daily progress along with ion source startup progress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DEE6DD-2533-9E4A-BC63-27FED9FF3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421"/>
            <a:ext cx="12188825" cy="551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9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6" y="84582"/>
            <a:ext cx="10085419" cy="51090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6" y="1085415"/>
            <a:ext cx="10101645" cy="4195415"/>
          </a:xfrm>
        </p:spPr>
        <p:txBody>
          <a:bodyPr/>
          <a:lstStyle/>
          <a:p>
            <a:r>
              <a:rPr lang="en-US" sz="2000" dirty="0"/>
              <a:t>Successfully executed 2017B, 2017C, and 2018A outages</a:t>
            </a:r>
          </a:p>
          <a:p>
            <a:r>
              <a:rPr lang="en-US" sz="2000" dirty="0"/>
              <a:t>Hired a permanent project controls specialist</a:t>
            </a:r>
          </a:p>
          <a:p>
            <a:r>
              <a:rPr lang="en-US" sz="2000" dirty="0"/>
              <a:t>Lessons learned</a:t>
            </a:r>
          </a:p>
          <a:p>
            <a:pPr lvl="1"/>
            <a:r>
              <a:rPr lang="en-US" sz="1600" dirty="0"/>
              <a:t>Distribute priority projects early to allow for proper identification of all needed resources</a:t>
            </a:r>
          </a:p>
          <a:p>
            <a:pPr lvl="1"/>
            <a:r>
              <a:rPr lang="en-US" sz="1600" dirty="0"/>
              <a:t>Put in start-up tasks at the beginning for logic linking</a:t>
            </a:r>
          </a:p>
          <a:p>
            <a:pPr lvl="1"/>
            <a:r>
              <a:rPr lang="en-US" sz="1600" dirty="0"/>
              <a:t>Evaluate logic as it is entered</a:t>
            </a:r>
          </a:p>
          <a:p>
            <a:pPr lvl="1"/>
            <a:r>
              <a:rPr lang="en-US" sz="1600" dirty="0"/>
              <a:t>Attempt some amount of resource leveling at the beginning</a:t>
            </a:r>
          </a:p>
          <a:p>
            <a:pPr lvl="1"/>
            <a:r>
              <a:rPr lang="en-US" sz="1600" dirty="0"/>
              <a:t>Continue to educate planners/task leaders/team leaders on scheduling techniques</a:t>
            </a:r>
          </a:p>
          <a:p>
            <a:r>
              <a:rPr lang="en-US" sz="2000" dirty="0"/>
              <a:t>We will continue to utilize and improve our scheduling process to maximize outage effectiveness and ensure smooth integration with the upcoming PPU project</a:t>
            </a:r>
          </a:p>
        </p:txBody>
      </p:sp>
    </p:spTree>
    <p:extLst>
      <p:ext uri="{BB962C8B-B14F-4D97-AF65-F5344CB8AC3E}">
        <p14:creationId xmlns:p14="http://schemas.microsoft.com/office/powerpoint/2010/main" val="85214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236982"/>
            <a:ext cx="10010663" cy="510909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203960"/>
            <a:ext cx="11369809" cy="4047778"/>
          </a:xfrm>
        </p:spPr>
        <p:txBody>
          <a:bodyPr/>
          <a:lstStyle/>
          <a:p>
            <a:r>
              <a:rPr lang="en-US" dirty="0"/>
              <a:t>Prioritization Process</a:t>
            </a:r>
          </a:p>
          <a:p>
            <a:r>
              <a:rPr lang="en-US" dirty="0"/>
              <a:t>Outage Planning </a:t>
            </a:r>
          </a:p>
          <a:p>
            <a:pPr lvl="1"/>
            <a:r>
              <a:rPr lang="en-US" dirty="0"/>
              <a:t>Summer (2017B)</a:t>
            </a:r>
          </a:p>
          <a:p>
            <a:pPr lvl="1"/>
            <a:r>
              <a:rPr lang="en-US" dirty="0"/>
              <a:t>October (2017C)</a:t>
            </a:r>
          </a:p>
          <a:p>
            <a:pPr lvl="1"/>
            <a:r>
              <a:rPr lang="en-US" dirty="0"/>
              <a:t>Winter (2018A)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7949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24" y="113394"/>
            <a:ext cx="11605898" cy="929485"/>
          </a:xfrm>
        </p:spPr>
        <p:txBody>
          <a:bodyPr/>
          <a:lstStyle/>
          <a:p>
            <a:r>
              <a:rPr lang="en-US" dirty="0"/>
              <a:t>RAD management has continued to utilize the project prioritization process established in 2016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1302" y="1100547"/>
            <a:ext cx="11605898" cy="5194117"/>
          </a:xfrm>
        </p:spPr>
        <p:txBody>
          <a:bodyPr/>
          <a:lstStyle/>
          <a:p>
            <a:r>
              <a:rPr lang="en-US" sz="2000" dirty="0"/>
              <a:t>Projects result in a defined product and recognize the full life cycle of work needed (design, prototyping, testing, manufacturing, installation, commissioning, documentation, and readiness for operation) but do not include routine/periodic maintenance activities (target changes)</a:t>
            </a:r>
          </a:p>
          <a:p>
            <a:r>
              <a:rPr lang="en-US" sz="2000" dirty="0"/>
              <a:t>Maintain 5 categories of projects (based primarily on funding source)</a:t>
            </a:r>
          </a:p>
          <a:p>
            <a:pPr lvl="1"/>
            <a:r>
              <a:rPr lang="en-US" sz="1600" dirty="0"/>
              <a:t>Accelerator Improvement Project (AIP)</a:t>
            </a:r>
          </a:p>
          <a:p>
            <a:pPr lvl="1"/>
            <a:r>
              <a:rPr lang="en-US" sz="1600" dirty="0"/>
              <a:t>General Plant Project (GPP)</a:t>
            </a:r>
          </a:p>
          <a:p>
            <a:pPr lvl="1"/>
            <a:r>
              <a:rPr lang="en-US" sz="1600" dirty="0"/>
              <a:t>Institutional General Plant Project (IGPP)</a:t>
            </a:r>
          </a:p>
          <a:p>
            <a:pPr lvl="1"/>
            <a:r>
              <a:rPr lang="en-US" sz="1600" dirty="0"/>
              <a:t>Line Item Construction (LI/MIE)</a:t>
            </a:r>
          </a:p>
          <a:p>
            <a:pPr lvl="1"/>
            <a:r>
              <a:rPr lang="en-US" sz="1600" dirty="0"/>
              <a:t>Operational Improvement Project (OIP)</a:t>
            </a:r>
          </a:p>
          <a:p>
            <a:r>
              <a:rPr lang="en-US" sz="2000" dirty="0"/>
              <a:t>Discrete scoring and weighting of the 5 mission imperative criteria assess overall importance</a:t>
            </a:r>
          </a:p>
          <a:p>
            <a:pPr lvl="1"/>
            <a:r>
              <a:rPr lang="en-US" sz="1600" dirty="0"/>
              <a:t>Deliver predictable and reliable operation against the published operating schedule (4)</a:t>
            </a:r>
          </a:p>
          <a:p>
            <a:pPr lvl="1"/>
            <a:r>
              <a:rPr lang="en-US" sz="1600" dirty="0"/>
              <a:t>Maximize operating power consistent with target longevity (3)</a:t>
            </a:r>
          </a:p>
          <a:p>
            <a:pPr lvl="1"/>
            <a:r>
              <a:rPr lang="en-US" sz="1600" dirty="0"/>
              <a:t>Improve facility capability (2)</a:t>
            </a:r>
          </a:p>
          <a:p>
            <a:pPr lvl="1"/>
            <a:r>
              <a:rPr lang="en-US" sz="1600" dirty="0"/>
              <a:t>Respond to external drivers (2)</a:t>
            </a:r>
          </a:p>
          <a:p>
            <a:pPr lvl="1"/>
            <a:r>
              <a:rPr lang="en-US" sz="1600" dirty="0"/>
              <a:t>Support priorities established for scientific instrument upgrades, LDRD projects, and other externally funded projects (8)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197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35" y="122682"/>
            <a:ext cx="11736198" cy="929485"/>
          </a:xfrm>
        </p:spPr>
        <p:txBody>
          <a:bodyPr/>
          <a:lstStyle/>
          <a:p>
            <a:r>
              <a:rPr lang="en-US" dirty="0"/>
              <a:t>Risk management also plays an important role in assessing the overall impact of a project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1" y="1260328"/>
            <a:ext cx="8642640" cy="3679066"/>
          </a:xfrm>
        </p:spPr>
        <p:txBody>
          <a:bodyPr/>
          <a:lstStyle/>
          <a:p>
            <a:r>
              <a:rPr lang="en-US" sz="1800" dirty="0"/>
              <a:t>Risk is assessed in terms of the probability of failure leading to down time and the consequence of that failure</a:t>
            </a:r>
          </a:p>
          <a:p>
            <a:r>
              <a:rPr lang="en-US" sz="1800" dirty="0"/>
              <a:t>The risk score is the product of the probability (integers 1-5) and consequence (integers 1-5) scores</a:t>
            </a:r>
          </a:p>
          <a:p>
            <a:r>
              <a:rPr lang="en-US" sz="1800" dirty="0"/>
              <a:t>Safety is incorporated by scoring a safety-related project impact on a discrete scale of 1 (no consequence), 10 (likelihood of a recordable injury if project not done), 50 (likelihood of a disabling injury if project not done) or 100 (likelihood of a fatality if project not done)</a:t>
            </a:r>
          </a:p>
          <a:p>
            <a:r>
              <a:rPr lang="en-US" sz="1800" dirty="0"/>
              <a:t>The overall impact score for a project is then obtained by multiplying together the criterion (sum of weighted scores from previous page) and risk scores, dividing by 10, and adding the safety score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C21E3F-D11F-5647-A1E3-3C328DF13779}"/>
              </a:ext>
            </a:extLst>
          </p:cNvPr>
          <p:cNvSpPr txBox="1">
            <a:spLocks/>
          </p:cNvSpPr>
          <p:nvPr/>
        </p:nvSpPr>
        <p:spPr bwMode="auto">
          <a:xfrm>
            <a:off x="228601" y="5432412"/>
            <a:ext cx="10437812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2400" dirty="0"/>
              <a:t>Current prioritization matrix is on the wall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C08D35-72AB-1242-98A5-EE12353ECFA6}"/>
              </a:ext>
            </a:extLst>
          </p:cNvPr>
          <p:cNvSpPr txBox="1">
            <a:spLocks/>
          </p:cNvSpPr>
          <p:nvPr/>
        </p:nvSpPr>
        <p:spPr bwMode="auto">
          <a:xfrm>
            <a:off x="228601" y="4865145"/>
            <a:ext cx="1043781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2000" dirty="0"/>
              <a:t>Max score example: (((9*(4+3+2+2+8))*(5*5))/10)+100 = 527.5</a:t>
            </a:r>
          </a:p>
        </p:txBody>
      </p:sp>
    </p:spTree>
    <p:extLst>
      <p:ext uri="{BB962C8B-B14F-4D97-AF65-F5344CB8AC3E}">
        <p14:creationId xmlns:p14="http://schemas.microsoft.com/office/powerpoint/2010/main" val="2856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279" y="68339"/>
            <a:ext cx="12205603" cy="798680"/>
          </a:xfrm>
        </p:spPr>
        <p:txBody>
          <a:bodyPr/>
          <a:lstStyle/>
          <a:p>
            <a:r>
              <a:rPr lang="en-US" sz="2700" dirty="0"/>
              <a:t>Memo from Division Director established original high priority projects for 2017B and 2017C along with an initial list for 2018A (March 10, 2017)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7199" y="952529"/>
            <a:ext cx="342914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Original priority list for 2017B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E58711-7A8F-E84D-A5C1-6353632AE106}"/>
              </a:ext>
            </a:extLst>
          </p:cNvPr>
          <p:cNvSpPr txBox="1"/>
          <p:nvPr/>
        </p:nvSpPr>
        <p:spPr>
          <a:xfrm>
            <a:off x="288758" y="1294161"/>
            <a:ext cx="7104830" cy="5512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Accelerator and Target Systems:</a:t>
            </a:r>
            <a:endParaRPr lang="en-US" sz="1600" dirty="0"/>
          </a:p>
          <a:p>
            <a:r>
              <a:rPr lang="en-US" sz="1600" dirty="0"/>
              <a:t>SCLS-10: CM09/CM19 insulating vacuum backflow preventer improvements</a:t>
            </a:r>
          </a:p>
          <a:p>
            <a:r>
              <a:rPr lang="en-US" sz="1600" dirty="0"/>
              <a:t>MSO-14: AIP-35 Warm Linac Vacuum Upgrade (remaining scope of work)</a:t>
            </a:r>
          </a:p>
          <a:p>
            <a:r>
              <a:rPr lang="en-US" sz="1600" dirty="0"/>
              <a:t>EERF-01B: AIP-34 HVCM Controller Upgrade (remaining scope of work)</a:t>
            </a:r>
          </a:p>
          <a:p>
            <a:r>
              <a:rPr lang="en-US" sz="1600" dirty="0"/>
              <a:t>CON-08: Isolate Front End PPS Cabinets</a:t>
            </a:r>
          </a:p>
          <a:p>
            <a:r>
              <a:rPr lang="en-US" sz="1600" dirty="0"/>
              <a:t>CON-03: Install high power RF shutters for the DTL1/2 waveguide</a:t>
            </a:r>
          </a:p>
          <a:p>
            <a:r>
              <a:rPr lang="en-US" sz="1600" dirty="0"/>
              <a:t>SCLS-05A: Plasma processing of high-beta cryomodules in the linac tunnel</a:t>
            </a:r>
          </a:p>
          <a:p>
            <a:r>
              <a:rPr lang="en-US" sz="1600" dirty="0"/>
              <a:t>CON-10: Timing Master Installation</a:t>
            </a:r>
          </a:p>
          <a:p>
            <a:r>
              <a:rPr lang="en-US" sz="1600" dirty="0"/>
              <a:t>EERF-33: Install new circulator on DTL2 RF Station</a:t>
            </a:r>
          </a:p>
          <a:p>
            <a:r>
              <a:rPr lang="en-US" sz="1600" dirty="0"/>
              <a:t> </a:t>
            </a:r>
          </a:p>
          <a:p>
            <a:r>
              <a:rPr lang="en-US" sz="1600" i="1" dirty="0"/>
              <a:t>Instrument Data Acquisition and Controls:</a:t>
            </a:r>
            <a:endParaRPr lang="en-US" sz="1600" dirty="0"/>
          </a:p>
          <a:p>
            <a:r>
              <a:rPr lang="en-US" sz="1600" dirty="0"/>
              <a:t>IDAC-05: CNCS DAQ/Controls Upgrade</a:t>
            </a:r>
          </a:p>
          <a:p>
            <a:r>
              <a:rPr lang="en-US" sz="1600" dirty="0"/>
              <a:t>IDAC-06: EQ-SANS DAQ/Controls Upgrade</a:t>
            </a:r>
          </a:p>
          <a:p>
            <a:r>
              <a:rPr lang="en-US" sz="1600" dirty="0"/>
              <a:t>IDAC-07: VULCAN DAQ Upgrade</a:t>
            </a:r>
          </a:p>
          <a:p>
            <a:r>
              <a:rPr lang="en-US" sz="1600" dirty="0"/>
              <a:t> </a:t>
            </a:r>
          </a:p>
          <a:p>
            <a:r>
              <a:rPr lang="en-US" sz="1600" i="1" dirty="0"/>
              <a:t>Instrument Upgrades:</a:t>
            </a:r>
            <a:endParaRPr lang="en-US" sz="1600" dirty="0"/>
          </a:p>
          <a:p>
            <a:r>
              <a:rPr lang="en-US" sz="1600" dirty="0"/>
              <a:t>INS-01A: NOMAD background reduction Phase 1</a:t>
            </a:r>
          </a:p>
          <a:p>
            <a:r>
              <a:rPr lang="en-US" sz="1600" dirty="0"/>
              <a:t>INS-03: Magnetism Reflectometer Improvement Project </a:t>
            </a:r>
          </a:p>
          <a:p>
            <a:r>
              <a:rPr lang="en-US" sz="1600" dirty="0"/>
              <a:t>INS-04A: EQ-SANS Detector Vessel/Sample Area Modifications Phase 1</a:t>
            </a:r>
          </a:p>
          <a:p>
            <a:r>
              <a:rPr lang="en-US" sz="1600" dirty="0"/>
              <a:t>INS-10A: SNAP Detector Rebuild Phase 1</a:t>
            </a:r>
          </a:p>
          <a:p>
            <a:r>
              <a:rPr lang="en-US" sz="1600" dirty="0"/>
              <a:t>INS-13: CORELLI Thimble</a:t>
            </a:r>
          </a:p>
          <a:p>
            <a:pPr algn="ctr">
              <a:lnSpc>
                <a:spcPct val="90000"/>
              </a:lnSpc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5E5952-485D-E547-8396-4C89706EA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73" y="975616"/>
            <a:ext cx="4883752" cy="506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2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84" y="236982"/>
            <a:ext cx="10642737" cy="510909"/>
          </a:xfrm>
        </p:spPr>
        <p:txBody>
          <a:bodyPr/>
          <a:lstStyle/>
          <a:p>
            <a:r>
              <a:rPr lang="en-US" dirty="0"/>
              <a:t>2017B planning was similar to previous outage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0344"/>
            <a:ext cx="4022574" cy="4269615"/>
          </a:xfrm>
        </p:spPr>
        <p:txBody>
          <a:bodyPr/>
          <a:lstStyle/>
          <a:p>
            <a:r>
              <a:rPr lang="en-US" sz="1800" dirty="0"/>
              <a:t>Developed high level block schedule</a:t>
            </a:r>
          </a:p>
          <a:p>
            <a:r>
              <a:rPr lang="en-US" sz="1800" dirty="0"/>
              <a:t>Created MS Project schedule based on 16 priority projects from memo</a:t>
            </a:r>
          </a:p>
          <a:p>
            <a:pPr lvl="1"/>
            <a:r>
              <a:rPr lang="en-US" sz="1400" dirty="0"/>
              <a:t>4 projects deferred during planning phase (SCLS-10, INS-13, CON-8, CON-3)</a:t>
            </a:r>
          </a:p>
          <a:p>
            <a:pPr lvl="1"/>
            <a:r>
              <a:rPr lang="en-US" sz="1400" dirty="0"/>
              <a:t>1 added (gas injection preps – MSO-07)</a:t>
            </a:r>
          </a:p>
          <a:p>
            <a:pPr lvl="1"/>
            <a:r>
              <a:rPr lang="en-US" sz="1400" dirty="0"/>
              <a:t>Included routine/planned maintenance, PPS/IPPS certifications, instrument maintenance, and target change</a:t>
            </a:r>
          </a:p>
          <a:p>
            <a:r>
              <a:rPr lang="en-US" sz="1800" dirty="0"/>
              <a:t>Reviewed resource allocations and adjusted activities</a:t>
            </a:r>
          </a:p>
          <a:p>
            <a:r>
              <a:rPr lang="en-US" sz="1800" dirty="0"/>
              <a:t>Schedule baselined on 5/26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944FCA-34B4-4547-9FCE-DC76C2BCF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74" y="1280344"/>
            <a:ext cx="8166251" cy="41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6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06" y="51259"/>
            <a:ext cx="10913783" cy="824841"/>
          </a:xfrm>
        </p:spPr>
        <p:txBody>
          <a:bodyPr/>
          <a:lstStyle/>
          <a:p>
            <a:r>
              <a:rPr lang="en-US" sz="2800" dirty="0"/>
              <a:t>We actively managed the schedule during the 2017B outage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E412AC-6C65-B24F-BEDD-B6821BA98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3265256"/>
            <a:ext cx="6207600" cy="3071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B9FC40-FF0D-4547-A4A7-2CBAE68AAF23}"/>
              </a:ext>
            </a:extLst>
          </p:cNvPr>
          <p:cNvSpPr txBox="1"/>
          <p:nvPr/>
        </p:nvSpPr>
        <p:spPr>
          <a:xfrm>
            <a:off x="176463" y="1150255"/>
            <a:ext cx="5279513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Tracked ~500 activities</a:t>
            </a:r>
          </a:p>
          <a:p>
            <a:pPr marL="742950" lvl="1" indent="-285750">
              <a:lnSpc>
                <a:spcPct val="90000"/>
              </a:lnSpc>
              <a:buClr>
                <a:srgbClr val="006600"/>
              </a:buClr>
              <a:buFont typeface="Arial" panose="020B0604020202020204" pitchFamily="34" charset="0"/>
              <a:buChar char="̶"/>
            </a:pPr>
            <a:r>
              <a:rPr lang="en-US" dirty="0"/>
              <a:t>Added 41 activities / deferred 30 activities</a:t>
            </a:r>
          </a:p>
          <a:p>
            <a:pPr marL="285750" indent="-285750">
              <a:lnSpc>
                <a:spcPct val="90000"/>
              </a:lnSpc>
              <a:buClr>
                <a:srgbClr val="00660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90000"/>
              </a:lnSpc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Used 3 day look ahead slides at POD</a:t>
            </a:r>
          </a:p>
          <a:p>
            <a:pPr marL="285750" indent="-285750">
              <a:lnSpc>
                <a:spcPct val="90000"/>
              </a:lnSpc>
              <a:buClr>
                <a:srgbClr val="00660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90000"/>
              </a:lnSpc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Weekly updates on Monday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716DD3-76BE-9D42-9889-4066E1F34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66" y="487487"/>
            <a:ext cx="6511434" cy="45366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E224BD-47EC-7448-AB61-F3AD289A7D3F}"/>
              </a:ext>
            </a:extLst>
          </p:cNvPr>
          <p:cNvSpPr txBox="1"/>
          <p:nvPr/>
        </p:nvSpPr>
        <p:spPr>
          <a:xfrm>
            <a:off x="6816842" y="5149977"/>
            <a:ext cx="517641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Neutron production began on July 13 as scheduled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4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378" y="105899"/>
            <a:ext cx="11900067" cy="929485"/>
          </a:xfrm>
        </p:spPr>
        <p:txBody>
          <a:bodyPr/>
          <a:lstStyle/>
          <a:p>
            <a:r>
              <a:rPr lang="en-US" dirty="0"/>
              <a:t>Initial high priority project list for 2017C distributed on August 10, 2017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3B3D8-EF53-5A48-BED6-E4EBC631BC98}"/>
              </a:ext>
            </a:extLst>
          </p:cNvPr>
          <p:cNvSpPr txBox="1"/>
          <p:nvPr/>
        </p:nvSpPr>
        <p:spPr>
          <a:xfrm>
            <a:off x="3012467" y="1278665"/>
            <a:ext cx="6263318" cy="4773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Accelerator and Target Systems:</a:t>
            </a:r>
            <a:endParaRPr lang="en-US" dirty="0"/>
          </a:p>
          <a:p>
            <a:r>
              <a:rPr lang="en-US" dirty="0"/>
              <a:t>MSO-07: He gas injection</a:t>
            </a:r>
          </a:p>
          <a:p>
            <a:r>
              <a:rPr lang="en-US" dirty="0"/>
              <a:t>MSO-04A: IRP replacement preparatory activities</a:t>
            </a:r>
          </a:p>
          <a:p>
            <a:r>
              <a:rPr lang="en-US" dirty="0"/>
              <a:t>MSO-15: AIP-36 Electrical work for HVCM cooling upgrade </a:t>
            </a:r>
          </a:p>
          <a:p>
            <a:r>
              <a:rPr lang="en-US" dirty="0"/>
              <a:t>MSO-43: LEBT turbo pump lifting fixture </a:t>
            </a:r>
          </a:p>
          <a:p>
            <a:r>
              <a:rPr lang="en-US" dirty="0"/>
              <a:t>EERF-35: HVCM fiber optic replacement </a:t>
            </a:r>
          </a:p>
          <a:p>
            <a:r>
              <a:rPr lang="en-US" dirty="0"/>
              <a:t>MSO-05A: HWS #4 heavy water conversion activities </a:t>
            </a:r>
          </a:p>
          <a:p>
            <a:r>
              <a:rPr lang="en-US" dirty="0"/>
              <a:t>EERF-40: Deploy 1</a:t>
            </a:r>
            <a:r>
              <a:rPr lang="en-US" baseline="30000" dirty="0"/>
              <a:t>st</a:t>
            </a:r>
            <a:r>
              <a:rPr lang="en-US" dirty="0"/>
              <a:t> new Ring LLRF system </a:t>
            </a:r>
          </a:p>
          <a:p>
            <a:r>
              <a:rPr lang="en-US" dirty="0"/>
              <a:t>EERF-38: DTL/CCL RF power margin measurements </a:t>
            </a:r>
          </a:p>
          <a:p>
            <a:r>
              <a:rPr lang="en-US" dirty="0"/>
              <a:t> </a:t>
            </a:r>
          </a:p>
          <a:p>
            <a:r>
              <a:rPr lang="en-US" i="1" dirty="0"/>
              <a:t>Instrument Upgrades:</a:t>
            </a:r>
            <a:endParaRPr lang="en-US" dirty="0"/>
          </a:p>
          <a:p>
            <a:r>
              <a:rPr lang="en-US" dirty="0"/>
              <a:t>INS-17B: ARCS Detector Modernization Phase 2</a:t>
            </a:r>
          </a:p>
          <a:p>
            <a:r>
              <a:rPr lang="en-US" dirty="0"/>
              <a:t>INS-01B: NOMAD background reduction Phase 2</a:t>
            </a:r>
          </a:p>
          <a:p>
            <a:r>
              <a:rPr lang="en-US" dirty="0"/>
              <a:t>INS-05B: POWGEN Phase 1 detectors</a:t>
            </a:r>
          </a:p>
          <a:p>
            <a:r>
              <a:rPr lang="en-US" dirty="0"/>
              <a:t>INS-13: CORELLI thimble </a:t>
            </a:r>
          </a:p>
          <a:p>
            <a:r>
              <a:rPr lang="en-US" dirty="0"/>
              <a:t>INS-06A: TOPAZ goniometer vacuum work</a:t>
            </a:r>
          </a:p>
          <a:p>
            <a:pPr algn="ctr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2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00" y="60813"/>
            <a:ext cx="12228492" cy="877163"/>
          </a:xfrm>
        </p:spPr>
        <p:txBody>
          <a:bodyPr/>
          <a:lstStyle/>
          <a:p>
            <a:r>
              <a:rPr lang="en-US" sz="3000" dirty="0"/>
              <a:t>2017C was a short but challenging outage – GI3 was major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15" y="1023854"/>
            <a:ext cx="4121181" cy="5432972"/>
          </a:xfrm>
        </p:spPr>
        <p:txBody>
          <a:bodyPr/>
          <a:lstStyle/>
          <a:p>
            <a:r>
              <a:rPr lang="en-US" sz="1800" dirty="0"/>
              <a:t>Developed high level block schedule</a:t>
            </a:r>
          </a:p>
          <a:p>
            <a:r>
              <a:rPr lang="en-US" sz="1800" dirty="0"/>
              <a:t>Created MS Project schedule based on 13 priority projects</a:t>
            </a:r>
          </a:p>
          <a:p>
            <a:pPr lvl="1"/>
            <a:r>
              <a:rPr lang="en-US" sz="1400" dirty="0"/>
              <a:t>2 projects deferred during planning phase (INS-17B, INS-13)</a:t>
            </a:r>
          </a:p>
          <a:p>
            <a:pPr lvl="1"/>
            <a:r>
              <a:rPr lang="en-US" sz="1400" dirty="0"/>
              <a:t>Included routine/planned maintenance,  instrument maintenance, and target change</a:t>
            </a:r>
          </a:p>
          <a:p>
            <a:r>
              <a:rPr lang="en-US" sz="1800" dirty="0"/>
              <a:t>Hired permanent project controls specialist to overlap with contractor</a:t>
            </a:r>
          </a:p>
          <a:p>
            <a:r>
              <a:rPr lang="en-US" sz="1800" dirty="0"/>
              <a:t>Schedule baselined on 9/30</a:t>
            </a:r>
          </a:p>
          <a:p>
            <a:r>
              <a:rPr lang="en-US" sz="1800" dirty="0"/>
              <a:t>Tracked ~300 activities</a:t>
            </a:r>
          </a:p>
          <a:p>
            <a:pPr lvl="1"/>
            <a:r>
              <a:rPr lang="en-US" sz="1400" dirty="0"/>
              <a:t>Added 33 activities / deferred 44 activities</a:t>
            </a:r>
          </a:p>
          <a:p>
            <a:pPr lvl="1"/>
            <a:r>
              <a:rPr lang="en-US" sz="1400" dirty="0"/>
              <a:t>Included administrative actions needed to obtain approval for GI3 (ARR)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Neutron production began on November 1 as scheduled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6E61A2-708C-0B4F-8390-672AE3679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15" y="643247"/>
            <a:ext cx="7720921" cy="549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4540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0EC660-24D0-43A0-AE5E-E274115E726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BB6CFE-4507-4B02-9220-33DC2E0B46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 (Wide Screen)</Template>
  <TotalTime>5262</TotalTime>
  <Words>997</Words>
  <Application>Microsoft Office PowerPoint</Application>
  <PresentationFormat>Custom</PresentationFormat>
  <Paragraphs>200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Times New Roman</vt:lpstr>
      <vt:lpstr>Presentations (Wide Screen)</vt:lpstr>
      <vt:lpstr>Outage Planning</vt:lpstr>
      <vt:lpstr>Outline</vt:lpstr>
      <vt:lpstr>RAD management has continued to utilize the project prioritization process established in 2016</vt:lpstr>
      <vt:lpstr>Risk management also plays an important role in assessing the overall impact of a project </vt:lpstr>
      <vt:lpstr>Memo from Division Director established original high priority projects for 2017B and 2017C along with an initial list for 2018A (March 10, 2017)</vt:lpstr>
      <vt:lpstr>2017B planning was similar to previous outage</vt:lpstr>
      <vt:lpstr>We actively managed the schedule during the 2017B outage</vt:lpstr>
      <vt:lpstr>Initial high priority project list for 2017C distributed on August 10, 2017</vt:lpstr>
      <vt:lpstr>2017C was a short but challenging outage – GI3 was major focus</vt:lpstr>
      <vt:lpstr>Initial high priority project (55) list for 2018A distributed on October 30, 2017 6 deferred during initial planning (2 combined with existing task)</vt:lpstr>
      <vt:lpstr>In preparation for 2018A, a detailed resource-loaded schedule was developed to move the new RFQ from the BTF to the Front End – work began on Oct. 30 – this effort took place while planning for the 2018A outage</vt:lpstr>
      <vt:lpstr>We actively managed the schedule during the 2018A outage</vt:lpstr>
      <vt:lpstr>PowerPoint Presentation</vt:lpstr>
      <vt:lpstr>Tracked critical path for beam on target during final month – discussed daily progress along with ion source startup progress </vt:lpstr>
      <vt:lpstr>Summary</vt:lpstr>
    </vt:vector>
  </TitlesOfParts>
  <Manager/>
  <Company>ORNL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Eady, Lisa B.</cp:lastModifiedBy>
  <cp:revision>220</cp:revision>
  <cp:lastPrinted>2015-09-14T20:56:03Z</cp:lastPrinted>
  <dcterms:created xsi:type="dcterms:W3CDTF">2015-03-03T13:47:39Z</dcterms:created>
  <dcterms:modified xsi:type="dcterms:W3CDTF">2018-05-11T22:19:36Z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