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5">
          <p15:clr>
            <a:srgbClr val="A4A3A4"/>
          </p15:clr>
        </p15:guide>
        <p15:guide id="2" pos="3820">
          <p15:clr>
            <a:srgbClr val="A4A3A4"/>
          </p15:clr>
        </p15:guide>
        <p15:guide id="3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3" autoAdjust="0"/>
    <p:restoredTop sz="93943" autoAdjust="0"/>
  </p:normalViewPr>
  <p:slideViewPr>
    <p:cSldViewPr snapToGrid="0" showGuides="1">
      <p:cViewPr varScale="1">
        <p:scale>
          <a:sx n="114" d="100"/>
          <a:sy n="114" d="100"/>
        </p:scale>
        <p:origin x="96" y="144"/>
      </p:cViewPr>
      <p:guideLst>
        <p:guide orient="horz" pos="1205"/>
        <p:guide pos="3820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5/11/2018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6.jpeg"/><Relationship Id="rId4" Type="http://schemas.openxmlformats.org/officeDocument/2006/relationships/image" Target="../media/image13.jp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472" y="2001548"/>
            <a:ext cx="5485292" cy="15428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 Narrow" panose="020B0606020202030204" pitchFamily="34" charset="0"/>
              </a:rPr>
              <a:t>Presented at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SNS Accelerator &amp; Target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Advisory Committee Meeting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07" y="2044835"/>
            <a:ext cx="1865376" cy="182199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09" y="3249477"/>
            <a:ext cx="1919175" cy="182199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4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1" t="8520" r="22629" b="20108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3312" r="16687" b="3312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28795" r="-484" b="4538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6662" r="-170" b="6610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30283" r="3117" b="1520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707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1520" y="65"/>
            <a:ext cx="3837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171" r="29718" b="33192"/>
          <a:stretch/>
        </p:blipFill>
        <p:spPr bwMode="auto">
          <a:xfrm>
            <a:off x="7022592" y="1261872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t="19328" r="21816" b="2285"/>
          <a:stretch/>
        </p:blipFill>
        <p:spPr>
          <a:xfrm>
            <a:off x="8705088" y="1856232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955280" y="3172968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20" r="6047" b="8563"/>
          <a:stretch/>
        </p:blipFill>
        <p:spPr>
          <a:xfrm>
            <a:off x="8336280" y="65"/>
            <a:ext cx="3852545" cy="6270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2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03" y="-807261"/>
            <a:ext cx="10220258" cy="7665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AAC / TAC Meeting, May 15-17, 2018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22" y="6309360"/>
            <a:ext cx="19202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37" r:id="rId6"/>
    <p:sldLayoutId id="2147483939" r:id="rId7"/>
    <p:sldLayoutId id="2147483940" r:id="rId8"/>
    <p:sldLayoutId id="2147483941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545451" cy="1348061"/>
          </a:xfrm>
        </p:spPr>
        <p:txBody>
          <a:bodyPr/>
          <a:lstStyle/>
          <a:p>
            <a:r>
              <a:rPr lang="en-US" dirty="0"/>
              <a:t>Linac Beam Dynamics: Measurement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Presented at the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SNS Accelerator &amp; Target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Advisory Committee Meeting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316262-51F6-4D87-900B-63844D9A4111}"/>
              </a:ext>
            </a:extLst>
          </p:cNvPr>
          <p:cNvSpPr txBox="1">
            <a:spLocks/>
          </p:cNvSpPr>
          <p:nvPr/>
        </p:nvSpPr>
        <p:spPr bwMode="auto">
          <a:xfrm>
            <a:off x="347472" y="4106734"/>
            <a:ext cx="5485292" cy="154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Andrei Shishlo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Warm Linac Physicist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latin typeface="Arial Narrow" panose="020B0606020202030204" pitchFamily="34" charset="0"/>
              </a:rPr>
              <a:t>May 17, 2018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3B71-B67F-4714-89CB-3D1B9623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Envelop Codes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BBB09-8E6D-4DDD-9699-80B775364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092" y="842249"/>
            <a:ext cx="8642640" cy="2302520"/>
          </a:xfrm>
        </p:spPr>
        <p:txBody>
          <a:bodyPr/>
          <a:lstStyle/>
          <a:p>
            <a:r>
              <a:rPr lang="en-US" sz="2000" b="1" dirty="0"/>
              <a:t>The Envelope codes are very useful, but they have limitations:</a:t>
            </a:r>
          </a:p>
          <a:p>
            <a:pPr lvl="1"/>
            <a:r>
              <a:rPr lang="en-US" sz="1600" b="1" dirty="0"/>
              <a:t>For linear optics only – our RF models have non-linearities </a:t>
            </a:r>
          </a:p>
          <a:p>
            <a:pPr lvl="1"/>
            <a:r>
              <a:rPr lang="en-US" sz="1600" b="1" dirty="0"/>
              <a:t>They cannot describe beam halo</a:t>
            </a:r>
          </a:p>
          <a:p>
            <a:pPr lvl="1"/>
            <a:r>
              <a:rPr lang="en-US" sz="1600" b="1" dirty="0"/>
              <a:t>They cannot predict losses (some type of them)</a:t>
            </a:r>
          </a:p>
          <a:p>
            <a:r>
              <a:rPr lang="en-US" sz="2000" b="1" dirty="0"/>
              <a:t>We have to have combination of Envelop and PIC codes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39EFA-BB6C-45DF-BD33-38028CAD8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11" y="3359455"/>
            <a:ext cx="3385174" cy="2738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9DF98-BFB2-44D5-87A7-A1B30E7280A6}"/>
              </a:ext>
            </a:extLst>
          </p:cNvPr>
          <p:cNvSpPr txBox="1"/>
          <p:nvPr/>
        </p:nvSpPr>
        <p:spPr>
          <a:xfrm>
            <a:off x="1628583" y="2768524"/>
            <a:ext cx="28280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3366FF"/>
                </a:solidFill>
              </a:rPr>
              <a:t>Non-Gaussian beam component in SCL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93E2D-37A0-4223-9BE3-642D9355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15" y="3144770"/>
            <a:ext cx="4770390" cy="2387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22070E-4E21-4458-987C-0CEA6E25626F}"/>
              </a:ext>
            </a:extLst>
          </p:cNvPr>
          <p:cNvSpPr/>
          <p:nvPr/>
        </p:nvSpPr>
        <p:spPr>
          <a:xfrm>
            <a:off x="5872105" y="53870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X-X’ Phases Space Density, 2014</a:t>
            </a:r>
          </a:p>
          <a:p>
            <a:r>
              <a:rPr lang="en-US" dirty="0"/>
              <a:t>End of SCL</a:t>
            </a:r>
          </a:p>
          <a:p>
            <a:r>
              <a:rPr lang="en-US" dirty="0"/>
              <a:t>(courtesy of A. Aleksandrov)</a:t>
            </a:r>
          </a:p>
        </p:txBody>
      </p:sp>
    </p:spTree>
    <p:extLst>
      <p:ext uri="{BB962C8B-B14F-4D97-AF65-F5344CB8AC3E}">
        <p14:creationId xmlns:p14="http://schemas.microsoft.com/office/powerpoint/2010/main" val="148757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9EA2-96E1-47CB-A0DC-F33B688D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Why Another PIC Linac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E235-93A6-4101-8059-BFD388E4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495" y="824882"/>
            <a:ext cx="8642640" cy="4195415"/>
          </a:xfrm>
        </p:spPr>
        <p:txBody>
          <a:bodyPr/>
          <a:lstStyle/>
          <a:p>
            <a:r>
              <a:rPr lang="en-US" sz="2000" b="1" dirty="0"/>
              <a:t>There are a lot of PIC linac codes available: Parmila, Impact, Track, TraceWin etc.</a:t>
            </a:r>
          </a:p>
          <a:p>
            <a:r>
              <a:rPr lang="en-US" sz="2000" b="1" dirty="0"/>
              <a:t>They all have one fundamental drawback – SNS project does not have control over any of these codes:</a:t>
            </a:r>
          </a:p>
          <a:p>
            <a:pPr lvl="1"/>
            <a:r>
              <a:rPr lang="en-US" sz="2000" b="1" dirty="0"/>
              <a:t>We cannot take a look at the source code </a:t>
            </a:r>
          </a:p>
          <a:p>
            <a:pPr lvl="1"/>
            <a:r>
              <a:rPr lang="en-US" sz="2000" b="1" dirty="0"/>
              <a:t>We cannot make small reversible changes for computational experiments  </a:t>
            </a:r>
          </a:p>
          <a:p>
            <a:pPr lvl="1"/>
            <a:r>
              <a:rPr lang="en-US" sz="2000" b="1" dirty="0"/>
              <a:t>We cannot add new physics if we need it</a:t>
            </a:r>
          </a:p>
          <a:p>
            <a:pPr lvl="1"/>
            <a:r>
              <a:rPr lang="en-US" sz="2000" b="1" dirty="0"/>
              <a:t>We cannot add new diagnostics  </a:t>
            </a:r>
          </a:p>
          <a:p>
            <a:r>
              <a:rPr lang="en-US" sz="2000" b="1" dirty="0"/>
              <a:t>It is not universal – some people do not want to have this type of control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35E82-7F50-4949-80A2-D870C8E7341C}"/>
              </a:ext>
            </a:extLst>
          </p:cNvPr>
          <p:cNvSpPr txBox="1"/>
          <p:nvPr/>
        </p:nvSpPr>
        <p:spPr>
          <a:xfrm>
            <a:off x="3155218" y="5354323"/>
            <a:ext cx="502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3366FF"/>
                </a:solidFill>
              </a:rPr>
              <a:t>We started a linac code inside PyORBIT</a:t>
            </a:r>
          </a:p>
        </p:txBody>
      </p:sp>
    </p:spTree>
    <p:extLst>
      <p:ext uri="{BB962C8B-B14F-4D97-AF65-F5344CB8AC3E}">
        <p14:creationId xmlns:p14="http://schemas.microsoft.com/office/powerpoint/2010/main" val="55670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0C33-9744-4E11-8C3B-7BB16CBE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PyORBIT : Scripting Shell Approach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34A52041-01EE-48A7-8028-6BB710B7F043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727884"/>
            <a:ext cx="6253163" cy="1709737"/>
            <a:chOff x="352" y="661"/>
            <a:chExt cx="4363" cy="1397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368E0A74-2031-4E52-AB67-837C24EDA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661"/>
              <a:ext cx="2432" cy="528"/>
            </a:xfrm>
            <a:prstGeom prst="beve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Main Executable: </a:t>
              </a:r>
              <a:r>
                <a:rPr lang="en-US" altLang="en-US" b="1" dirty="0">
                  <a:solidFill>
                    <a:srgbClr val="FF0000"/>
                  </a:solidFill>
                </a:rPr>
                <a:t>CONST</a:t>
              </a: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9EEAB83D-F970-45FD-9611-0E71648F2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1242"/>
              <a:ext cx="1499" cy="816"/>
            </a:xfrm>
            <a:prstGeom prst="roundRect">
              <a:avLst>
                <a:gd name="adj" fmla="val 16667"/>
              </a:avLst>
            </a:prstGeom>
            <a:solidFill>
              <a:srgbClr val="91A4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 dirty="0"/>
                <a:t>Text Input File</a:t>
              </a:r>
            </a:p>
            <a:p>
              <a:pPr algn="ctr"/>
              <a:r>
                <a:rPr lang="en-US" altLang="en-US" sz="1600" b="1" dirty="0"/>
                <a:t>Structure </a:t>
              </a:r>
            </a:p>
            <a:p>
              <a:pPr algn="ctr"/>
              <a:r>
                <a:rPr lang="en-US" altLang="en-US" sz="1600" b="1" dirty="0"/>
                <a:t>and </a:t>
              </a:r>
            </a:p>
            <a:p>
              <a:pPr algn="ctr"/>
              <a:r>
                <a:rPr lang="en-US" altLang="en-US" sz="1600" b="1" dirty="0"/>
                <a:t>Tracking commands</a:t>
              </a:r>
              <a:r>
                <a:rPr lang="en-US" altLang="en-US" dirty="0"/>
                <a:t> 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78BCC572-4898-4CAD-A0D5-45349536F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1222"/>
              <a:ext cx="171" cy="400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4D3D14F4-4BE9-4BD8-A8FF-2728725C0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1407"/>
              <a:ext cx="1958" cy="374"/>
            </a:xfrm>
            <a:prstGeom prst="roundRect">
              <a:avLst>
                <a:gd name="adj" fmla="val 16667"/>
              </a:avLst>
            </a:prstGeom>
            <a:solidFill>
              <a:srgbClr val="91A4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 dirty="0"/>
                <a:t>Output Files</a:t>
              </a:r>
              <a:endParaRPr lang="en-US" altLang="en-US" b="1" dirty="0"/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5A0081BE-B3DC-4DF4-B0DB-374D41AA40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07" y="1205"/>
              <a:ext cx="112" cy="187"/>
            </a:xfrm>
            <a:prstGeom prst="upArrow">
              <a:avLst>
                <a:gd name="adj1" fmla="val 50000"/>
                <a:gd name="adj2" fmla="val 417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sp>
        <p:nvSpPr>
          <p:cNvPr id="10" name="Text Box 10">
            <a:extLst>
              <a:ext uri="{FF2B5EF4-FFF2-40B4-BE49-F238E27FC236}">
                <a16:creationId xmlns:a16="http://schemas.microsoft.com/office/drawing/2014/main" id="{F1908327-20E5-4449-BC20-FBDD18F7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845359"/>
            <a:ext cx="2276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Old style: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MAD-like structure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Old languages</a:t>
            </a:r>
            <a:r>
              <a:rPr lang="en-US" altLang="en-US" dirty="0"/>
              <a:t> 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F5730B5A-18A4-4BC5-BA18-A1FD48859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012" y="2504092"/>
            <a:ext cx="85598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B8FDE76-72A0-415F-BB0E-FFFA10869220}"/>
              </a:ext>
            </a:extLst>
          </p:cNvPr>
          <p:cNvGrpSpPr>
            <a:grpSpLocks/>
          </p:cNvGrpSpPr>
          <p:nvPr/>
        </p:nvGrpSpPr>
        <p:grpSpPr bwMode="auto">
          <a:xfrm>
            <a:off x="1792287" y="3236795"/>
            <a:ext cx="8288338" cy="2743200"/>
            <a:chOff x="192" y="1275"/>
            <a:chExt cx="5221" cy="1728"/>
          </a:xfrm>
        </p:grpSpPr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ACDC9FC9-AF5E-464F-B85F-3B0C2EE97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1275"/>
              <a:ext cx="2432" cy="528"/>
            </a:xfrm>
            <a:prstGeom prst="beve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solidFill>
                    <a:srgbClr val="FF0000"/>
                  </a:solidFill>
                </a:rPr>
                <a:t>MODIFIABLE</a:t>
              </a:r>
              <a:r>
                <a:rPr lang="en-US" altLang="en-US" dirty="0"/>
                <a:t> User Script</a:t>
              </a:r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6A03DDF0-94F7-4D6B-A918-9620871C0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82"/>
              <a:ext cx="1499" cy="816"/>
            </a:xfrm>
            <a:prstGeom prst="roundRect">
              <a:avLst>
                <a:gd name="adj" fmla="val 16667"/>
              </a:avLst>
            </a:prstGeom>
            <a:solidFill>
              <a:srgbClr val="91A4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 dirty="0"/>
                <a:t>Input File</a:t>
              </a:r>
            </a:p>
            <a:p>
              <a:pPr algn="ctr"/>
              <a:r>
                <a:rPr lang="en-US" altLang="en-US" sz="1600" b="1" dirty="0"/>
                <a:t>With</a:t>
              </a:r>
            </a:p>
            <a:p>
              <a:pPr algn="ctr"/>
              <a:r>
                <a:rPr lang="en-US" altLang="en-US" sz="1600" b="1" dirty="0"/>
                <a:t>Structure</a:t>
              </a:r>
              <a:r>
                <a:rPr lang="en-US" altLang="en-US" sz="1600" dirty="0"/>
                <a:t> </a:t>
              </a:r>
              <a:r>
                <a:rPr lang="en-US" altLang="en-US" dirty="0"/>
                <a:t> </a:t>
              </a: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8F503C8C-97B9-4CE5-93B9-00878DD7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1862"/>
              <a:ext cx="171" cy="400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042D5A3D-B9AE-4E60-8524-E527DB98D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079"/>
              <a:ext cx="1958" cy="374"/>
            </a:xfrm>
            <a:prstGeom prst="roundRect">
              <a:avLst>
                <a:gd name="adj" fmla="val 16667"/>
              </a:avLst>
            </a:prstGeom>
            <a:solidFill>
              <a:srgbClr val="91A4C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 dirty="0"/>
                <a:t>Output Files or Graphics</a:t>
              </a:r>
              <a:endParaRPr lang="en-US" altLang="en-US" b="1" dirty="0"/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6A868E94-1DE7-4CA9-ABF8-3714CFBA99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47" y="1845"/>
              <a:ext cx="112" cy="187"/>
            </a:xfrm>
            <a:prstGeom prst="upArrow">
              <a:avLst>
                <a:gd name="adj1" fmla="val 50000"/>
                <a:gd name="adj2" fmla="val 417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76E2936-8720-41D4-B1F3-49FA73478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5" y="1286"/>
              <a:ext cx="848" cy="1717"/>
              <a:chOff x="4107" y="1254"/>
              <a:chExt cx="848" cy="1717"/>
            </a:xfrm>
          </p:grpSpPr>
          <p:sp>
            <p:nvSpPr>
              <p:cNvPr id="20" name="AutoShape 19">
                <a:extLst>
                  <a:ext uri="{FF2B5EF4-FFF2-40B4-BE49-F238E27FC236}">
                    <a16:creationId xmlns:a16="http://schemas.microsoft.com/office/drawing/2014/main" id="{A51329D4-70D1-4624-83DC-433A40523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" y="1254"/>
                <a:ext cx="848" cy="1717"/>
              </a:xfrm>
              <a:prstGeom prst="roundRect">
                <a:avLst>
                  <a:gd name="adj" fmla="val 16667"/>
                </a:avLst>
              </a:prstGeom>
              <a:solidFill>
                <a:srgbClr val="DEE5E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AutoShape 20">
                <a:extLst>
                  <a:ext uri="{FF2B5EF4-FFF2-40B4-BE49-F238E27FC236}">
                    <a16:creationId xmlns:a16="http://schemas.microsoft.com/office/drawing/2014/main" id="{7115A915-2964-45E5-B0A9-21F370323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" y="1392"/>
                <a:ext cx="710" cy="150"/>
              </a:xfrm>
              <a:prstGeom prst="roundRect">
                <a:avLst>
                  <a:gd name="adj" fmla="val 16667"/>
                </a:avLst>
              </a:prstGeom>
              <a:solidFill>
                <a:srgbClr val="91A4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600" dirty="0"/>
                  <a:t>Module 1</a:t>
                </a:r>
                <a:endParaRPr lang="en-US" altLang="en-US" dirty="0"/>
              </a:p>
            </p:txBody>
          </p:sp>
          <p:sp>
            <p:nvSpPr>
              <p:cNvPr id="22" name="AutoShape 21">
                <a:extLst>
                  <a:ext uri="{FF2B5EF4-FFF2-40B4-BE49-F238E27FC236}">
                    <a16:creationId xmlns:a16="http://schemas.microsoft.com/office/drawing/2014/main" id="{EB642046-6252-453D-90E0-E67A89B7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7" y="1613"/>
                <a:ext cx="710" cy="150"/>
              </a:xfrm>
              <a:prstGeom prst="roundRect">
                <a:avLst>
                  <a:gd name="adj" fmla="val 16667"/>
                </a:avLst>
              </a:prstGeom>
              <a:solidFill>
                <a:srgbClr val="91A4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600" dirty="0"/>
                  <a:t>Module 2</a:t>
                </a:r>
                <a:endParaRPr lang="en-US" altLang="en-US" dirty="0"/>
              </a:p>
            </p:txBody>
          </p:sp>
          <p:sp>
            <p:nvSpPr>
              <p:cNvPr id="23" name="AutoShape 22">
                <a:extLst>
                  <a:ext uri="{FF2B5EF4-FFF2-40B4-BE49-F238E27FC236}">
                    <a16:creationId xmlns:a16="http://schemas.microsoft.com/office/drawing/2014/main" id="{21008303-9A1E-401C-B47A-FD51D2D2E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" y="1848"/>
                <a:ext cx="710" cy="150"/>
              </a:xfrm>
              <a:prstGeom prst="roundRect">
                <a:avLst>
                  <a:gd name="adj" fmla="val 16667"/>
                </a:avLst>
              </a:prstGeom>
              <a:solidFill>
                <a:srgbClr val="91A4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600" dirty="0"/>
                  <a:t>Module 3</a:t>
                </a:r>
                <a:endParaRPr lang="en-US" altLang="en-US" dirty="0"/>
              </a:p>
            </p:txBody>
          </p:sp>
          <p:sp>
            <p:nvSpPr>
              <p:cNvPr id="24" name="AutoShape 23">
                <a:extLst>
                  <a:ext uri="{FF2B5EF4-FFF2-40B4-BE49-F238E27FC236}">
                    <a16:creationId xmlns:a16="http://schemas.microsoft.com/office/drawing/2014/main" id="{3580CBAC-9691-45B6-8FA3-A331F9821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" y="2073"/>
                <a:ext cx="710" cy="150"/>
              </a:xfrm>
              <a:prstGeom prst="roundRect">
                <a:avLst>
                  <a:gd name="adj" fmla="val 16667"/>
                </a:avLst>
              </a:prstGeom>
              <a:solidFill>
                <a:srgbClr val="91A4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600" dirty="0"/>
                  <a:t>Module 4</a:t>
                </a:r>
                <a:endParaRPr lang="en-US" altLang="en-US" dirty="0"/>
              </a:p>
            </p:txBody>
          </p:sp>
          <p:sp>
            <p:nvSpPr>
              <p:cNvPr id="25" name="Text Box 24">
                <a:extLst>
                  <a:ext uri="{FF2B5EF4-FFF2-40B4-BE49-F238E27FC236}">
                    <a16:creationId xmlns:a16="http://schemas.microsoft.com/office/drawing/2014/main" id="{E36DFC02-57EF-4FD8-99A6-5015018759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5" y="2338"/>
                <a:ext cx="156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/>
                  <a:t>.</a:t>
                </a:r>
              </a:p>
              <a:p>
                <a:r>
                  <a:rPr lang="en-US" altLang="en-US" b="1" dirty="0"/>
                  <a:t>.</a:t>
                </a:r>
              </a:p>
              <a:p>
                <a:r>
                  <a:rPr lang="en-US" altLang="en-US" b="1" dirty="0"/>
                  <a:t>.</a:t>
                </a:r>
              </a:p>
            </p:txBody>
          </p:sp>
        </p:grpSp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9681B013-139A-4D90-B71E-F62ECA0A0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1397"/>
              <a:ext cx="1227" cy="299"/>
            </a:xfrm>
            <a:prstGeom prst="leftArrow">
              <a:avLst>
                <a:gd name="adj1" fmla="val 50000"/>
                <a:gd name="adj2" fmla="val 102592"/>
              </a:avLst>
            </a:prstGeom>
            <a:solidFill>
              <a:srgbClr val="D1DC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 dirty="0"/>
                <a:t>Dynamic Loading</a:t>
              </a:r>
            </a:p>
          </p:txBody>
        </p:sp>
      </p:grpSp>
      <p:sp>
        <p:nvSpPr>
          <p:cNvPr id="26" name="Text Box 26">
            <a:extLst>
              <a:ext uri="{FF2B5EF4-FFF2-40B4-BE49-F238E27FC236}">
                <a16:creationId xmlns:a16="http://schemas.microsoft.com/office/drawing/2014/main" id="{604774FC-E889-4397-8DE8-CCD4BF53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7" y="2157148"/>
            <a:ext cx="41408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“Accelerator Simulation Language”</a:t>
            </a:r>
            <a:r>
              <a:rPr lang="en-US" altLang="en-US" dirty="0"/>
              <a:t> </a:t>
            </a: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09407213-9065-4176-9113-8E19CBB48D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86212" y="2294745"/>
            <a:ext cx="317500" cy="10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D5F19369-6DAE-4D6A-8D8C-37401B64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7" y="5466011"/>
            <a:ext cx="6199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Unfortunately, we have to use two language approach: Python + C++</a:t>
            </a:r>
            <a:r>
              <a:rPr lang="en-US" altLang="en-US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9683DC-DAA4-46C6-A5BD-8DF918C3906E}"/>
              </a:ext>
            </a:extLst>
          </p:cNvPr>
          <p:cNvSpPr txBox="1"/>
          <p:nvPr/>
        </p:nvSpPr>
        <p:spPr>
          <a:xfrm>
            <a:off x="1067075" y="2675555"/>
            <a:ext cx="88878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3366FF"/>
                </a:solidFill>
              </a:rPr>
              <a:t>PyORBIT is an extended Python interpreter:  you can use numpy, matplotlib 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93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390D-3991-4B61-9271-A8A14949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Linac Model in PyORBIT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0D435-3D92-42F1-8831-1666284C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403" y="850865"/>
            <a:ext cx="9402030" cy="5386762"/>
          </a:xfrm>
        </p:spPr>
        <p:txBody>
          <a:bodyPr/>
          <a:lstStyle/>
          <a:p>
            <a:r>
              <a:rPr lang="en-US" sz="2400" b="1" dirty="0"/>
              <a:t>Linac part of PyORBIT has its own lattice structure</a:t>
            </a:r>
          </a:p>
          <a:p>
            <a:r>
              <a:rPr lang="en-US" sz="2400" b="1" dirty="0"/>
              <a:t>XML description of the linac lattice</a:t>
            </a:r>
          </a:p>
          <a:p>
            <a:r>
              <a:rPr lang="en-US" sz="2400" b="1" dirty="0"/>
              <a:t>5 different RF gap models</a:t>
            </a:r>
          </a:p>
          <a:p>
            <a:r>
              <a:rPr lang="en-US" sz="2400" b="1" dirty="0"/>
              <a:t>Two 3D Space Charge calculators: envelop like and 3D FFT</a:t>
            </a:r>
          </a:p>
          <a:p>
            <a:r>
              <a:rPr lang="en-US" sz="2400" b="1" dirty="0"/>
              <a:t>Overlapping quadrupole fields</a:t>
            </a:r>
          </a:p>
          <a:p>
            <a:r>
              <a:rPr lang="en-US" sz="2400" b="1" dirty="0"/>
              <a:t>Overlapping RF fields</a:t>
            </a:r>
          </a:p>
          <a:p>
            <a:r>
              <a:rPr lang="en-US" sz="2400" b="1" dirty="0"/>
              <a:t>Bunch Backtracking feature</a:t>
            </a:r>
          </a:p>
          <a:p>
            <a:r>
              <a:rPr lang="en-US" sz="2400" b="1" dirty="0"/>
              <a:t>Bunch generation from transverse emittance data</a:t>
            </a:r>
          </a:p>
          <a:p>
            <a:r>
              <a:rPr lang="en-US" sz="2400" b="1" dirty="0"/>
              <a:t>Apertures for quads, RF gaps, and beam pipe</a:t>
            </a:r>
          </a:p>
          <a:p>
            <a:r>
              <a:rPr lang="en-US" sz="2400" b="1" dirty="0"/>
              <a:t>Performed benchmark with Parmila, TraceWin, Impact</a:t>
            </a:r>
          </a:p>
        </p:txBody>
      </p:sp>
    </p:spTree>
    <p:extLst>
      <p:ext uri="{BB962C8B-B14F-4D97-AF65-F5344CB8AC3E}">
        <p14:creationId xmlns:p14="http://schemas.microsoft.com/office/powerpoint/2010/main" val="240039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3A85-1186-45E8-B435-50A7E9B8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185816"/>
            <a:ext cx="11422261" cy="510909"/>
          </a:xfrm>
        </p:spPr>
        <p:txBody>
          <a:bodyPr/>
          <a:lstStyle/>
          <a:p>
            <a:r>
              <a:rPr lang="en-US" dirty="0"/>
              <a:t>PyORBIT – Parmila Benchmark – MEBT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855D2F-023D-49FB-ACB5-1C6897E1F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5055"/>
              </p:ext>
            </p:extLst>
          </p:nvPr>
        </p:nvGraphicFramePr>
        <p:xfrm>
          <a:off x="982653" y="859148"/>
          <a:ext cx="39020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855D2F-023D-49FB-ACB5-1C6897E1F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53" y="859148"/>
                        <a:ext cx="3902075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9986EFB-D5D9-4F5B-87C5-A1AFBABA4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3213"/>
              </p:ext>
            </p:extLst>
          </p:nvPr>
        </p:nvGraphicFramePr>
        <p:xfrm>
          <a:off x="7151236" y="1002173"/>
          <a:ext cx="3811587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9986EFB-D5D9-4F5B-87C5-A1AFBABA4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236" y="1002173"/>
                        <a:ext cx="3811587" cy="291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55EAF6-7DB3-4660-AE4D-C71A2D647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32065"/>
              </p:ext>
            </p:extLst>
          </p:nvPr>
        </p:nvGraphicFramePr>
        <p:xfrm>
          <a:off x="982653" y="3921585"/>
          <a:ext cx="36449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Graph" r:id="rId7" imgW="3901320" imgH="2986920" progId="Origin50.Graph">
                  <p:embed/>
                </p:oleObj>
              </mc:Choice>
              <mc:Fallback>
                <p:oleObj name="Graph" r:id="rId7" imgW="3901320" imgH="298692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155EAF6-7DB3-4660-AE4D-C71A2D6474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53" y="3921585"/>
                        <a:ext cx="3644900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7126B4F1-5AFE-4B53-9CE3-F45F661AB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638" y="4092809"/>
            <a:ext cx="31774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/>
              <a:t>20,000 macro-particles</a:t>
            </a:r>
          </a:p>
          <a:p>
            <a:r>
              <a:rPr lang="en-US" altLang="en-US" sz="1600" b="1" dirty="0"/>
              <a:t>Water Bag 3D</a:t>
            </a:r>
          </a:p>
          <a:p>
            <a:r>
              <a:rPr lang="en-US" altLang="en-US" sz="1600" b="1" dirty="0"/>
              <a:t>Bunchers RF is on, 90</a:t>
            </a:r>
            <a:r>
              <a:rPr lang="en-US" altLang="en-US" sz="1600" b="1" baseline="30000" dirty="0"/>
              <a:t>0</a:t>
            </a:r>
            <a:r>
              <a:rPr lang="en-US" altLang="en-US" sz="1600" b="1" dirty="0"/>
              <a:t> phases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Timing:</a:t>
            </a:r>
          </a:p>
          <a:p>
            <a:r>
              <a:rPr lang="en-US" altLang="en-US" sz="1600" b="1" dirty="0"/>
              <a:t>Parmila SHEFF – about 4 sec</a:t>
            </a:r>
          </a:p>
          <a:p>
            <a:r>
              <a:rPr lang="en-US" altLang="en-US" sz="1600" b="1" dirty="0"/>
              <a:t>PARMILA 3D PICNIC – 8 sec</a:t>
            </a:r>
          </a:p>
          <a:p>
            <a:r>
              <a:rPr lang="en-US" altLang="en-US" sz="1600" b="1" dirty="0"/>
              <a:t>pyORBIT 1 Ellipsoid – 1.6 sec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3CFC17F-23A5-4B01-93A9-5EDD27F9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306" y="635461"/>
            <a:ext cx="462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dirty="0"/>
              <a:t>SNS MEBT 38 mA. PARMILA vs. pyORBIT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7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B79C-9DE9-40C9-B72D-91F479AA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45" y="236982"/>
            <a:ext cx="8636290" cy="510909"/>
          </a:xfrm>
        </p:spPr>
        <p:txBody>
          <a:bodyPr/>
          <a:lstStyle/>
          <a:p>
            <a:r>
              <a:rPr lang="en-US" dirty="0"/>
              <a:t>SCL: PyORBIT – OpenXAL Online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7D9134-4BB0-44CA-91CA-094BC5C7D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382" y="721731"/>
            <a:ext cx="7273553" cy="498888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B44E1C7-1F9A-4A29-A698-2481FA20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496" y="5769558"/>
            <a:ext cx="5835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OpenXAL Online Model is an envelop tracking code</a:t>
            </a:r>
          </a:p>
        </p:txBody>
      </p:sp>
    </p:spTree>
    <p:extLst>
      <p:ext uri="{BB962C8B-B14F-4D97-AF65-F5344CB8AC3E}">
        <p14:creationId xmlns:p14="http://schemas.microsoft.com/office/powerpoint/2010/main" val="88674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6BA7-E2A4-4E09-BE3F-D357314A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Plans for OpenXAL and PyORBIT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D40A-49EF-4582-9599-CC7672DE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81" y="786091"/>
            <a:ext cx="10996653" cy="5341865"/>
          </a:xfrm>
        </p:spPr>
        <p:txBody>
          <a:bodyPr/>
          <a:lstStyle/>
          <a:p>
            <a:r>
              <a:rPr lang="en-US" sz="2400" b="1" dirty="0"/>
              <a:t>Ultimate goal for Control Room Apps: universal plugin mechanism for online models in control room applications – possibility to switch between models during live data analysis</a:t>
            </a:r>
          </a:p>
          <a:p>
            <a:endParaRPr lang="en-US" sz="1000" b="1" dirty="0"/>
          </a:p>
          <a:p>
            <a:r>
              <a:rPr lang="en-US" sz="2400" b="1" dirty="0"/>
              <a:t>OpenXAL: Structure and Online Model improvements</a:t>
            </a:r>
          </a:p>
          <a:p>
            <a:endParaRPr lang="en-US" sz="1000" b="1" dirty="0"/>
          </a:p>
          <a:p>
            <a:r>
              <a:rPr lang="en-US" sz="2400" b="1" dirty="0"/>
              <a:t>Right now: use PyORBIT as online model for our Beam Test Facility: the first variant with GUI is ready</a:t>
            </a:r>
          </a:p>
          <a:p>
            <a:endParaRPr lang="en-US" sz="1000" b="1" dirty="0"/>
          </a:p>
          <a:p>
            <a:r>
              <a:rPr lang="en-US" sz="2400" b="1" dirty="0"/>
              <a:t>Perform more benchmarks between PyORBIT and real data for SNS</a:t>
            </a:r>
          </a:p>
          <a:p>
            <a:endParaRPr lang="en-US" sz="1000" b="1" dirty="0"/>
          </a:p>
          <a:p>
            <a:r>
              <a:rPr lang="en-US" sz="2400" b="1" dirty="0">
                <a:solidFill>
                  <a:srgbClr val="0070C0"/>
                </a:solidFill>
              </a:rPr>
              <a:t>Use PyORBIT for SNS SCL data analysis and a new optics generation to reduce losses </a:t>
            </a:r>
          </a:p>
        </p:txBody>
      </p:sp>
    </p:spTree>
    <p:extLst>
      <p:ext uri="{BB962C8B-B14F-4D97-AF65-F5344CB8AC3E}">
        <p14:creationId xmlns:p14="http://schemas.microsoft.com/office/powerpoint/2010/main" val="124355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7337-6D5B-4E57-89F9-606007DD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B476-ADF2-462F-A2C1-3710991A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moment, SNS actively uses two simulation codes for the linac part of accelerator: OpenXAL Online Model and PyORBIT</a:t>
            </a:r>
          </a:p>
          <a:p>
            <a:r>
              <a:rPr lang="en-US" dirty="0"/>
              <a:t>OpenXAL is a community code – most active developers are at ESS, CSNS, and SNS</a:t>
            </a:r>
          </a:p>
          <a:p>
            <a:r>
              <a:rPr lang="en-US" dirty="0"/>
              <a:t>PyORBIT linac part is used only at SNS</a:t>
            </a:r>
          </a:p>
          <a:p>
            <a:r>
              <a:rPr lang="en-US" dirty="0"/>
              <a:t>There are plenty of tasks for PyORBIT here at SNS</a:t>
            </a:r>
          </a:p>
          <a:p>
            <a:r>
              <a:rPr lang="en-US" dirty="0"/>
              <a:t>Control room applications with accelerator models as plugins could be useful for community  </a:t>
            </a:r>
          </a:p>
        </p:txBody>
      </p:sp>
    </p:spTree>
    <p:extLst>
      <p:ext uri="{BB962C8B-B14F-4D97-AF65-F5344CB8AC3E}">
        <p14:creationId xmlns:p14="http://schemas.microsoft.com/office/powerpoint/2010/main" val="427886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63EFBE-D9A0-4F4C-A2DE-6CD87E34E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782" y="2962824"/>
            <a:ext cx="485283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2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2C70-AA51-4C2E-81A4-F09629AE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PyORBIT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36F3-39D5-4977-80C8-E785A8F9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092" y="867727"/>
            <a:ext cx="8642640" cy="5333288"/>
          </a:xfrm>
        </p:spPr>
        <p:txBody>
          <a:bodyPr/>
          <a:lstStyle/>
          <a:p>
            <a:r>
              <a:rPr lang="en-US" altLang="en-US" sz="2400" b="1" dirty="0"/>
              <a:t>PyORBIT is descendant of ORBIT code (rings + transport lines)</a:t>
            </a:r>
          </a:p>
          <a:p>
            <a:r>
              <a:rPr lang="en-US" altLang="en-US" sz="2400" b="1" dirty="0"/>
              <a:t>PyORBIT &amp; ORBIT have the two language structure: driving scripting shell and C++ underneath</a:t>
            </a:r>
          </a:p>
          <a:p>
            <a:r>
              <a:rPr lang="en-US" altLang="en-US" sz="2400" b="1" dirty="0"/>
              <a:t>ORBIT’s Super Code shell was replaced by Python</a:t>
            </a:r>
          </a:p>
          <a:p>
            <a:r>
              <a:rPr lang="en-US" altLang="en-US" sz="2400" b="1" dirty="0"/>
              <a:t>Open source: means everybody can do anything, and it is open for future collaborators</a:t>
            </a:r>
          </a:p>
          <a:p>
            <a:r>
              <a:rPr lang="en-US" altLang="en-US" sz="2400" b="1" dirty="0"/>
              <a:t>Architecture allows independent development of external modules without any permission</a:t>
            </a:r>
          </a:p>
          <a:p>
            <a:r>
              <a:rPr lang="en-US" altLang="en-US" sz="2400" b="1" dirty="0"/>
              <a:t>At this moment owners of the PyORBIT Collaboration at GitHub are from: CERN, GSI, SNS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8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2244" y="1080057"/>
            <a:ext cx="8120640" cy="4195415"/>
          </a:xfrm>
        </p:spPr>
        <p:txBody>
          <a:bodyPr/>
          <a:lstStyle/>
          <a:p>
            <a:r>
              <a:rPr lang="en-US" b="1" dirty="0"/>
              <a:t>History of Linac Simulation Software at SNS</a:t>
            </a:r>
          </a:p>
          <a:p>
            <a:r>
              <a:rPr lang="en-US" b="1" dirty="0"/>
              <a:t>OpenXAL Online Model</a:t>
            </a:r>
          </a:p>
          <a:p>
            <a:pPr lvl="1"/>
            <a:r>
              <a:rPr lang="en-US" b="1" dirty="0"/>
              <a:t>Bunch Centroid Motion</a:t>
            </a:r>
          </a:p>
          <a:p>
            <a:pPr lvl="1"/>
            <a:r>
              <a:rPr lang="en-US" b="1" dirty="0"/>
              <a:t>RMS Bunch Sizes</a:t>
            </a:r>
          </a:p>
          <a:p>
            <a:r>
              <a:rPr lang="en-US" b="1" dirty="0"/>
              <a:t>PIC Codes </a:t>
            </a:r>
          </a:p>
          <a:p>
            <a:pPr lvl="1"/>
            <a:r>
              <a:rPr lang="en-US" b="1" dirty="0"/>
              <a:t>PARMILA, IMPACT, Track, TraceWin</a:t>
            </a:r>
          </a:p>
          <a:p>
            <a:pPr lvl="1"/>
            <a:r>
              <a:rPr lang="en-US" b="1" dirty="0"/>
              <a:t>PyORBIT (Linac Package)</a:t>
            </a:r>
          </a:p>
          <a:p>
            <a:r>
              <a:rPr lang="en-US" b="1" dirty="0"/>
              <a:t>Plans and Conclusions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7860-6653-4EFC-A493-922BDFCD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Linac Simulation Software at SNS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AD8BE0-8555-4EFE-9CBF-07C296477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80807"/>
              </p:ext>
            </p:extLst>
          </p:nvPr>
        </p:nvGraphicFramePr>
        <p:xfrm>
          <a:off x="612250" y="820496"/>
          <a:ext cx="10821725" cy="460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790">
                  <a:extLst>
                    <a:ext uri="{9D8B030D-6E8A-4147-A177-3AD203B41FA5}">
                      <a16:colId xmlns:a16="http://schemas.microsoft.com/office/drawing/2014/main" val="1555596141"/>
                    </a:ext>
                  </a:extLst>
                </a:gridCol>
                <a:gridCol w="8310935">
                  <a:extLst>
                    <a:ext uri="{9D8B030D-6E8A-4147-A177-3AD203B41FA5}">
                      <a16:colId xmlns:a16="http://schemas.microsoft.com/office/drawing/2014/main" val="2079118741"/>
                    </a:ext>
                  </a:extLst>
                </a:gridCol>
              </a:tblGrid>
              <a:tr h="3716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SNS Project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Linac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22"/>
                  </a:ext>
                </a:extLst>
              </a:tr>
              <a:tr h="412925">
                <a:tc>
                  <a:txBody>
                    <a:bodyPr/>
                    <a:lstStyle/>
                    <a:p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Parmila, Trace3D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730229"/>
                  </a:ext>
                </a:extLst>
              </a:tr>
              <a:tr h="855891">
                <a:tc>
                  <a:txBody>
                    <a:bodyPr/>
                    <a:lstStyle/>
                    <a:p>
                      <a:r>
                        <a:rPr lang="en-US" sz="1600" dirty="0"/>
                        <a:t>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Parmila: </a:t>
                      </a:r>
                      <a:r>
                        <a:rPr lang="en-US" sz="1600" b="1" dirty="0"/>
                        <a:t>Transverse Matching (Warm Linac)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3366FF"/>
                          </a:solidFill>
                        </a:rPr>
                        <a:t>XAL Online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:</a:t>
                      </a:r>
                      <a:r>
                        <a:rPr lang="en-US" sz="1600" b="1" dirty="0"/>
                        <a:t> RF Setup, Transverse Matching (Warm Linac)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11800"/>
                  </a:ext>
                </a:extLst>
              </a:tr>
              <a:tr h="1741822">
                <a:tc>
                  <a:txBody>
                    <a:bodyPr/>
                    <a:lstStyle/>
                    <a:p>
                      <a:r>
                        <a:rPr lang="en-US" sz="1600" dirty="0"/>
                        <a:t>Power Ramp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Parmila: </a:t>
                      </a:r>
                      <a:r>
                        <a:rPr lang="en-US" sz="1600" b="1" dirty="0"/>
                        <a:t>MEBT Round Beam Optics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Impact: </a:t>
                      </a:r>
                      <a:r>
                        <a:rPr lang="en-US" sz="1600" b="1" dirty="0"/>
                        <a:t>CCL, SCL Matching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3366FF"/>
                          </a:solidFill>
                        </a:rPr>
                        <a:t>XAL Online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en-US" sz="1600" b="1" dirty="0"/>
                        <a:t>MEBT Optics for Proton Experiment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Track: </a:t>
                      </a:r>
                      <a:r>
                        <a:rPr lang="en-US" sz="1600" b="1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0986"/>
                  </a:ext>
                </a:extLst>
              </a:tr>
              <a:tr h="1222483">
                <a:tc>
                  <a:txBody>
                    <a:bodyPr/>
                    <a:lstStyle/>
                    <a:p>
                      <a:r>
                        <a:rPr lang="en-US" sz="1600" dirty="0"/>
                        <a:t>1.0 – 1.4 MW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3366FF"/>
                          </a:solidFill>
                        </a:rPr>
                        <a:t>OpenXAL Online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en-US" sz="1600" b="1" dirty="0"/>
                        <a:t>Automated RF Setup, Longitudinal Twiss measurements in SCL, MEBT, Transverse Twiss  in SCL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3366FF"/>
                          </a:solidFill>
                        </a:rPr>
                        <a:t>PyORBIT: </a:t>
                      </a:r>
                      <a:r>
                        <a:rPr lang="en-US" sz="1600" b="1" dirty="0"/>
                        <a:t>MEBT Optics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988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4F3DD1-C2AB-4FC0-AF73-67434C254CFB}"/>
              </a:ext>
            </a:extLst>
          </p:cNvPr>
          <p:cNvSpPr txBox="1"/>
          <p:nvPr/>
        </p:nvSpPr>
        <p:spPr>
          <a:xfrm>
            <a:off x="3495353" y="5695872"/>
            <a:ext cx="55023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Sporadically used PARMTEQ for RFQ modeling. </a:t>
            </a:r>
          </a:p>
        </p:txBody>
      </p:sp>
    </p:spTree>
    <p:extLst>
      <p:ext uri="{BB962C8B-B14F-4D97-AF65-F5344CB8AC3E}">
        <p14:creationId xmlns:p14="http://schemas.microsoft.com/office/powerpoint/2010/main" val="243392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A14B-29DF-4708-B089-60F3F03A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OpenXAL Online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6391-3E7B-4D53-A952-EB0428AA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76" y="786460"/>
            <a:ext cx="11091213" cy="5537500"/>
          </a:xfrm>
        </p:spPr>
        <p:txBody>
          <a:bodyPr/>
          <a:lstStyle/>
          <a:p>
            <a:r>
              <a:rPr lang="en-US" b="1" dirty="0">
                <a:solidFill>
                  <a:srgbClr val="3366FF"/>
                </a:solidFill>
              </a:rPr>
              <a:t>Features: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Source</a:t>
            </a:r>
          </a:p>
          <a:p>
            <a:pPr lvl="1"/>
            <a:r>
              <a:rPr lang="en-US" b="1" dirty="0"/>
              <a:t>Part of the OpenXAL framework</a:t>
            </a:r>
          </a:p>
          <a:p>
            <a:pPr lvl="1"/>
            <a:r>
              <a:rPr lang="en-US" b="1" dirty="0"/>
              <a:t>Implemented in Java – fast </a:t>
            </a:r>
          </a:p>
          <a:p>
            <a:pPr lvl="1"/>
            <a:r>
              <a:rPr lang="en-US" b="1" dirty="0"/>
              <a:t>Bunch Envelop &amp; Center Tracking – significantly improved analog of Trace3D</a:t>
            </a:r>
          </a:p>
          <a:p>
            <a:pPr lvl="1"/>
            <a:r>
              <a:rPr lang="en-US" b="1" dirty="0"/>
              <a:t>Improved RF Cavities models (rel. to Trace3D): can be used for realistic RF phase scans</a:t>
            </a:r>
          </a:p>
          <a:p>
            <a:pPr lvl="1"/>
            <a:r>
              <a:rPr lang="en-US" b="1" dirty="0"/>
              <a:t>Includes 3D Space charge</a:t>
            </a:r>
          </a:p>
          <a:p>
            <a:r>
              <a:rPr lang="en-US" b="1" dirty="0">
                <a:solidFill>
                  <a:srgbClr val="3366FF"/>
                </a:solidFill>
              </a:rPr>
              <a:t>Areas for improvement identified:</a:t>
            </a:r>
          </a:p>
          <a:p>
            <a:pPr lvl="1"/>
            <a:r>
              <a:rPr lang="en-US" b="1" dirty="0"/>
              <a:t>RF gap model (ongoing activity)</a:t>
            </a:r>
          </a:p>
          <a:p>
            <a:pPr lvl="1"/>
            <a:r>
              <a:rPr lang="en-US" b="1" dirty="0"/>
              <a:t>Realistic overlapping and fringe fields for magnets and distributed RF fields in RF gaps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0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DC67-772F-46D1-BA54-F7BCC3C8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202594"/>
            <a:ext cx="11422261" cy="510909"/>
          </a:xfrm>
        </p:spPr>
        <p:txBody>
          <a:bodyPr/>
          <a:lstStyle/>
          <a:p>
            <a:r>
              <a:rPr lang="en-US" dirty="0"/>
              <a:t>Bunch Center Motion: RF Setup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B3B03-A01B-42E3-AAC4-DB41E28572BC}"/>
              </a:ext>
            </a:extLst>
          </p:cNvPr>
          <p:cNvSpPr txBox="1"/>
          <p:nvPr/>
        </p:nvSpPr>
        <p:spPr>
          <a:xfrm>
            <a:off x="487474" y="735287"/>
            <a:ext cx="3150453" cy="4801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Online Model: </a:t>
            </a:r>
            <a:r>
              <a:rPr lang="en-US" sz="1400" b="1" dirty="0">
                <a:solidFill>
                  <a:srgbClr val="3366FF"/>
                </a:solidFill>
              </a:rPr>
              <a:t>simulates synchronous particle arrival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62F-DFF7-45CC-B901-D9BE8BAB9189}"/>
              </a:ext>
            </a:extLst>
          </p:cNvPr>
          <p:cNvSpPr txBox="1"/>
          <p:nvPr/>
        </p:nvSpPr>
        <p:spPr>
          <a:xfrm>
            <a:off x="8132724" y="731477"/>
            <a:ext cx="3150453" cy="4801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BPMs signal: </a:t>
            </a:r>
            <a:r>
              <a:rPr lang="en-US" sz="1400" b="1" dirty="0">
                <a:solidFill>
                  <a:srgbClr val="3366FF"/>
                </a:solidFill>
              </a:rPr>
              <a:t>bunch center phase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3366FF"/>
                </a:solidFill>
              </a:rPr>
              <a:t>φ = </a:t>
            </a:r>
            <a:r>
              <a:rPr lang="el-GR" sz="1400" b="1" dirty="0">
                <a:solidFill>
                  <a:srgbClr val="3366FF"/>
                </a:solidFill>
              </a:rPr>
              <a:t>ω</a:t>
            </a:r>
            <a:r>
              <a:rPr lang="en-US" sz="1400" b="1" dirty="0">
                <a:solidFill>
                  <a:srgbClr val="3366FF"/>
                </a:solidFill>
              </a:rPr>
              <a:t>t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1BA22853-5FAF-476A-B91C-C09E4D2EFFD1}"/>
              </a:ext>
            </a:extLst>
          </p:cNvPr>
          <p:cNvSpPr/>
          <p:nvPr/>
        </p:nvSpPr>
        <p:spPr>
          <a:xfrm>
            <a:off x="3781113" y="875981"/>
            <a:ext cx="4209948" cy="165567"/>
          </a:xfrm>
          <a:prstGeom prst="left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71E45-BF1F-4D40-BE6C-4DB863331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6" y="1652335"/>
            <a:ext cx="4263409" cy="183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1513D-8363-4313-AA31-44B61AE0C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25" y="1653161"/>
            <a:ext cx="3566134" cy="18540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3D43A-437B-4CC5-A14E-BC57817383D8}"/>
              </a:ext>
            </a:extLst>
          </p:cNvPr>
          <p:cNvCxnSpPr>
            <a:cxnSpLocks/>
          </p:cNvCxnSpPr>
          <p:nvPr/>
        </p:nvCxnSpPr>
        <p:spPr>
          <a:xfrm>
            <a:off x="344288" y="1267866"/>
            <a:ext cx="11041978" cy="30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492636-8176-4507-8D63-7E87130C5755}"/>
              </a:ext>
            </a:extLst>
          </p:cNvPr>
          <p:cNvSpPr txBox="1"/>
          <p:nvPr/>
        </p:nvSpPr>
        <p:spPr>
          <a:xfrm>
            <a:off x="1995618" y="1298703"/>
            <a:ext cx="825514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70C0"/>
                </a:solidFill>
              </a:rPr>
              <a:t>2 Apps: </a:t>
            </a:r>
            <a:r>
              <a:rPr lang="en-US" sz="1600" b="1" dirty="0">
                <a:solidFill>
                  <a:srgbClr val="3366FF"/>
                </a:solidFill>
              </a:rPr>
              <a:t>Warm Linac Wizard </a:t>
            </a:r>
            <a:r>
              <a:rPr lang="en-US" sz="1600" b="1" dirty="0">
                <a:solidFill>
                  <a:srgbClr val="0070C0"/>
                </a:solidFill>
              </a:rPr>
              <a:t>+ </a:t>
            </a:r>
            <a:r>
              <a:rPr lang="en-US" sz="1600" b="1" dirty="0">
                <a:solidFill>
                  <a:srgbClr val="3366FF"/>
                </a:solidFill>
              </a:rPr>
              <a:t>SCL Wizard</a:t>
            </a:r>
            <a:r>
              <a:rPr lang="en-US" sz="1600" b="1" dirty="0">
                <a:solidFill>
                  <a:srgbClr val="0070C0"/>
                </a:solidFill>
              </a:rPr>
              <a:t>: OpenXAL Online Model engine inside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1CA7000-DFE3-4E2B-89C2-BB788B8C5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53620"/>
              </p:ext>
            </p:extLst>
          </p:nvPr>
        </p:nvGraphicFramePr>
        <p:xfrm>
          <a:off x="389916" y="3540436"/>
          <a:ext cx="10996350" cy="273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450">
                  <a:extLst>
                    <a:ext uri="{9D8B030D-6E8A-4147-A177-3AD203B41FA5}">
                      <a16:colId xmlns:a16="http://schemas.microsoft.com/office/drawing/2014/main" val="313246160"/>
                    </a:ext>
                  </a:extLst>
                </a:gridCol>
                <a:gridCol w="3665450">
                  <a:extLst>
                    <a:ext uri="{9D8B030D-6E8A-4147-A177-3AD203B41FA5}">
                      <a16:colId xmlns:a16="http://schemas.microsoft.com/office/drawing/2014/main" val="2651407534"/>
                    </a:ext>
                  </a:extLst>
                </a:gridCol>
                <a:gridCol w="3665450">
                  <a:extLst>
                    <a:ext uri="{9D8B030D-6E8A-4147-A177-3AD203B41FA5}">
                      <a16:colId xmlns:a16="http://schemas.microsoft.com/office/drawing/2014/main" val="281373934"/>
                    </a:ext>
                  </a:extLst>
                </a:gridCol>
              </a:tblGrid>
              <a:tr h="318880">
                <a:tc>
                  <a:txBody>
                    <a:bodyPr/>
                    <a:lstStyle/>
                    <a:p>
                      <a:r>
                        <a:rPr lang="en-US" dirty="0"/>
                        <a:t>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DTL-CCL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Superconducting Linac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65412"/>
                  </a:ext>
                </a:extLst>
              </a:tr>
              <a:tr h="237330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Different BPMs give slightly different RF phase setpoints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Probable cause: bunch length is big ~20</a:t>
                      </a:r>
                      <a:r>
                        <a:rPr lang="en-US" sz="1600" b="1" baseline="30000" dirty="0"/>
                        <a:t>0</a:t>
                      </a:r>
                      <a:r>
                        <a:rPr lang="en-US" sz="1600" b="1" dirty="0"/>
                        <a:t>, Point-like model is an approximation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PIC code could be used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RF structures are long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Internal and external BPMs give slightly different RF phase setpoints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Probably, fields inside cavities are different from design 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Some accumulated differences between measured and simulated beam energies along SCL, usually it is about 2 MeV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More precise model for acceleration inside RF cavities could improve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503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45B3A9-C6D5-495F-936F-3498CBC2A690}"/>
              </a:ext>
            </a:extLst>
          </p:cNvPr>
          <p:cNvSpPr txBox="1"/>
          <p:nvPr/>
        </p:nvSpPr>
        <p:spPr>
          <a:xfrm>
            <a:off x="5070221" y="1633644"/>
            <a:ext cx="2048381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Overall: Success</a:t>
            </a:r>
          </a:p>
          <a:p>
            <a:pPr algn="ctr">
              <a:lnSpc>
                <a:spcPct val="90000"/>
              </a:lnSpc>
            </a:pPr>
            <a:endParaRPr lang="en-US" b="1" dirty="0"/>
          </a:p>
          <a:p>
            <a:pPr algn="ctr">
              <a:lnSpc>
                <a:spcPct val="90000"/>
              </a:lnSpc>
            </a:pPr>
            <a:r>
              <a:rPr lang="en-US" b="1" dirty="0"/>
              <a:t>22 min for Warm 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Linac</a:t>
            </a:r>
          </a:p>
          <a:p>
            <a:pPr algn="ctr">
              <a:lnSpc>
                <a:spcPct val="90000"/>
              </a:lnSpc>
            </a:pPr>
            <a:endParaRPr lang="en-US" b="1" dirty="0"/>
          </a:p>
          <a:p>
            <a:pPr algn="ctr">
              <a:lnSpc>
                <a:spcPct val="90000"/>
              </a:lnSpc>
            </a:pPr>
            <a:r>
              <a:rPr lang="en-US" b="1" dirty="0"/>
              <a:t>40 min for SCL</a:t>
            </a:r>
          </a:p>
        </p:txBody>
      </p:sp>
    </p:spTree>
    <p:extLst>
      <p:ext uri="{BB962C8B-B14F-4D97-AF65-F5344CB8AC3E}">
        <p14:creationId xmlns:p14="http://schemas.microsoft.com/office/powerpoint/2010/main" val="115979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DC67-772F-46D1-BA54-F7BCC3C8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Bunch Center Motion: RF Setup (Cont.)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61A2F2-DB5A-4FF9-9E8F-7CCF3AA0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" y="847932"/>
            <a:ext cx="11520059" cy="48849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Overall OpenXAL model is a great success for SNS</a:t>
            </a:r>
          </a:p>
          <a:p>
            <a:r>
              <a:rPr lang="en-US" sz="2000" b="1" dirty="0">
                <a:solidFill>
                  <a:srgbClr val="3366FF"/>
                </a:solidFill>
              </a:rPr>
              <a:t>Warm Linac Wizard</a:t>
            </a:r>
          </a:p>
          <a:p>
            <a:pPr lvl="1"/>
            <a:r>
              <a:rPr lang="en-US" sz="2000" b="1" dirty="0"/>
              <a:t>It can record the results of the empirical tuning, and it can restore it from the saved file</a:t>
            </a:r>
          </a:p>
          <a:p>
            <a:pPr lvl="1"/>
            <a:r>
              <a:rPr lang="en-US" sz="2000" b="1" dirty="0"/>
              <a:t>RF setup is automated – it takes about 22 min for 14 cavities</a:t>
            </a:r>
          </a:p>
          <a:p>
            <a:pPr marL="346075" lvl="1" indent="0">
              <a:buNone/>
            </a:pPr>
            <a:endParaRPr lang="en-US" sz="2000" b="1" dirty="0"/>
          </a:p>
          <a:p>
            <a:r>
              <a:rPr lang="en-US" sz="2000" b="1" dirty="0"/>
              <a:t> </a:t>
            </a:r>
            <a:r>
              <a:rPr lang="en-US" sz="2000" b="1" dirty="0">
                <a:solidFill>
                  <a:srgbClr val="3366FF"/>
                </a:solidFill>
              </a:rPr>
              <a:t>SCL Wizard</a:t>
            </a:r>
          </a:p>
          <a:p>
            <a:pPr lvl="1"/>
            <a:r>
              <a:rPr lang="en-US" sz="2000" b="1" dirty="0"/>
              <a:t>It is precise enough to restore production setup</a:t>
            </a:r>
          </a:p>
          <a:p>
            <a:pPr lvl="1"/>
            <a:r>
              <a:rPr lang="en-US" sz="2000" b="1" dirty="0"/>
              <a:t>RF setup is automated – it takes about 40 min for 81 cavities</a:t>
            </a:r>
          </a:p>
          <a:p>
            <a:pPr lvl="1"/>
            <a:r>
              <a:rPr lang="en-US" sz="2000" b="1" dirty="0"/>
              <a:t>SCL can be retuned in the case of one cavity failure or change of the amplitude without rescan based only on the model</a:t>
            </a:r>
          </a:p>
        </p:txBody>
      </p:sp>
    </p:spTree>
    <p:extLst>
      <p:ext uri="{BB962C8B-B14F-4D97-AF65-F5344CB8AC3E}">
        <p14:creationId xmlns:p14="http://schemas.microsoft.com/office/powerpoint/2010/main" val="334900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DC67-772F-46D1-BA54-F7BCC3C8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Bunch Center Motion: Orbit Control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B3B03-A01B-42E3-AAC4-DB41E28572BC}"/>
              </a:ext>
            </a:extLst>
          </p:cNvPr>
          <p:cNvSpPr txBox="1"/>
          <p:nvPr/>
        </p:nvSpPr>
        <p:spPr>
          <a:xfrm>
            <a:off x="606743" y="760151"/>
            <a:ext cx="3150453" cy="4801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Online Model: </a:t>
            </a:r>
            <a:r>
              <a:rPr lang="en-US" sz="1400" b="1" dirty="0">
                <a:solidFill>
                  <a:srgbClr val="3366FF"/>
                </a:solidFill>
              </a:rPr>
              <a:t>simulates bunch center positions X and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B062F-DFF7-45CC-B901-D9BE8BAB9189}"/>
              </a:ext>
            </a:extLst>
          </p:cNvPr>
          <p:cNvSpPr txBox="1"/>
          <p:nvPr/>
        </p:nvSpPr>
        <p:spPr>
          <a:xfrm>
            <a:off x="8029089" y="629697"/>
            <a:ext cx="3366905" cy="6740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BPMs signal: </a:t>
            </a:r>
            <a:r>
              <a:rPr lang="en-US" sz="1400" b="1" dirty="0">
                <a:solidFill>
                  <a:srgbClr val="3366FF"/>
                </a:solidFill>
              </a:rPr>
              <a:t>beam center X and Y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Quad and Correctors: </a:t>
            </a:r>
            <a:r>
              <a:rPr lang="en-US" sz="1400" b="1" dirty="0">
                <a:solidFill>
                  <a:srgbClr val="3366FF"/>
                </a:solidFill>
              </a:rPr>
              <a:t>fields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RF Cavities: </a:t>
            </a:r>
            <a:r>
              <a:rPr lang="en-US" sz="1400" b="1" dirty="0">
                <a:solidFill>
                  <a:srgbClr val="3366FF"/>
                </a:solidFill>
              </a:rPr>
              <a:t>amplitudes and phases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1BA22853-5FAF-476A-B91C-C09E4D2EFFD1}"/>
              </a:ext>
            </a:extLst>
          </p:cNvPr>
          <p:cNvSpPr/>
          <p:nvPr/>
        </p:nvSpPr>
        <p:spPr>
          <a:xfrm>
            <a:off x="4019651" y="875982"/>
            <a:ext cx="3701066" cy="213344"/>
          </a:xfrm>
          <a:prstGeom prst="left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3D43A-437B-4CC5-A14E-BC57817383D8}"/>
              </a:ext>
            </a:extLst>
          </p:cNvPr>
          <p:cNvCxnSpPr>
            <a:cxnSpLocks/>
          </p:cNvCxnSpPr>
          <p:nvPr/>
        </p:nvCxnSpPr>
        <p:spPr>
          <a:xfrm>
            <a:off x="606743" y="1383126"/>
            <a:ext cx="10851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492636-8176-4507-8D63-7E87130C5755}"/>
              </a:ext>
            </a:extLst>
          </p:cNvPr>
          <p:cNvSpPr txBox="1"/>
          <p:nvPr/>
        </p:nvSpPr>
        <p:spPr>
          <a:xfrm>
            <a:off x="1929962" y="1460067"/>
            <a:ext cx="838646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70C0"/>
                </a:solidFill>
              </a:rPr>
              <a:t>2 Apps: </a:t>
            </a:r>
            <a:r>
              <a:rPr lang="en-US" sz="1600" b="1" dirty="0">
                <a:solidFill>
                  <a:srgbClr val="3366FF"/>
                </a:solidFill>
              </a:rPr>
              <a:t>Orbit Correction and CCL Orbit Corr. </a:t>
            </a:r>
            <a:r>
              <a:rPr lang="en-US" sz="1600" b="1" dirty="0">
                <a:solidFill>
                  <a:srgbClr val="0070C0"/>
                </a:solidFill>
              </a:rPr>
              <a:t>: OpenXAL Online Model engine inside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1CA7000-DFE3-4E2B-89C2-BB788B8C5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68951"/>
              </p:ext>
            </p:extLst>
          </p:nvPr>
        </p:nvGraphicFramePr>
        <p:xfrm>
          <a:off x="603540" y="3592800"/>
          <a:ext cx="10792454" cy="269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101">
                  <a:extLst>
                    <a:ext uri="{9D8B030D-6E8A-4147-A177-3AD203B41FA5}">
                      <a16:colId xmlns:a16="http://schemas.microsoft.com/office/drawing/2014/main" val="313246160"/>
                    </a:ext>
                  </a:extLst>
                </a:gridCol>
                <a:gridCol w="4219734">
                  <a:extLst>
                    <a:ext uri="{9D8B030D-6E8A-4147-A177-3AD203B41FA5}">
                      <a16:colId xmlns:a16="http://schemas.microsoft.com/office/drawing/2014/main" val="2651407534"/>
                    </a:ext>
                  </a:extLst>
                </a:gridCol>
                <a:gridCol w="3197619">
                  <a:extLst>
                    <a:ext uri="{9D8B030D-6E8A-4147-A177-3AD203B41FA5}">
                      <a16:colId xmlns:a16="http://schemas.microsoft.com/office/drawing/2014/main" val="281373934"/>
                    </a:ext>
                  </a:extLst>
                </a:gridCol>
              </a:tblGrid>
              <a:tr h="196404">
                <a:tc>
                  <a:txBody>
                    <a:bodyPr/>
                    <a:lstStyle/>
                    <a:p>
                      <a:r>
                        <a:rPr lang="en-US" dirty="0"/>
                        <a:t>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65412"/>
                  </a:ext>
                </a:extLst>
              </a:tr>
              <a:tr h="651510">
                <a:tc rowSpan="3"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We have to apply orbit correction iteratively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Probable cause: overlapping quadrupole fields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Modification of OpenXAL online model is desirable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Orbit correction does not work: only few BPMs per DTL tank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If all files for model initialization are correct, the model works very well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Otherwise, the iterative procedure is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50320"/>
                  </a:ext>
                </a:extLst>
              </a:tr>
              <a:tr h="378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CCL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53725"/>
                  </a:ext>
                </a:extLst>
              </a:tr>
              <a:tr h="1303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Only few BPMs – Quad offsets were needed – the specialized app was developed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Today we correct orbit empirically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82877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64455D-CD85-4FC1-A8B9-595E244F3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0" y="1737624"/>
            <a:ext cx="3445244" cy="181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C8BC6-C41B-4FC4-8AFA-EF055EB3A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67" y="1773999"/>
            <a:ext cx="3663657" cy="17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A4EF-A885-455D-982B-4A50F571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Bunch Length RMS: OpenXAL Online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5A0D2-80ED-4A38-A207-A215B5DA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423" y="827862"/>
            <a:ext cx="8642640" cy="2535820"/>
          </a:xfrm>
        </p:spPr>
        <p:txBody>
          <a:bodyPr/>
          <a:lstStyle/>
          <a:p>
            <a:r>
              <a:rPr lang="en-US" sz="2000" b="1" dirty="0"/>
              <a:t>In SCL no intercepting diagnostics are allowed</a:t>
            </a:r>
          </a:p>
          <a:p>
            <a:r>
              <a:rPr lang="en-US" sz="2000" b="1" dirty="0"/>
              <a:t>The procedure for longitudinal Twiss measurements based on a RF cavity manipulations and Fourier analysis of the BPM sum of all strip-lines signal is developed</a:t>
            </a:r>
          </a:p>
          <a:p>
            <a:pPr lvl="1"/>
            <a:r>
              <a:rPr lang="en-US" sz="1600" b="1" dirty="0"/>
              <a:t>For SCL few years ago   |    for MEBT this year</a:t>
            </a:r>
          </a:p>
          <a:p>
            <a:r>
              <a:rPr lang="en-US" sz="2000" b="1" dirty="0"/>
              <a:t>Measured longitudinal RMS emittance is 80% and 100% more than design value in MEBT and SCL respectively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A0426-72E7-4CB6-B3BB-40322A0C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8" y="3240549"/>
            <a:ext cx="4248395" cy="325243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274A5C2-8300-47F8-A08D-B6D1A94EF8D4}"/>
              </a:ext>
            </a:extLst>
          </p:cNvPr>
          <p:cNvSpPr/>
          <p:nvPr/>
        </p:nvSpPr>
        <p:spPr>
          <a:xfrm>
            <a:off x="5975743" y="3985804"/>
            <a:ext cx="4441371" cy="1283234"/>
          </a:xfrm>
          <a:prstGeom prst="leftArrow">
            <a:avLst/>
          </a:prstGeom>
          <a:solidFill>
            <a:schemeClr val="tx2">
              <a:lumMod val="40000"/>
              <a:lumOff val="60000"/>
              <a:alpha val="16000"/>
            </a:schemeClr>
          </a:solidFill>
          <a:ln w="254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SCL Long - RMS Bunch Size Model/Measurements</a:t>
            </a:r>
          </a:p>
        </p:txBody>
      </p:sp>
    </p:spTree>
    <p:extLst>
      <p:ext uri="{BB962C8B-B14F-4D97-AF65-F5344CB8AC3E}">
        <p14:creationId xmlns:p14="http://schemas.microsoft.com/office/powerpoint/2010/main" val="240335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3192-AD96-47BE-905B-488DCAB1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Transverse RMS Sizes,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47BF-25D1-421E-97A9-0E78DF19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76" y="721731"/>
            <a:ext cx="11123017" cy="1230015"/>
          </a:xfrm>
        </p:spPr>
        <p:txBody>
          <a:bodyPr/>
          <a:lstStyle/>
          <a:p>
            <a:r>
              <a:rPr lang="en-US" sz="1800" b="1" dirty="0"/>
              <a:t>The model-based (Parmila, Impact, OpenXAL Model) matching was used as a first step – the final tuning (low beam loss) is always empirical </a:t>
            </a:r>
          </a:p>
          <a:p>
            <a:r>
              <a:rPr lang="en-US" sz="1800" b="1" dirty="0"/>
              <a:t>In the SCL we can reconstruct RMS beam sizes, but we cannot predict beam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F904B-C4BE-4A68-BDA8-217A65822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54" y="1703218"/>
            <a:ext cx="8071098" cy="4624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6FFB1-F28C-48B6-822F-B0ECFF504A52}"/>
              </a:ext>
            </a:extLst>
          </p:cNvPr>
          <p:cNvSpPr txBox="1"/>
          <p:nvPr/>
        </p:nvSpPr>
        <p:spPr>
          <a:xfrm>
            <a:off x="8619746" y="2566171"/>
            <a:ext cx="63122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Hor.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1BF97-BF9E-45BB-BD8E-88C921AE2762}"/>
              </a:ext>
            </a:extLst>
          </p:cNvPr>
          <p:cNvSpPr txBox="1"/>
          <p:nvPr/>
        </p:nvSpPr>
        <p:spPr>
          <a:xfrm>
            <a:off x="8650501" y="3472735"/>
            <a:ext cx="6046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Ver.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D11C5-3198-41DB-816D-54F04E4D5330}"/>
              </a:ext>
            </a:extLst>
          </p:cNvPr>
          <p:cNvSpPr txBox="1"/>
          <p:nvPr/>
        </p:nvSpPr>
        <p:spPr>
          <a:xfrm>
            <a:off x="8560800" y="4439479"/>
            <a:ext cx="7909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Long.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03BD6-ED0A-4CA1-8929-4EFC7B91246E}"/>
              </a:ext>
            </a:extLst>
          </p:cNvPr>
          <p:cNvSpPr txBox="1"/>
          <p:nvPr/>
        </p:nvSpPr>
        <p:spPr>
          <a:xfrm>
            <a:off x="5526505" y="5233059"/>
            <a:ext cx="35460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SCL RMS Sizes: 2015.11.15</a:t>
            </a:r>
          </a:p>
          <a:p>
            <a:pPr algn="ctr">
              <a:lnSpc>
                <a:spcPct val="90000"/>
              </a:lnSpc>
            </a:pPr>
            <a:r>
              <a:rPr lang="en-US" sz="1600" b="1" dirty="0"/>
              <a:t>Points are Laser Wires Stations</a:t>
            </a:r>
          </a:p>
        </p:txBody>
      </p:sp>
    </p:spTree>
    <p:extLst>
      <p:ext uri="{BB962C8B-B14F-4D97-AF65-F5344CB8AC3E}">
        <p14:creationId xmlns:p14="http://schemas.microsoft.com/office/powerpoint/2010/main" val="2020503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EC660-24D0-43A0-AE5E-E274115E726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5100</TotalTime>
  <Words>1361</Words>
  <Application>Microsoft Office PowerPoint</Application>
  <PresentationFormat>Custom</PresentationFormat>
  <Paragraphs>200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Presentations (Wide Screen)</vt:lpstr>
      <vt:lpstr>Graph</vt:lpstr>
      <vt:lpstr>Linac Beam Dynamics: Measurement and Simulation</vt:lpstr>
      <vt:lpstr>Outline</vt:lpstr>
      <vt:lpstr>Linac Simulation Software at SNS</vt:lpstr>
      <vt:lpstr>OpenXAL Online Model</vt:lpstr>
      <vt:lpstr>Bunch Center Motion: RF Setup </vt:lpstr>
      <vt:lpstr>Bunch Center Motion: RF Setup (Cont.) </vt:lpstr>
      <vt:lpstr>Bunch Center Motion: Orbit Control </vt:lpstr>
      <vt:lpstr>Bunch Length RMS: OpenXAL Online Model</vt:lpstr>
      <vt:lpstr>Transverse RMS Sizes, Matching</vt:lpstr>
      <vt:lpstr>Envelop Codes Limitations</vt:lpstr>
      <vt:lpstr>Why Another PIC Linac Code?</vt:lpstr>
      <vt:lpstr>PyORBIT : Scripting Shell Approach</vt:lpstr>
      <vt:lpstr>Linac Model in PyORBIT</vt:lpstr>
      <vt:lpstr>PyORBIT – Parmila Benchmark – MEBT</vt:lpstr>
      <vt:lpstr>SCL: PyORBIT – OpenXAL Online Model</vt:lpstr>
      <vt:lpstr>Plans for OpenXAL and PyORBIT</vt:lpstr>
      <vt:lpstr>Conclusions</vt:lpstr>
      <vt:lpstr>PowerPoint Presentation</vt:lpstr>
      <vt:lpstr>PyORBIT at a Glance</vt:lpstr>
    </vt:vector>
  </TitlesOfParts>
  <Manager/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Eady, Lisa B.</cp:lastModifiedBy>
  <cp:revision>183</cp:revision>
  <cp:lastPrinted>2018-04-27T13:50:05Z</cp:lastPrinted>
  <dcterms:created xsi:type="dcterms:W3CDTF">2015-03-03T13:47:39Z</dcterms:created>
  <dcterms:modified xsi:type="dcterms:W3CDTF">2018-05-11T18:46:48Z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