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270" r:id="rId13"/>
    <p:sldId id="263" r:id="rId14"/>
    <p:sldId id="267" r:id="rId15"/>
    <p:sldId id="268" r:id="rId16"/>
    <p:sldId id="264" r:id="rId17"/>
    <p:sldId id="269" r:id="rId18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6" autoAdjust="0"/>
    <p:restoredTop sz="93949" autoAdjust="0"/>
  </p:normalViewPr>
  <p:slideViewPr>
    <p:cSldViewPr snapToGrid="0" showGuides="1">
      <p:cViewPr varScale="1">
        <p:scale>
          <a:sx n="114" d="100"/>
          <a:sy n="114" d="100"/>
        </p:scale>
        <p:origin x="90" y="144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(null)"/><Relationship Id="rId2" Type="http://schemas.openxmlformats.org/officeDocument/2006/relationships/image" Target="../media/image32.(null)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(null)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(null)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(null)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(null)"/><Relationship Id="rId2" Type="http://schemas.openxmlformats.org/officeDocument/2006/relationships/image" Target="../media/image39.(null)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(null)"/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(null)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(null)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(null)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(null)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(null)"/><Relationship Id="rId4" Type="http://schemas.openxmlformats.org/officeDocument/2006/relationships/image" Target="../media/image30.(null)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1034129"/>
          </a:xfrm>
        </p:spPr>
        <p:txBody>
          <a:bodyPr/>
          <a:lstStyle/>
          <a:p>
            <a:r>
              <a:rPr lang="en-US" sz="3600" dirty="0"/>
              <a:t>Self-Consistent Beam Distribution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485292" cy="154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Jeff Holmes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Accelerator Physics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16,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09BB-3102-084C-A34B-94C3A647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Self-Consistent Case – Verification (Beam Profiles)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55130D-5342-C54A-8F27-D5C8946ED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8" y="2803494"/>
            <a:ext cx="5053749" cy="3537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FB3775-9025-4A4A-A3E4-BE1B7BC67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88" y="2803493"/>
            <a:ext cx="5053750" cy="3537625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220186D-A750-7348-9204-FC4A0CC6E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223752"/>
            <a:ext cx="11369809" cy="1186939"/>
          </a:xfrm>
        </p:spPr>
        <p:txBody>
          <a:bodyPr/>
          <a:lstStyle/>
          <a:p>
            <a:r>
              <a:rPr lang="en-US" dirty="0"/>
              <a:t>Beam profiles have well-defined shape (constant density)</a:t>
            </a:r>
          </a:p>
          <a:p>
            <a:r>
              <a:rPr lang="en-US" dirty="0"/>
              <a:t>“Wings” at edges due to non-ideal effects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76B76F-4F60-8E4F-B07A-3965182EBFE3}"/>
              </a:ext>
            </a:extLst>
          </p:cNvPr>
          <p:cNvSpPr txBox="1"/>
          <p:nvPr/>
        </p:nvSpPr>
        <p:spPr>
          <a:xfrm>
            <a:off x="1419419" y="3503221"/>
            <a:ext cx="12106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140 Turns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5D388-5949-4947-9B49-239C0C46538A}"/>
              </a:ext>
            </a:extLst>
          </p:cNvPr>
          <p:cNvSpPr/>
          <p:nvPr/>
        </p:nvSpPr>
        <p:spPr>
          <a:xfrm>
            <a:off x="6522239" y="3503221"/>
            <a:ext cx="121065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700 Turns</a:t>
            </a:r>
          </a:p>
        </p:txBody>
      </p:sp>
    </p:spTree>
    <p:extLst>
      <p:ext uri="{BB962C8B-B14F-4D97-AF65-F5344CB8AC3E}">
        <p14:creationId xmlns:p14="http://schemas.microsoft.com/office/powerpoint/2010/main" val="2814365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22B9-FF22-9846-AC80-8674E731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Sensitivity Studies – Solenoid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DB7387FC-8C5E-2E46-9CF0-08D2573B8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288" y="1180230"/>
                <a:ext cx="11369809" cy="1646098"/>
              </a:xfrm>
            </p:spPr>
            <p:txBody>
              <a:bodyPr/>
              <a:lstStyle/>
              <a:p>
                <a:r>
                  <a:rPr lang="en-US" sz="2400" dirty="0"/>
                  <a:t>Solenoid strength varied in otherwise identical runs. Self-consistency survives for B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0.6 T at beam energies of 1.0 GeV</a:t>
                </a:r>
              </a:p>
              <a:p>
                <a:r>
                  <a:rPr lang="en-US" sz="2400" dirty="0"/>
                  <a:t>Solenoids by design a positions where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. We varied their positions varied by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/>
                  <a:t>1 m in otherwise identical runs. No significant differences were observed</a:t>
                </a:r>
              </a:p>
            </p:txBody>
          </p:sp>
        </mc:Choice>
        <mc:Fallback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DB7387FC-8C5E-2E46-9CF0-08D2573B8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288" y="1180230"/>
                <a:ext cx="11369809" cy="1646098"/>
              </a:xfrm>
              <a:blipFill>
                <a:blip r:embed="rId2"/>
                <a:stretch>
                  <a:fillRect l="-697" t="-4815" r="-1233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E1612181-EE3F-4D47-B247-80EFC21F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0401" y="2826328"/>
            <a:ext cx="5596082" cy="391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8CEDF3-3001-7E40-A404-893C929D4466}"/>
              </a:ext>
            </a:extLst>
          </p:cNvPr>
          <p:cNvSpPr txBox="1"/>
          <p:nvPr/>
        </p:nvSpPr>
        <p:spPr>
          <a:xfrm>
            <a:off x="4124988" y="5332021"/>
            <a:ext cx="18796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0.25 m</a:t>
            </a:r>
            <a:r>
              <a:rPr lang="en-US" baseline="30000" dirty="0"/>
              <a:t>-1</a:t>
            </a:r>
            <a:r>
              <a:rPr lang="en-US" dirty="0"/>
              <a:t> = 1.4 T</a:t>
            </a:r>
          </a:p>
        </p:txBody>
      </p:sp>
    </p:spTree>
    <p:extLst>
      <p:ext uri="{BB962C8B-B14F-4D97-AF65-F5344CB8AC3E}">
        <p14:creationId xmlns:p14="http://schemas.microsoft.com/office/powerpoint/2010/main" val="2873801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22B9-FF22-9846-AC80-8674E731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Sensitivity Studies – Lattice Tunes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DB7387FC-8C5E-2E46-9CF0-08D2573B8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740" y="1085228"/>
                <a:ext cx="11369809" cy="1646098"/>
              </a:xfrm>
            </p:spPr>
            <p:txBody>
              <a:bodyPr/>
              <a:lstStyle/>
              <a:p>
                <a:r>
                  <a:rPr lang="en-US" sz="2400" dirty="0"/>
                  <a:t>Lattice tune Q</a:t>
                </a:r>
                <a:r>
                  <a:rPr lang="en-US" sz="2400" baseline="-25000" dirty="0"/>
                  <a:t>y</a:t>
                </a:r>
                <a:r>
                  <a:rPr lang="en-US" sz="2400" dirty="0"/>
                  <a:t> was varied for Q</a:t>
                </a:r>
                <a:r>
                  <a:rPr lang="en-US" sz="2400" baseline="-25000" dirty="0"/>
                  <a:t>x</a:t>
                </a:r>
                <a:r>
                  <a:rPr lang="en-US" sz="2400" dirty="0"/>
                  <a:t> = 6.18 in otherwise identical runs.</a:t>
                </a:r>
              </a:p>
              <a:p>
                <a:r>
                  <a:rPr lang="en-US" sz="2400" dirty="0"/>
                  <a:t>Self-consistency was found for Q</a:t>
                </a:r>
                <a:r>
                  <a:rPr lang="en-US" sz="2400" baseline="-25000" dirty="0"/>
                  <a:t>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6.16. Average incoherent tunes are about equal in this range. Beam is “relaxing” into a self-consistent state.</a:t>
                </a:r>
              </a:p>
              <a:p>
                <a:r>
                  <a:rPr lang="en-US" sz="2400" dirty="0"/>
                  <a:t>At lower lattice tune Q</a:t>
                </a:r>
                <a:r>
                  <a:rPr lang="en-US" sz="2400" baseline="-25000" dirty="0"/>
                  <a:t>y</a:t>
                </a:r>
                <a:r>
                  <a:rPr lang="en-US" sz="2400" dirty="0"/>
                  <a:t>, beam encounters half-integer Q = 6 stopband, and self-consistency is lost.</a:t>
                </a:r>
              </a:p>
            </p:txBody>
          </p:sp>
        </mc:Choice>
        <mc:Fallback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DB7387FC-8C5E-2E46-9CF0-08D2573B8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740" y="1085228"/>
                <a:ext cx="11369809" cy="1646098"/>
              </a:xfrm>
              <a:blipFill>
                <a:blip r:embed="rId2"/>
                <a:stretch>
                  <a:fillRect l="-697" t="-4815" b="-3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7B76157-D34D-0E4D-BF18-4ECB9D3B74D1}"/>
              </a:ext>
            </a:extLst>
          </p:cNvPr>
          <p:cNvGrpSpPr/>
          <p:nvPr/>
        </p:nvGrpSpPr>
        <p:grpSpPr>
          <a:xfrm>
            <a:off x="623073" y="3258293"/>
            <a:ext cx="9910340" cy="3217444"/>
            <a:chOff x="634948" y="3080163"/>
            <a:chExt cx="9910340" cy="3217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322219-66F8-FE4B-9EED-972FF359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48" y="3080163"/>
              <a:ext cx="4596348" cy="32174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86FA10-54B5-1B45-AE6A-27B415343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940" y="3080163"/>
              <a:ext cx="4596348" cy="3217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9882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09BB-3102-084C-A34B-94C3A647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6" y="220309"/>
            <a:ext cx="11422261" cy="1034129"/>
          </a:xfrm>
        </p:spPr>
        <p:txBody>
          <a:bodyPr/>
          <a:lstStyle/>
          <a:p>
            <a:r>
              <a:rPr lang="en-US" sz="3600" dirty="0"/>
              <a:t>Experimental Confirmation - Profiles and Correlation Coefficients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C67566-87EA-774B-87F1-571A4DB61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56" y="1250119"/>
            <a:ext cx="3307278" cy="2315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A87CA7-B7A2-6445-8D40-0023D12A7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32" y="1275450"/>
            <a:ext cx="3234056" cy="2263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E25734F-B43D-3547-AC9E-183E46F289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738657"/>
                  </p:ext>
                </p:extLst>
              </p:nvPr>
            </p:nvGraphicFramePr>
            <p:xfrm>
              <a:off x="1996758" y="3565214"/>
              <a:ext cx="8117319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6611">
                      <a:extLst>
                        <a:ext uri="{9D8B030D-6E8A-4147-A177-3AD203B41FA5}">
                          <a16:colId xmlns:a16="http://schemas.microsoft.com/office/drawing/2014/main" val="3042121329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2886767205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3923969727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3627365348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3671141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Location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</a:t>
                          </a:r>
                          <a:r>
                            <a:rPr lang="en-US" sz="1800" baseline="-25000" dirty="0"/>
                            <a:t>xy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C</a:t>
                          </a:r>
                          <a:r>
                            <a:rPr lang="en-US" sz="1800" baseline="-25000" dirty="0"/>
                            <a:t>xy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baseline="-2500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n-US" sz="18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c</a:t>
                          </a:r>
                          <a:r>
                            <a:rPr lang="en-US" sz="1800" baseline="-25000" dirty="0"/>
                            <a:t>x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baseline="-2500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1800" baseline="-25000" dirty="0"/>
                            <a:t>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c</a:t>
                          </a:r>
                          <a:r>
                            <a:rPr lang="en-US" sz="1800" baseline="-25000" dirty="0"/>
                            <a:t>x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baseline="-2500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1800" baseline="-25000" dirty="0"/>
                            <a:t>y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baseline="-2500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n-US" sz="1800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812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EWIRE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0.42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-0.73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3847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-0.69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01426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4499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0.42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1233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0.04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0596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392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Harp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62868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E25734F-B43D-3547-AC9E-183E46F289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738657"/>
                  </p:ext>
                </p:extLst>
              </p:nvPr>
            </p:nvGraphicFramePr>
            <p:xfrm>
              <a:off x="1996758" y="3565214"/>
              <a:ext cx="8117319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6611">
                      <a:extLst>
                        <a:ext uri="{9D8B030D-6E8A-4147-A177-3AD203B41FA5}">
                          <a16:colId xmlns:a16="http://schemas.microsoft.com/office/drawing/2014/main" val="3042121329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2886767205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3923969727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3627365348"/>
                        </a:ext>
                      </a:extLst>
                    </a:gridCol>
                    <a:gridCol w="1625177">
                      <a:extLst>
                        <a:ext uri="{9D8B030D-6E8A-4147-A177-3AD203B41FA5}">
                          <a16:colId xmlns:a16="http://schemas.microsoft.com/office/drawing/2014/main" val="3671141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Location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err="1"/>
                            <a:t>c</a:t>
                          </a:r>
                          <a:r>
                            <a:rPr lang="en-US" sz="1800" baseline="-25000" dirty="0" err="1"/>
                            <a:t>xy</a:t>
                          </a:r>
                          <a:endParaRPr lang="en-US" sz="18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781" t="-6897" r="-200781" b="-7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781" t="-6897" r="-100781" b="-7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781" t="-6897" r="-781" b="-7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1812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EWIRE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0.42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-0.73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3847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-0.69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01426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4499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0.42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1233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0.04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0596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WS24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392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Harp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-0.54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0.65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62868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4C8DEAF-9EFC-8B4C-81F0-3C3E065C8BB9}"/>
              </a:ext>
            </a:extLst>
          </p:cNvPr>
          <p:cNvSpPr txBox="1"/>
          <p:nvPr/>
        </p:nvSpPr>
        <p:spPr>
          <a:xfrm>
            <a:off x="9544088" y="1894921"/>
            <a:ext cx="8130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WS20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5A105-B01E-6E4B-AC12-0716D543E86A}"/>
              </a:ext>
            </a:extLst>
          </p:cNvPr>
          <p:cNvSpPr txBox="1"/>
          <p:nvPr/>
        </p:nvSpPr>
        <p:spPr>
          <a:xfrm>
            <a:off x="1526116" y="1894921"/>
            <a:ext cx="9412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EWIRE</a:t>
            </a:r>
          </a:p>
        </p:txBody>
      </p:sp>
    </p:spTree>
    <p:extLst>
      <p:ext uri="{BB962C8B-B14F-4D97-AF65-F5344CB8AC3E}">
        <p14:creationId xmlns:p14="http://schemas.microsoft.com/office/powerpoint/2010/main" val="213400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548-19B1-3840-902A-FB887E8B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83821-EC22-1040-A31A-C83873F7F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13" y="1033746"/>
            <a:ext cx="11369809" cy="5022669"/>
          </a:xfrm>
        </p:spPr>
        <p:txBody>
          <a:bodyPr/>
          <a:lstStyle/>
          <a:p>
            <a:r>
              <a:rPr lang="en-US" sz="2400" dirty="0"/>
              <a:t>Computational studies for injecting a self-consistent beam into the SNS ring are complete</a:t>
            </a:r>
          </a:p>
          <a:p>
            <a:r>
              <a:rPr lang="en-US" sz="2400" dirty="0"/>
              <a:t>The only hardware change required is the addition of two 0.5 m solenoids capable of at least 0.6 T</a:t>
            </a:r>
          </a:p>
          <a:p>
            <a:r>
              <a:rPr lang="en-US" sz="2400" dirty="0"/>
              <a:t>It will be necessary to run at reduced energy (ideally 0.6 GeV) to accommodate the limitations in injection kicker strength</a:t>
            </a:r>
          </a:p>
          <a:p>
            <a:r>
              <a:rPr lang="en-US" sz="2400" dirty="0"/>
              <a:t>The solutions appear to be quite robust, demonstrating low sensitivity to solenoid strength and placement and to the exact lattice tune setting</a:t>
            </a:r>
          </a:p>
          <a:p>
            <a:r>
              <a:rPr lang="en-US" sz="2400" dirty="0"/>
              <a:t>Next steps will involve:</a:t>
            </a:r>
          </a:p>
          <a:p>
            <a:pPr lvl="1"/>
            <a:r>
              <a:rPr lang="en-US" sz="2000" dirty="0"/>
              <a:t>design, fabrication, and installation of the solenoids</a:t>
            </a:r>
          </a:p>
          <a:p>
            <a:pPr lvl="1"/>
            <a:r>
              <a:rPr lang="en-US" sz="2000" dirty="0"/>
              <a:t>confirmation of the required lattice settings and painting waveforms, and</a:t>
            </a:r>
          </a:p>
          <a:p>
            <a:pPr lvl="1"/>
            <a:r>
              <a:rPr lang="en-US" sz="2000" dirty="0"/>
              <a:t>detailed study on the measurement of the correlation coefficients between phase space variables</a:t>
            </a:r>
          </a:p>
        </p:txBody>
      </p:sp>
    </p:spTree>
    <p:extLst>
      <p:ext uri="{BB962C8B-B14F-4D97-AF65-F5344CB8AC3E}">
        <p14:creationId xmlns:p14="http://schemas.microsoft.com/office/powerpoint/2010/main" val="403487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Goal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13" y="1390007"/>
            <a:ext cx="11369809" cy="4047778"/>
          </a:xfrm>
        </p:spPr>
        <p:txBody>
          <a:bodyPr/>
          <a:lstStyle/>
          <a:p>
            <a:r>
              <a:rPr lang="en-US" sz="2000" dirty="0"/>
              <a:t>Paint a self-consistent beam into the SNS ring</a:t>
            </a:r>
          </a:p>
          <a:p>
            <a:r>
              <a:rPr lang="en-US" sz="2000" dirty="0"/>
              <a:t>Self-consistent beam properties:</a:t>
            </a:r>
          </a:p>
          <a:p>
            <a:pPr lvl="1"/>
            <a:r>
              <a:rPr lang="en-US" sz="2000" dirty="0"/>
              <a:t>Elliptical or ellipsoidal shape</a:t>
            </a:r>
          </a:p>
          <a:p>
            <a:pPr lvl="1"/>
            <a:r>
              <a:rPr lang="en-US" sz="2000" dirty="0"/>
              <a:t>Uniform charge density</a:t>
            </a:r>
          </a:p>
          <a:p>
            <a:pPr lvl="1"/>
            <a:r>
              <a:rPr lang="en-US" sz="2000" dirty="0"/>
              <a:t>These properties preserved in all linear transport</a:t>
            </a:r>
          </a:p>
          <a:p>
            <a:r>
              <a:rPr lang="en-US" sz="2000" dirty="0"/>
              <a:t>Self-consistent beam advantages:</a:t>
            </a:r>
          </a:p>
          <a:p>
            <a:pPr lvl="1"/>
            <a:r>
              <a:rPr lang="en-US" sz="2000" dirty="0"/>
              <a:t>Low peak charge density (good for fixed target applications)</a:t>
            </a:r>
          </a:p>
          <a:p>
            <a:pPr lvl="1"/>
            <a:r>
              <a:rPr lang="en-US" sz="2000" dirty="0"/>
              <a:t>Smaller tune shift and tune spread</a:t>
            </a:r>
          </a:p>
          <a:p>
            <a:pPr lvl="1"/>
            <a:r>
              <a:rPr lang="en-US" sz="2000" dirty="0"/>
              <a:t>Less halo growth</a:t>
            </a:r>
          </a:p>
          <a:p>
            <a:pPr lvl="1"/>
            <a:r>
              <a:rPr lang="en-US" sz="2000" dirty="0"/>
              <a:t>Potential to make flat beams</a:t>
            </a:r>
          </a:p>
          <a:p>
            <a:r>
              <a:rPr lang="en-US" sz="2000" dirty="0"/>
              <a:t>Funded by DOE BES Accelerator and Detector Research (ADR) Program</a:t>
            </a:r>
          </a:p>
        </p:txBody>
      </p:sp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E571E-935D-4343-B169-8B8BDD36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Rotating Beam: SNS Self-Consistent Candidate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3AEB8-EDCA-754A-BE79-70A17F7E2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13" y="1116874"/>
            <a:ext cx="11369809" cy="4927666"/>
          </a:xfrm>
        </p:spPr>
        <p:txBody>
          <a:bodyPr/>
          <a:lstStyle/>
          <a:p>
            <a:r>
              <a:rPr lang="en-US" dirty="0"/>
              <a:t>Rotating beam properties:</a:t>
            </a:r>
          </a:p>
          <a:p>
            <a:pPr lvl="1"/>
            <a:r>
              <a:rPr lang="en-US" dirty="0"/>
              <a:t>Ideally 2-D coasting beam distribution (uniform longitudinal density)</a:t>
            </a:r>
          </a:p>
          <a:p>
            <a:pPr lvl="1"/>
            <a:r>
              <a:rPr lang="en-US" dirty="0"/>
              <a:t>Equal transverse tunes: Q</a:t>
            </a:r>
            <a:r>
              <a:rPr lang="en-US" baseline="-25000" dirty="0"/>
              <a:t>x</a:t>
            </a:r>
            <a:r>
              <a:rPr lang="en-US" dirty="0"/>
              <a:t> = Q</a:t>
            </a:r>
            <a:r>
              <a:rPr lang="en-US" baseline="-25000" dirty="0"/>
              <a:t>y</a:t>
            </a:r>
            <a:endParaRPr lang="en-US" dirty="0"/>
          </a:p>
          <a:p>
            <a:pPr lvl="1"/>
            <a:r>
              <a:rPr lang="en-US" dirty="0"/>
              <a:t>Emittances increase linearly in time from zero to maximum values</a:t>
            </a:r>
          </a:p>
          <a:p>
            <a:pPr lvl="1"/>
            <a:r>
              <a:rPr lang="en-US" dirty="0"/>
              <a:t>Horizontal and vertical particle motion 90º out of phase</a:t>
            </a:r>
          </a:p>
          <a:p>
            <a:r>
              <a:rPr lang="en-US" dirty="0"/>
              <a:t>Issues for painting into SNS:</a:t>
            </a:r>
          </a:p>
          <a:p>
            <a:pPr lvl="1"/>
            <a:r>
              <a:rPr lang="en-US" dirty="0"/>
              <a:t>Real world physics: nonlinearities, collective effects, RF bunching, scattering and losses, finite injected beam size</a:t>
            </a:r>
          </a:p>
          <a:p>
            <a:pPr lvl="1"/>
            <a:r>
              <a:rPr lang="en-US" dirty="0"/>
              <a:t>Hardware limitations and necessary modifications:</a:t>
            </a:r>
          </a:p>
          <a:p>
            <a:pPr lvl="2"/>
            <a:r>
              <a:rPr lang="en-US" dirty="0"/>
              <a:t>Addition of solenoids</a:t>
            </a:r>
          </a:p>
          <a:p>
            <a:pPr lvl="2"/>
            <a:r>
              <a:rPr lang="en-US" dirty="0"/>
              <a:t>Injection kicker capabilities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1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CB2D-09F9-4749-83A3-4A6DD636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Status a Year Ago (2017 AAC Meeting)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36058-901A-DE46-8F29-98274FA4A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140625"/>
            <a:ext cx="11369809" cy="4856413"/>
          </a:xfrm>
        </p:spPr>
        <p:txBody>
          <a:bodyPr/>
          <a:lstStyle/>
          <a:p>
            <a:r>
              <a:rPr lang="en-US" sz="2400" dirty="0"/>
              <a:t>Theoretical studies complete</a:t>
            </a:r>
          </a:p>
          <a:p>
            <a:r>
              <a:rPr lang="en-US" sz="2400" dirty="0"/>
              <a:t>Incomplete computational results mostly positive, with caveats:</a:t>
            </a:r>
          </a:p>
          <a:p>
            <a:pPr lvl="1"/>
            <a:r>
              <a:rPr lang="en-US" sz="2000" dirty="0"/>
              <a:t>Hardware modifications required:</a:t>
            </a:r>
          </a:p>
          <a:p>
            <a:pPr lvl="2"/>
            <a:r>
              <a:rPr lang="en-US" dirty="0"/>
              <a:t>Addition of two 1.4 T half meter long solenoid magnets</a:t>
            </a:r>
          </a:p>
          <a:p>
            <a:pPr lvl="2"/>
            <a:r>
              <a:rPr lang="en-US" dirty="0"/>
              <a:t>Introduction of bipolar power supplies on up to three of the eight injection kickers</a:t>
            </a:r>
          </a:p>
          <a:p>
            <a:pPr lvl="1"/>
            <a:r>
              <a:rPr lang="en-US" sz="2000" dirty="0"/>
              <a:t>Quadrupole fringe fields a potential issue due to off-axis beam in injection straight section</a:t>
            </a:r>
          </a:p>
          <a:p>
            <a:pPr lvl="2"/>
            <a:r>
              <a:rPr lang="en-US" dirty="0"/>
              <a:t>Move the injected beam closer to the closed orbit -&gt; waste beam issues</a:t>
            </a:r>
          </a:p>
          <a:p>
            <a:r>
              <a:rPr lang="en-US" sz="2400" dirty="0"/>
              <a:t>Several questions remained:</a:t>
            </a:r>
          </a:p>
          <a:p>
            <a:pPr lvl="1"/>
            <a:r>
              <a:rPr lang="en-US" sz="2000" dirty="0"/>
              <a:t>Resolution of fringe field issue</a:t>
            </a:r>
          </a:p>
          <a:p>
            <a:pPr lvl="1"/>
            <a:r>
              <a:rPr lang="en-US" sz="2000" dirty="0"/>
              <a:t>Optimal painting scheme and ability of injection kickers</a:t>
            </a:r>
          </a:p>
          <a:p>
            <a:pPr lvl="1"/>
            <a:r>
              <a:rPr lang="en-US" sz="2000" dirty="0"/>
              <a:t>Sensitivity of self-consistency (robustness)</a:t>
            </a:r>
          </a:p>
          <a:p>
            <a:pPr lvl="1"/>
            <a:r>
              <a:rPr lang="en-US" sz="2000" dirty="0"/>
              <a:t>Experimental verification of self-consistency</a:t>
            </a:r>
          </a:p>
        </p:txBody>
      </p:sp>
    </p:spTree>
    <p:extLst>
      <p:ext uri="{BB962C8B-B14F-4D97-AF65-F5344CB8AC3E}">
        <p14:creationId xmlns:p14="http://schemas.microsoft.com/office/powerpoint/2010/main" val="154782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811E-1785-CB48-82CB-C1578999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Fringe Field Developments – Issue Resolved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B3C6-B5CA-C844-9F4C-38F51BF8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71141"/>
            <a:ext cx="11369809" cy="1210690"/>
          </a:xfrm>
        </p:spPr>
        <p:txBody>
          <a:bodyPr/>
          <a:lstStyle/>
          <a:p>
            <a:r>
              <a:rPr lang="en-US" sz="2400" dirty="0"/>
              <a:t>Created a distributed fringe field model</a:t>
            </a:r>
          </a:p>
          <a:p>
            <a:r>
              <a:rPr lang="en-US" sz="2400" dirty="0"/>
              <a:t>Found a bug in the complex math library used in ORBIT</a:t>
            </a:r>
          </a:p>
          <a:p>
            <a:r>
              <a:rPr lang="en-US" sz="2400" dirty="0"/>
              <a:t>Modification of injection point unnecessary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AED5E-2DDF-4E48-93C6-1DEAD5BBE529}"/>
              </a:ext>
            </a:extLst>
          </p:cNvPr>
          <p:cNvGrpSpPr/>
          <p:nvPr/>
        </p:nvGrpSpPr>
        <p:grpSpPr>
          <a:xfrm>
            <a:off x="815625" y="2650486"/>
            <a:ext cx="10427133" cy="3699163"/>
            <a:chOff x="735672" y="2472356"/>
            <a:chExt cx="10427133" cy="36991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DDE3F4-3385-4848-BC8C-05C2935A6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72" y="2522023"/>
              <a:ext cx="5142614" cy="3599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D5E4EC-810B-1A45-BC57-804F1E9ED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86" y="2472356"/>
              <a:ext cx="5284519" cy="3699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5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6650-EAFF-D44D-A27A-ECAB0A86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Painting and Injection Kickers – Choice of Scheme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921368-1BFA-B44F-8FEE-D4D0351254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287" y="1144158"/>
                <a:ext cx="11369809" cy="1151907"/>
              </a:xfrm>
            </p:spPr>
            <p:txBody>
              <a:bodyPr/>
              <a:lstStyle/>
              <a:p>
                <a:r>
                  <a:rPr lang="en-US" sz="2400" dirty="0"/>
                  <a:t>Freedom to choose phase in painting scheme (x-y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, y-x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, both)</a:t>
                </a:r>
              </a:p>
              <a:p>
                <a:r>
                  <a:rPr lang="en-US" sz="2400" dirty="0"/>
                  <a:t>Select to minimize beam losses and accommodate kicker strengths</a:t>
                </a:r>
              </a:p>
              <a:p>
                <a:r>
                  <a:rPr lang="en-US" sz="2400" dirty="0"/>
                  <a:t>Chose painting in x-y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lvl="1"/>
                <a:r>
                  <a:rPr lang="en-US" sz="2000" dirty="0"/>
                  <a:t>Bipolar power supplies unnecessary</a:t>
                </a:r>
              </a:p>
              <a:p>
                <a:pPr lvl="1"/>
                <a:r>
                  <a:rPr lang="en-US" sz="2000" dirty="0"/>
                  <a:t>Losses low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921368-1BFA-B44F-8FEE-D4D0351254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287" y="1144158"/>
                <a:ext cx="11369809" cy="1151907"/>
              </a:xfrm>
              <a:blipFill>
                <a:blip r:embed="rId2"/>
                <a:stretch>
                  <a:fillRect l="-697" t="-6878" b="-99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0411122-B41E-394F-BCF9-B226509AEE98}"/>
              </a:ext>
            </a:extLst>
          </p:cNvPr>
          <p:cNvGrpSpPr/>
          <p:nvPr/>
        </p:nvGrpSpPr>
        <p:grpSpPr>
          <a:xfrm>
            <a:off x="1389316" y="3342838"/>
            <a:ext cx="8930341" cy="3059152"/>
            <a:chOff x="1175560" y="3378464"/>
            <a:chExt cx="8930341" cy="30591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25E522-DE72-B847-9608-6DC1BF6F3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560" y="3378464"/>
              <a:ext cx="4370217" cy="30591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FCFF96-784B-1846-8B03-AA2D9029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781" y="3378465"/>
              <a:ext cx="4370120" cy="3059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90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6650-EAFF-D44D-A27A-ECAB0A86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Painting and Injection Kickers – Limitations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921368-1BFA-B44F-8FEE-D4D0351254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288" y="1049156"/>
                <a:ext cx="11369809" cy="1967176"/>
              </a:xfrm>
            </p:spPr>
            <p:txBody>
              <a:bodyPr/>
              <a:lstStyle/>
              <a:p>
                <a:r>
                  <a:rPr lang="en-US" sz="2000" dirty="0"/>
                  <a:t>Maximum kick from second vertical kicker limiting in x-y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dirty="0"/>
                  <a:t> painting</a:t>
                </a:r>
              </a:p>
              <a:p>
                <a:r>
                  <a:rPr lang="en-US" sz="2000" dirty="0"/>
                  <a:t>Can obtain an “assist” from dipole orbit corrector magnets in the lattice</a:t>
                </a:r>
              </a:p>
              <a:p>
                <a:r>
                  <a:rPr lang="en-US" sz="2000" dirty="0"/>
                  <a:t>Can obtain further “assist” by reducing beam energy</a:t>
                </a:r>
              </a:p>
              <a:p>
                <a:r>
                  <a:rPr lang="en-US" sz="2000" dirty="0"/>
                  <a:t>Bump 1.5 mr, Energy 0.6 GeV -&gt; Can inject 700 turns,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+mn-lt"/>
                      </a:rPr>
                      <m:t>3.5</m:t>
                    </m:r>
                    <m:r>
                      <a:rPr lang="en-US" sz="2000" b="0" i="1" smtClean="0">
                        <a:latin typeface="+mn-lt"/>
                        <a:ea typeface="Cambria Math" panose="02040503050406030204" pitchFamily="18" charset="0"/>
                      </a:rPr>
                      <m:t>×10</m:t>
                    </m:r>
                    <m:r>
                      <a:rPr lang="en-US" sz="2000" b="0" i="1" baseline="30000" smtClean="0">
                        <a:latin typeface="+mn-lt"/>
                        <a:ea typeface="Cambria Math" panose="02040503050406030204" pitchFamily="18" charset="0"/>
                      </a:rPr>
                      <m:t>13</m:t>
                    </m:r>
                  </m:oMath>
                </a14:m>
                <a:r>
                  <a:rPr lang="en-US" sz="2000" dirty="0">
                    <a:latin typeface="+mn-lt"/>
                  </a:rPr>
                  <a:t> protons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921368-1BFA-B44F-8FEE-D4D0351254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288" y="1049156"/>
                <a:ext cx="11369809" cy="1967176"/>
              </a:xfrm>
              <a:blipFill>
                <a:blip r:embed="rId2"/>
                <a:stretch>
                  <a:fillRect l="-482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A2A137-1CBC-5245-93A5-F3DEFD7AF5C7}"/>
              </a:ext>
            </a:extLst>
          </p:cNvPr>
          <p:cNvCxnSpPr>
            <a:cxnSpLocks/>
          </p:cNvCxnSpPr>
          <p:nvPr/>
        </p:nvCxnSpPr>
        <p:spPr>
          <a:xfrm>
            <a:off x="4560125" y="4488873"/>
            <a:ext cx="1009402" cy="285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D17CF4-866D-2D4D-A833-2F65DB372DA3}"/>
              </a:ext>
            </a:extLst>
          </p:cNvPr>
          <p:cNvSpPr txBox="1"/>
          <p:nvPr/>
        </p:nvSpPr>
        <p:spPr>
          <a:xfrm>
            <a:off x="5588623" y="4620180"/>
            <a:ext cx="4667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V2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EB7CF-F42F-B641-9E55-54493643A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18" y="2884097"/>
            <a:ext cx="5677004" cy="39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88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E4E2A-631D-AD4D-B59A-A67AACB6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63231"/>
          </a:xfrm>
        </p:spPr>
        <p:txBody>
          <a:bodyPr/>
          <a:lstStyle/>
          <a:p>
            <a:r>
              <a:rPr lang="en-US" sz="3600" dirty="0"/>
              <a:t>Self-Consistent Case –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A48B-78ED-4A43-BE2B-B3B8372B8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211878"/>
            <a:ext cx="11369809" cy="1697577"/>
          </a:xfrm>
        </p:spPr>
        <p:txBody>
          <a:bodyPr/>
          <a:lstStyle/>
          <a:p>
            <a:r>
              <a:rPr lang="en-US" dirty="0"/>
              <a:t>This table shows the parameters for a case that we can actually paint once the solenoid magnets are installed</a:t>
            </a:r>
          </a:p>
          <a:p>
            <a:r>
              <a:rPr lang="en-US" dirty="0"/>
              <a:t>The simulation results shown on the next two slides use these parameters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087764A-FE86-E94E-A199-F5F9AAA6E3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7814701"/>
                  </p:ext>
                </p:extLst>
              </p:nvPr>
            </p:nvGraphicFramePr>
            <p:xfrm>
              <a:off x="1992476" y="3333065"/>
              <a:ext cx="8125884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3888">
                      <a:extLst>
                        <a:ext uri="{9D8B030D-6E8A-4147-A177-3AD203B41FA5}">
                          <a16:colId xmlns:a16="http://schemas.microsoft.com/office/drawing/2014/main" val="2799052689"/>
                        </a:ext>
                      </a:extLst>
                    </a:gridCol>
                    <a:gridCol w="5961996">
                      <a:extLst>
                        <a:ext uri="{9D8B030D-6E8A-4147-A177-3AD203B41FA5}">
                          <a16:colId xmlns:a16="http://schemas.microsoft.com/office/drawing/2014/main" val="9966031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Tunes</a:t>
                          </a:r>
                          <a:endParaRPr lang="en-US" sz="16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(Q</a:t>
                          </a:r>
                          <a:r>
                            <a:rPr lang="en-US" sz="1800" baseline="-250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, Q</a:t>
                          </a:r>
                          <a:r>
                            <a:rPr lang="en-US" sz="1800" baseline="-250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) = (6.18, 6.18)</a:t>
                          </a:r>
                          <a:endParaRPr lang="en-US" sz="18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4691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Beam Energy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800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0.6 GeV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88236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Injection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0.35×</m:t>
                              </m:r>
                              <m:sSup>
                                <m:sSupPr>
                                  <m:ctrlPr>
                                    <a:rPr lang="en-US" sz="1800" i="1" kern="1200" baseline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 kern="1200" baseline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800" i="1" kern="1200" baseline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protons 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in 700 Turns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63590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Solenoid Field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Tesla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92520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Dipole corrector kick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Maximum = 1.5 mradians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76652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Maximum Painting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𝑀𝑎𝑥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34.4 mm,  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𝑀𝑎𝑥</m:t>
                                  </m:r>
                                </m:sub>
                                <m:sup>
                                  <m:r>
                                    <a:rPr lang="en-US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1.58 mradians in Eq. (1)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25300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087764A-FE86-E94E-A199-F5F9AAA6E3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7814701"/>
                  </p:ext>
                </p:extLst>
              </p:nvPr>
            </p:nvGraphicFramePr>
            <p:xfrm>
              <a:off x="1992476" y="3333065"/>
              <a:ext cx="8125884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3888">
                      <a:extLst>
                        <a:ext uri="{9D8B030D-6E8A-4147-A177-3AD203B41FA5}">
                          <a16:colId xmlns:a16="http://schemas.microsoft.com/office/drawing/2014/main" val="2799052689"/>
                        </a:ext>
                      </a:extLst>
                    </a:gridCol>
                    <a:gridCol w="5961996">
                      <a:extLst>
                        <a:ext uri="{9D8B030D-6E8A-4147-A177-3AD203B41FA5}">
                          <a16:colId xmlns:a16="http://schemas.microsoft.com/office/drawing/2014/main" val="9966031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Tunes</a:t>
                          </a:r>
                          <a:endParaRPr lang="en-US" sz="16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(Q</a:t>
                          </a:r>
                          <a:r>
                            <a:rPr lang="en-US" sz="1800" baseline="-250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, Q</a:t>
                          </a:r>
                          <a:r>
                            <a:rPr lang="en-US" sz="1800" baseline="-250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) = (6.18, 6.18)</a:t>
                          </a:r>
                          <a:endParaRPr lang="en-US" sz="18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4691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Beam Energy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800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= 0.6 GeV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88236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Injection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6364" t="-219672" r="-511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63590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Solenoid Field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Tesla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92520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Dipole corrector kick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Maximum = 1.5 mradians</a:t>
                          </a:r>
                          <a:r>
                            <a:rPr lang="en-US" dirty="0">
                              <a:effectLst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76652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aseline="0" dirty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Maximum Painting</a:t>
                          </a:r>
                          <a:endParaRPr lang="en-US" sz="1800" baseline="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6364" t="-519672" r="-511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253009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11196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E4E2A-631D-AD4D-B59A-A67AACB6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1034129"/>
          </a:xfrm>
        </p:spPr>
        <p:txBody>
          <a:bodyPr/>
          <a:lstStyle/>
          <a:p>
            <a:r>
              <a:rPr lang="en-US" sz="3600" dirty="0"/>
              <a:t>Self-Consistent Case – Verification (Time-Dependence)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2EA48B-78ED-4A43-BE2B-B3B8372B8B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288" y="1532511"/>
                <a:ext cx="11369809" cy="2136965"/>
              </a:xfrm>
            </p:spPr>
            <p:txBody>
              <a:bodyPr/>
              <a:lstStyle/>
              <a:p>
                <a:r>
                  <a:rPr lang="en-US" dirty="0"/>
                  <a:t>Emittances increase linearly (after initial offset)</a:t>
                </a:r>
              </a:p>
              <a:p>
                <a:r>
                  <a:rPr lang="en-US" dirty="0"/>
                  <a:t>Average incoherent tunes are equal (rotating beam)</a:t>
                </a:r>
              </a:p>
              <a:p>
                <a:r>
                  <a:rPr lang="en-US" dirty="0"/>
                  <a:t>Strong correlations in x-y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and y-x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(rotating beam)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2EA48B-78ED-4A43-BE2B-B3B8372B8B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288" y="1532511"/>
                <a:ext cx="11369809" cy="2136965"/>
              </a:xfrm>
              <a:blipFill>
                <a:blip r:embed="rId2"/>
                <a:stretch>
                  <a:fillRect l="-893" t="-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F03C747-8024-3C4F-9D20-E92307221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6063" y="3580593"/>
            <a:ext cx="3801970" cy="266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FDB51-0E8C-6048-A397-BD4067CD9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33" y="3580592"/>
            <a:ext cx="3801970" cy="2661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8C67A-C61C-D645-A0A0-CF1A6D6FA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594"/>
            <a:ext cx="3801970" cy="26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385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7542</TotalTime>
  <Words>868</Words>
  <Application>Microsoft Office PowerPoint</Application>
  <PresentationFormat>Custom</PresentationFormat>
  <Paragraphs>145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Arial Narrow</vt:lpstr>
      <vt:lpstr>Calibri</vt:lpstr>
      <vt:lpstr>Cambria</vt:lpstr>
      <vt:lpstr>Cambria Math</vt:lpstr>
      <vt:lpstr>Times New Roman</vt:lpstr>
      <vt:lpstr>Presentations (Wide Screen)</vt:lpstr>
      <vt:lpstr>Self-Consistent Beam Distribution</vt:lpstr>
      <vt:lpstr>Goal and Motivation</vt:lpstr>
      <vt:lpstr>Rotating Beam: SNS Self-Consistent Candidate</vt:lpstr>
      <vt:lpstr>Status a Year Ago (2017 AAC Meeting)</vt:lpstr>
      <vt:lpstr>Fringe Field Developments – Issue Resolved</vt:lpstr>
      <vt:lpstr>Painting and Injection Kickers – Choice of Scheme</vt:lpstr>
      <vt:lpstr>Painting and Injection Kickers – Limitations</vt:lpstr>
      <vt:lpstr>Self-Consistent Case – Parameters</vt:lpstr>
      <vt:lpstr>Self-Consistent Case – Verification (Time-Dependence)</vt:lpstr>
      <vt:lpstr>Self-Consistent Case – Verification (Beam Profiles)</vt:lpstr>
      <vt:lpstr>Sensitivity Studies – Solenoid</vt:lpstr>
      <vt:lpstr>Sensitivity Studies – Lattice Tunes</vt:lpstr>
      <vt:lpstr>Experimental Confirmation - Profiles and Correlation Coefficients</vt:lpstr>
      <vt:lpstr>Conclusions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Eady, Lisa B.</cp:lastModifiedBy>
  <cp:revision>242</cp:revision>
  <cp:lastPrinted>2015-09-14T20:56:03Z</cp:lastPrinted>
  <dcterms:created xsi:type="dcterms:W3CDTF">2015-03-03T13:47:39Z</dcterms:created>
  <dcterms:modified xsi:type="dcterms:W3CDTF">2018-05-11T19:03:30Z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