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pekar, Swati" initials="KS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3" autoAdjust="0"/>
    <p:restoredTop sz="95293" autoAdjust="0"/>
  </p:normalViewPr>
  <p:slideViewPr>
    <p:cSldViewPr snapToGrid="0" showGuides="1">
      <p:cViewPr varScale="1">
        <p:scale>
          <a:sx n="118" d="100"/>
          <a:sy n="118" d="100"/>
        </p:scale>
        <p:origin x="624" y="132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3690" y="690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3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9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419602" y="888481"/>
            <a:ext cx="2363802" cy="2363802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83" y="2139968"/>
            <a:ext cx="2188996" cy="21085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05" y="3216994"/>
            <a:ext cx="1922199" cy="1920001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142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78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99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2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37" r:id="rId6"/>
    <p:sldLayoutId id="2147483939" r:id="rId7"/>
    <p:sldLayoutId id="2147483940" r:id="rId8"/>
    <p:sldLayoutId id="2147483941" r:id="rId9"/>
    <p:sldLayoutId id="2147483942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microsoft.com/office/2007/relationships/hdphoto" Target="../media/hdphoto3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0.tiff"/><Relationship Id="rId9" Type="http://schemas.openxmlformats.org/officeDocument/2006/relationships/image" Target="../media/image4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7" y="235945"/>
            <a:ext cx="5537896" cy="1269578"/>
          </a:xfrm>
        </p:spPr>
        <p:txBody>
          <a:bodyPr/>
          <a:lstStyle/>
          <a:p>
            <a:r>
              <a:rPr lang="en-US" dirty="0"/>
              <a:t>Beam Diagnostics Systems, Status and Upgrade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2100916"/>
            <a:ext cx="4370832" cy="7571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Advisory Committee Meeting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D9465E-11BE-475D-BCDD-A3ACA044E42E}"/>
              </a:ext>
            </a:extLst>
          </p:cNvPr>
          <p:cNvSpPr/>
          <p:nvPr/>
        </p:nvSpPr>
        <p:spPr>
          <a:xfrm>
            <a:off x="211080" y="399995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Alexander Aleksandrov</a:t>
            </a:r>
          </a:p>
          <a:p>
            <a:pPr>
              <a:spcBef>
                <a:spcPts val="0"/>
              </a:spcBef>
            </a:pPr>
            <a:r>
              <a:rPr lang="en-US" dirty="0"/>
              <a:t>Beam Instrumentation and Experimental Technology Team Leader, </a:t>
            </a:r>
            <a:r>
              <a:rPr lang="en-US" dirty="0" err="1"/>
              <a:t>BeST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FF9DA-1E34-4FDB-BD43-A7AB16145940}"/>
              </a:ext>
            </a:extLst>
          </p:cNvPr>
          <p:cNvSpPr/>
          <p:nvPr/>
        </p:nvSpPr>
        <p:spPr>
          <a:xfrm>
            <a:off x="233400" y="5357947"/>
            <a:ext cx="3092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May 16, 2018</a:t>
            </a:r>
          </a:p>
        </p:txBody>
      </p:sp>
    </p:spTree>
    <p:extLst>
      <p:ext uri="{BB962C8B-B14F-4D97-AF65-F5344CB8AC3E}">
        <p14:creationId xmlns:p14="http://schemas.microsoft.com/office/powerpoint/2010/main" val="344249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515"/>
            <a:ext cx="9304892" cy="929485"/>
          </a:xfrm>
        </p:spPr>
        <p:txBody>
          <a:bodyPr/>
          <a:lstStyle/>
          <a:p>
            <a:r>
              <a:rPr lang="en-US" sz="3200" dirty="0"/>
              <a:t>Test of new BLM electronics in BTF beam 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952500"/>
            <a:ext cx="4432300" cy="3324225"/>
          </a:xfrm>
        </p:spPr>
      </p:pic>
      <p:sp>
        <p:nvSpPr>
          <p:cNvPr id="5" name="TextBox 4"/>
          <p:cNvSpPr txBox="1"/>
          <p:nvPr/>
        </p:nvSpPr>
        <p:spPr>
          <a:xfrm>
            <a:off x="3429000" y="6419849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S. Zhukov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99" y="2000250"/>
            <a:ext cx="4749826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0016" y="5228843"/>
            <a:ext cx="37579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Operated continuously for ~ 1 year at BTF without any issues</a:t>
            </a:r>
          </a:p>
        </p:txBody>
      </p:sp>
      <p:pic>
        <p:nvPicPr>
          <p:cNvPr id="3075" name="Picture 3" descr="C:\Users\sxa\Pictures\2017-02-20\2017-02-20 04.52.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t="17010" r="16342" b="9458"/>
          <a:stretch/>
        </p:blipFill>
        <p:spPr bwMode="auto">
          <a:xfrm>
            <a:off x="576874" y="3386586"/>
            <a:ext cx="1724403" cy="164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6874" y="3386586"/>
            <a:ext cx="859530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b="1" dirty="0"/>
              <a:t>AFE board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078" y="1580414"/>
            <a:ext cx="137491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err="1">
                <a:solidFill>
                  <a:schemeClr val="bg1"/>
                </a:solidFill>
              </a:rPr>
              <a:t>cRIO</a:t>
            </a:r>
            <a:r>
              <a:rPr lang="en-US" sz="1400" b="1" dirty="0">
                <a:solidFill>
                  <a:schemeClr val="bg1"/>
                </a:solidFill>
              </a:rPr>
              <a:t> crate</a:t>
            </a:r>
          </a:p>
        </p:txBody>
      </p:sp>
    </p:spTree>
    <p:extLst>
      <p:ext uri="{BB962C8B-B14F-4D97-AF65-F5344CB8AC3E}">
        <p14:creationId xmlns:p14="http://schemas.microsoft.com/office/powerpoint/2010/main" val="387378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17" y="125469"/>
            <a:ext cx="8844814" cy="510909"/>
          </a:xfrm>
        </p:spPr>
        <p:txBody>
          <a:bodyPr/>
          <a:lstStyle/>
          <a:p>
            <a:r>
              <a:rPr lang="en-US" sz="3200" dirty="0"/>
              <a:t>Replacing obsolete standalone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34" y="768456"/>
            <a:ext cx="8834766" cy="4195415"/>
          </a:xfrm>
        </p:spPr>
        <p:txBody>
          <a:bodyPr/>
          <a:lstStyle/>
          <a:p>
            <a:r>
              <a:rPr lang="en-US" sz="1800" dirty="0"/>
              <a:t>RTBT harp electronics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90 channels of low current measurements  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A new replacement system ready to deploy if the old one fails</a:t>
            </a:r>
          </a:p>
          <a:p>
            <a:r>
              <a:rPr lang="en-US" sz="1800" dirty="0"/>
              <a:t>Chopper operation monitoring system (CHUMPS)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Done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Same system can function as NCDs in Injection and Momentum Dump lines </a:t>
            </a:r>
          </a:p>
          <a:p>
            <a:r>
              <a:rPr lang="en-US" sz="1800" dirty="0"/>
              <a:t>DTL Faraday Cups charge readout AFE and DAQ 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Done</a:t>
            </a:r>
          </a:p>
          <a:p>
            <a:r>
              <a:rPr lang="en-US" sz="1800" dirty="0"/>
              <a:t>HEBT Scrapers charge readout DAQ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Done</a:t>
            </a:r>
          </a:p>
          <a:p>
            <a:r>
              <a:rPr lang="en-US" sz="1800" dirty="0"/>
              <a:t>Beam Current Monitor BCM25i 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Measures integrated charge on target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A prototype of fully digital new system installed for testing</a:t>
            </a:r>
          </a:p>
          <a:p>
            <a:r>
              <a:rPr lang="en-US" sz="1800" dirty="0"/>
              <a:t>Beam Shape Monitors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Longitudinal bunch profile measurements in CCL, HEBT, BTF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New electronics being developed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8E8C-09EE-4ABB-A5F9-536DFEE3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6" y="114962"/>
            <a:ext cx="8944567" cy="929485"/>
          </a:xfrm>
        </p:spPr>
        <p:txBody>
          <a:bodyPr/>
          <a:lstStyle/>
          <a:p>
            <a:r>
              <a:rPr lang="en-US" sz="3200" dirty="0"/>
              <a:t>New direct digital CHUMPS demonstrates excellent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EF797-70BE-4063-A939-599340E6C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485" y="1081960"/>
            <a:ext cx="3906253" cy="24569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1836A1-E564-4B31-B8B0-D4801EA48C03}"/>
              </a:ext>
            </a:extLst>
          </p:cNvPr>
          <p:cNvGrpSpPr/>
          <p:nvPr/>
        </p:nvGrpSpPr>
        <p:grpSpPr>
          <a:xfrm>
            <a:off x="4774485" y="3853192"/>
            <a:ext cx="3906253" cy="2447462"/>
            <a:chOff x="120770" y="3657600"/>
            <a:chExt cx="4231341" cy="304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F529FE-C349-4808-AA18-01F4BA4FB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770" y="3657600"/>
              <a:ext cx="4231341" cy="304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F0DA4D-95BB-4EEA-BAA7-70B83FD41604}"/>
                </a:ext>
              </a:extLst>
            </p:cNvPr>
            <p:cNvSpPr txBox="1"/>
            <p:nvPr/>
          </p:nvSpPr>
          <p:spPr>
            <a:xfrm>
              <a:off x="314546" y="6092528"/>
              <a:ext cx="766104" cy="383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~10uA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11ADA92-CC2A-42BB-8D85-B9991DDB7ABC}"/>
              </a:ext>
            </a:extLst>
          </p:cNvPr>
          <p:cNvSpPr txBox="1"/>
          <p:nvPr/>
        </p:nvSpPr>
        <p:spPr>
          <a:xfrm>
            <a:off x="199433" y="1081960"/>
            <a:ext cx="4433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Same digital components 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 new BPM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~ 10,000 dynamic range;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~ 20ns rise/fall time;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Linear response in full range -&gt; 1 point beam-based calibration using BCM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940636C-0550-4FF6-A172-B63101926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/>
          <a:stretch/>
        </p:blipFill>
        <p:spPr bwMode="auto">
          <a:xfrm>
            <a:off x="463264" y="3853192"/>
            <a:ext cx="3906253" cy="253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ABA5C21-E199-47A3-ACD1-40348B83C827}"/>
              </a:ext>
            </a:extLst>
          </p:cNvPr>
          <p:cNvSpPr/>
          <p:nvPr/>
        </p:nvSpPr>
        <p:spPr>
          <a:xfrm>
            <a:off x="5413732" y="3149836"/>
            <a:ext cx="331109" cy="297703"/>
          </a:xfrm>
          <a:prstGeom prst="ellipse">
            <a:avLst/>
          </a:prstGeom>
          <a:noFill/>
          <a:ln w="22225">
            <a:solidFill>
              <a:schemeClr val="accent1">
                <a:lumMod val="60000"/>
                <a:lumOff val="40000"/>
              </a:schemeClr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D240E3-0606-43D7-9027-EF054ADC7F63}"/>
              </a:ext>
            </a:extLst>
          </p:cNvPr>
          <p:cNvCxnSpPr>
            <a:cxnSpLocks/>
          </p:cNvCxnSpPr>
          <p:nvPr/>
        </p:nvCxnSpPr>
        <p:spPr>
          <a:xfrm>
            <a:off x="5660618" y="3454706"/>
            <a:ext cx="222824" cy="3984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A367E6-C1A9-44D5-BDFB-B0F4DD991DB1}"/>
              </a:ext>
            </a:extLst>
          </p:cNvPr>
          <p:cNvSpPr txBox="1"/>
          <p:nvPr/>
        </p:nvSpPr>
        <p:spPr>
          <a:xfrm>
            <a:off x="5772030" y="4355447"/>
            <a:ext cx="13056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Old CHUMPS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noise floor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42BBD5-2DE7-44F4-BFEB-B0BE11102EF8}"/>
              </a:ext>
            </a:extLst>
          </p:cNvPr>
          <p:cNvCxnSpPr>
            <a:cxnSpLocks/>
          </p:cNvCxnSpPr>
          <p:nvPr/>
        </p:nvCxnSpPr>
        <p:spPr>
          <a:xfrm>
            <a:off x="7068335" y="4639867"/>
            <a:ext cx="270928" cy="4370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4E812D1-8A74-4D2A-B8FF-6F9F2F5A2DCB}"/>
              </a:ext>
            </a:extLst>
          </p:cNvPr>
          <p:cNvSpPr txBox="1"/>
          <p:nvPr/>
        </p:nvSpPr>
        <p:spPr>
          <a:xfrm>
            <a:off x="5230598" y="5035284"/>
            <a:ext cx="15070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New CHUMPS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noise floor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677143-EA9F-4A41-B62F-98791ED89A0A}"/>
              </a:ext>
            </a:extLst>
          </p:cNvPr>
          <p:cNvCxnSpPr>
            <a:cxnSpLocks/>
          </p:cNvCxnSpPr>
          <p:nvPr/>
        </p:nvCxnSpPr>
        <p:spPr>
          <a:xfrm>
            <a:off x="5537187" y="5540495"/>
            <a:ext cx="123431" cy="4771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3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2" y="130138"/>
            <a:ext cx="8628678" cy="510909"/>
          </a:xfrm>
        </p:spPr>
        <p:txBody>
          <a:bodyPr/>
          <a:lstStyle/>
          <a:p>
            <a:r>
              <a:rPr lang="en-US" sz="3200" dirty="0"/>
              <a:t>Foil temperature measurement system 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7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2" y="1038076"/>
            <a:ext cx="8870950" cy="5161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photo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2" r="29890" b="24581"/>
          <a:stretch/>
        </p:blipFill>
        <p:spPr>
          <a:xfrm rot="5400000">
            <a:off x="7466084" y="2068902"/>
            <a:ext cx="1748453" cy="126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5286" y="5282383"/>
            <a:ext cx="7452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Foil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4514368"/>
            <a:ext cx="762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638800"/>
            <a:ext cx="762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Mirror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0577" y="3707469"/>
            <a:ext cx="9906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Window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1145" y="1525793"/>
            <a:ext cx="11530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Telescope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6546" y="2452800"/>
            <a:ext cx="176638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Chase from Ring tunnel to service building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475814" y="665403"/>
            <a:ext cx="520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Total Optical Path Length ~ 40 m</a:t>
            </a:r>
          </a:p>
        </p:txBody>
      </p:sp>
      <p:sp>
        <p:nvSpPr>
          <p:cNvPr id="12" name="AutoShape 12"/>
          <p:cNvSpPr>
            <a:spLocks noChangeAspect="1" noChangeArrowheads="1"/>
          </p:cNvSpPr>
          <p:nvPr/>
        </p:nvSpPr>
        <p:spPr bwMode="auto">
          <a:xfrm>
            <a:off x="2419351" y="5100637"/>
            <a:ext cx="157163" cy="157163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MacintoshHD:Users:bl9:Pictures:IMG_088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419" y="1146589"/>
            <a:ext cx="2027923" cy="131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215055" y="6468773"/>
            <a:ext cx="3429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W. Blokland, A. Reheman</a:t>
            </a:r>
          </a:p>
        </p:txBody>
      </p:sp>
      <p:pic>
        <p:nvPicPr>
          <p:cNvPr id="17" name="Picture 16" descr="DSC_2828 copy 2.png">
            <a:extLst>
              <a:ext uri="{FF2B5EF4-FFF2-40B4-BE49-F238E27FC236}">
                <a16:creationId xmlns:a16="http://schemas.microsoft.com/office/drawing/2014/main" id="{8FC6C097-57D8-4479-820E-9FA7A075C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22" y="3148918"/>
            <a:ext cx="1066941" cy="10546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77B047C-76BF-4035-90E3-8A00F4956E1B}"/>
              </a:ext>
            </a:extLst>
          </p:cNvPr>
          <p:cNvGrpSpPr/>
          <p:nvPr/>
        </p:nvGrpSpPr>
        <p:grpSpPr>
          <a:xfrm>
            <a:off x="5058696" y="3624380"/>
            <a:ext cx="3835460" cy="1319372"/>
            <a:chOff x="900104" y="4786484"/>
            <a:chExt cx="5723521" cy="16928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A3F3F4-1EE2-4163-B72E-987CE9DE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04" y="4786484"/>
              <a:ext cx="5723521" cy="16928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F6900B-BDC2-4429-87E9-77DABCF6F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4" t="14850" r="11758" b="12023"/>
            <a:stretch/>
          </p:blipFill>
          <p:spPr>
            <a:xfrm>
              <a:off x="5092594" y="5314521"/>
              <a:ext cx="1409095" cy="103971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C3ED56-7E59-4C7D-828B-86A50AC84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2809" y="4256584"/>
            <a:ext cx="2353697" cy="19011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C92A75-CDF8-4762-A778-DC1611B5B3F6}"/>
              </a:ext>
            </a:extLst>
          </p:cNvPr>
          <p:cNvSpPr txBox="1"/>
          <p:nvPr/>
        </p:nvSpPr>
        <p:spPr>
          <a:xfrm>
            <a:off x="7997908" y="3767577"/>
            <a:ext cx="6848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DAQ</a:t>
            </a:r>
          </a:p>
        </p:txBody>
      </p:sp>
      <p:pic>
        <p:nvPicPr>
          <p:cNvPr id="23" name="Picture 22" descr="BB_rad.png">
            <a:extLst>
              <a:ext uri="{FF2B5EF4-FFF2-40B4-BE49-F238E27FC236}">
                <a16:creationId xmlns:a16="http://schemas.microsoft.com/office/drawing/2014/main" id="{A1CDA22E-D64F-47D4-89D0-8A2A0148A2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5" y="1176022"/>
            <a:ext cx="3428208" cy="18459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0F87DE4-4B0A-4C56-9D5F-407D3537F133}"/>
              </a:ext>
            </a:extLst>
          </p:cNvPr>
          <p:cNvSpPr txBox="1"/>
          <p:nvPr/>
        </p:nvSpPr>
        <p:spPr>
          <a:xfrm>
            <a:off x="6123342" y="5257765"/>
            <a:ext cx="287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T=1650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± 150 K   @1.2MW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50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9E52-F357-4667-BDBC-6C74BAA6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9" y="156050"/>
            <a:ext cx="8636290" cy="510909"/>
          </a:xfrm>
        </p:spPr>
        <p:txBody>
          <a:bodyPr/>
          <a:lstStyle/>
          <a:p>
            <a:r>
              <a:rPr lang="en-US" sz="3200" dirty="0"/>
              <a:t>Short term development efforts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B61AB-0A0B-4C61-8C45-B89260CA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855" y="818735"/>
            <a:ext cx="4845427" cy="4195415"/>
          </a:xfrm>
        </p:spPr>
        <p:txBody>
          <a:bodyPr/>
          <a:lstStyle/>
          <a:p>
            <a:r>
              <a:rPr lang="en-US" sz="2000" dirty="0"/>
              <a:t>Signal-to-noise improvement</a:t>
            </a:r>
          </a:p>
          <a:p>
            <a:pPr lvl="1"/>
            <a:r>
              <a:rPr lang="en-US" sz="1800" dirty="0"/>
              <a:t>Signal processing</a:t>
            </a:r>
          </a:p>
          <a:p>
            <a:pPr lvl="1"/>
            <a:r>
              <a:rPr lang="en-US" sz="1800" dirty="0"/>
              <a:t>Optics in tunnel options study</a:t>
            </a:r>
          </a:p>
          <a:p>
            <a:pPr lvl="1"/>
            <a:r>
              <a:rPr lang="en-US" sz="1800" dirty="0"/>
              <a:t>Low noise detectors</a:t>
            </a:r>
          </a:p>
          <a:p>
            <a:r>
              <a:rPr lang="en-US" sz="2000" dirty="0"/>
              <a:t>Calibration improvement</a:t>
            </a:r>
          </a:p>
          <a:p>
            <a:pPr lvl="1"/>
            <a:r>
              <a:rPr lang="en-US" sz="1800" dirty="0"/>
              <a:t>Optical components characterization</a:t>
            </a:r>
          </a:p>
          <a:p>
            <a:pPr lvl="1"/>
            <a:r>
              <a:rPr lang="en-US" sz="1800" dirty="0"/>
              <a:t>Direct calibration vs. “black body” source</a:t>
            </a:r>
          </a:p>
          <a:p>
            <a:r>
              <a:rPr lang="en-US" sz="2000" dirty="0"/>
              <a:t>Control Room application </a:t>
            </a:r>
          </a:p>
          <a:p>
            <a:pPr lvl="1"/>
            <a:r>
              <a:rPr lang="en-US" sz="1800" dirty="0"/>
              <a:t>Continuous temperature data archiving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76FD09-4B7E-4F65-8181-CC4956AB0C5B}"/>
              </a:ext>
            </a:extLst>
          </p:cNvPr>
          <p:cNvGrpSpPr/>
          <p:nvPr/>
        </p:nvGrpSpPr>
        <p:grpSpPr>
          <a:xfrm>
            <a:off x="5954751" y="479356"/>
            <a:ext cx="2669099" cy="2070248"/>
            <a:chOff x="8781590" y="886958"/>
            <a:chExt cx="2215832" cy="22284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AC261E-49FD-4DF5-B419-758025F41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67" r="16657"/>
            <a:stretch/>
          </p:blipFill>
          <p:spPr>
            <a:xfrm>
              <a:off x="8781590" y="1252277"/>
              <a:ext cx="2215832" cy="14510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Line Callout 2 17">
                  <a:extLst>
                    <a:ext uri="{FF2B5EF4-FFF2-40B4-BE49-F238E27FC236}">
                      <a16:creationId xmlns:a16="http://schemas.microsoft.com/office/drawing/2014/main" id="{F256A3F6-113A-490B-AED6-064730FE1AD4}"/>
                    </a:ext>
                  </a:extLst>
                </p:cNvPr>
                <p:cNvSpPr/>
                <p:nvPr/>
              </p:nvSpPr>
              <p:spPr>
                <a:xfrm>
                  <a:off x="9227132" y="886958"/>
                  <a:ext cx="1210833" cy="451247"/>
                </a:xfrm>
                <a:prstGeom prst="borderCallout2">
                  <a:avLst>
                    <a:gd name="adj1" fmla="val 109991"/>
                    <a:gd name="adj2" fmla="val 49876"/>
                    <a:gd name="adj3" fmla="val 190406"/>
                    <a:gd name="adj4" fmla="val 48458"/>
                    <a:gd name="adj5" fmla="val 245040"/>
                    <a:gd name="adj6" fmla="val 43734"/>
                  </a:avLst>
                </a:prstGeom>
                <a:solidFill>
                  <a:schemeClr val="bg2"/>
                </a:solidFill>
                <a:ln w="12700"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050" dirty="0">
                      <a:solidFill>
                        <a:schemeClr val="tx1"/>
                      </a:solidFill>
                    </a:rPr>
                    <a:t>Radiative cooling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bg-BG" sz="10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</m:oMath>
                  </a14:m>
                  <a:r>
                    <a:rPr lang="en-US" sz="1050" dirty="0">
                      <a:solidFill>
                        <a:schemeClr val="tx1"/>
                      </a:solidFill>
                    </a:rPr>
                    <a:t> =</a:t>
                  </a:r>
                  <a14:m>
                    <m:oMath xmlns:m="http://schemas.openxmlformats.org/officeDocument/2006/math">
                      <m:r>
                        <a:rPr lang="en-US" sz="105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</m:t>
                      </m:r>
                      <m:r>
                        <a:rPr lang="en-US" sz="105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Sup>
                        <m:sSubSupPr>
                          <m:ctrlPr>
                            <a:rPr lang="en-US" sz="10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𝑝𝑘</m:t>
                          </m:r>
                        </m:sub>
                        <m:sup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p>
                      </m:sSubSup>
                      <m:r>
                        <a:rPr lang="en-US" sz="105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sz="10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sub>
                        <m:sup>
                          <m:r>
                            <a:rPr lang="en-US" sz="105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p>
                      </m:sSubSup>
                      <m:r>
                        <a:rPr lang="en-US" sz="105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a14:m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Line Callout 2 17">
                  <a:extLst>
                    <a:ext uri="{FF2B5EF4-FFF2-40B4-BE49-F238E27FC236}">
                      <a16:creationId xmlns:a16="http://schemas.microsoft.com/office/drawing/2014/main" id="{690F5EFF-00BC-ED42-82DA-8AAAB4ECCF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7132" y="886958"/>
                  <a:ext cx="1210833" cy="451247"/>
                </a:xfrm>
                <a:prstGeom prst="borderCallout2">
                  <a:avLst>
                    <a:gd name="adj1" fmla="val 109991"/>
                    <a:gd name="adj2" fmla="val 49876"/>
                    <a:gd name="adj3" fmla="val 190406"/>
                    <a:gd name="adj4" fmla="val 48458"/>
                    <a:gd name="adj5" fmla="val 245040"/>
                    <a:gd name="adj6" fmla="val 43734"/>
                  </a:avLst>
                </a:prstGeom>
                <a:blipFill>
                  <a:blip r:embed="rId5"/>
                  <a:stretch>
                    <a:fillRect r="-1010"/>
                  </a:stretch>
                </a:blipFill>
                <a:ln w="12700">
                  <a:solidFill>
                    <a:schemeClr val="accent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Line Callout 2 18">
                  <a:extLst>
                    <a:ext uri="{FF2B5EF4-FFF2-40B4-BE49-F238E27FC236}">
                      <a16:creationId xmlns:a16="http://schemas.microsoft.com/office/drawing/2014/main" id="{C3A863B2-4A87-4496-86F1-1C5A9E4DB9D1}"/>
                    </a:ext>
                  </a:extLst>
                </p:cNvPr>
                <p:cNvSpPr/>
                <p:nvPr/>
              </p:nvSpPr>
              <p:spPr>
                <a:xfrm>
                  <a:off x="9227132" y="2718477"/>
                  <a:ext cx="1210833" cy="396965"/>
                </a:xfrm>
                <a:prstGeom prst="borderCallout2">
                  <a:avLst>
                    <a:gd name="adj1" fmla="val -5861"/>
                    <a:gd name="adj2" fmla="val 22840"/>
                    <a:gd name="adj3" fmla="val -65630"/>
                    <a:gd name="adj4" fmla="val 11084"/>
                    <a:gd name="adj5" fmla="val -148288"/>
                    <a:gd name="adj6" fmla="val 5261"/>
                  </a:avLst>
                </a:prstGeom>
                <a:solidFill>
                  <a:schemeClr val="bg2"/>
                </a:solidFill>
                <a:ln w="12700"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100" dirty="0">
                      <a:solidFill>
                        <a:schemeClr val="tx1"/>
                      </a:solidFill>
                    </a:rPr>
                    <a:t>Heating:</a:t>
                  </a:r>
                  <a14:m>
                    <m:oMath xmlns:m="http://schemas.openxmlformats.org/officeDocument/2006/math">
                      <m:r>
                        <a:rPr lang="en-US" sz="1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bg-BG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</m:oMath>
                  </a14:m>
                  <a:r>
                    <a:rPr lang="en-US" sz="1100" dirty="0">
                      <a:solidFill>
                        <a:schemeClr val="tx1"/>
                      </a:solidFill>
                    </a:rPr>
                    <a:t> =</a:t>
                  </a:r>
                  <a14:m>
                    <m:oMath xmlns:m="http://schemas.openxmlformats.org/officeDocument/2006/math">
                      <m:r>
                        <a:rPr lang="en-US" sz="11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11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sz="11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𝐶</m:t>
                      </m:r>
                    </m:oMath>
                  </a14:m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Line Callout 2 18">
                  <a:extLst>
                    <a:ext uri="{FF2B5EF4-FFF2-40B4-BE49-F238E27FC236}">
                      <a16:creationId xmlns:a16="http://schemas.microsoft.com/office/drawing/2014/main" id="{E5E9BA0B-74A9-8E46-8914-BD450C480B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7132" y="2718477"/>
                  <a:ext cx="1210833" cy="396965"/>
                </a:xfrm>
                <a:prstGeom prst="borderCallout2">
                  <a:avLst>
                    <a:gd name="adj1" fmla="val -5861"/>
                    <a:gd name="adj2" fmla="val 22840"/>
                    <a:gd name="adj3" fmla="val -65630"/>
                    <a:gd name="adj4" fmla="val 11084"/>
                    <a:gd name="adj5" fmla="val -148288"/>
                    <a:gd name="adj6" fmla="val 526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355549AA-B4BC-4A0C-8F3F-414AEBC348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863" y="4597513"/>
            <a:ext cx="3802588" cy="173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602701-882B-46F5-9A9C-86EACBEC7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t="11992" r="14351" b="14669"/>
          <a:stretch/>
        </p:blipFill>
        <p:spPr>
          <a:xfrm rot="10800000">
            <a:off x="6947071" y="4599957"/>
            <a:ext cx="1888652" cy="146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7569E4-6582-45C1-B8BD-31D650F1A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0789" y="2704151"/>
            <a:ext cx="2814933" cy="17355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2B5BE-F1BA-4C34-97EF-98E3779213EB}"/>
              </a:ext>
            </a:extLst>
          </p:cNvPr>
          <p:cNvGrpSpPr/>
          <p:nvPr/>
        </p:nvGrpSpPr>
        <p:grpSpPr>
          <a:xfrm>
            <a:off x="4393124" y="4594253"/>
            <a:ext cx="2420283" cy="1887397"/>
            <a:chOff x="4654684" y="3788589"/>
            <a:chExt cx="2751880" cy="25579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502556-6C37-49A1-B43D-1114DE116BBB}"/>
                </a:ext>
              </a:extLst>
            </p:cNvPr>
            <p:cNvSpPr txBox="1"/>
            <p:nvPr/>
          </p:nvSpPr>
          <p:spPr>
            <a:xfrm>
              <a:off x="4654684" y="5433041"/>
              <a:ext cx="2751880" cy="91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i="1" dirty="0"/>
                <a:t>New Spectrometer for free space calibration of the components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BC99D8-2BAF-4194-8C2A-B0BCE5C45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203" t="14662" r="16345" b="16005"/>
            <a:stretch/>
          </p:blipFill>
          <p:spPr>
            <a:xfrm>
              <a:off x="4796185" y="3788589"/>
              <a:ext cx="2468880" cy="164592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E6786B3-8BF8-4D28-968F-92199E479654}"/>
              </a:ext>
            </a:extLst>
          </p:cNvPr>
          <p:cNvSpPr txBox="1"/>
          <p:nvPr/>
        </p:nvSpPr>
        <p:spPr>
          <a:xfrm>
            <a:off x="1193180" y="6144634"/>
            <a:ext cx="318927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/>
              <a:t>Control room CS Studio application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7F1D58-3589-4A26-99D3-DC8335DF7200}"/>
              </a:ext>
            </a:extLst>
          </p:cNvPr>
          <p:cNvSpPr txBox="1"/>
          <p:nvPr/>
        </p:nvSpPr>
        <p:spPr>
          <a:xfrm>
            <a:off x="6675485" y="6039265"/>
            <a:ext cx="188865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“Black body” source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F909D-D8E5-4B24-854C-4D5894F5AC8B}"/>
              </a:ext>
            </a:extLst>
          </p:cNvPr>
          <p:cNvSpPr txBox="1"/>
          <p:nvPr/>
        </p:nvSpPr>
        <p:spPr>
          <a:xfrm>
            <a:off x="3215055" y="6468773"/>
            <a:ext cx="3429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W. Blokland, A. Reheman</a:t>
            </a:r>
          </a:p>
        </p:txBody>
      </p:sp>
    </p:spTree>
    <p:extLst>
      <p:ext uri="{BB962C8B-B14F-4D97-AF65-F5344CB8AC3E}">
        <p14:creationId xmlns:p14="http://schemas.microsoft.com/office/powerpoint/2010/main" val="426713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A161-5BDF-498C-93E4-2A86C081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11" y="128473"/>
            <a:ext cx="8844206" cy="877163"/>
          </a:xfrm>
        </p:spPr>
        <p:txBody>
          <a:bodyPr/>
          <a:lstStyle/>
          <a:p>
            <a:r>
              <a:rPr lang="en-US" dirty="0"/>
              <a:t>Continue efforts to increase dynamic range of beam distribution measurements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CF80D-028B-4DE5-9654-B13FE1B68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7" y="1129421"/>
            <a:ext cx="3820237" cy="23614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17272A-06EF-49C1-B3B1-80816DEDFD02}"/>
              </a:ext>
            </a:extLst>
          </p:cNvPr>
          <p:cNvGrpSpPr/>
          <p:nvPr/>
        </p:nvGrpSpPr>
        <p:grpSpPr>
          <a:xfrm>
            <a:off x="4120764" y="1436427"/>
            <a:ext cx="3852522" cy="1447800"/>
            <a:chOff x="568072" y="4800600"/>
            <a:chExt cx="3852522" cy="1447800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7E065E12-C252-4A98-B84F-826467A6B6B2}"/>
                </a:ext>
              </a:extLst>
            </p:cNvPr>
            <p:cNvSpPr/>
            <p:nvPr/>
          </p:nvSpPr>
          <p:spPr>
            <a:xfrm>
              <a:off x="927983" y="5205653"/>
              <a:ext cx="1981200" cy="7757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0B82274-C8CF-4B3B-B7CD-9B6D2E0CB3A1}"/>
                </a:ext>
              </a:extLst>
            </p:cNvPr>
            <p:cNvSpPr/>
            <p:nvPr/>
          </p:nvSpPr>
          <p:spPr>
            <a:xfrm>
              <a:off x="1219200" y="5105400"/>
              <a:ext cx="1143000" cy="1143000"/>
            </a:xfrm>
            <a:prstGeom prst="ellipse">
              <a:avLst/>
            </a:pr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331851C-49FB-4577-8B04-E0B552C89545}"/>
                </a:ext>
              </a:extLst>
            </p:cNvPr>
            <p:cNvSpPr/>
            <p:nvPr/>
          </p:nvSpPr>
          <p:spPr>
            <a:xfrm>
              <a:off x="1752600" y="5410200"/>
              <a:ext cx="76200" cy="762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5784B0A4-C1CF-4CB4-9C6F-5CA1A33D7551}"/>
                </a:ext>
              </a:extLst>
            </p:cNvPr>
            <p:cNvSpPr/>
            <p:nvPr/>
          </p:nvSpPr>
          <p:spPr>
            <a:xfrm rot="16200000">
              <a:off x="2971800" y="4152900"/>
              <a:ext cx="304800" cy="2590800"/>
            </a:xfrm>
            <a:prstGeom prst="trapezoid">
              <a:avLst/>
            </a:prstGeom>
            <a:solidFill>
              <a:srgbClr val="00B05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C00D3CB9-42A9-4236-B1BB-E9BF23B96991}"/>
                </a:ext>
              </a:extLst>
            </p:cNvPr>
            <p:cNvSpPr/>
            <p:nvPr/>
          </p:nvSpPr>
          <p:spPr>
            <a:xfrm rot="16200000">
              <a:off x="2711328" y="4273096"/>
              <a:ext cx="775716" cy="2640827"/>
            </a:xfrm>
            <a:prstGeom prst="trapezoid">
              <a:avLst/>
            </a:prstGeom>
            <a:solidFill>
              <a:srgbClr val="FFC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82DCE76-994C-44AB-9294-8362809016F5}"/>
                </a:ext>
              </a:extLst>
            </p:cNvPr>
            <p:cNvSpPr/>
            <p:nvPr/>
          </p:nvSpPr>
          <p:spPr>
            <a:xfrm>
              <a:off x="4344394" y="5125144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CA48E1-12A2-4991-B16B-7776EC301917}"/>
                </a:ext>
              </a:extLst>
            </p:cNvPr>
            <p:cNvSpPr txBox="1"/>
            <p:nvPr/>
          </p:nvSpPr>
          <p:spPr>
            <a:xfrm>
              <a:off x="568072" y="4978578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laser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35546DA-3178-4B07-9E1A-C22889142658}"/>
                </a:ext>
              </a:extLst>
            </p:cNvPr>
            <p:cNvCxnSpPr/>
            <p:nvPr/>
          </p:nvCxnSpPr>
          <p:spPr>
            <a:xfrm>
              <a:off x="1150527" y="5210174"/>
              <a:ext cx="602073" cy="1377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B7A999-4894-4293-9B40-C26AE854250D}"/>
                </a:ext>
              </a:extLst>
            </p:cNvPr>
            <p:cNvSpPr txBox="1"/>
            <p:nvPr/>
          </p:nvSpPr>
          <p:spPr>
            <a:xfrm>
              <a:off x="3082672" y="4800600"/>
              <a:ext cx="595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wire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BA07A8B-7DFA-42E8-B456-A2272D17F787}"/>
                </a:ext>
              </a:extLst>
            </p:cNvPr>
            <p:cNvCxnSpPr/>
            <p:nvPr/>
          </p:nvCxnSpPr>
          <p:spPr>
            <a:xfrm>
              <a:off x="3665127" y="5032196"/>
              <a:ext cx="602073" cy="1377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A50E6A-B529-4BFA-AEDD-45651CC90CF1}"/>
              </a:ext>
            </a:extLst>
          </p:cNvPr>
          <p:cNvGrpSpPr/>
          <p:nvPr/>
        </p:nvGrpSpPr>
        <p:grpSpPr>
          <a:xfrm>
            <a:off x="3747484" y="3652002"/>
            <a:ext cx="3524712" cy="2748798"/>
            <a:chOff x="4478361" y="3657600"/>
            <a:chExt cx="4151892" cy="26794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982217-6241-4E9E-813C-97E412252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7"/>
            <a:stretch/>
          </p:blipFill>
          <p:spPr>
            <a:xfrm>
              <a:off x="4478361" y="3657600"/>
              <a:ext cx="4151892" cy="26794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FF9FBC-8A30-4D92-8C0D-1C434E460A9D}"/>
                </a:ext>
              </a:extLst>
            </p:cNvPr>
            <p:cNvSpPr txBox="1"/>
            <p:nvPr/>
          </p:nvSpPr>
          <p:spPr>
            <a:xfrm>
              <a:off x="5029200" y="3886200"/>
              <a:ext cx="11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DR = 2000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6F3742-5757-4738-8DA1-2DF4B897FDBC}"/>
              </a:ext>
            </a:extLst>
          </p:cNvPr>
          <p:cNvGrpSpPr/>
          <p:nvPr/>
        </p:nvGrpSpPr>
        <p:grpSpPr>
          <a:xfrm>
            <a:off x="300527" y="3611190"/>
            <a:ext cx="3524714" cy="2789610"/>
            <a:chOff x="76200" y="627611"/>
            <a:chExt cx="4391025" cy="28775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99FA93-89C9-4513-ACF1-4C3BCE27A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" r="4879"/>
            <a:stretch/>
          </p:blipFill>
          <p:spPr>
            <a:xfrm>
              <a:off x="76200" y="627611"/>
              <a:ext cx="4391025" cy="287758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9B8263-78F6-4E01-8417-ABDA4274E0F5}"/>
                </a:ext>
              </a:extLst>
            </p:cNvPr>
            <p:cNvSpPr txBox="1"/>
            <p:nvPr/>
          </p:nvSpPr>
          <p:spPr>
            <a:xfrm>
              <a:off x="657225" y="885890"/>
              <a:ext cx="1024639" cy="31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DR = 250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28132A-41DD-4D7D-B4C2-1C07C5A61606}"/>
              </a:ext>
            </a:extLst>
          </p:cNvPr>
          <p:cNvCxnSpPr>
            <a:cxnSpLocks/>
          </p:cNvCxnSpPr>
          <p:nvPr/>
        </p:nvCxnSpPr>
        <p:spPr>
          <a:xfrm flipH="1">
            <a:off x="2073113" y="3375565"/>
            <a:ext cx="1" cy="3509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8DE3693-228C-49FD-A95F-448B66E7604F}"/>
              </a:ext>
            </a:extLst>
          </p:cNvPr>
          <p:cNvSpPr txBox="1"/>
          <p:nvPr/>
        </p:nvSpPr>
        <p:spPr>
          <a:xfrm>
            <a:off x="2210072" y="3372271"/>
            <a:ext cx="144142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thresholding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31B36D-C305-48F7-A25B-54799AEAFAEC}"/>
              </a:ext>
            </a:extLst>
          </p:cNvPr>
          <p:cNvCxnSpPr>
            <a:cxnSpLocks/>
          </p:cNvCxnSpPr>
          <p:nvPr/>
        </p:nvCxnSpPr>
        <p:spPr>
          <a:xfrm>
            <a:off x="4621536" y="3294457"/>
            <a:ext cx="12131" cy="35754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A216C5B-6A09-4200-BE72-6466ADEF57EB}"/>
              </a:ext>
            </a:extLst>
          </p:cNvPr>
          <p:cNvSpPr txBox="1"/>
          <p:nvPr/>
        </p:nvSpPr>
        <p:spPr>
          <a:xfrm>
            <a:off x="4736579" y="3310370"/>
            <a:ext cx="9284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filtering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30CBBD9-4E91-43C0-A2CD-F32A71625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1133" y="3703487"/>
            <a:ext cx="3397790" cy="16998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44E32D-8516-4141-BAC0-A4BE152E319B}"/>
              </a:ext>
            </a:extLst>
          </p:cNvPr>
          <p:cNvSpPr txBox="1"/>
          <p:nvPr/>
        </p:nvSpPr>
        <p:spPr>
          <a:xfrm>
            <a:off x="7119175" y="2894871"/>
            <a:ext cx="210170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Will try installing simple baffle to absorb reflections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9C4DC-DB47-4648-AF8E-69E380A55F19}"/>
              </a:ext>
            </a:extLst>
          </p:cNvPr>
          <p:cNvSpPr txBox="1"/>
          <p:nvPr/>
        </p:nvSpPr>
        <p:spPr>
          <a:xfrm>
            <a:off x="3565323" y="1072139"/>
            <a:ext cx="436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0070C0"/>
                </a:solidFill>
              </a:rPr>
              <a:t>HEBT laser emittance scanner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BE0BF2-576D-488E-9534-150781CAEB06}"/>
              </a:ext>
            </a:extLst>
          </p:cNvPr>
          <p:cNvSpPr/>
          <p:nvPr/>
        </p:nvSpPr>
        <p:spPr>
          <a:xfrm>
            <a:off x="2583403" y="2936436"/>
            <a:ext cx="914400" cy="24941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2016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6E1755-239E-4F1C-BFCF-F1061E7815E0}"/>
              </a:ext>
            </a:extLst>
          </p:cNvPr>
          <p:cNvSpPr/>
          <p:nvPr/>
        </p:nvSpPr>
        <p:spPr>
          <a:xfrm>
            <a:off x="5914892" y="5785861"/>
            <a:ext cx="914400" cy="24941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2017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F84766-A546-471E-8DF3-6CF61B6111CA}"/>
              </a:ext>
            </a:extLst>
          </p:cNvPr>
          <p:cNvSpPr/>
          <p:nvPr/>
        </p:nvSpPr>
        <p:spPr>
          <a:xfrm>
            <a:off x="7368188" y="5938810"/>
            <a:ext cx="914400" cy="24941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64880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2307-4D44-48CE-A8F2-3C572039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BIET team responsibilities include projects not directly related to SNS beam diagnostics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0D25-99A1-4C30-833B-0CB320F73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1331292"/>
            <a:ext cx="8642640" cy="4195415"/>
          </a:xfrm>
        </p:spPr>
        <p:txBody>
          <a:bodyPr/>
          <a:lstStyle/>
          <a:p>
            <a:r>
              <a:rPr lang="en-US" dirty="0"/>
              <a:t>Beam Test Facility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6D measurements system improvement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New magnets magnetic measurements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FODO experiment beam line assembling and commissioning </a:t>
            </a:r>
          </a:p>
          <a:p>
            <a:r>
              <a:rPr lang="en-US" dirty="0"/>
              <a:t>Laser Stripping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Enhancement Cavity development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2</a:t>
            </a:r>
            <a:r>
              <a:rPr lang="en-US" baseline="30000" dirty="0">
                <a:solidFill>
                  <a:srgbClr val="0070C0"/>
                </a:solidFill>
              </a:rPr>
              <a:t>nd</a:t>
            </a:r>
            <a:r>
              <a:rPr lang="en-US" dirty="0">
                <a:solidFill>
                  <a:srgbClr val="0070C0"/>
                </a:solidFill>
              </a:rPr>
              <a:t> round of 10us Laser Stripping Experiment preparation</a:t>
            </a:r>
          </a:p>
          <a:p>
            <a:r>
              <a:rPr lang="en-US" dirty="0"/>
              <a:t>Target Strain and Vibration measurement 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3341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8A63269D-71ED-4EB3-AD11-05FC9DD50886}"/>
              </a:ext>
            </a:extLst>
          </p:cNvPr>
          <p:cNvSpPr txBox="1"/>
          <p:nvPr/>
        </p:nvSpPr>
        <p:spPr>
          <a:xfrm>
            <a:off x="46679" y="3838641"/>
            <a:ext cx="2016202" cy="1768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Developed sensors using radiation-resistant fluorine-doped single-mode fibers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>
              <a:lnSpc>
                <a:spcPct val="90000"/>
              </a:lnSpc>
            </a:pPr>
            <a:r>
              <a:rPr lang="en-US" sz="1100" dirty="0"/>
              <a:t>Implemented digital signal demodulation unit</a:t>
            </a:r>
          </a:p>
          <a:p>
            <a:pPr>
              <a:lnSpc>
                <a:spcPct val="90000"/>
              </a:lnSpc>
            </a:pPr>
            <a:endParaRPr lang="en-US" sz="1100" dirty="0"/>
          </a:p>
          <a:p>
            <a:pPr>
              <a:lnSpc>
                <a:spcPct val="90000"/>
              </a:lnSpc>
            </a:pPr>
            <a:r>
              <a:rPr lang="en-US" sz="1100" dirty="0"/>
              <a:t>Sensors have order of magnitude higher radiation resistance (~ 10</a:t>
            </a:r>
            <a:r>
              <a:rPr lang="en-US" sz="1100" baseline="30000" dirty="0"/>
              <a:t>9</a:t>
            </a:r>
            <a:r>
              <a:rPr lang="en-US" sz="1100" dirty="0"/>
              <a:t> </a:t>
            </a:r>
            <a:r>
              <a:rPr lang="en-US" sz="1100" dirty="0" err="1"/>
              <a:t>Gy</a:t>
            </a:r>
            <a:r>
              <a:rPr lang="en-US" sz="1100" dirty="0"/>
              <a:t>) than commercial products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4D34E-C609-DD40-822C-635F243D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99" y="236982"/>
            <a:ext cx="8636290" cy="510909"/>
          </a:xfrm>
        </p:spPr>
        <p:txBody>
          <a:bodyPr/>
          <a:lstStyle/>
          <a:p>
            <a:r>
              <a:rPr lang="en-US" sz="3200" dirty="0"/>
              <a:t>Target strain and gas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44A50-5EA6-E240-B4F2-6F88C5BEB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84" y="954205"/>
            <a:ext cx="4831849" cy="233202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600" dirty="0"/>
              <a:t>The Target Strain Monitor has been used to determine the strain reduction due to gas injection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use both a multi-mode based strain sensors and in-house developed super rad-hard single-mode sensors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saw a reduction in strain response for the different beam powers with gas 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037F53-4243-5C46-A62D-7BAE8D984FAA}"/>
              </a:ext>
            </a:extLst>
          </p:cNvPr>
          <p:cNvSpPr/>
          <p:nvPr/>
        </p:nvSpPr>
        <p:spPr>
          <a:xfrm>
            <a:off x="5329151" y="5848977"/>
            <a:ext cx="380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Single-mode strain measurements at different beam powers and with gas on or off. </a:t>
            </a:r>
          </a:p>
        </p:txBody>
      </p:sp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F6CBC448-E2A9-E248-9B35-01DFC5E9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61" y="765900"/>
            <a:ext cx="3486453" cy="2530738"/>
          </a:xfrm>
          <a:prstGeom prst="rect">
            <a:avLst/>
          </a:prstGeom>
        </p:spPr>
      </p:pic>
      <p:pic>
        <p:nvPicPr>
          <p:cNvPr id="17" name="Content Placeholder 13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EC24E64C-51D6-2447-9102-0048871B2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918" y="3321350"/>
            <a:ext cx="3486453" cy="2530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DEB957-B2B3-A345-88FA-8B2C44AAB1CA}"/>
              </a:ext>
            </a:extLst>
          </p:cNvPr>
          <p:cNvSpPr txBox="1"/>
          <p:nvPr/>
        </p:nvSpPr>
        <p:spPr>
          <a:xfrm>
            <a:off x="7321172" y="4286637"/>
            <a:ext cx="105021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rgbClr val="FF0000"/>
                </a:solidFill>
              </a:rPr>
              <a:t>Gas Off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A5853E-BFF0-1248-80D4-24C95EF3A600}"/>
              </a:ext>
            </a:extLst>
          </p:cNvPr>
          <p:cNvSpPr txBox="1"/>
          <p:nvPr/>
        </p:nvSpPr>
        <p:spPr>
          <a:xfrm>
            <a:off x="7321172" y="1473700"/>
            <a:ext cx="105021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rgbClr val="FF0000"/>
                </a:solidFill>
              </a:rPr>
              <a:t>Gas 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C3418B-21FB-43EA-A84A-816D4E969337}"/>
              </a:ext>
            </a:extLst>
          </p:cNvPr>
          <p:cNvGrpSpPr/>
          <p:nvPr/>
        </p:nvGrpSpPr>
        <p:grpSpPr>
          <a:xfrm>
            <a:off x="741417" y="2846672"/>
            <a:ext cx="4378516" cy="3297650"/>
            <a:chOff x="1366357" y="1034163"/>
            <a:chExt cx="4750888" cy="2674070"/>
          </a:xfrm>
        </p:grpSpPr>
        <p:sp>
          <p:nvSpPr>
            <p:cNvPr id="24" name="Rounded Rectangle 126">
              <a:extLst>
                <a:ext uri="{FF2B5EF4-FFF2-40B4-BE49-F238E27FC236}">
                  <a16:creationId xmlns:a16="http://schemas.microsoft.com/office/drawing/2014/main" id="{6BC072A0-67F6-43F7-8A46-18852085056A}"/>
                </a:ext>
              </a:extLst>
            </p:cNvPr>
            <p:cNvSpPr/>
            <p:nvPr/>
          </p:nvSpPr>
          <p:spPr>
            <a:xfrm>
              <a:off x="1466653" y="1062751"/>
              <a:ext cx="1108350" cy="376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76501D-F688-4E5C-8BBD-3685195EB7DE}"/>
                </a:ext>
              </a:extLst>
            </p:cNvPr>
            <p:cNvSpPr txBox="1"/>
            <p:nvPr/>
          </p:nvSpPr>
          <p:spPr>
            <a:xfrm>
              <a:off x="1366357" y="1034163"/>
              <a:ext cx="1263088" cy="430879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Low-coherence light source</a:t>
              </a:r>
            </a:p>
          </p:txBody>
        </p:sp>
        <p:sp>
          <p:nvSpPr>
            <p:cNvPr id="26" name="Rounded Rectangle 116">
              <a:extLst>
                <a:ext uri="{FF2B5EF4-FFF2-40B4-BE49-F238E27FC236}">
                  <a16:creationId xmlns:a16="http://schemas.microsoft.com/office/drawing/2014/main" id="{2B46F374-47C4-4467-8EA6-6C449A19AABA}"/>
                </a:ext>
              </a:extLst>
            </p:cNvPr>
            <p:cNvSpPr/>
            <p:nvPr/>
          </p:nvSpPr>
          <p:spPr>
            <a:xfrm>
              <a:off x="3756253" y="1132295"/>
              <a:ext cx="901470" cy="39078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02FA60-E09F-47F4-BF80-5803EAB9C2B6}"/>
                </a:ext>
              </a:extLst>
            </p:cNvPr>
            <p:cNvSpPr txBox="1"/>
            <p:nvPr/>
          </p:nvSpPr>
          <p:spPr>
            <a:xfrm>
              <a:off x="3810941" y="1123933"/>
              <a:ext cx="793624" cy="430879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circulator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3F09E7E-0A44-41F1-ADF1-E07BF79DA427}"/>
                </a:ext>
              </a:extLst>
            </p:cNvPr>
            <p:cNvSpPr/>
            <p:nvPr/>
          </p:nvSpPr>
          <p:spPr>
            <a:xfrm>
              <a:off x="2905158" y="1132481"/>
              <a:ext cx="432048" cy="121408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50F912D-B34F-418D-8AA4-BD500339E57E}"/>
                </a:ext>
              </a:extLst>
            </p:cNvPr>
            <p:cNvCxnSpPr/>
            <p:nvPr/>
          </p:nvCxnSpPr>
          <p:spPr>
            <a:xfrm flipV="1">
              <a:off x="2592494" y="1243043"/>
              <a:ext cx="1163759" cy="16256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761B3FE-1994-42B4-BA8B-B20B817B6FCE}"/>
                </a:ext>
              </a:extLst>
            </p:cNvPr>
            <p:cNvSpPr/>
            <p:nvPr/>
          </p:nvSpPr>
          <p:spPr>
            <a:xfrm>
              <a:off x="2548395" y="1885014"/>
              <a:ext cx="149770" cy="402690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41D7C74E-681C-4D14-8F0C-993426476CA1}"/>
                </a:ext>
              </a:extLst>
            </p:cNvPr>
            <p:cNvSpPr/>
            <p:nvPr/>
          </p:nvSpPr>
          <p:spPr>
            <a:xfrm flipH="1">
              <a:off x="2544720" y="1421104"/>
              <a:ext cx="720080" cy="702026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4477EF6-269F-42F2-B80C-522DBAD35473}"/>
                </a:ext>
              </a:extLst>
            </p:cNvPr>
            <p:cNvCxnSpPr>
              <a:endCxn id="38" idx="2"/>
            </p:cNvCxnSpPr>
            <p:nvPr/>
          </p:nvCxnSpPr>
          <p:spPr>
            <a:xfrm>
              <a:off x="2544839" y="1736909"/>
              <a:ext cx="7594" cy="724618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6BDE81A-6CC7-40AB-98C9-31B488A1519E}"/>
                </a:ext>
              </a:extLst>
            </p:cNvPr>
            <p:cNvCxnSpPr>
              <a:stCxn id="31" idx="0"/>
            </p:cNvCxnSpPr>
            <p:nvPr/>
          </p:nvCxnSpPr>
          <p:spPr>
            <a:xfrm>
              <a:off x="2904760" y="1421104"/>
              <a:ext cx="851493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A359AD3-2715-446E-B8E7-8D924F8BF30F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4657723" y="1327688"/>
              <a:ext cx="964961" cy="6186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4E37FC9-4D77-4EB0-ADB6-D15662530A73}"/>
                </a:ext>
              </a:extLst>
            </p:cNvPr>
            <p:cNvSpPr/>
            <p:nvPr/>
          </p:nvSpPr>
          <p:spPr>
            <a:xfrm>
              <a:off x="4910029" y="1204098"/>
              <a:ext cx="432048" cy="121408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561836-39E8-48EC-892E-92335EC17F82}"/>
                </a:ext>
              </a:extLst>
            </p:cNvPr>
            <p:cNvSpPr txBox="1"/>
            <p:nvPr/>
          </p:nvSpPr>
          <p:spPr>
            <a:xfrm>
              <a:off x="5521569" y="1115032"/>
              <a:ext cx="595676" cy="4308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sensor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B1C0001-DAF1-40C9-B08B-3E53735708AF}"/>
                </a:ext>
              </a:extLst>
            </p:cNvPr>
            <p:cNvGrpSpPr/>
            <p:nvPr/>
          </p:nvGrpSpPr>
          <p:grpSpPr>
            <a:xfrm>
              <a:off x="2912091" y="1935332"/>
              <a:ext cx="2926976" cy="1772901"/>
              <a:chOff x="2912091" y="2121600"/>
              <a:chExt cx="2926976" cy="177290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6F2646-E74C-401C-B75D-319309893546}"/>
                  </a:ext>
                </a:extLst>
              </p:cNvPr>
              <p:cNvSpPr/>
              <p:nvPr/>
            </p:nvSpPr>
            <p:spPr>
              <a:xfrm>
                <a:off x="3042450" y="2125867"/>
                <a:ext cx="2796617" cy="17686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8A85B80-5393-4C65-B921-A89E1F0D2C30}"/>
                  </a:ext>
                </a:extLst>
              </p:cNvPr>
              <p:cNvCxnSpPr/>
              <p:nvPr/>
            </p:nvCxnSpPr>
            <p:spPr>
              <a:xfrm flipH="1">
                <a:off x="5157939" y="2973112"/>
                <a:ext cx="8585" cy="536617"/>
              </a:xfrm>
              <a:prstGeom prst="line">
                <a:avLst/>
              </a:prstGeom>
              <a:ln w="825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9A7F678-AF42-4E7E-AB5F-CD7683496D3E}"/>
                  </a:ext>
                </a:extLst>
              </p:cNvPr>
              <p:cNvSpPr/>
              <p:nvPr/>
            </p:nvSpPr>
            <p:spPr>
              <a:xfrm rot="16200000">
                <a:off x="3795844" y="2967983"/>
                <a:ext cx="216024" cy="6070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A2A7A28-F56E-4630-85F2-3E050F03CE27}"/>
                  </a:ext>
                </a:extLst>
              </p:cNvPr>
              <p:cNvSpPr txBox="1"/>
              <p:nvPr/>
            </p:nvSpPr>
            <p:spPr>
              <a:xfrm>
                <a:off x="3368136" y="2428787"/>
                <a:ext cx="914883" cy="430879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Fiber collimator</a:t>
                </a:r>
              </a:p>
            </p:txBody>
          </p:sp>
          <p:sp>
            <p:nvSpPr>
              <p:cNvPr id="43" name="Rounded Rectangle 133">
                <a:extLst>
                  <a:ext uri="{FF2B5EF4-FFF2-40B4-BE49-F238E27FC236}">
                    <a16:creationId xmlns:a16="http://schemas.microsoft.com/office/drawing/2014/main" id="{1C8FA4AC-8D42-4831-94B4-BCEDA0810CF2}"/>
                  </a:ext>
                </a:extLst>
              </p:cNvPr>
              <p:cNvSpPr/>
              <p:nvPr/>
            </p:nvSpPr>
            <p:spPr>
              <a:xfrm>
                <a:off x="3646601" y="2875577"/>
                <a:ext cx="275697" cy="21602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D9151F2-48DD-43E0-B44E-0CB77EF06608}"/>
                  </a:ext>
                </a:extLst>
              </p:cNvPr>
              <p:cNvSpPr txBox="1"/>
              <p:nvPr/>
            </p:nvSpPr>
            <p:spPr>
              <a:xfrm>
                <a:off x="4343632" y="2429894"/>
                <a:ext cx="602533" cy="430879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Beam-splitter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DA5DFA-4DA4-41F2-8001-44419D11CAD1}"/>
                  </a:ext>
                </a:extLst>
              </p:cNvPr>
              <p:cNvSpPr txBox="1"/>
              <p:nvPr/>
            </p:nvSpPr>
            <p:spPr>
              <a:xfrm>
                <a:off x="4986476" y="2465256"/>
                <a:ext cx="572801" cy="261602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A37841C-69C6-46E4-BA53-78DDA364B729}"/>
                  </a:ext>
                </a:extLst>
              </p:cNvPr>
              <p:cNvCxnSpPr>
                <a:endCxn id="48" idx="1"/>
              </p:cNvCxnSpPr>
              <p:nvPr/>
            </p:nvCxnSpPr>
            <p:spPr>
              <a:xfrm flipV="1">
                <a:off x="3900602" y="2984730"/>
                <a:ext cx="1271885" cy="3492"/>
              </a:xfrm>
              <a:prstGeom prst="line">
                <a:avLst/>
              </a:prstGeom>
              <a:ln w="825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C6A3162-79BF-4AC5-AC9C-094FC6BE6EA2}"/>
                  </a:ext>
                </a:extLst>
              </p:cNvPr>
              <p:cNvSpPr/>
              <p:nvPr/>
            </p:nvSpPr>
            <p:spPr>
              <a:xfrm rot="18900000" flipV="1">
                <a:off x="5073598" y="2718074"/>
                <a:ext cx="75899" cy="6568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A438F9C-1EE9-4E4B-8C4A-A439DDEF9CCC}"/>
                  </a:ext>
                </a:extLst>
              </p:cNvPr>
              <p:cNvSpPr/>
              <p:nvPr/>
            </p:nvSpPr>
            <p:spPr>
              <a:xfrm rot="18900000" flipV="1">
                <a:off x="5161372" y="2628873"/>
                <a:ext cx="75899" cy="65689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2683425-FD97-4F4F-BD08-05D0F6F925B1}"/>
                  </a:ext>
                </a:extLst>
              </p:cNvPr>
              <p:cNvSpPr/>
              <p:nvPr/>
            </p:nvSpPr>
            <p:spPr>
              <a:xfrm rot="18900000" flipV="1">
                <a:off x="5223497" y="2810026"/>
                <a:ext cx="60123" cy="1579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B03DB1-50C2-4082-A3BE-1B6A00AA07CC}"/>
                  </a:ext>
                </a:extLst>
              </p:cNvPr>
              <p:cNvSpPr txBox="1"/>
              <p:nvPr/>
            </p:nvSpPr>
            <p:spPr>
              <a:xfrm>
                <a:off x="5237055" y="2717836"/>
                <a:ext cx="492624" cy="261602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PZT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FA4EE03-E92E-45F7-9174-F70378791D1B}"/>
                  </a:ext>
                </a:extLst>
              </p:cNvPr>
              <p:cNvSpPr txBox="1"/>
              <p:nvPr/>
            </p:nvSpPr>
            <p:spPr>
              <a:xfrm>
                <a:off x="4666941" y="3423144"/>
                <a:ext cx="997476" cy="43087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Phase-shifted detection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A5FE7ABF-538F-4914-90AE-2FF21A5E1976}"/>
                  </a:ext>
                </a:extLst>
              </p:cNvPr>
              <p:cNvCxnSpPr/>
              <p:nvPr/>
            </p:nvCxnSpPr>
            <p:spPr>
              <a:xfrm flipH="1">
                <a:off x="2912091" y="2993441"/>
                <a:ext cx="743620" cy="5239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0785049-DB6D-4AA3-8401-87D18575E273}"/>
                  </a:ext>
                </a:extLst>
              </p:cNvPr>
              <p:cNvSpPr txBox="1"/>
              <p:nvPr/>
            </p:nvSpPr>
            <p:spPr>
              <a:xfrm>
                <a:off x="3490448" y="2121600"/>
                <a:ext cx="1991340" cy="276991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200" b="1" u="sng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demodulation unit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FEB01D-3546-4C13-82ED-159B3247112D}"/>
                  </a:ext>
                </a:extLst>
              </p:cNvPr>
              <p:cNvSpPr txBox="1"/>
              <p:nvPr/>
            </p:nvSpPr>
            <p:spPr>
              <a:xfrm>
                <a:off x="3217280" y="3420996"/>
                <a:ext cx="1095239" cy="43087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FPGA-based data processing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119A2EC-0EEF-4897-B1C9-3ABCE6D079D8}"/>
                  </a:ext>
                </a:extLst>
              </p:cNvPr>
              <p:cNvCxnSpPr>
                <a:stCxn id="54" idx="3"/>
                <a:endCxn id="51" idx="1"/>
              </p:cNvCxnSpPr>
              <p:nvPr/>
            </p:nvCxnSpPr>
            <p:spPr>
              <a:xfrm>
                <a:off x="4312519" y="3636436"/>
                <a:ext cx="354422" cy="214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24563AFB-A512-48EE-8B94-4D5B07F274E7}"/>
                </a:ext>
              </a:extLst>
            </p:cNvPr>
            <p:cNvSpPr/>
            <p:nvPr/>
          </p:nvSpPr>
          <p:spPr>
            <a:xfrm flipH="1" flipV="1">
              <a:off x="2552433" y="2110514"/>
              <a:ext cx="720080" cy="702026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D699D41-94E9-4618-99F9-74D4F89B0FDE}"/>
              </a:ext>
            </a:extLst>
          </p:cNvPr>
          <p:cNvSpPr txBox="1"/>
          <p:nvPr/>
        </p:nvSpPr>
        <p:spPr>
          <a:xfrm>
            <a:off x="142746" y="6135371"/>
            <a:ext cx="5186405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algn="ctr" defTabSz="914327"/>
            <a:r>
              <a:rPr lang="en-US" sz="1200" b="1" u="sng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Radiation-Resistant Fiber-Optic Strain Sensor Developed in house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8E2984-F6D2-4DF4-80CD-15DAAA7D1DF4}"/>
              </a:ext>
            </a:extLst>
          </p:cNvPr>
          <p:cNvSpPr txBox="1"/>
          <p:nvPr/>
        </p:nvSpPr>
        <p:spPr>
          <a:xfrm>
            <a:off x="3035033" y="6447549"/>
            <a:ext cx="3373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Y. Liu, W. Blokland, C. Long</a:t>
            </a:r>
          </a:p>
        </p:txBody>
      </p:sp>
    </p:spTree>
    <p:extLst>
      <p:ext uri="{BB962C8B-B14F-4D97-AF65-F5344CB8AC3E}">
        <p14:creationId xmlns:p14="http://schemas.microsoft.com/office/powerpoint/2010/main" val="92862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C93C0-8F74-0E40-94E2-E2476638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99" y="189889"/>
            <a:ext cx="8636290" cy="484748"/>
          </a:xfrm>
        </p:spPr>
        <p:txBody>
          <a:bodyPr/>
          <a:lstStyle/>
          <a:p>
            <a:r>
              <a:rPr lang="en-US" dirty="0"/>
              <a:t>Target Strain Near Term Development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A63AF-6B94-FC43-87A0-547343420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99" y="3619815"/>
            <a:ext cx="8642640" cy="2762045"/>
          </a:xfrm>
        </p:spPr>
        <p:txBody>
          <a:bodyPr/>
          <a:lstStyle/>
          <a:p>
            <a:r>
              <a:rPr lang="en-US" sz="2000" dirty="0"/>
              <a:t>Tests next targets with gas injection </a:t>
            </a:r>
          </a:p>
          <a:p>
            <a:r>
              <a:rPr lang="en-US" sz="2000" dirty="0"/>
              <a:t>Integrate single-mode and multi-mode sensor acquisition systems</a:t>
            </a:r>
          </a:p>
          <a:p>
            <a:r>
              <a:rPr lang="en-US" sz="2000" dirty="0"/>
              <a:t>Further develop single-mode optical processors</a:t>
            </a:r>
          </a:p>
          <a:p>
            <a:pPr lvl="1"/>
            <a:r>
              <a:rPr lang="en-US" sz="1800" dirty="0"/>
              <a:t>Collaboration with ORNL Optics Group to develop new compact optical processors</a:t>
            </a:r>
          </a:p>
          <a:p>
            <a:r>
              <a:rPr lang="en-US" sz="2000" dirty="0"/>
              <a:t>Analyze data (ugly data contest) for target changes during neutron production, e.g. cracks in target nose or baffle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0EC6BD-F77D-BF49-8104-1DA7B93CF3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02166" y="827328"/>
            <a:ext cx="4648962" cy="2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A9D1045-7954-4D4B-BAFE-14624B2AB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3892" y="809739"/>
            <a:ext cx="3186546" cy="258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06D43-27E9-C545-A324-3EBF87DE5817}"/>
              </a:ext>
            </a:extLst>
          </p:cNvPr>
          <p:cNvSpPr txBox="1"/>
          <p:nvPr/>
        </p:nvSpPr>
        <p:spPr>
          <a:xfrm>
            <a:off x="5507606" y="3456067"/>
            <a:ext cx="348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/>
              <a:t>Data Acquisition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56146-DB0D-4083-9C0B-8299A3083AD3}"/>
              </a:ext>
            </a:extLst>
          </p:cNvPr>
          <p:cNvSpPr txBox="1"/>
          <p:nvPr/>
        </p:nvSpPr>
        <p:spPr>
          <a:xfrm>
            <a:off x="3175297" y="6307164"/>
            <a:ext cx="3373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Y. Liu, W. Blokland, C. Long</a:t>
            </a:r>
          </a:p>
        </p:txBody>
      </p:sp>
    </p:spTree>
    <p:extLst>
      <p:ext uri="{BB962C8B-B14F-4D97-AF65-F5344CB8AC3E}">
        <p14:creationId xmlns:p14="http://schemas.microsoft.com/office/powerpoint/2010/main" val="3259597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36290" cy="510909"/>
          </a:xfrm>
        </p:spPr>
        <p:txBody>
          <a:bodyPr/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41942"/>
            <a:ext cx="8871240" cy="5257800"/>
          </a:xfrm>
        </p:spPr>
        <p:txBody>
          <a:bodyPr/>
          <a:lstStyle/>
          <a:p>
            <a:r>
              <a:rPr lang="en-US" sz="2400" dirty="0"/>
              <a:t>Beam Instrumentation provides tools for reliable operation and fast machine tuning</a:t>
            </a:r>
          </a:p>
          <a:p>
            <a:r>
              <a:rPr lang="en-US" dirty="0"/>
              <a:t>Addressing obsolescence issues for BI systems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AIP-37 is ongoing to replace BPM and BLM electronics 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Other diagnostics are upgraded as resources permit </a:t>
            </a:r>
            <a:endParaRPr lang="en-US" sz="2600" dirty="0">
              <a:solidFill>
                <a:srgbClr val="0070C0"/>
              </a:solidFill>
            </a:endParaRPr>
          </a:p>
          <a:p>
            <a:r>
              <a:rPr lang="en-US" dirty="0"/>
              <a:t>Support other RAD activities</a:t>
            </a:r>
            <a:endParaRPr lang="en-US" sz="2400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Beam Test Facility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Target </a:t>
            </a:r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sz="2000" dirty="0">
                <a:solidFill>
                  <a:srgbClr val="0070C0"/>
                </a:solidFill>
              </a:rPr>
              <a:t>tress and Vibration measurement system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Laser Stripping</a:t>
            </a:r>
            <a:r>
              <a:rPr lang="en-US" sz="2000" dirty="0">
                <a:solidFill>
                  <a:srgbClr val="0070C0"/>
                </a:solidFill>
              </a:rPr>
              <a:t> project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53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Text Box 4"/>
          <p:cNvSpPr txBox="1">
            <a:spLocks noChangeArrowheads="1"/>
          </p:cNvSpPr>
          <p:nvPr/>
        </p:nvSpPr>
        <p:spPr bwMode="auto">
          <a:xfrm>
            <a:off x="584200" y="1111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53637" name="Rectangle 5"/>
          <p:cNvSpPr>
            <a:spLocks noChangeArrowheads="1"/>
          </p:cNvSpPr>
          <p:nvPr/>
        </p:nvSpPr>
        <p:spPr bwMode="auto">
          <a:xfrm>
            <a:off x="304800" y="-123825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85000"/>
              </a:lnSpc>
            </a:pPr>
            <a:r>
              <a:rPr lang="en-US" sz="3000">
                <a:solidFill>
                  <a:srgbClr val="00673E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53638" name="Rectangle 6"/>
          <p:cNvSpPr>
            <a:spLocks noChangeArrowheads="1"/>
          </p:cNvSpPr>
          <p:nvPr/>
        </p:nvSpPr>
        <p:spPr bwMode="auto">
          <a:xfrm>
            <a:off x="304800" y="-123825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6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53639" name="Rectangle 7"/>
          <p:cNvSpPr>
            <a:spLocks noChangeArrowheads="1"/>
          </p:cNvSpPr>
          <p:nvPr/>
        </p:nvSpPr>
        <p:spPr bwMode="auto">
          <a:xfrm>
            <a:off x="304800" y="0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br>
              <a:rPr lang="en-US" sz="2600" b="1">
                <a:solidFill>
                  <a:schemeClr val="tx2"/>
                </a:solidFill>
              </a:rPr>
            </a:br>
            <a:endParaRPr lang="en-US" sz="2600" b="1">
              <a:solidFill>
                <a:schemeClr val="tx2"/>
              </a:solidFill>
            </a:endParaRPr>
          </a:p>
        </p:txBody>
      </p:sp>
      <p:sp>
        <p:nvSpPr>
          <p:cNvPr id="453640" name="Rectangle 8"/>
          <p:cNvSpPr>
            <a:spLocks noChangeArrowheads="1"/>
          </p:cNvSpPr>
          <p:nvPr/>
        </p:nvSpPr>
        <p:spPr bwMode="auto">
          <a:xfrm>
            <a:off x="158115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3641" name="Rectangle 9"/>
          <p:cNvSpPr>
            <a:spLocks noChangeArrowheads="1"/>
          </p:cNvSpPr>
          <p:nvPr/>
        </p:nvSpPr>
        <p:spPr bwMode="auto">
          <a:xfrm>
            <a:off x="265113" y="0"/>
            <a:ext cx="7826375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85000"/>
              </a:lnSpc>
              <a:tabLst>
                <a:tab pos="6634163" algn="l"/>
              </a:tabLst>
            </a:pPr>
            <a:endParaRPr lang="en-US" sz="2600" b="1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53642" name="Rectangle 10"/>
          <p:cNvSpPr>
            <a:spLocks noChangeArrowheads="1"/>
          </p:cNvSpPr>
          <p:nvPr/>
        </p:nvSpPr>
        <p:spPr bwMode="auto">
          <a:xfrm>
            <a:off x="150568" y="328826"/>
            <a:ext cx="8193421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85000"/>
              </a:lnSpc>
            </a:pPr>
            <a:r>
              <a:rPr lang="en-US" sz="3200" b="1" dirty="0">
                <a:solidFill>
                  <a:srgbClr val="00673E"/>
                </a:solidFill>
                <a:latin typeface="+mn-lt"/>
              </a:rPr>
              <a:t>SNS Beam Instrumentation Systems are numerous and diverse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47139" y="1003199"/>
            <a:ext cx="7818623" cy="4884838"/>
            <a:chOff x="944377" y="1059989"/>
            <a:chExt cx="7720197" cy="4807411"/>
          </a:xfrm>
        </p:grpSpPr>
        <p:grpSp>
          <p:nvGrpSpPr>
            <p:cNvPr id="453672" name="Group 40"/>
            <p:cNvGrpSpPr>
              <a:grpSpLocks/>
            </p:cNvGrpSpPr>
            <p:nvPr/>
          </p:nvGrpSpPr>
          <p:grpSpPr bwMode="auto">
            <a:xfrm>
              <a:off x="944377" y="1059989"/>
              <a:ext cx="7491412" cy="4797425"/>
              <a:chOff x="749" y="642"/>
              <a:chExt cx="4719" cy="3022"/>
            </a:xfrm>
          </p:grpSpPr>
          <p:grpSp>
            <p:nvGrpSpPr>
              <p:cNvPr id="453643" name="Group 11"/>
              <p:cNvGrpSpPr>
                <a:grpSpLocks/>
              </p:cNvGrpSpPr>
              <p:nvPr/>
            </p:nvGrpSpPr>
            <p:grpSpPr bwMode="auto">
              <a:xfrm>
                <a:off x="1445" y="1657"/>
                <a:ext cx="3734" cy="1305"/>
                <a:chOff x="5376" y="8717"/>
                <a:chExt cx="9111" cy="3311"/>
              </a:xfrm>
            </p:grpSpPr>
            <p:pic>
              <p:nvPicPr>
                <p:cNvPr id="453644" name="Picture 1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8717"/>
                  <a:ext cx="9111" cy="3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3645" name="Line 13"/>
                <p:cNvSpPr>
                  <a:spLocks noChangeShapeType="1"/>
                </p:cNvSpPr>
                <p:nvPr/>
              </p:nvSpPr>
              <p:spPr bwMode="auto">
                <a:xfrm>
                  <a:off x="5852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6" name="Line 14"/>
                <p:cNvSpPr>
                  <a:spLocks noChangeShapeType="1"/>
                </p:cNvSpPr>
                <p:nvPr/>
              </p:nvSpPr>
              <p:spPr bwMode="auto">
                <a:xfrm>
                  <a:off x="8152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7" name="Line 15"/>
                <p:cNvSpPr>
                  <a:spLocks noChangeShapeType="1"/>
                </p:cNvSpPr>
                <p:nvPr/>
              </p:nvSpPr>
              <p:spPr bwMode="auto">
                <a:xfrm>
                  <a:off x="6645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8" name="Line 16"/>
                <p:cNvSpPr>
                  <a:spLocks noChangeShapeType="1"/>
                </p:cNvSpPr>
                <p:nvPr/>
              </p:nvSpPr>
              <p:spPr bwMode="auto">
                <a:xfrm>
                  <a:off x="10452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9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11215" y="9480"/>
                  <a:ext cx="218" cy="21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50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474" y="9361"/>
                  <a:ext cx="79" cy="29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53651" name="Text Box 19"/>
              <p:cNvSpPr txBox="1">
                <a:spLocks noChangeArrowheads="1"/>
              </p:cNvSpPr>
              <p:nvPr/>
            </p:nvSpPr>
            <p:spPr bwMode="auto">
              <a:xfrm>
                <a:off x="4179" y="690"/>
                <a:ext cx="1289" cy="870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RING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44 Positio</a:t>
                </a:r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n</a:t>
                </a:r>
                <a:endParaRPr lang="en-US" sz="1000" b="1" i="1" dirty="0">
                  <a:solidFill>
                    <a:srgbClr val="CC0099"/>
                  </a:solidFill>
                  <a:highlight>
                    <a:srgbClr val="00FF00"/>
                  </a:highlight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54+ Loss     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1 Current      </a:t>
                </a:r>
                <a:br>
                  <a:rPr lang="en-US" sz="1000" dirty="0">
                    <a:latin typeface="Times New Roman" pitchFamily="18" charset="0"/>
                  </a:rPr>
                </a:br>
                <a:r>
                  <a:rPr lang="en-US" sz="1000" dirty="0">
                    <a:latin typeface="Times New Roman" pitchFamily="18" charset="0"/>
                  </a:rPr>
                  <a:t>12 Fast Loss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Electron Profile Scanner </a:t>
                </a:r>
              </a:p>
              <a:p>
                <a:r>
                  <a:rPr lang="en-US" sz="1000" dirty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sz="1000" dirty="0">
                    <a:latin typeface="Times New Roman" pitchFamily="18" charset="0"/>
                  </a:rPr>
                  <a:t>2 Transverse feedback damper</a:t>
                </a:r>
                <a:endParaRPr lang="en-US" sz="1200" i="1" dirty="0">
                  <a:latin typeface="Times New Roman" pitchFamily="18" charset="0"/>
                </a:endParaRPr>
              </a:p>
            </p:txBody>
          </p:sp>
          <p:sp>
            <p:nvSpPr>
              <p:cNvPr id="453652" name="Text Box 20"/>
              <p:cNvSpPr txBox="1">
                <a:spLocks noChangeArrowheads="1"/>
              </p:cNvSpPr>
              <p:nvPr/>
            </p:nvSpPr>
            <p:spPr bwMode="auto">
              <a:xfrm>
                <a:off x="2538" y="2953"/>
                <a:ext cx="856" cy="711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762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SCL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34 Position and Phas</a:t>
                </a:r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33+ Loss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9 Laser Wire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24 Neutron Detectors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Fast DBCM</a:t>
                </a:r>
              </a:p>
              <a:p>
                <a:endParaRPr lang="en-US" sz="1000" dirty="0">
                  <a:latin typeface="Times New Roman" pitchFamily="18" charset="0"/>
                </a:endParaRPr>
              </a:p>
            </p:txBody>
          </p:sp>
          <p:sp>
            <p:nvSpPr>
              <p:cNvPr id="453654" name="Text Box 22"/>
              <p:cNvSpPr txBox="1">
                <a:spLocks noChangeArrowheads="1"/>
              </p:cNvSpPr>
              <p:nvPr/>
            </p:nvSpPr>
            <p:spPr bwMode="auto">
              <a:xfrm>
                <a:off x="2732" y="1439"/>
                <a:ext cx="877" cy="1005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762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HEBT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29 Position and Phase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26+ Loss,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3 Fast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10 Wire   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4 Current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2 Bunch Shape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</a:t>
                </a:r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6 Scrapers Charge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1 Laser emittance</a:t>
                </a:r>
              </a:p>
              <a:p>
                <a:r>
                  <a:rPr lang="en-US" sz="1000" dirty="0">
                    <a:highlight>
                      <a:srgbClr val="FFFF00"/>
                    </a:highlight>
                    <a:latin typeface="Times New Roman" pitchFamily="18" charset="0"/>
                  </a:rPr>
                  <a:t> 4 HG BPM</a:t>
                </a:r>
              </a:p>
            </p:txBody>
          </p:sp>
          <p:sp>
            <p:nvSpPr>
              <p:cNvPr id="453655" name="Line 23"/>
              <p:cNvSpPr>
                <a:spLocks noChangeShapeType="1"/>
              </p:cNvSpPr>
              <p:nvPr/>
            </p:nvSpPr>
            <p:spPr bwMode="auto">
              <a:xfrm>
                <a:off x="1207" y="2417"/>
                <a:ext cx="319" cy="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6" name="Line 24"/>
              <p:cNvSpPr>
                <a:spLocks noChangeShapeType="1"/>
              </p:cNvSpPr>
              <p:nvPr/>
            </p:nvSpPr>
            <p:spPr bwMode="auto">
              <a:xfrm flipV="1">
                <a:off x="1818" y="2584"/>
                <a:ext cx="0" cy="3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7" name="Line 25"/>
              <p:cNvSpPr>
                <a:spLocks noChangeShapeType="1"/>
              </p:cNvSpPr>
              <p:nvPr/>
            </p:nvSpPr>
            <p:spPr bwMode="auto">
              <a:xfrm flipV="1">
                <a:off x="2932" y="2558"/>
                <a:ext cx="0" cy="40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8" name="Line 26"/>
              <p:cNvSpPr>
                <a:spLocks noChangeShapeType="1"/>
              </p:cNvSpPr>
              <p:nvPr/>
            </p:nvSpPr>
            <p:spPr bwMode="auto">
              <a:xfrm>
                <a:off x="3599" y="2340"/>
                <a:ext cx="210" cy="10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9" name="Line 27"/>
              <p:cNvSpPr>
                <a:spLocks noChangeShapeType="1"/>
              </p:cNvSpPr>
              <p:nvPr/>
            </p:nvSpPr>
            <p:spPr bwMode="auto">
              <a:xfrm flipH="1">
                <a:off x="4062" y="1581"/>
                <a:ext cx="136" cy="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60" name="Line 28"/>
              <p:cNvSpPr>
                <a:spLocks noChangeShapeType="1"/>
              </p:cNvSpPr>
              <p:nvPr/>
            </p:nvSpPr>
            <p:spPr bwMode="auto">
              <a:xfrm flipH="1" flipV="1">
                <a:off x="4587" y="2404"/>
                <a:ext cx="553" cy="45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61" name="Text Box 29"/>
              <p:cNvSpPr txBox="1">
                <a:spLocks noChangeArrowheads="1"/>
              </p:cNvSpPr>
              <p:nvPr/>
            </p:nvSpPr>
            <p:spPr bwMode="auto">
              <a:xfrm>
                <a:off x="3394" y="642"/>
                <a:ext cx="785" cy="743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 err="1">
                    <a:latin typeface="Times New Roman" pitchFamily="18" charset="0"/>
                  </a:rPr>
                  <a:t>IDump</a:t>
                </a:r>
                <a:endParaRPr lang="en-US" sz="1200" b="1" dirty="0"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3 Position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Wire   </a:t>
                </a:r>
                <a:br>
                  <a:rPr lang="en-US" sz="1000" dirty="0">
                    <a:latin typeface="Times New Roman" pitchFamily="18" charset="0"/>
                  </a:rPr>
                </a:br>
                <a:r>
                  <a:rPr lang="en-US" sz="1000" dirty="0">
                    <a:latin typeface="Times New Roman" pitchFamily="18" charset="0"/>
                  </a:rPr>
                  <a:t>6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Current</a:t>
                </a:r>
              </a:p>
              <a:p>
                <a:r>
                  <a:rPr lang="en-US" sz="1050" dirty="0">
                    <a:latin typeface="Times New Roman" pitchFamily="18" charset="0"/>
                  </a:rPr>
                  <a:t>2 Video</a:t>
                </a:r>
              </a:p>
              <a:p>
                <a:r>
                  <a:rPr lang="en-US" sz="1050" dirty="0">
                    <a:highlight>
                      <a:srgbClr val="FFFF00"/>
                    </a:highlight>
                    <a:latin typeface="Times New Roman" pitchFamily="18" charset="0"/>
                  </a:rPr>
                  <a:t>1 Foil Temperature</a:t>
                </a:r>
              </a:p>
            </p:txBody>
          </p:sp>
          <p:sp>
            <p:nvSpPr>
              <p:cNvPr id="453662" name="Text Box 30"/>
              <p:cNvSpPr txBox="1">
                <a:spLocks noChangeArrowheads="1"/>
              </p:cNvSpPr>
              <p:nvPr/>
            </p:nvSpPr>
            <p:spPr bwMode="auto">
              <a:xfrm>
                <a:off x="4538" y="1761"/>
                <a:ext cx="800" cy="466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 err="1">
                    <a:latin typeface="Times New Roman" pitchFamily="18" charset="0"/>
                  </a:rPr>
                  <a:t>EDump</a:t>
                </a:r>
                <a:endParaRPr lang="en-US" sz="1200" b="1" dirty="0"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1 Current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4 Loss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Wire</a:t>
                </a:r>
              </a:p>
            </p:txBody>
          </p:sp>
          <p:sp>
            <p:nvSpPr>
              <p:cNvPr id="453663" name="Text Box 31"/>
              <p:cNvSpPr txBox="1">
                <a:spLocks noChangeArrowheads="1"/>
              </p:cNvSpPr>
              <p:nvPr/>
            </p:nvSpPr>
            <p:spPr bwMode="auto">
              <a:xfrm>
                <a:off x="3630" y="2799"/>
                <a:ext cx="549" cy="487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 err="1">
                    <a:latin typeface="Times New Roman" pitchFamily="18" charset="0"/>
                  </a:rPr>
                  <a:t>LDump</a:t>
                </a:r>
                <a:endParaRPr lang="en-US" sz="1200" b="1" dirty="0"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6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6 Position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Wire </a:t>
                </a:r>
                <a:r>
                  <a:rPr lang="en-US" sz="1200" dirty="0"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453665" name="Line 33"/>
              <p:cNvSpPr>
                <a:spLocks noChangeShapeType="1"/>
              </p:cNvSpPr>
              <p:nvPr/>
            </p:nvSpPr>
            <p:spPr bwMode="auto">
              <a:xfrm flipH="1">
                <a:off x="2434" y="2350"/>
                <a:ext cx="0" cy="13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66" name="Text Box 34"/>
              <p:cNvSpPr txBox="1">
                <a:spLocks noChangeArrowheads="1"/>
              </p:cNvSpPr>
              <p:nvPr/>
            </p:nvSpPr>
            <p:spPr bwMode="auto">
              <a:xfrm>
                <a:off x="1769" y="1492"/>
                <a:ext cx="856" cy="848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CCL</a:t>
                </a:r>
              </a:p>
              <a:p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10 Position and Phase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9 Wires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48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1</a:t>
                </a:r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Faraday Cup 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4 Bunch Shape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10 Neutron Detectors</a:t>
                </a:r>
              </a:p>
            </p:txBody>
          </p:sp>
          <p:sp>
            <p:nvSpPr>
              <p:cNvPr id="453668" name="Text Box 36"/>
              <p:cNvSpPr txBox="1">
                <a:spLocks noChangeArrowheads="1"/>
              </p:cNvSpPr>
              <p:nvPr/>
            </p:nvSpPr>
            <p:spPr bwMode="auto">
              <a:xfrm>
                <a:off x="749" y="1365"/>
                <a:ext cx="891" cy="1039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100" b="1" dirty="0">
                    <a:latin typeface="Times New Roman" pitchFamily="18" charset="0"/>
                  </a:rPr>
                  <a:t>MEBT</a:t>
                </a:r>
              </a:p>
              <a:p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6 Position and Phase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Current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5 Wire Scanners</a:t>
                </a:r>
              </a:p>
              <a:p>
                <a:r>
                  <a:rPr lang="en-US" sz="1000" strike="sngStrike" dirty="0">
                    <a:latin typeface="Times New Roman" pitchFamily="18" charset="0"/>
                  </a:rPr>
                  <a:t>1 CHUMPS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Emittance</a:t>
                </a:r>
              </a:p>
              <a:p>
                <a:r>
                  <a:rPr lang="en-US" sz="1000" dirty="0">
                    <a:highlight>
                      <a:srgbClr val="FFFF00"/>
                    </a:highlight>
                    <a:latin typeface="Times New Roman" pitchFamily="18" charset="0"/>
                  </a:rPr>
                  <a:t>1 Laser Wire (long)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Aperture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Scrapers</a:t>
                </a:r>
              </a:p>
              <a:p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1 DD CHUMPS</a:t>
                </a:r>
              </a:p>
              <a:p>
                <a:endParaRPr lang="en-US" sz="1000" b="1" dirty="0">
                  <a:solidFill>
                    <a:srgbClr val="CC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669" name="Text Box 37"/>
              <p:cNvSpPr txBox="1">
                <a:spLocks noChangeArrowheads="1"/>
              </p:cNvSpPr>
              <p:nvPr/>
            </p:nvSpPr>
            <p:spPr bwMode="auto">
              <a:xfrm>
                <a:off x="1290" y="2914"/>
                <a:ext cx="1057" cy="750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 eaLnBrk="1" hangingPunct="1"/>
                <a:r>
                  <a:rPr lang="en-US" sz="1200" b="1" dirty="0">
                    <a:latin typeface="Times New Roman" pitchFamily="18" charset="0"/>
                  </a:rPr>
                  <a:t>DTL</a:t>
                </a:r>
              </a:p>
              <a:p>
                <a:pPr eaLnBrk="1" hangingPunct="1"/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10 Position and Phase  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  5 Wire Scanner   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  4 Loss  Monitor</a:t>
                </a:r>
              </a:p>
              <a:p>
                <a:pPr eaLnBrk="1" hangingPunct="1"/>
                <a:r>
                  <a:rPr lang="en-US" sz="1000" dirty="0">
                    <a:highlight>
                      <a:srgbClr val="00FF00"/>
                    </a:highlight>
                    <a:latin typeface="Times New Roman" pitchFamily="18" charset="0"/>
                  </a:rPr>
                  <a:t>  5 Faraday Cup     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  6 Current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18 Neutron Detectors</a:t>
                </a:r>
              </a:p>
              <a:p>
                <a:pPr eaLnBrk="1" hangingPunct="1"/>
                <a:endParaRPr lang="en-US" sz="1000" dirty="0">
                  <a:latin typeface="Times New Roman" pitchFamily="18" charset="0"/>
                </a:endParaRPr>
              </a:p>
            </p:txBody>
          </p:sp>
        </p:grp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7369174" y="4528677"/>
              <a:ext cx="1295400" cy="133872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Times New Roman"/>
                  <a:cs typeface="Arial"/>
                </a:rPr>
                <a:t>RTBT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17 Position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26 Loss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Arial"/>
                </a:rPr>
                <a:t>      5 Wires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  4 Current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  1 Harp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  3 Fast Loss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1003B5"/>
                  </a:solidFill>
                  <a:highlight>
                    <a:srgbClr val="FF0000"/>
                  </a:highlight>
                  <a:latin typeface="Times New Roman"/>
                  <a:cs typeface="Arial"/>
                </a:rPr>
                <a:t>      </a:t>
              </a:r>
              <a:r>
                <a:rPr lang="en-US" sz="1000" dirty="0">
                  <a:highlight>
                    <a:srgbClr val="FF0000"/>
                  </a:highlight>
                  <a:latin typeface="Times New Roman"/>
                  <a:cs typeface="Arial"/>
                </a:rPr>
                <a:t>1 Target Imaging</a:t>
              </a:r>
              <a:endParaRPr lang="en-US" sz="1200" dirty="0">
                <a:effectLst/>
                <a:highlight>
                  <a:srgbClr val="FF0000"/>
                </a:highlight>
                <a:latin typeface="Times New Roman"/>
                <a:ea typeface="Times New Roman"/>
              </a:endParaRPr>
            </a:p>
          </p:txBody>
        </p:sp>
      </p:grp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6091818" y="3519372"/>
            <a:ext cx="859844" cy="773113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en-US" sz="1200" b="1" dirty="0" err="1">
                <a:latin typeface="Times New Roman" pitchFamily="18" charset="0"/>
              </a:rPr>
              <a:t>MDump</a:t>
            </a:r>
            <a:endParaRPr lang="en-US" sz="1200" b="1" dirty="0">
              <a:latin typeface="Times New Roman" pitchFamily="18" charset="0"/>
            </a:endParaRPr>
          </a:p>
          <a:p>
            <a:r>
              <a:rPr lang="en-US" sz="1000" dirty="0">
                <a:latin typeface="Times New Roman" pitchFamily="18" charset="0"/>
              </a:rPr>
              <a:t>4 Loss</a:t>
            </a:r>
          </a:p>
          <a:p>
            <a:r>
              <a:rPr lang="en-US" sz="1000" dirty="0">
                <a:latin typeface="Times New Roman" pitchFamily="18" charset="0"/>
              </a:rPr>
              <a:t>2 Current</a:t>
            </a:r>
          </a:p>
          <a:p>
            <a:r>
              <a:rPr lang="en-US" sz="1000" dirty="0">
                <a:latin typeface="Times New Roman" pitchFamily="18" charset="0"/>
              </a:rPr>
              <a:t>1 Wire</a:t>
            </a:r>
            <a:r>
              <a:rPr lang="en-US" sz="1200" dirty="0">
                <a:latin typeface="Times New Roman" pitchFamily="18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5775" y="1080626"/>
            <a:ext cx="1562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BCM, BLM, BPM, BSM, WS….</a:t>
            </a:r>
          </a:p>
        </p:txBody>
      </p:sp>
      <p:sp>
        <p:nvSpPr>
          <p:cNvPr id="41" name="Right Brace 40"/>
          <p:cNvSpPr/>
          <p:nvPr/>
        </p:nvSpPr>
        <p:spPr>
          <a:xfrm>
            <a:off x="1665004" y="1089556"/>
            <a:ext cx="155448" cy="914400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904999" y="1300257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15+ systems, 400+ IOCs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59C51-2B33-468F-BB69-DBA324DA6C54}"/>
              </a:ext>
            </a:extLst>
          </p:cNvPr>
          <p:cNvSpPr/>
          <p:nvPr/>
        </p:nvSpPr>
        <p:spPr>
          <a:xfrm>
            <a:off x="153075" y="4668089"/>
            <a:ext cx="1170276" cy="180975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Not operational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1ABF4F-AE4F-4CC2-9A5C-09CC98513CF2}"/>
              </a:ext>
            </a:extLst>
          </p:cNvPr>
          <p:cNvSpPr/>
          <p:nvPr/>
        </p:nvSpPr>
        <p:spPr>
          <a:xfrm>
            <a:off x="150569" y="5026920"/>
            <a:ext cx="1170276" cy="1809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In development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06227A-83A6-4847-8CED-92EABB88C1D4}"/>
              </a:ext>
            </a:extLst>
          </p:cNvPr>
          <p:cNvSpPr/>
          <p:nvPr/>
        </p:nvSpPr>
        <p:spPr>
          <a:xfrm>
            <a:off x="150568" y="5385751"/>
            <a:ext cx="1418577" cy="180975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Recently upgraded </a:t>
            </a:r>
          </a:p>
        </p:txBody>
      </p:sp>
    </p:spTree>
    <p:extLst>
      <p:ext uri="{BB962C8B-B14F-4D97-AF65-F5344CB8AC3E}">
        <p14:creationId xmlns:p14="http://schemas.microsoft.com/office/powerpoint/2010/main" val="306568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115602"/>
            <a:ext cx="8636290" cy="929485"/>
          </a:xfrm>
        </p:spPr>
        <p:txBody>
          <a:bodyPr/>
          <a:lstStyle/>
          <a:p>
            <a:r>
              <a:rPr lang="en-US" sz="3200" dirty="0"/>
              <a:t>Changes in Beam Instrumentation and Experimental Technology (BIET) Team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97963" y="1075837"/>
            <a:ext cx="8944493" cy="2990152"/>
            <a:chOff x="97963" y="2714137"/>
            <a:chExt cx="8944493" cy="2990152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 bwMode="auto">
            <a:xfrm>
              <a:off x="97963" y="2714137"/>
              <a:ext cx="8944493" cy="392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Changes in staffing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68376" y="4103610"/>
              <a:ext cx="2593572" cy="548637"/>
              <a:chOff x="1554480" y="4131428"/>
              <a:chExt cx="2039390" cy="28540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554480" y="4142510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920239" y="4131428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288769" y="4131428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635133" y="4131428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973183" y="4132813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327863" y="4132813"/>
                <a:ext cx="266007" cy="274320"/>
              </a:xfrm>
              <a:prstGeom prst="ellipse">
                <a:avLst/>
              </a:prstGeom>
              <a:pattFill prst="pct20">
                <a:fgClr>
                  <a:srgbClr val="0070C0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183546" y="4106271"/>
              <a:ext cx="1659777" cy="524673"/>
              <a:chOff x="4799212" y="4142510"/>
              <a:chExt cx="1277390" cy="29094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799212" y="4152208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137264" y="4142510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773" y="4152208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810595" y="4159136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497198" y="4136253"/>
              <a:ext cx="725868" cy="459837"/>
              <a:chOff x="6550429" y="4141125"/>
              <a:chExt cx="623455" cy="275705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6550429" y="4142510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907877" y="4141125"/>
                <a:ext cx="266007" cy="2743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7809807" y="4152208"/>
              <a:ext cx="357447" cy="44875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6385" y="5168758"/>
              <a:ext cx="1632178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070C0"/>
                  </a:solidFill>
                </a:rPr>
                <a:t>engineers and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070C0"/>
                  </a:solidFill>
                </a:rPr>
                <a:t>physicists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21173" y="5390357"/>
              <a:ext cx="131318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070C0"/>
                  </a:solidFill>
                </a:rPr>
                <a:t>technicians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97198" y="5331239"/>
              <a:ext cx="1095172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070C0"/>
                  </a:solidFill>
                </a:rPr>
                <a:t>postdocs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47662" y="5161202"/>
              <a:ext cx="1039067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070C0"/>
                  </a:solidFill>
                </a:rPr>
                <a:t>PhD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070C0"/>
                  </a:solidFill>
                </a:rPr>
                <a:t>students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5691075" y="4667596"/>
              <a:ext cx="11109" cy="76892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6722300" y="3190975"/>
              <a:ext cx="154852" cy="87010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739994" y="4916825"/>
              <a:ext cx="109018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M. Santana VSP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368270" y="2809108"/>
              <a:ext cx="109018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V. Tzoganis new hire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06901" y="3850530"/>
              <a:ext cx="1017904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NSF grant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416717" y="2278401"/>
            <a:ext cx="507576" cy="1000124"/>
            <a:chOff x="2741742" y="5229225"/>
            <a:chExt cx="507576" cy="1000124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851732" y="5229225"/>
              <a:ext cx="287596" cy="1000124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741742" y="5229225"/>
              <a:ext cx="507576" cy="81915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 65"/>
          <p:cNvSpPr/>
          <p:nvPr/>
        </p:nvSpPr>
        <p:spPr>
          <a:xfrm>
            <a:off x="3192802" y="1575153"/>
            <a:ext cx="3369923" cy="938755"/>
          </a:xfrm>
          <a:custGeom>
            <a:avLst/>
            <a:gdLst>
              <a:gd name="connsiteX0" fmla="*/ 3276600 w 3276600"/>
              <a:gd name="connsiteY0" fmla="*/ 815622 h 825147"/>
              <a:gd name="connsiteX1" fmla="*/ 2552700 w 3276600"/>
              <a:gd name="connsiteY1" fmla="*/ 148872 h 825147"/>
              <a:gd name="connsiteX2" fmla="*/ 1038225 w 3276600"/>
              <a:gd name="connsiteY2" fmla="*/ 53622 h 825147"/>
              <a:gd name="connsiteX3" fmla="*/ 0 w 3276600"/>
              <a:gd name="connsiteY3" fmla="*/ 825147 h 825147"/>
              <a:gd name="connsiteX4" fmla="*/ 0 w 3276600"/>
              <a:gd name="connsiteY4" fmla="*/ 825147 h 82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825147">
                <a:moveTo>
                  <a:pt x="3276600" y="815622"/>
                </a:moveTo>
                <a:cubicBezTo>
                  <a:pt x="3101181" y="545747"/>
                  <a:pt x="2925762" y="275872"/>
                  <a:pt x="2552700" y="148872"/>
                </a:cubicBezTo>
                <a:cubicBezTo>
                  <a:pt x="2179637" y="21872"/>
                  <a:pt x="1463675" y="-59090"/>
                  <a:pt x="1038225" y="53622"/>
                </a:cubicBezTo>
                <a:cubicBezTo>
                  <a:pt x="612775" y="166334"/>
                  <a:pt x="0" y="825147"/>
                  <a:pt x="0" y="825147"/>
                </a:cubicBezTo>
                <a:lnTo>
                  <a:pt x="0" y="825147"/>
                </a:lnTo>
              </a:path>
            </a:pathLst>
          </a:custGeom>
          <a:noFill/>
          <a:ln w="25400">
            <a:solidFill>
              <a:schemeClr val="accent1"/>
            </a:solidFill>
            <a:tailEnd type="arrow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7676623" y="2201966"/>
            <a:ext cx="109018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NSF grant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480977" y="1853669"/>
            <a:ext cx="10901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A. Reheman hired as staff</a:t>
            </a: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228982" y="4641024"/>
            <a:ext cx="7086871" cy="141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Changes in scope</a:t>
            </a:r>
          </a:p>
          <a:p>
            <a:pPr lvl="1"/>
            <a:r>
              <a:rPr lang="en-US" dirty="0"/>
              <a:t>Took responsibility for the magnetic measurement stand (shared with electrical group) </a:t>
            </a:r>
          </a:p>
        </p:txBody>
      </p:sp>
    </p:spTree>
    <p:extLst>
      <p:ext uri="{BB962C8B-B14F-4D97-AF65-F5344CB8AC3E}">
        <p14:creationId xmlns:p14="http://schemas.microsoft.com/office/powerpoint/2010/main" val="248313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132207"/>
            <a:ext cx="8801692" cy="877163"/>
          </a:xfrm>
        </p:spPr>
        <p:txBody>
          <a:bodyPr/>
          <a:lstStyle/>
          <a:p>
            <a:r>
              <a:rPr lang="en-US" dirty="0"/>
              <a:t>Many diagnostics systems electronics require replacement due to obsolescence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93" y="1137285"/>
            <a:ext cx="8642640" cy="4195415"/>
          </a:xfrm>
        </p:spPr>
        <p:txBody>
          <a:bodyPr/>
          <a:lstStyle/>
          <a:p>
            <a:r>
              <a:rPr lang="en-US" sz="1800" dirty="0"/>
              <a:t>Hardware is 15-20 years old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Critical for digital electronics</a:t>
            </a:r>
          </a:p>
          <a:p>
            <a:r>
              <a:rPr lang="en-US" sz="1800" dirty="0"/>
              <a:t>Software is outdated 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Often poorly documented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Often impossible to update due to hardware compatibility 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Hard to find people for programming outdated systems</a:t>
            </a:r>
          </a:p>
          <a:p>
            <a:r>
              <a:rPr lang="en-US" sz="1800" dirty="0"/>
              <a:t>Outdated and complex designs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Some systems easier to replace than maintain </a:t>
            </a:r>
          </a:p>
          <a:p>
            <a:r>
              <a:rPr lang="en-US" sz="1800" dirty="0"/>
              <a:t>“Big three” – multichannel distributed systems 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Linac Beam Position and Phase Monitors 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Ring  Beam Position Monitors 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Beam Loss Monitors</a:t>
            </a:r>
          </a:p>
          <a:p>
            <a:r>
              <a:rPr lang="en-US" sz="1800" dirty="0"/>
              <a:t>“Stand alone” systems 	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BCMs, WSs, etc.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85289" y="4358275"/>
            <a:ext cx="206986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</a:rPr>
              <a:t>Upgrade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</a:rPr>
              <a:t>covered by AIP-37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1883" y="5524779"/>
            <a:ext cx="346761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</a:rPr>
              <a:t>Upgrade covered by operations,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</a:rPr>
              <a:t>on case-by-case basis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F85AD-B34A-46B3-A6C0-4E26F242F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5" y="1199431"/>
            <a:ext cx="2230211" cy="2519928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EB52D30-4EE1-4B65-BE05-8B7CF02E8777}"/>
              </a:ext>
            </a:extLst>
          </p:cNvPr>
          <p:cNvSpPr/>
          <p:nvPr/>
        </p:nvSpPr>
        <p:spPr>
          <a:xfrm>
            <a:off x="5508171" y="4060371"/>
            <a:ext cx="216770" cy="12723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5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55" y="104537"/>
            <a:ext cx="8864890" cy="929485"/>
          </a:xfrm>
        </p:spPr>
        <p:txBody>
          <a:bodyPr/>
          <a:lstStyle/>
          <a:p>
            <a:r>
              <a:rPr lang="en-US" sz="3200" dirty="0"/>
              <a:t>Our approach to all new electronics designs is to minimize custom design efforts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8" y="2788687"/>
            <a:ext cx="2250440" cy="186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2743200" cy="2057400"/>
          </a:xfrm>
          <a:prstGeom prst="rect">
            <a:avLst/>
          </a:prstGeom>
        </p:spPr>
      </p:pic>
      <p:pic>
        <p:nvPicPr>
          <p:cNvPr id="4098" name="Picture 2" descr="C:\Users\sxa\Dropbox\Camera Uploads\2015-03-09 23.24.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50" y="3132856"/>
            <a:ext cx="2639546" cy="11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4601818"/>
            <a:ext cx="163698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Custom built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Analog Front-End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2104" y="4571999"/>
            <a:ext cx="159787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COTS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Analog-To-Digital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Conversion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6746" y="4571999"/>
            <a:ext cx="207620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COTS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General Purpose FPGA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59086" y="4589228"/>
            <a:ext cx="175561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COTS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Crate and controller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922104" y="1474305"/>
            <a:ext cx="0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2922103" y="1608151"/>
            <a:ext cx="887896" cy="152400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0800000">
            <a:off x="2016315" y="1608151"/>
            <a:ext cx="887896" cy="152400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366" y="1134935"/>
            <a:ext cx="14029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SNS design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8089" y="1132673"/>
            <a:ext cx="278377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Commercial Off-the-Shelf</a:t>
            </a:r>
          </a:p>
        </p:txBody>
      </p:sp>
      <p:sp>
        <p:nvSpPr>
          <p:cNvPr id="17" name="Right Brace 16"/>
          <p:cNvSpPr/>
          <p:nvPr/>
        </p:nvSpPr>
        <p:spPr>
          <a:xfrm rot="5400000">
            <a:off x="6600745" y="3032241"/>
            <a:ext cx="341633" cy="4352980"/>
          </a:xfrm>
          <a:prstGeom prst="rightBrace">
            <a:avLst>
              <a:gd name="adj1" fmla="val 8333"/>
              <a:gd name="adj2" fmla="val 4959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44395" y="5343809"/>
            <a:ext cx="381386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High Level Language Programming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8" y="5130747"/>
            <a:ext cx="288438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accent1"/>
                </a:solidFill>
              </a:rPr>
              <a:t>Analog Front End boards are custom designed using help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accent1"/>
                </a:solidFill>
              </a:rPr>
              <a:t> from Electrical, RF,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accent1"/>
                </a:solidFill>
              </a:rPr>
              <a:t>and Controls engineers.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3979CB-E27A-412A-948D-0131494DE01C}"/>
              </a:ext>
            </a:extLst>
          </p:cNvPr>
          <p:cNvSpPr txBox="1"/>
          <p:nvPr/>
        </p:nvSpPr>
        <p:spPr>
          <a:xfrm>
            <a:off x="2913137" y="5681654"/>
            <a:ext cx="474189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</a:rPr>
              <a:t>Strive to minimize variety of NI cards among BI systems to maximum extent possible: controllers, FPGAs, ADC, etc.</a:t>
            </a:r>
          </a:p>
        </p:txBody>
      </p:sp>
      <p:pic>
        <p:nvPicPr>
          <p:cNvPr id="21" name="Picture 5" descr="BLM_compactRIO">
            <a:extLst>
              <a:ext uri="{FF2B5EF4-FFF2-40B4-BE49-F238E27FC236}">
                <a16:creationId xmlns:a16="http://schemas.microsoft.com/office/drawing/2014/main" id="{D8EAE94C-CA64-4FA1-A8B0-1C02C763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48" y="1666782"/>
            <a:ext cx="2403886" cy="91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A2D627-A0BA-484D-8235-8461DF435CA8}"/>
              </a:ext>
            </a:extLst>
          </p:cNvPr>
          <p:cNvSpPr txBox="1"/>
          <p:nvPr/>
        </p:nvSpPr>
        <p:spPr>
          <a:xfrm>
            <a:off x="7674646" y="1651081"/>
            <a:ext cx="13931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NI </a:t>
            </a:r>
            <a:r>
              <a:rPr lang="en-US" dirty="0" err="1"/>
              <a:t>cRIO</a:t>
            </a:r>
            <a:r>
              <a:rPr lang="en-US" dirty="0"/>
              <a:t> for BW&lt;1MHz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83309-FCC2-4270-A00A-A74E6C378958}"/>
              </a:ext>
            </a:extLst>
          </p:cNvPr>
          <p:cNvSpPr txBox="1"/>
          <p:nvPr/>
        </p:nvSpPr>
        <p:spPr>
          <a:xfrm>
            <a:off x="6131382" y="2815200"/>
            <a:ext cx="28166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NI PXIe for wide BW</a:t>
            </a:r>
          </a:p>
        </p:txBody>
      </p:sp>
    </p:spTree>
    <p:extLst>
      <p:ext uri="{BB962C8B-B14F-4D97-AF65-F5344CB8AC3E}">
        <p14:creationId xmlns:p14="http://schemas.microsoft.com/office/powerpoint/2010/main" val="347753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FBDA5-EE23-4B73-A500-E1CF5FD6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33" y="142024"/>
            <a:ext cx="8636290" cy="510909"/>
          </a:xfrm>
        </p:spPr>
        <p:txBody>
          <a:bodyPr/>
          <a:lstStyle/>
          <a:p>
            <a:r>
              <a:rPr lang="en-US" sz="3200" dirty="0"/>
              <a:t>AIP-37 Diagnostics Infrastructure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C4AE-3696-4D2B-B6ED-769BF46D8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33" y="626772"/>
            <a:ext cx="8642640" cy="5509498"/>
          </a:xfrm>
        </p:spPr>
        <p:txBody>
          <a:bodyPr/>
          <a:lstStyle/>
          <a:p>
            <a:r>
              <a:rPr lang="en-US" sz="1800" dirty="0"/>
              <a:t>Scope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Replace Linac style BPM electronics (99 systems)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Replace Ring style BPM electronics (64 systems)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Replace BLM electronics (~400 channels of ICs, PMTs, NDs mix)</a:t>
            </a:r>
          </a:p>
          <a:p>
            <a:r>
              <a:rPr lang="en-US" sz="1800" dirty="0"/>
              <a:t>Duration and Cost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$4.2M over 5 years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Cost includes M&amp;S, labor and contingency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Schedule is driven by funds availability and operations schedule    </a:t>
            </a:r>
          </a:p>
          <a:p>
            <a:r>
              <a:rPr lang="en-US" sz="1800" dirty="0"/>
              <a:t>Status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Prototypes extensively tested and accepted for BPMs and BLMs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Deployment is in progress for Linac and Ring BPMs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BLM deployment is contingent upon deployment of new MPS</a:t>
            </a:r>
          </a:p>
          <a:p>
            <a:pPr lvl="2"/>
            <a:r>
              <a:rPr lang="en-US" sz="1400" dirty="0">
                <a:solidFill>
                  <a:srgbClr val="002060"/>
                </a:solidFill>
              </a:rPr>
              <a:t>Tentatively, begins in second half of 2019   </a:t>
            </a:r>
          </a:p>
          <a:p>
            <a:r>
              <a:rPr lang="en-US" sz="1800" dirty="0"/>
              <a:t>New functionality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New BPM acquisition rate 60Hz vs. 1Hz for old BPM</a:t>
            </a:r>
          </a:p>
          <a:p>
            <a:pPr lvl="2"/>
            <a:r>
              <a:rPr lang="en-US" sz="1400" dirty="0">
                <a:solidFill>
                  <a:srgbClr val="002060"/>
                </a:solidFill>
              </a:rPr>
              <a:t>Knowledge of beam position and phase for every pulse in multiple points along beam line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Ready for variable pulse-to-pulse pattern of STS operation </a:t>
            </a:r>
          </a:p>
          <a:p>
            <a:pPr marL="34607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7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6164-4192-4AC9-8ED7-87C19495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84" y="184066"/>
            <a:ext cx="8628678" cy="510909"/>
          </a:xfrm>
        </p:spPr>
        <p:txBody>
          <a:bodyPr/>
          <a:lstStyle/>
          <a:p>
            <a:r>
              <a:rPr lang="en-US" sz="3200" dirty="0"/>
              <a:t>Linac BPMs installation progress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C2AC015E-1D2D-44C7-8A1C-A89E191A8902}"/>
              </a:ext>
            </a:extLst>
          </p:cNvPr>
          <p:cNvGrpSpPr/>
          <p:nvPr/>
        </p:nvGrpSpPr>
        <p:grpSpPr>
          <a:xfrm>
            <a:off x="-24483" y="1197991"/>
            <a:ext cx="9063223" cy="2778873"/>
            <a:chOff x="-35634" y="1554829"/>
            <a:chExt cx="9063223" cy="2778873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4FA9AB0-A210-498F-8FCC-83D92CADF0E9}"/>
                </a:ext>
              </a:extLst>
            </p:cNvPr>
            <p:cNvGrpSpPr/>
            <p:nvPr/>
          </p:nvGrpSpPr>
          <p:grpSpPr>
            <a:xfrm>
              <a:off x="-35634" y="1554829"/>
              <a:ext cx="9063223" cy="2778873"/>
              <a:chOff x="20121" y="896912"/>
              <a:chExt cx="9063223" cy="2778873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88C6466-5B5D-41C6-BE9C-2BCA64F509CA}"/>
                  </a:ext>
                </a:extLst>
              </p:cNvPr>
              <p:cNvSpPr txBox="1"/>
              <p:nvPr/>
            </p:nvSpPr>
            <p:spPr>
              <a:xfrm>
                <a:off x="20121" y="1019917"/>
                <a:ext cx="1252842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/>
                  <a:t>MEBT, 805MHz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95ED75B2-ADC8-4CB6-B65F-F00526DE0930}"/>
                  </a:ext>
                </a:extLst>
              </p:cNvPr>
              <p:cNvGrpSpPr/>
              <p:nvPr/>
            </p:nvGrpSpPr>
            <p:grpSpPr>
              <a:xfrm>
                <a:off x="124127" y="896912"/>
                <a:ext cx="8959217" cy="2778873"/>
                <a:chOff x="124127" y="818855"/>
                <a:chExt cx="8959217" cy="2778873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8B228CF-DEF3-4DB7-9624-DA09DC05851D}"/>
                    </a:ext>
                  </a:extLst>
                </p:cNvPr>
                <p:cNvGrpSpPr/>
                <p:nvPr/>
              </p:nvGrpSpPr>
              <p:grpSpPr>
                <a:xfrm>
                  <a:off x="163287" y="1328057"/>
                  <a:ext cx="1099454" cy="337457"/>
                  <a:chOff x="576943" y="1338943"/>
                  <a:chExt cx="1099454" cy="337457"/>
                </a:xfrm>
              </p:grpSpPr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1118A540-1F19-4AFD-BF23-7D8CCB2350F6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554219B8-7335-404C-98FD-35A9D8A6F79F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7F823E90-8ED5-41BC-A91B-4260A9C41BB6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27AC7BC8-A6A9-442D-9E31-423075C084D6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05CFF51-F02F-42D1-8BC7-760DAC260057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78FE9D0E-9BAF-4C9C-A78A-1D22586E1A45}"/>
                      </a:ext>
                    </a:extLst>
                  </p:cNvPr>
                  <p:cNvSpPr/>
                  <p:nvPr/>
                </p:nvSpPr>
                <p:spPr>
                  <a:xfrm>
                    <a:off x="1502226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11FED7F-80B0-4D0C-9F61-B107C69449BE}"/>
                    </a:ext>
                  </a:extLst>
                </p:cNvPr>
                <p:cNvGrpSpPr/>
                <p:nvPr/>
              </p:nvGrpSpPr>
              <p:grpSpPr>
                <a:xfrm>
                  <a:off x="1436916" y="1328054"/>
                  <a:ext cx="1828800" cy="337460"/>
                  <a:chOff x="1850572" y="1338940"/>
                  <a:chExt cx="1828800" cy="337460"/>
                </a:xfrm>
              </p:grpSpPr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211509B5-4C14-4E40-8855-548E98A89271}"/>
                      </a:ext>
                    </a:extLst>
                  </p:cNvPr>
                  <p:cNvSpPr/>
                  <p:nvPr/>
                </p:nvSpPr>
                <p:spPr>
                  <a:xfrm>
                    <a:off x="1850572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09388031-21CA-4282-8EF8-2ACEC56434FD}"/>
                      </a:ext>
                    </a:extLst>
                  </p:cNvPr>
                  <p:cNvSpPr/>
                  <p:nvPr/>
                </p:nvSpPr>
                <p:spPr>
                  <a:xfrm>
                    <a:off x="2035628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A73B5682-11D2-4043-831D-D3895B1942DD}"/>
                      </a:ext>
                    </a:extLst>
                  </p:cNvPr>
                  <p:cNvSpPr/>
                  <p:nvPr/>
                </p:nvSpPr>
                <p:spPr>
                  <a:xfrm>
                    <a:off x="2220684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40A3A23-4D26-4B10-ADE0-38E2CF68D0E8}"/>
                      </a:ext>
                    </a:extLst>
                  </p:cNvPr>
                  <p:cNvSpPr/>
                  <p:nvPr/>
                </p:nvSpPr>
                <p:spPr>
                  <a:xfrm>
                    <a:off x="2405743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44796C78-EFE9-4854-BB1D-05926F28D75F}"/>
                      </a:ext>
                    </a:extLst>
                  </p:cNvPr>
                  <p:cNvSpPr/>
                  <p:nvPr/>
                </p:nvSpPr>
                <p:spPr>
                  <a:xfrm>
                    <a:off x="2590799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1B9D9F2C-F363-4716-BA14-85B01F0446F3}"/>
                      </a:ext>
                    </a:extLst>
                  </p:cNvPr>
                  <p:cNvSpPr/>
                  <p:nvPr/>
                </p:nvSpPr>
                <p:spPr>
                  <a:xfrm>
                    <a:off x="2775855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14CCB430-2DE7-432A-BE4C-D45B22D8B19A}"/>
                      </a:ext>
                    </a:extLst>
                  </p:cNvPr>
                  <p:cNvSpPr/>
                  <p:nvPr/>
                </p:nvSpPr>
                <p:spPr>
                  <a:xfrm>
                    <a:off x="2950030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46C738D7-EB5E-498B-A805-717349E51728}"/>
                      </a:ext>
                    </a:extLst>
                  </p:cNvPr>
                  <p:cNvSpPr/>
                  <p:nvPr/>
                </p:nvSpPr>
                <p:spPr>
                  <a:xfrm>
                    <a:off x="3135089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1C8ECAA1-C983-4F90-8F15-F37E75C21795}"/>
                      </a:ext>
                    </a:extLst>
                  </p:cNvPr>
                  <p:cNvSpPr/>
                  <p:nvPr/>
                </p:nvSpPr>
                <p:spPr>
                  <a:xfrm>
                    <a:off x="3320145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E0C6E7FE-DA79-4497-959B-5A9574462095}"/>
                      </a:ext>
                    </a:extLst>
                  </p:cNvPr>
                  <p:cNvSpPr/>
                  <p:nvPr/>
                </p:nvSpPr>
                <p:spPr>
                  <a:xfrm>
                    <a:off x="3505201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9B9072-C111-4366-89FE-B56A63F9463C}"/>
                    </a:ext>
                  </a:extLst>
                </p:cNvPr>
                <p:cNvGrpSpPr/>
                <p:nvPr/>
              </p:nvGrpSpPr>
              <p:grpSpPr>
                <a:xfrm>
                  <a:off x="3439888" y="1328054"/>
                  <a:ext cx="1828800" cy="337460"/>
                  <a:chOff x="1850572" y="1338940"/>
                  <a:chExt cx="1828800" cy="337460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EAD51730-4662-4058-9713-01C5D9A4E739}"/>
                      </a:ext>
                    </a:extLst>
                  </p:cNvPr>
                  <p:cNvSpPr/>
                  <p:nvPr/>
                </p:nvSpPr>
                <p:spPr>
                  <a:xfrm>
                    <a:off x="1850572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DB950D7C-CBB4-42E6-974A-B74C8787BF23}"/>
                      </a:ext>
                    </a:extLst>
                  </p:cNvPr>
                  <p:cNvSpPr/>
                  <p:nvPr/>
                </p:nvSpPr>
                <p:spPr>
                  <a:xfrm>
                    <a:off x="2035628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CAF2EC19-2F1F-446C-ABA9-760E766E8571}"/>
                      </a:ext>
                    </a:extLst>
                  </p:cNvPr>
                  <p:cNvSpPr/>
                  <p:nvPr/>
                </p:nvSpPr>
                <p:spPr>
                  <a:xfrm>
                    <a:off x="2220684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AA85F13F-0E81-4E03-BC70-5D81FF892C70}"/>
                      </a:ext>
                    </a:extLst>
                  </p:cNvPr>
                  <p:cNvSpPr/>
                  <p:nvPr/>
                </p:nvSpPr>
                <p:spPr>
                  <a:xfrm>
                    <a:off x="2405743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A63D2442-3EFA-4872-9CBE-0B9512C50219}"/>
                      </a:ext>
                    </a:extLst>
                  </p:cNvPr>
                  <p:cNvSpPr/>
                  <p:nvPr/>
                </p:nvSpPr>
                <p:spPr>
                  <a:xfrm>
                    <a:off x="2590799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329068CD-8A34-4264-AAF5-F0F92186BEDF}"/>
                      </a:ext>
                    </a:extLst>
                  </p:cNvPr>
                  <p:cNvSpPr/>
                  <p:nvPr/>
                </p:nvSpPr>
                <p:spPr>
                  <a:xfrm>
                    <a:off x="2775855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722963D2-069B-483D-8E0B-85CFA6DC99BA}"/>
                      </a:ext>
                    </a:extLst>
                  </p:cNvPr>
                  <p:cNvSpPr/>
                  <p:nvPr/>
                </p:nvSpPr>
                <p:spPr>
                  <a:xfrm>
                    <a:off x="2950030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596C6E7B-1703-4CA3-A0D7-F4496B8C7EB2}"/>
                      </a:ext>
                    </a:extLst>
                  </p:cNvPr>
                  <p:cNvSpPr/>
                  <p:nvPr/>
                </p:nvSpPr>
                <p:spPr>
                  <a:xfrm>
                    <a:off x="3135089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546C3C15-3FB0-429B-844E-834C973E4A47}"/>
                      </a:ext>
                    </a:extLst>
                  </p:cNvPr>
                  <p:cNvSpPr/>
                  <p:nvPr/>
                </p:nvSpPr>
                <p:spPr>
                  <a:xfrm>
                    <a:off x="3320145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48BDAD62-C40D-4E0E-9D8D-3928C620198B}"/>
                      </a:ext>
                    </a:extLst>
                  </p:cNvPr>
                  <p:cNvSpPr/>
                  <p:nvPr/>
                </p:nvSpPr>
                <p:spPr>
                  <a:xfrm>
                    <a:off x="3505201" y="1338940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55D7FB49-0FD5-4E14-98BA-84BA861F84C3}"/>
                    </a:ext>
                  </a:extLst>
                </p:cNvPr>
                <p:cNvGrpSpPr/>
                <p:nvPr/>
              </p:nvGrpSpPr>
              <p:grpSpPr>
                <a:xfrm>
                  <a:off x="5415648" y="1328054"/>
                  <a:ext cx="1099454" cy="337457"/>
                  <a:chOff x="576943" y="1338943"/>
                  <a:chExt cx="1099454" cy="337457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64E1222-FDFD-42CA-BBF3-5067EE4A811F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EA9B23D8-CC7F-4C1E-AC1C-8945619D9251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D833BFC3-39A1-4514-82B6-14A97D93F0FF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EC60A84D-29BE-433D-9E02-6812302B133F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83FF20ED-105F-4676-9841-2B359AEBEFEB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6001C12-E649-446A-A6B6-126EB6FA547A}"/>
                      </a:ext>
                    </a:extLst>
                  </p:cNvPr>
                  <p:cNvSpPr/>
                  <p:nvPr/>
                </p:nvSpPr>
                <p:spPr>
                  <a:xfrm>
                    <a:off x="1502226" y="1338943"/>
                    <a:ext cx="174171" cy="33745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7C242FC8-1F17-4083-B003-1EAEB9F27F31}"/>
                    </a:ext>
                  </a:extLst>
                </p:cNvPr>
                <p:cNvGrpSpPr/>
                <p:nvPr/>
              </p:nvGrpSpPr>
              <p:grpSpPr>
                <a:xfrm>
                  <a:off x="6618518" y="1328054"/>
                  <a:ext cx="1099454" cy="337457"/>
                  <a:chOff x="576943" y="1338943"/>
                  <a:chExt cx="1099454" cy="337457"/>
                </a:xfrm>
                <a:solidFill>
                  <a:srgbClr val="FFFF00"/>
                </a:solidFill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ECCC8B5B-7B84-4A52-B89C-2AAB52F43BA7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6D252457-B7D8-4ED1-B95F-3B2E491A27DE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00D3E75-87E6-4228-9A91-F5027ABAB91B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53EC52AD-0159-46EC-B2E6-7A630465097D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A62E6173-77A1-4300-8FB9-025B59CDA652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FDCE1879-4B18-4E1B-8F0A-6532159F237F}"/>
                      </a:ext>
                    </a:extLst>
                  </p:cNvPr>
                  <p:cNvSpPr/>
                  <p:nvPr/>
                </p:nvSpPr>
                <p:spPr>
                  <a:xfrm>
                    <a:off x="1502226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C9691CD0-058B-4AB8-9240-26F128506974}"/>
                    </a:ext>
                  </a:extLst>
                </p:cNvPr>
                <p:cNvGrpSpPr/>
                <p:nvPr/>
              </p:nvGrpSpPr>
              <p:grpSpPr>
                <a:xfrm>
                  <a:off x="7810499" y="1327759"/>
                  <a:ext cx="1099454" cy="337457"/>
                  <a:chOff x="576943" y="1338943"/>
                  <a:chExt cx="1099454" cy="337457"/>
                </a:xfrm>
                <a:solidFill>
                  <a:schemeClr val="bg2"/>
                </a:solidFill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E8F632B5-BFDE-45E7-9784-0D14BF2F4995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412D173F-8261-463A-AB3A-DECCC87A0F14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18BE26C4-A8FE-4431-A4EA-9E3E627963DF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E3B0DF86-36A6-4FE3-AE68-04D04304228A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86C9F41-67A0-403C-9650-20B246069953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147CFBF9-963D-4351-89CD-627C8740ADC8}"/>
                      </a:ext>
                    </a:extLst>
                  </p:cNvPr>
                  <p:cNvSpPr/>
                  <p:nvPr/>
                </p:nvSpPr>
                <p:spPr>
                  <a:xfrm>
                    <a:off x="1502226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CD789915-B7EF-4B4A-9405-DB54A02C7AFA}"/>
                    </a:ext>
                  </a:extLst>
                </p:cNvPr>
                <p:cNvGrpSpPr/>
                <p:nvPr/>
              </p:nvGrpSpPr>
              <p:grpSpPr>
                <a:xfrm>
                  <a:off x="124127" y="2264819"/>
                  <a:ext cx="1099454" cy="337457"/>
                  <a:chOff x="576943" y="1338943"/>
                  <a:chExt cx="1099454" cy="337457"/>
                </a:xfrm>
                <a:solidFill>
                  <a:schemeClr val="bg2"/>
                </a:solidFill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89B3537A-E877-48B7-AF53-45E13489FA7A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56ECBFD6-7BA6-4F54-8B2B-4A69373E8C7E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D3FF72C-A80F-4D65-B8C2-B11D6E7FA842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92D60BA3-6D9C-4498-9B17-45DB5220833E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CA749011-1107-42EE-BD20-DD697DAFAD86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3E99884C-4603-4003-A046-73AF850FCC74}"/>
                      </a:ext>
                    </a:extLst>
                  </p:cNvPr>
                  <p:cNvSpPr/>
                  <p:nvPr/>
                </p:nvSpPr>
                <p:spPr>
                  <a:xfrm>
                    <a:off x="1502226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9F820920-8F13-40C4-BA0D-D4753BF87BC2}"/>
                    </a:ext>
                  </a:extLst>
                </p:cNvPr>
                <p:cNvGrpSpPr/>
                <p:nvPr/>
              </p:nvGrpSpPr>
              <p:grpSpPr>
                <a:xfrm>
                  <a:off x="7152858" y="2261707"/>
                  <a:ext cx="1099454" cy="337457"/>
                  <a:chOff x="576943" y="1338943"/>
                  <a:chExt cx="1099454" cy="337457"/>
                </a:xfrm>
                <a:solidFill>
                  <a:schemeClr val="bg2"/>
                </a:solidFill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2917AF1F-FFB7-4D0D-B590-B0961C9ADA0B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A5103C60-CBEA-4C6B-ACC1-123106B596B4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1C90DBC5-A9AA-4DCE-95B2-B366115C35AF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D02EAD71-0C44-4813-8AF3-AA9B29CA7255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8E678F0A-3A13-4B80-9CB1-B8A3CF5962C4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8CDD9B8C-E47D-4FC1-BFD9-8BF183D3A14B}"/>
                      </a:ext>
                    </a:extLst>
                  </p:cNvPr>
                  <p:cNvSpPr/>
                  <p:nvPr/>
                </p:nvSpPr>
                <p:spPr>
                  <a:xfrm>
                    <a:off x="1502226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1E1CD4A0-6FF8-4431-9A57-A4960A57BA7A}"/>
                    </a:ext>
                  </a:extLst>
                </p:cNvPr>
                <p:cNvGrpSpPr/>
                <p:nvPr/>
              </p:nvGrpSpPr>
              <p:grpSpPr>
                <a:xfrm>
                  <a:off x="1317530" y="2263628"/>
                  <a:ext cx="1829347" cy="338052"/>
                  <a:chOff x="2600330" y="2264223"/>
                  <a:chExt cx="1829347" cy="338052"/>
                </a:xfrm>
              </p:grpSpPr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CFD69D6B-6CD6-465B-9168-9FF180E0867A}"/>
                      </a:ext>
                    </a:extLst>
                  </p:cNvPr>
                  <p:cNvGrpSpPr/>
                  <p:nvPr/>
                </p:nvGrpSpPr>
                <p:grpSpPr>
                  <a:xfrm>
                    <a:off x="2600330" y="2264818"/>
                    <a:ext cx="914398" cy="337457"/>
                    <a:chOff x="576943" y="1338943"/>
                    <a:chExt cx="914398" cy="337457"/>
                  </a:xfrm>
                  <a:solidFill>
                    <a:schemeClr val="bg2"/>
                  </a:solidFill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B4278D2F-15D7-4B1D-8EFC-C27F36FF4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43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8BCE590A-76B5-41A8-8924-EEB7658F8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99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66F1D539-75B3-4FB4-93DD-6F10972251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055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526EC7DC-7B13-42F1-8BF8-BE5EE3AA89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114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877A1AD0-C8B0-49C4-9CD8-71CA8B3EE9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7170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39F5545F-FEA1-4C01-BA1B-B3EE39380D43}"/>
                      </a:ext>
                    </a:extLst>
                  </p:cNvPr>
                  <p:cNvGrpSpPr/>
                  <p:nvPr/>
                </p:nvGrpSpPr>
                <p:grpSpPr>
                  <a:xfrm>
                    <a:off x="3515279" y="2264223"/>
                    <a:ext cx="914398" cy="337457"/>
                    <a:chOff x="576943" y="1338943"/>
                    <a:chExt cx="914398" cy="337457"/>
                  </a:xfrm>
                  <a:solidFill>
                    <a:schemeClr val="bg2"/>
                  </a:solidFill>
                </p:grpSpPr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B0663E30-7B70-4EFB-B8BD-65C2DEE51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943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88B703B7-9AFA-49CD-8DF3-200B507011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99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A6EEA69B-C89C-49E6-B54D-228C548B5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055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0668904C-DC1A-45B0-9FE0-D365B6F2B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114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8EBA2CA7-3913-4481-AEBF-21F27415C7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7170" y="1338943"/>
                      <a:ext cx="174171" cy="33745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695018B7-2C79-4776-904A-5FB3B3509BD9}"/>
                    </a:ext>
                  </a:extLst>
                </p:cNvPr>
                <p:cNvGrpSpPr/>
                <p:nvPr/>
              </p:nvGrpSpPr>
              <p:grpSpPr>
                <a:xfrm>
                  <a:off x="3375102" y="2264813"/>
                  <a:ext cx="1099454" cy="337457"/>
                  <a:chOff x="576943" y="1338943"/>
                  <a:chExt cx="1099454" cy="337457"/>
                </a:xfrm>
                <a:solidFill>
                  <a:schemeClr val="bg2"/>
                </a:solidFill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33E0304-924D-48C5-A16E-340804AAE546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913DF948-AAFE-4AA3-99D1-A1C491DB5FD6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2AA24596-B4D0-454B-B652-2CD17E649810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6152576D-D662-4822-AC4D-C4CF6AD12A42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D6BF30CB-F806-4DF8-B1BE-C946845768EB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058069E6-7049-4BFD-97FB-A570763DDCAC}"/>
                      </a:ext>
                    </a:extLst>
                  </p:cNvPr>
                  <p:cNvSpPr/>
                  <p:nvPr/>
                </p:nvSpPr>
                <p:spPr>
                  <a:xfrm>
                    <a:off x="1502226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4B8A1AF7-17A8-4CB9-B488-1B22005272FC}"/>
                    </a:ext>
                  </a:extLst>
                </p:cNvPr>
                <p:cNvGrpSpPr/>
                <p:nvPr/>
              </p:nvGrpSpPr>
              <p:grpSpPr>
                <a:xfrm>
                  <a:off x="4545050" y="2264812"/>
                  <a:ext cx="914398" cy="337457"/>
                  <a:chOff x="576943" y="1338943"/>
                  <a:chExt cx="914398" cy="337457"/>
                </a:xfrm>
                <a:solidFill>
                  <a:schemeClr val="bg2"/>
                </a:solidFill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E7A0837C-043A-4D5E-9B1A-BD1F0CB756A9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7A61ED90-252B-49D9-87BF-78B30E1D92B2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B875C101-35A5-4543-8E74-84750D83C22A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2C021403-BBB0-415B-B7C9-A7D71594CA4E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951E1CD6-D3E9-4BF8-9DA4-77E996213E68}"/>
                      </a:ext>
                    </a:extLst>
                  </p:cNvPr>
                  <p:cNvSpPr/>
                  <p:nvPr/>
                </p:nvSpPr>
                <p:spPr>
                  <a:xfrm>
                    <a:off x="131717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A80565F0-7128-40E3-87E2-FBB306114C24}"/>
                    </a:ext>
                  </a:extLst>
                </p:cNvPr>
                <p:cNvGrpSpPr/>
                <p:nvPr/>
              </p:nvGrpSpPr>
              <p:grpSpPr>
                <a:xfrm>
                  <a:off x="5538978" y="2263628"/>
                  <a:ext cx="729342" cy="337457"/>
                  <a:chOff x="576943" y="1338943"/>
                  <a:chExt cx="729342" cy="337457"/>
                </a:xfrm>
                <a:solidFill>
                  <a:schemeClr val="bg2"/>
                </a:solidFill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EEDBF364-FD9F-4CAA-985B-959C513C46E3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30CC8D47-A247-455F-8170-F3BBF84C4765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EDA650CD-39E6-4E91-9613-3C6107D8ECC5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9AEA9657-9070-42D2-8309-A3A5A8733131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A402E320-CBEA-4677-966C-3892C877374F}"/>
                    </a:ext>
                  </a:extLst>
                </p:cNvPr>
                <p:cNvSpPr txBox="1"/>
                <p:nvPr/>
              </p:nvSpPr>
              <p:spPr>
                <a:xfrm>
                  <a:off x="1733076" y="939959"/>
                  <a:ext cx="1141659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DTL, 805MHz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768A8C37-8230-4E0F-BCC1-5B36F26CF24B}"/>
                    </a:ext>
                  </a:extLst>
                </p:cNvPr>
                <p:cNvSpPr txBox="1"/>
                <p:nvPr/>
              </p:nvSpPr>
              <p:spPr>
                <a:xfrm>
                  <a:off x="3549273" y="939959"/>
                  <a:ext cx="1285929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CCL, 402.5MHz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26EFAF5-4F2A-4A80-9217-A1F16D4A6C76}"/>
                    </a:ext>
                  </a:extLst>
                </p:cNvPr>
                <p:cNvSpPr txBox="1"/>
                <p:nvPr/>
              </p:nvSpPr>
              <p:spPr>
                <a:xfrm>
                  <a:off x="5487580" y="871248"/>
                  <a:ext cx="1277915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SCL, 402.5MHz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CB51341-FABA-4AE0-AB8B-D668B8B53491}"/>
                    </a:ext>
                  </a:extLst>
                </p:cNvPr>
                <p:cNvSpPr txBox="1"/>
                <p:nvPr/>
              </p:nvSpPr>
              <p:spPr>
                <a:xfrm>
                  <a:off x="3444463" y="1885177"/>
                  <a:ext cx="1371466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HEBT, 402.5MHz</a:t>
                  </a:r>
                </a:p>
              </p:txBody>
            </p: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952B0F92-FAE8-4B50-8F23-0D400DF6C66A}"/>
                    </a:ext>
                  </a:extLst>
                </p:cNvPr>
                <p:cNvGrpSpPr/>
                <p:nvPr/>
              </p:nvGrpSpPr>
              <p:grpSpPr>
                <a:xfrm>
                  <a:off x="5350328" y="818855"/>
                  <a:ext cx="598719" cy="500743"/>
                  <a:chOff x="5350328" y="818855"/>
                  <a:chExt cx="598719" cy="500743"/>
                </a:xfrm>
              </p:grpSpPr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1184248C-F309-42BC-98C9-219CB5551D76}"/>
                      </a:ext>
                    </a:extLst>
                  </p:cNvPr>
                  <p:cNvCxnSpPr/>
                  <p:nvPr/>
                </p:nvCxnSpPr>
                <p:spPr>
                  <a:xfrm>
                    <a:off x="5355773" y="818855"/>
                    <a:ext cx="0" cy="50074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>
                    <a:extLst>
                      <a:ext uri="{FF2B5EF4-FFF2-40B4-BE49-F238E27FC236}">
                        <a16:creationId xmlns:a16="http://schemas.microsoft.com/office/drawing/2014/main" id="{89DB00A1-7388-4BD3-AC8C-78483DE6CE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50328" y="1198493"/>
                    <a:ext cx="598719" cy="0"/>
                  </a:xfrm>
                  <a:prstGeom prst="line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805AEEEC-BE18-4592-A8DE-B0DEBC836784}"/>
                    </a:ext>
                  </a:extLst>
                </p:cNvPr>
                <p:cNvGrpSpPr/>
                <p:nvPr/>
              </p:nvGrpSpPr>
              <p:grpSpPr>
                <a:xfrm>
                  <a:off x="3284194" y="1861870"/>
                  <a:ext cx="598719" cy="500743"/>
                  <a:chOff x="5350328" y="885761"/>
                  <a:chExt cx="598719" cy="500743"/>
                </a:xfrm>
              </p:grpSpPr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F2E28D40-B3A3-4812-9C79-48065DAE8B5C}"/>
                      </a:ext>
                    </a:extLst>
                  </p:cNvPr>
                  <p:cNvCxnSpPr/>
                  <p:nvPr/>
                </p:nvCxnSpPr>
                <p:spPr>
                  <a:xfrm>
                    <a:off x="5355773" y="885761"/>
                    <a:ext cx="0" cy="50074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2A1E2910-B0BC-47A5-97F1-216A78B99B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50328" y="1176191"/>
                    <a:ext cx="598719" cy="0"/>
                  </a:xfrm>
                  <a:prstGeom prst="line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E56C4872-DC89-4132-800E-F9055952CC1B}"/>
                    </a:ext>
                  </a:extLst>
                </p:cNvPr>
                <p:cNvGrpSpPr/>
                <p:nvPr/>
              </p:nvGrpSpPr>
              <p:grpSpPr>
                <a:xfrm>
                  <a:off x="6327394" y="2265365"/>
                  <a:ext cx="729342" cy="337457"/>
                  <a:chOff x="576943" y="1338943"/>
                  <a:chExt cx="729342" cy="337457"/>
                </a:xfrm>
                <a:solidFill>
                  <a:schemeClr val="bg2"/>
                </a:solidFill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8720E812-14F9-43ED-8C20-5DF350A21C10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CD7C4DEC-7D96-4487-A0DF-7236B394EF61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EA8E7DC-B8CB-4D36-99F4-96BAC093FD00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60A489C3-5D84-4243-8E87-7731407F1E01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D98EC79A-77BC-4C12-B947-DE4C612CC562}"/>
                    </a:ext>
                  </a:extLst>
                </p:cNvPr>
                <p:cNvGrpSpPr/>
                <p:nvPr/>
              </p:nvGrpSpPr>
              <p:grpSpPr>
                <a:xfrm>
                  <a:off x="8354002" y="2261706"/>
                  <a:ext cx="729342" cy="337457"/>
                  <a:chOff x="576943" y="1338943"/>
                  <a:chExt cx="729342" cy="337457"/>
                </a:xfrm>
                <a:solidFill>
                  <a:schemeClr val="bg2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C832B25F-4F15-4A8A-8F5A-3C67BD044702}"/>
                      </a:ext>
                    </a:extLst>
                  </p:cNvPr>
                  <p:cNvSpPr/>
                  <p:nvPr/>
                </p:nvSpPr>
                <p:spPr>
                  <a:xfrm>
                    <a:off x="57694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F48161D4-9603-4828-8D98-58EFC5CF937B}"/>
                      </a:ext>
                    </a:extLst>
                  </p:cNvPr>
                  <p:cNvSpPr/>
                  <p:nvPr/>
                </p:nvSpPr>
                <p:spPr>
                  <a:xfrm>
                    <a:off x="7619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11CB0999-BF52-4FA6-8659-A172B0862B4E}"/>
                      </a:ext>
                    </a:extLst>
                  </p:cNvPr>
                  <p:cNvSpPr/>
                  <p:nvPr/>
                </p:nvSpPr>
                <p:spPr>
                  <a:xfrm>
                    <a:off x="9470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C3AE8C6C-4402-4212-AAA9-28F47B0197B1}"/>
                      </a:ext>
                    </a:extLst>
                  </p:cNvPr>
                  <p:cNvSpPr/>
                  <p:nvPr/>
                </p:nvSpPr>
                <p:spPr>
                  <a:xfrm>
                    <a:off x="1132114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CDF722D1-3851-41F3-8168-15C55A465074}"/>
                    </a:ext>
                  </a:extLst>
                </p:cNvPr>
                <p:cNvGrpSpPr/>
                <p:nvPr/>
              </p:nvGrpSpPr>
              <p:grpSpPr>
                <a:xfrm>
                  <a:off x="3385984" y="3260271"/>
                  <a:ext cx="1099454" cy="337457"/>
                  <a:chOff x="3799640" y="1338943"/>
                  <a:chExt cx="1099454" cy="337457"/>
                </a:xfrm>
                <a:solidFill>
                  <a:schemeClr val="bg2"/>
                </a:solidFill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6E23ABC4-68EF-46CA-A23B-EC661B0FE95A}"/>
                      </a:ext>
                    </a:extLst>
                  </p:cNvPr>
                  <p:cNvSpPr/>
                  <p:nvPr/>
                </p:nvSpPr>
                <p:spPr>
                  <a:xfrm>
                    <a:off x="379964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923A567-DF65-4850-B6B0-B0E4855DC5E0}"/>
                      </a:ext>
                    </a:extLst>
                  </p:cNvPr>
                  <p:cNvSpPr/>
                  <p:nvPr/>
                </p:nvSpPr>
                <p:spPr>
                  <a:xfrm>
                    <a:off x="3984696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CB8A1CFE-8425-43F7-AEE1-568028C58321}"/>
                      </a:ext>
                    </a:extLst>
                  </p:cNvPr>
                  <p:cNvSpPr/>
                  <p:nvPr/>
                </p:nvSpPr>
                <p:spPr>
                  <a:xfrm>
                    <a:off x="4169752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E8EAA4B7-FA2D-4149-9745-AD2E078A482A}"/>
                      </a:ext>
                    </a:extLst>
                  </p:cNvPr>
                  <p:cNvSpPr/>
                  <p:nvPr/>
                </p:nvSpPr>
                <p:spPr>
                  <a:xfrm>
                    <a:off x="4354811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2C68093-0422-451A-8752-2DAD20546803}"/>
                      </a:ext>
                    </a:extLst>
                  </p:cNvPr>
                  <p:cNvSpPr/>
                  <p:nvPr/>
                </p:nvSpPr>
                <p:spPr>
                  <a:xfrm>
                    <a:off x="4539867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87F7809E-5328-4F78-A16A-105409800A04}"/>
                      </a:ext>
                    </a:extLst>
                  </p:cNvPr>
                  <p:cNvSpPr/>
                  <p:nvPr/>
                </p:nvSpPr>
                <p:spPr>
                  <a:xfrm>
                    <a:off x="4724923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55A1416F-51C4-40EF-8B6F-4BE7A395493F}"/>
                    </a:ext>
                  </a:extLst>
                </p:cNvPr>
                <p:cNvGrpSpPr/>
                <p:nvPr/>
              </p:nvGrpSpPr>
              <p:grpSpPr>
                <a:xfrm>
                  <a:off x="7305335" y="3260270"/>
                  <a:ext cx="729342" cy="337457"/>
                  <a:chOff x="5840299" y="1338943"/>
                  <a:chExt cx="729342" cy="337457"/>
                </a:xfrm>
                <a:solidFill>
                  <a:schemeClr val="bg2"/>
                </a:solidFill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B68D2940-2036-46D2-873A-AC610C8EC216}"/>
                      </a:ext>
                    </a:extLst>
                  </p:cNvPr>
                  <p:cNvSpPr/>
                  <p:nvPr/>
                </p:nvSpPr>
                <p:spPr>
                  <a:xfrm>
                    <a:off x="5840299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375A7859-09E0-420E-A75A-521841964B8D}"/>
                      </a:ext>
                    </a:extLst>
                  </p:cNvPr>
                  <p:cNvSpPr/>
                  <p:nvPr/>
                </p:nvSpPr>
                <p:spPr>
                  <a:xfrm>
                    <a:off x="6025355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546B0DEF-D445-450D-9D4E-977661E47359}"/>
                      </a:ext>
                    </a:extLst>
                  </p:cNvPr>
                  <p:cNvSpPr/>
                  <p:nvPr/>
                </p:nvSpPr>
                <p:spPr>
                  <a:xfrm>
                    <a:off x="6210411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9587AA3D-63F1-442C-BE4A-362674E23ACD}"/>
                      </a:ext>
                    </a:extLst>
                  </p:cNvPr>
                  <p:cNvSpPr/>
                  <p:nvPr/>
                </p:nvSpPr>
                <p:spPr>
                  <a:xfrm>
                    <a:off x="6395470" y="1338943"/>
                    <a:ext cx="174171" cy="337457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0CC35347-CC29-4BF3-80CF-A4B54C1D8EEB}"/>
                    </a:ext>
                  </a:extLst>
                </p:cNvPr>
                <p:cNvSpPr txBox="1"/>
                <p:nvPr/>
              </p:nvSpPr>
              <p:spPr>
                <a:xfrm>
                  <a:off x="3261896" y="2941857"/>
                  <a:ext cx="1585692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 err="1"/>
                    <a:t>L_Dump</a:t>
                  </a:r>
                  <a:r>
                    <a:rPr lang="en-US" sz="1200" b="1" dirty="0"/>
                    <a:t>, 402.5MHz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810D5D25-5B3A-4BA4-82F0-ED5238CC3FCD}"/>
                    </a:ext>
                  </a:extLst>
                </p:cNvPr>
                <p:cNvSpPr txBox="1"/>
                <p:nvPr/>
              </p:nvSpPr>
              <p:spPr>
                <a:xfrm>
                  <a:off x="7245075" y="2950314"/>
                  <a:ext cx="1534395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 err="1"/>
                    <a:t>I_Dump</a:t>
                  </a:r>
                  <a:r>
                    <a:rPr lang="en-US" sz="1200" b="1" dirty="0"/>
                    <a:t>, 402.5MHz</a:t>
                  </a:r>
                </a:p>
              </p:txBody>
            </p:sp>
          </p:grp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7D9D23B-AB61-4BC0-B3CF-7D61BD7AD19E}"/>
                </a:ext>
              </a:extLst>
            </p:cNvPr>
            <p:cNvCxnSpPr/>
            <p:nvPr/>
          </p:nvCxnSpPr>
          <p:spPr>
            <a:xfrm>
              <a:off x="7042262" y="2610002"/>
              <a:ext cx="0" cy="9695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F8B53CC-1B66-4BDC-9240-3541F1636269}"/>
                </a:ext>
              </a:extLst>
            </p:cNvPr>
            <p:cNvCxnSpPr/>
            <p:nvPr/>
          </p:nvCxnSpPr>
          <p:spPr>
            <a:xfrm>
              <a:off x="1286203" y="1658046"/>
              <a:ext cx="0" cy="9695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E00D50B-F781-4593-9594-BD5B113152DE}"/>
                </a:ext>
              </a:extLst>
            </p:cNvPr>
            <p:cNvCxnSpPr/>
            <p:nvPr/>
          </p:nvCxnSpPr>
          <p:spPr>
            <a:xfrm>
              <a:off x="3189784" y="2610002"/>
              <a:ext cx="0" cy="9695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9" name="Content Placeholder 5">
            <a:extLst>
              <a:ext uri="{FF2B5EF4-FFF2-40B4-BE49-F238E27FC236}">
                <a16:creationId xmlns:a16="http://schemas.microsoft.com/office/drawing/2014/main" id="{A1C46C44-98B4-47C4-8303-E1A342DEE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299" y="3730509"/>
            <a:ext cx="1922195" cy="256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" name="Picture 3" descr="C:\Users\sxa\Pictures\BPM\Resized_20170123_102325.jpeg">
            <a:extLst>
              <a:ext uri="{FF2B5EF4-FFF2-40B4-BE49-F238E27FC236}">
                <a16:creationId xmlns:a16="http://schemas.microsoft.com/office/drawing/2014/main" id="{ECC443F9-B01A-40A8-B04C-CA8942D6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0" y="3594802"/>
            <a:ext cx="1938852" cy="274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1D6078D9-4ADF-42FC-B9F1-51E11665A930}"/>
              </a:ext>
            </a:extLst>
          </p:cNvPr>
          <p:cNvSpPr txBox="1"/>
          <p:nvPr/>
        </p:nvSpPr>
        <p:spPr>
          <a:xfrm>
            <a:off x="2436778" y="5839920"/>
            <a:ext cx="1386155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Old Linac BPM electronics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EE7904E-8D9C-4B0D-BE0B-5C7B4ED2ADD0}"/>
              </a:ext>
            </a:extLst>
          </p:cNvPr>
          <p:cNvSpPr txBox="1"/>
          <p:nvPr/>
        </p:nvSpPr>
        <p:spPr>
          <a:xfrm>
            <a:off x="7092619" y="5774740"/>
            <a:ext cx="1492379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New Linac BPM electronics</a:t>
            </a:r>
          </a:p>
        </p:txBody>
      </p:sp>
    </p:spTree>
    <p:extLst>
      <p:ext uri="{BB962C8B-B14F-4D97-AF65-F5344CB8AC3E}">
        <p14:creationId xmlns:p14="http://schemas.microsoft.com/office/powerpoint/2010/main" val="413985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6164-4192-4AC9-8ED7-87C19495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2" y="200147"/>
            <a:ext cx="8628678" cy="510909"/>
          </a:xfrm>
        </p:spPr>
        <p:txBody>
          <a:bodyPr/>
          <a:lstStyle/>
          <a:p>
            <a:r>
              <a:rPr lang="en-US" sz="3200" dirty="0"/>
              <a:t>Ring style BPMs installation progress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70289D-9275-4FE1-8437-1407C3CCC63B}"/>
              </a:ext>
            </a:extLst>
          </p:cNvPr>
          <p:cNvGrpSpPr/>
          <p:nvPr/>
        </p:nvGrpSpPr>
        <p:grpSpPr>
          <a:xfrm>
            <a:off x="205899" y="1016629"/>
            <a:ext cx="8634509" cy="2750709"/>
            <a:chOff x="205899" y="1919876"/>
            <a:chExt cx="8634509" cy="275070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F8B53CC-1B66-4BDC-9240-3541F1636269}"/>
                </a:ext>
              </a:extLst>
            </p:cNvPr>
            <p:cNvCxnSpPr/>
            <p:nvPr/>
          </p:nvCxnSpPr>
          <p:spPr>
            <a:xfrm>
              <a:off x="1065185" y="3701046"/>
              <a:ext cx="0" cy="9695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40B3C4-2A77-4E57-820D-9572EC28A0F5}"/>
                </a:ext>
              </a:extLst>
            </p:cNvPr>
            <p:cNvGrpSpPr/>
            <p:nvPr/>
          </p:nvGrpSpPr>
          <p:grpSpPr>
            <a:xfrm>
              <a:off x="293628" y="2473834"/>
              <a:ext cx="1458688" cy="337460"/>
              <a:chOff x="1395500" y="1681937"/>
              <a:chExt cx="1458688" cy="337460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C87DE70-B010-48D1-9D49-8E7F1E87B160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AD9CB6A-C4E3-4C0B-8F11-5B9792174B9F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599B6F84-B3B9-44AB-8732-9CB7F12EF77F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6EED561-C510-4019-BEFF-C58C6B8202BB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79A4383-D5E7-41DD-B2CB-DF1BEDEA1EC8}"/>
                  </a:ext>
                </a:extLst>
              </p:cNvPr>
              <p:cNvSpPr/>
              <p:nvPr/>
            </p:nvSpPr>
            <p:spPr>
              <a:xfrm>
                <a:off x="2135727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73A62AF-7320-47AC-B17E-CF6D82EFFB1E}"/>
                  </a:ext>
                </a:extLst>
              </p:cNvPr>
              <p:cNvSpPr/>
              <p:nvPr/>
            </p:nvSpPr>
            <p:spPr>
              <a:xfrm>
                <a:off x="2320783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FF8A758-47EC-4BDA-A32D-423EF95BC161}"/>
                  </a:ext>
                </a:extLst>
              </p:cNvPr>
              <p:cNvSpPr/>
              <p:nvPr/>
            </p:nvSpPr>
            <p:spPr>
              <a:xfrm>
                <a:off x="2494958" y="1681937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581C8400-DF28-44EA-BB79-BF1503DD9921}"/>
                  </a:ext>
                </a:extLst>
              </p:cNvPr>
              <p:cNvSpPr/>
              <p:nvPr/>
            </p:nvSpPr>
            <p:spPr>
              <a:xfrm>
                <a:off x="2680017" y="1681937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26B3BC5-B045-45CC-829C-56AF65C4667C}"/>
                </a:ext>
              </a:extLst>
            </p:cNvPr>
            <p:cNvGrpSpPr/>
            <p:nvPr/>
          </p:nvGrpSpPr>
          <p:grpSpPr>
            <a:xfrm>
              <a:off x="1864911" y="2471361"/>
              <a:ext cx="1458688" cy="337460"/>
              <a:chOff x="1395500" y="1681937"/>
              <a:chExt cx="1458688" cy="337460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815FB9F-B724-4102-9F4A-FDCF6E0685DE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1B95434-C776-4C8A-BDB9-98183413BF1D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CB879C3-3338-4187-909A-0A07BBAE5E46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15D2A47-8FED-42CA-82A2-45AB1DAEAB84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300554E-0752-4120-9391-514A4C6B173C}"/>
                  </a:ext>
                </a:extLst>
              </p:cNvPr>
              <p:cNvSpPr/>
              <p:nvPr/>
            </p:nvSpPr>
            <p:spPr>
              <a:xfrm>
                <a:off x="2135727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3CDBD90-0333-4249-9332-B8CDD0F99567}"/>
                  </a:ext>
                </a:extLst>
              </p:cNvPr>
              <p:cNvSpPr/>
              <p:nvPr/>
            </p:nvSpPr>
            <p:spPr>
              <a:xfrm>
                <a:off x="2320783" y="1681940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EAF95BE-0362-402B-B5E3-15DB3F40470E}"/>
                  </a:ext>
                </a:extLst>
              </p:cNvPr>
              <p:cNvSpPr/>
              <p:nvPr/>
            </p:nvSpPr>
            <p:spPr>
              <a:xfrm>
                <a:off x="2494958" y="1681937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8CE922AC-F9F4-4B5C-9EA9-F63466152646}"/>
                  </a:ext>
                </a:extLst>
              </p:cNvPr>
              <p:cNvSpPr/>
              <p:nvPr/>
            </p:nvSpPr>
            <p:spPr>
              <a:xfrm>
                <a:off x="2680017" y="1681937"/>
                <a:ext cx="174171" cy="33745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21BCD8D6-186B-4661-AE04-85331EE105EA}"/>
                </a:ext>
              </a:extLst>
            </p:cNvPr>
            <p:cNvGrpSpPr/>
            <p:nvPr/>
          </p:nvGrpSpPr>
          <p:grpSpPr>
            <a:xfrm>
              <a:off x="3422097" y="2471358"/>
              <a:ext cx="1458688" cy="337460"/>
              <a:chOff x="1395500" y="1681937"/>
              <a:chExt cx="1458688" cy="337460"/>
            </a:xfrm>
            <a:solidFill>
              <a:srgbClr val="FFFF00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0E7D1791-7C20-4EA5-9334-63749B8A8503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2FB3CAE8-6343-4D46-BCD9-3783E991207C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087E786C-4765-4F30-B52F-2E687211A615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1681FEC-B67B-43F5-97E8-C9104A1EA345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1D68031A-1851-458B-9705-A046230075FE}"/>
                  </a:ext>
                </a:extLst>
              </p:cNvPr>
              <p:cNvSpPr/>
              <p:nvPr/>
            </p:nvSpPr>
            <p:spPr>
              <a:xfrm>
                <a:off x="2135727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10A8E04-A650-4E42-9506-4215FDF76778}"/>
                  </a:ext>
                </a:extLst>
              </p:cNvPr>
              <p:cNvSpPr/>
              <p:nvPr/>
            </p:nvSpPr>
            <p:spPr>
              <a:xfrm>
                <a:off x="2320783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96C6517E-8272-4646-A90C-90520D8B385D}"/>
                  </a:ext>
                </a:extLst>
              </p:cNvPr>
              <p:cNvSpPr/>
              <p:nvPr/>
            </p:nvSpPr>
            <p:spPr>
              <a:xfrm>
                <a:off x="2494958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45A254C-4C0B-4A11-B8FB-50E22C505F2B}"/>
                  </a:ext>
                </a:extLst>
              </p:cNvPr>
              <p:cNvSpPr/>
              <p:nvPr/>
            </p:nvSpPr>
            <p:spPr>
              <a:xfrm>
                <a:off x="2680017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6E5B8B13-516F-4C0B-A4C4-A9F55C761466}"/>
                </a:ext>
              </a:extLst>
            </p:cNvPr>
            <p:cNvGrpSpPr/>
            <p:nvPr/>
          </p:nvGrpSpPr>
          <p:grpSpPr>
            <a:xfrm>
              <a:off x="4995619" y="2471355"/>
              <a:ext cx="1458688" cy="337460"/>
              <a:chOff x="1395500" y="1681937"/>
              <a:chExt cx="1458688" cy="337460"/>
            </a:xfrm>
            <a:solidFill>
              <a:schemeClr val="bg2"/>
            </a:solidFill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92DC3C5B-DCF1-453F-ADC8-54189089F4A4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27B60033-86B0-424A-A19E-06A57F8EBF0B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9AEB96D7-9ACE-487C-A3A5-15B3E80B0ABD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D5ACA5B-9775-432D-A972-C4119D4F979C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F34EF00-E2C1-4F99-B0DC-5C208701D5AD}"/>
                  </a:ext>
                </a:extLst>
              </p:cNvPr>
              <p:cNvSpPr/>
              <p:nvPr/>
            </p:nvSpPr>
            <p:spPr>
              <a:xfrm>
                <a:off x="2135727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E3457346-BF83-441E-BAC9-557170C8A2B3}"/>
                  </a:ext>
                </a:extLst>
              </p:cNvPr>
              <p:cNvSpPr/>
              <p:nvPr/>
            </p:nvSpPr>
            <p:spPr>
              <a:xfrm>
                <a:off x="2320783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E3E1C104-9428-4AFC-BB28-9946853C02E7}"/>
                  </a:ext>
                </a:extLst>
              </p:cNvPr>
              <p:cNvSpPr/>
              <p:nvPr/>
            </p:nvSpPr>
            <p:spPr>
              <a:xfrm>
                <a:off x="2494958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D16E26C-D8F8-4FAA-B494-DD3A856EEEFB}"/>
                  </a:ext>
                </a:extLst>
              </p:cNvPr>
              <p:cNvSpPr/>
              <p:nvPr/>
            </p:nvSpPr>
            <p:spPr>
              <a:xfrm>
                <a:off x="2680017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C3CA5C5-11A7-4BBA-B40B-19A6362A7930}"/>
                </a:ext>
              </a:extLst>
            </p:cNvPr>
            <p:cNvGrpSpPr/>
            <p:nvPr/>
          </p:nvGrpSpPr>
          <p:grpSpPr>
            <a:xfrm>
              <a:off x="6542998" y="2471352"/>
              <a:ext cx="1458688" cy="337460"/>
              <a:chOff x="1395500" y="1681937"/>
              <a:chExt cx="1458688" cy="337460"/>
            </a:xfrm>
            <a:solidFill>
              <a:schemeClr val="bg1"/>
            </a:solidFill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73984EEA-AD57-4D16-BD00-1730A4D7A479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12A2FF2-794D-48FB-9272-B53E92F0B59C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7AFF7160-43AC-4053-8C88-E4C046409612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93039DC7-0332-44EF-A10C-2AE581DB25A4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289C31F3-5ACC-4ED8-BC0C-E1CC32E9EF7B}"/>
                  </a:ext>
                </a:extLst>
              </p:cNvPr>
              <p:cNvSpPr/>
              <p:nvPr/>
            </p:nvSpPr>
            <p:spPr>
              <a:xfrm>
                <a:off x="2135727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65D0A72-1543-45B1-94D6-B04171C9E429}"/>
                  </a:ext>
                </a:extLst>
              </p:cNvPr>
              <p:cNvSpPr/>
              <p:nvPr/>
            </p:nvSpPr>
            <p:spPr>
              <a:xfrm>
                <a:off x="2320783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CD28E8C-10D0-40A8-809E-2EF10FAEF413}"/>
                  </a:ext>
                </a:extLst>
              </p:cNvPr>
              <p:cNvSpPr/>
              <p:nvPr/>
            </p:nvSpPr>
            <p:spPr>
              <a:xfrm>
                <a:off x="2494958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D18C27D-3A8B-4BF0-90D0-DCAAB787B8F9}"/>
                  </a:ext>
                </a:extLst>
              </p:cNvPr>
              <p:cNvSpPr/>
              <p:nvPr/>
            </p:nvSpPr>
            <p:spPr>
              <a:xfrm>
                <a:off x="2680017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FE584A5-1C48-43E6-9613-C1390BC2394D}"/>
                </a:ext>
              </a:extLst>
            </p:cNvPr>
            <p:cNvGrpSpPr/>
            <p:nvPr/>
          </p:nvGrpSpPr>
          <p:grpSpPr>
            <a:xfrm>
              <a:off x="8111066" y="2471351"/>
              <a:ext cx="729342" cy="337457"/>
              <a:chOff x="1395500" y="1681940"/>
              <a:chExt cx="729342" cy="337457"/>
            </a:xfrm>
            <a:solidFill>
              <a:schemeClr val="bg1"/>
            </a:solidFill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AE68E67B-1B63-415D-85DF-734EAD6F5496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58CEB192-8784-436A-B284-4DF7CB4A46B5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C2516FF4-58A4-421E-9161-48CDE1136243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4F0B2E41-2A0F-4DC9-8F59-0FB40E498FBA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A61F4064-478B-4C87-8BBD-124B49B7389F}"/>
                </a:ext>
              </a:extLst>
            </p:cNvPr>
            <p:cNvSpPr txBox="1"/>
            <p:nvPr/>
          </p:nvSpPr>
          <p:spPr>
            <a:xfrm>
              <a:off x="247320" y="2009515"/>
              <a:ext cx="527709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Ring</a:t>
              </a:r>
            </a:p>
          </p:txBody>
        </p: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F5C9E38-A72D-40EE-8994-6348A0BA59C9}"/>
                </a:ext>
              </a:extLst>
            </p:cNvPr>
            <p:cNvCxnSpPr/>
            <p:nvPr/>
          </p:nvCxnSpPr>
          <p:spPr>
            <a:xfrm>
              <a:off x="211344" y="1919876"/>
              <a:ext cx="0" cy="5007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2B7F5C8-3ED8-4677-BF0C-289617543C8C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9" y="2299514"/>
              <a:ext cx="598719" cy="0"/>
            </a:xfrm>
            <a:prstGeom prst="line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9463174-CC3C-4A8C-8547-EDDF82B95110}"/>
                </a:ext>
              </a:extLst>
            </p:cNvPr>
            <p:cNvGrpSpPr/>
            <p:nvPr/>
          </p:nvGrpSpPr>
          <p:grpSpPr>
            <a:xfrm>
              <a:off x="1132091" y="4061692"/>
              <a:ext cx="1273629" cy="337460"/>
              <a:chOff x="1395500" y="1681937"/>
              <a:chExt cx="1273629" cy="337460"/>
            </a:xfrm>
            <a:solidFill>
              <a:schemeClr val="bg2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A4D5F710-985F-4154-8B41-A679E9CEBBC2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6535DA11-A25B-46F2-8B52-793964A7B912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AAE43058-6893-4F5F-8DC9-1F543459FD79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0CB40B7B-332C-4DFA-BAC5-87FDA45C7D1E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BEAEACD7-D3DC-44AF-BBA8-C7A2331F7767}"/>
                  </a:ext>
                </a:extLst>
              </p:cNvPr>
              <p:cNvSpPr/>
              <p:nvPr/>
            </p:nvSpPr>
            <p:spPr>
              <a:xfrm>
                <a:off x="2135727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270FBE17-77E7-41C4-B9FC-17727086EE34}"/>
                  </a:ext>
                </a:extLst>
              </p:cNvPr>
              <p:cNvSpPr/>
              <p:nvPr/>
            </p:nvSpPr>
            <p:spPr>
              <a:xfrm>
                <a:off x="2320783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A12E8AC-CF1A-4FA5-9206-3F006F62BA2F}"/>
                  </a:ext>
                </a:extLst>
              </p:cNvPr>
              <p:cNvSpPr/>
              <p:nvPr/>
            </p:nvSpPr>
            <p:spPr>
              <a:xfrm>
                <a:off x="2494958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D9D5570-1F28-4AEA-8FFE-BE937FAD3989}"/>
                </a:ext>
              </a:extLst>
            </p:cNvPr>
            <p:cNvGrpSpPr/>
            <p:nvPr/>
          </p:nvGrpSpPr>
          <p:grpSpPr>
            <a:xfrm>
              <a:off x="2517016" y="4061692"/>
              <a:ext cx="1273629" cy="337460"/>
              <a:chOff x="1395500" y="1681937"/>
              <a:chExt cx="1273629" cy="337460"/>
            </a:xfrm>
            <a:solidFill>
              <a:schemeClr val="bg1"/>
            </a:solidFill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D8ED709-EE43-4CEA-A659-833EEC89F3E5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3D3C448-82D6-4BC0-A2EA-63E3C0E308B9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71B3A8A1-45C8-43C4-B5F2-2790B3C57406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01F42C16-5CCD-4C39-930C-938B922B0FC9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5A34329-4548-482B-895F-FF14AE8BD5CE}"/>
                  </a:ext>
                </a:extLst>
              </p:cNvPr>
              <p:cNvSpPr/>
              <p:nvPr/>
            </p:nvSpPr>
            <p:spPr>
              <a:xfrm>
                <a:off x="2135727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7F06B23-9498-449D-ABED-69BA500C66EE}"/>
                  </a:ext>
                </a:extLst>
              </p:cNvPr>
              <p:cNvSpPr/>
              <p:nvPr/>
            </p:nvSpPr>
            <p:spPr>
              <a:xfrm>
                <a:off x="2320783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FA35FB5-88E1-4F23-84B3-7C73D389AAED}"/>
                  </a:ext>
                </a:extLst>
              </p:cNvPr>
              <p:cNvSpPr/>
              <p:nvPr/>
            </p:nvSpPr>
            <p:spPr>
              <a:xfrm>
                <a:off x="2494958" y="1681937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D98FF05E-A09F-4CDD-847D-A5127542AAC3}"/>
                </a:ext>
              </a:extLst>
            </p:cNvPr>
            <p:cNvGrpSpPr/>
            <p:nvPr/>
          </p:nvGrpSpPr>
          <p:grpSpPr>
            <a:xfrm>
              <a:off x="299335" y="4045454"/>
              <a:ext cx="729342" cy="337457"/>
              <a:chOff x="1395500" y="1681940"/>
              <a:chExt cx="729342" cy="337457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F1536B95-22E5-4BF1-8D09-4119125DE201}"/>
                  </a:ext>
                </a:extLst>
              </p:cNvPr>
              <p:cNvSpPr/>
              <p:nvPr/>
            </p:nvSpPr>
            <p:spPr>
              <a:xfrm>
                <a:off x="1395500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3B83775-DF0D-4D1E-A714-A98C13A434C1}"/>
                  </a:ext>
                </a:extLst>
              </p:cNvPr>
              <p:cNvSpPr/>
              <p:nvPr/>
            </p:nvSpPr>
            <p:spPr>
              <a:xfrm>
                <a:off x="1580556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14F5A26-D9E2-4C04-95F5-3ED1058E3C5C}"/>
                  </a:ext>
                </a:extLst>
              </p:cNvPr>
              <p:cNvSpPr/>
              <p:nvPr/>
            </p:nvSpPr>
            <p:spPr>
              <a:xfrm>
                <a:off x="1765612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032E9E86-ED9E-4399-8F37-600AD18E51F0}"/>
                  </a:ext>
                </a:extLst>
              </p:cNvPr>
              <p:cNvSpPr/>
              <p:nvPr/>
            </p:nvSpPr>
            <p:spPr>
              <a:xfrm>
                <a:off x="1950671" y="1681940"/>
                <a:ext cx="174171" cy="33745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C38476E9-343A-4BCB-8E34-9A8BC52AD664}"/>
                </a:ext>
              </a:extLst>
            </p:cNvPr>
            <p:cNvSpPr txBox="1"/>
            <p:nvPr/>
          </p:nvSpPr>
          <p:spPr>
            <a:xfrm>
              <a:off x="210451" y="3432833"/>
              <a:ext cx="1288110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RTBT, </a:t>
              </a:r>
              <a:r>
                <a:rPr lang="en-US" sz="1200" b="1" dirty="0" err="1"/>
                <a:t>E_Dump</a:t>
              </a:r>
              <a:endParaRPr lang="en-US" sz="1200" b="1" dirty="0"/>
            </a:p>
          </p:txBody>
        </p: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52B72CD-56F7-4616-ADCA-2017E0D47B77}"/>
                </a:ext>
              </a:extLst>
            </p:cNvPr>
            <p:cNvCxnSpPr/>
            <p:nvPr/>
          </p:nvCxnSpPr>
          <p:spPr>
            <a:xfrm>
              <a:off x="218780" y="3443870"/>
              <a:ext cx="0" cy="5007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0B5D8785-E9F2-436D-A843-3ECF14E721AD}"/>
                </a:ext>
              </a:extLst>
            </p:cNvPr>
            <p:cNvCxnSpPr>
              <a:cxnSpLocks/>
            </p:cNvCxnSpPr>
            <p:nvPr/>
          </p:nvCxnSpPr>
          <p:spPr>
            <a:xfrm>
              <a:off x="213335" y="3823508"/>
              <a:ext cx="598719" cy="0"/>
            </a:xfrm>
            <a:prstGeom prst="line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5" name="Picture 2" descr="C:\Users\sxa\Dropbox\Camera Uploads\2015-03-09 21.19.41.jpg">
            <a:extLst>
              <a:ext uri="{FF2B5EF4-FFF2-40B4-BE49-F238E27FC236}">
                <a16:creationId xmlns:a16="http://schemas.microsoft.com/office/drawing/2014/main" id="{53F80261-937A-4E98-8BAC-70A6EBF5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59" y="3277662"/>
            <a:ext cx="1988963" cy="208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2" descr="C:\Users\sxa\Pictures\2017-02-20\2017-02-20 04.33.08.jpg">
            <a:extLst>
              <a:ext uri="{FF2B5EF4-FFF2-40B4-BE49-F238E27FC236}">
                <a16:creationId xmlns:a16="http://schemas.microsoft.com/office/drawing/2014/main" id="{BECF906D-184D-42C8-9995-1A393FCE9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4620" y="3648919"/>
            <a:ext cx="2935625" cy="22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C67B6ACB-909D-4383-A101-D3EE935465A7}"/>
              </a:ext>
            </a:extLst>
          </p:cNvPr>
          <p:cNvSpPr txBox="1"/>
          <p:nvPr/>
        </p:nvSpPr>
        <p:spPr>
          <a:xfrm>
            <a:off x="4349691" y="6282150"/>
            <a:ext cx="1386155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Old Ring BPM electronics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5CF731C8-8FCB-493E-A22E-9EA92F35CE9B}"/>
              </a:ext>
            </a:extLst>
          </p:cNvPr>
          <p:cNvSpPr txBox="1"/>
          <p:nvPr/>
        </p:nvSpPr>
        <p:spPr>
          <a:xfrm>
            <a:off x="6803743" y="5364505"/>
            <a:ext cx="1492379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New Ring BPM electronics</a:t>
            </a:r>
          </a:p>
        </p:txBody>
      </p:sp>
    </p:spTree>
    <p:extLst>
      <p:ext uri="{BB962C8B-B14F-4D97-AF65-F5344CB8AC3E}">
        <p14:creationId xmlns:p14="http://schemas.microsoft.com/office/powerpoint/2010/main" val="4322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C831-D451-4EA1-8396-708CCCA0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8" y="155579"/>
            <a:ext cx="9049763" cy="929485"/>
          </a:xfrm>
        </p:spPr>
        <p:txBody>
          <a:bodyPr/>
          <a:lstStyle/>
          <a:p>
            <a:r>
              <a:rPr lang="en-US" sz="3200" dirty="0"/>
              <a:t>New NI ADC card reduces cost of linac BPM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F0BF-0498-403C-B1C2-A8E8DF25F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006" y="1423476"/>
            <a:ext cx="3387185" cy="1380146"/>
          </a:xfrm>
        </p:spPr>
        <p:txBody>
          <a:bodyPr/>
          <a:lstStyle/>
          <a:p>
            <a:r>
              <a:rPr lang="en-US" sz="2000" dirty="0"/>
              <a:t>Original configuration</a:t>
            </a:r>
          </a:p>
          <a:p>
            <a:pPr lvl="1"/>
            <a:r>
              <a:rPr lang="en-US" sz="1800" dirty="0"/>
              <a:t>6 NI-7971 FPGA</a:t>
            </a:r>
          </a:p>
          <a:p>
            <a:pPr lvl="1"/>
            <a:r>
              <a:rPr lang="en-US" sz="1800" dirty="0"/>
              <a:t>6 NI-5761  4-ch ADC</a:t>
            </a:r>
          </a:p>
          <a:p>
            <a:pPr lvl="2"/>
            <a:r>
              <a:rPr lang="en-US" sz="1600" dirty="0"/>
              <a:t>14-Bit, 500MHz BW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1C7435D-DD90-4A81-949E-7A7897517A63}"/>
              </a:ext>
            </a:extLst>
          </p:cNvPr>
          <p:cNvGrpSpPr/>
          <p:nvPr/>
        </p:nvGrpSpPr>
        <p:grpSpPr>
          <a:xfrm>
            <a:off x="541419" y="1423475"/>
            <a:ext cx="4993105" cy="1380146"/>
            <a:chOff x="541421" y="1027830"/>
            <a:chExt cx="4993105" cy="1380146"/>
          </a:xfrm>
        </p:grpSpPr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F77EAF0B-7BD3-4EDF-BEE5-83815900BD3E}"/>
                </a:ext>
              </a:extLst>
            </p:cNvPr>
            <p:cNvSpPr/>
            <p:nvPr/>
          </p:nvSpPr>
          <p:spPr>
            <a:xfrm>
              <a:off x="541421" y="1027830"/>
              <a:ext cx="4993105" cy="1380146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CB5E44-211E-43B8-BAC9-3E2DB00C7C76}"/>
                </a:ext>
              </a:extLst>
            </p:cNvPr>
            <p:cNvGrpSpPr/>
            <p:nvPr/>
          </p:nvGrpSpPr>
          <p:grpSpPr>
            <a:xfrm>
              <a:off x="1047024" y="1221887"/>
              <a:ext cx="469230" cy="990545"/>
              <a:chOff x="1323475" y="1168722"/>
              <a:chExt cx="469230" cy="123925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65B4C5-0721-4F66-9262-ED0FF607BD50}"/>
                  </a:ext>
                </a:extLst>
              </p:cNvPr>
              <p:cNvSpPr/>
              <p:nvPr/>
            </p:nvSpPr>
            <p:spPr>
              <a:xfrm>
                <a:off x="1323475" y="1168722"/>
                <a:ext cx="469230" cy="12392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A7D026-D977-4904-9BDA-0F9EF2A3804D}"/>
                  </a:ext>
                </a:extLst>
              </p:cNvPr>
              <p:cNvSpPr/>
              <p:nvPr/>
            </p:nvSpPr>
            <p:spPr>
              <a:xfrm>
                <a:off x="1395667" y="1323464"/>
                <a:ext cx="324852" cy="83018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446E075-86A2-455B-8BF8-ACB23E5922A5}"/>
                  </a:ext>
                </a:extLst>
              </p:cNvPr>
              <p:cNvSpPr/>
              <p:nvPr/>
            </p:nvSpPr>
            <p:spPr>
              <a:xfrm>
                <a:off x="1509277" y="1395219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D5EFBDE-4073-4DDF-8631-9B7983B8E002}"/>
                  </a:ext>
                </a:extLst>
              </p:cNvPr>
              <p:cNvSpPr/>
              <p:nvPr/>
            </p:nvSpPr>
            <p:spPr>
              <a:xfrm>
                <a:off x="1507557" y="161511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F064225-2351-4533-B7DC-0814482E53F5}"/>
                  </a:ext>
                </a:extLst>
              </p:cNvPr>
              <p:cNvSpPr/>
              <p:nvPr/>
            </p:nvSpPr>
            <p:spPr>
              <a:xfrm>
                <a:off x="1509277" y="180539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CE1527C-2F66-49CB-926D-D6C85BBFCE80}"/>
                  </a:ext>
                </a:extLst>
              </p:cNvPr>
              <p:cNvSpPr/>
              <p:nvPr/>
            </p:nvSpPr>
            <p:spPr>
              <a:xfrm>
                <a:off x="1507557" y="2012540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EBC038-85CF-4FF4-ABB2-CE916E3F6493}"/>
                </a:ext>
              </a:extLst>
            </p:cNvPr>
            <p:cNvGrpSpPr/>
            <p:nvPr/>
          </p:nvGrpSpPr>
          <p:grpSpPr>
            <a:xfrm>
              <a:off x="1741698" y="1225425"/>
              <a:ext cx="469230" cy="990545"/>
              <a:chOff x="1323475" y="1168722"/>
              <a:chExt cx="469230" cy="123925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DF4B39A-DFB2-4001-81A7-922BA2521EAE}"/>
                  </a:ext>
                </a:extLst>
              </p:cNvPr>
              <p:cNvSpPr/>
              <p:nvPr/>
            </p:nvSpPr>
            <p:spPr>
              <a:xfrm>
                <a:off x="1323475" y="1168722"/>
                <a:ext cx="469230" cy="12392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472445A-D35E-4F9D-B4C4-DDEBC3E3ABF3}"/>
                  </a:ext>
                </a:extLst>
              </p:cNvPr>
              <p:cNvSpPr/>
              <p:nvPr/>
            </p:nvSpPr>
            <p:spPr>
              <a:xfrm>
                <a:off x="1395667" y="1323464"/>
                <a:ext cx="324852" cy="83018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9B73021-A262-4238-A121-0A0F138ECFCA}"/>
                  </a:ext>
                </a:extLst>
              </p:cNvPr>
              <p:cNvSpPr/>
              <p:nvPr/>
            </p:nvSpPr>
            <p:spPr>
              <a:xfrm>
                <a:off x="1509277" y="1395219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3DC53E-5184-42ED-892A-04F14D214183}"/>
                  </a:ext>
                </a:extLst>
              </p:cNvPr>
              <p:cNvSpPr/>
              <p:nvPr/>
            </p:nvSpPr>
            <p:spPr>
              <a:xfrm>
                <a:off x="1507557" y="161511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23525C1-1676-46F0-95DB-F43FB703BD66}"/>
                  </a:ext>
                </a:extLst>
              </p:cNvPr>
              <p:cNvSpPr/>
              <p:nvPr/>
            </p:nvSpPr>
            <p:spPr>
              <a:xfrm>
                <a:off x="1509277" y="180539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B990850-5E7E-448F-BFCD-5A32768ECA99}"/>
                  </a:ext>
                </a:extLst>
              </p:cNvPr>
              <p:cNvSpPr/>
              <p:nvPr/>
            </p:nvSpPr>
            <p:spPr>
              <a:xfrm>
                <a:off x="1507557" y="2012540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41E2F2D-5E5A-4408-94D1-F519BC3E5AB8}"/>
                </a:ext>
              </a:extLst>
            </p:cNvPr>
            <p:cNvGrpSpPr/>
            <p:nvPr/>
          </p:nvGrpSpPr>
          <p:grpSpPr>
            <a:xfrm>
              <a:off x="2464704" y="1225425"/>
              <a:ext cx="469230" cy="990545"/>
              <a:chOff x="1323475" y="1168722"/>
              <a:chExt cx="469230" cy="123925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A309C-09A2-44DB-B130-C0FC3A21B0C5}"/>
                  </a:ext>
                </a:extLst>
              </p:cNvPr>
              <p:cNvSpPr/>
              <p:nvPr/>
            </p:nvSpPr>
            <p:spPr>
              <a:xfrm>
                <a:off x="1323475" y="1168722"/>
                <a:ext cx="469230" cy="12392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30E43F2-3D1B-4CAC-B8D9-DB345B2990D3}"/>
                  </a:ext>
                </a:extLst>
              </p:cNvPr>
              <p:cNvSpPr/>
              <p:nvPr/>
            </p:nvSpPr>
            <p:spPr>
              <a:xfrm>
                <a:off x="1395667" y="1323464"/>
                <a:ext cx="324852" cy="83018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9D0287-B5D7-407B-AFB3-12C421798964}"/>
                  </a:ext>
                </a:extLst>
              </p:cNvPr>
              <p:cNvSpPr/>
              <p:nvPr/>
            </p:nvSpPr>
            <p:spPr>
              <a:xfrm>
                <a:off x="1509277" y="1395219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40B9AC-5E3F-4F9E-BDCB-5C0478290550}"/>
                  </a:ext>
                </a:extLst>
              </p:cNvPr>
              <p:cNvSpPr/>
              <p:nvPr/>
            </p:nvSpPr>
            <p:spPr>
              <a:xfrm>
                <a:off x="1507557" y="161511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82F9DB2-1585-4D3B-8BDF-1C736468F087}"/>
                  </a:ext>
                </a:extLst>
              </p:cNvPr>
              <p:cNvSpPr/>
              <p:nvPr/>
            </p:nvSpPr>
            <p:spPr>
              <a:xfrm>
                <a:off x="1509277" y="180539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F8B20FF-1417-4DEC-A059-D34C7E09573B}"/>
                  </a:ext>
                </a:extLst>
              </p:cNvPr>
              <p:cNvSpPr/>
              <p:nvPr/>
            </p:nvSpPr>
            <p:spPr>
              <a:xfrm>
                <a:off x="1507557" y="2012540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61C072F-C5D6-4BED-BDA2-0F90BE3C460B}"/>
                </a:ext>
              </a:extLst>
            </p:cNvPr>
            <p:cNvGrpSpPr/>
            <p:nvPr/>
          </p:nvGrpSpPr>
          <p:grpSpPr>
            <a:xfrm>
              <a:off x="3219624" y="1225425"/>
              <a:ext cx="469230" cy="990545"/>
              <a:chOff x="1323475" y="1168722"/>
              <a:chExt cx="469230" cy="123925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DC835F9-075F-4375-8855-6374DFB9E8C2}"/>
                  </a:ext>
                </a:extLst>
              </p:cNvPr>
              <p:cNvSpPr/>
              <p:nvPr/>
            </p:nvSpPr>
            <p:spPr>
              <a:xfrm>
                <a:off x="1323475" y="1168722"/>
                <a:ext cx="469230" cy="12392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CB4660E-98DE-4CE9-891E-02995C97241F}"/>
                  </a:ext>
                </a:extLst>
              </p:cNvPr>
              <p:cNvSpPr/>
              <p:nvPr/>
            </p:nvSpPr>
            <p:spPr>
              <a:xfrm>
                <a:off x="1395667" y="1323464"/>
                <a:ext cx="324852" cy="83018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581BB33-BBB7-4826-9798-B690F9A8A7BC}"/>
                  </a:ext>
                </a:extLst>
              </p:cNvPr>
              <p:cNvSpPr/>
              <p:nvPr/>
            </p:nvSpPr>
            <p:spPr>
              <a:xfrm>
                <a:off x="1509277" y="1395219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26F3982-B716-4B02-9077-C40F9882BC78}"/>
                  </a:ext>
                </a:extLst>
              </p:cNvPr>
              <p:cNvSpPr/>
              <p:nvPr/>
            </p:nvSpPr>
            <p:spPr>
              <a:xfrm>
                <a:off x="1507557" y="161511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6AFD0-7E33-41EC-AADC-529775AE4438}"/>
                  </a:ext>
                </a:extLst>
              </p:cNvPr>
              <p:cNvSpPr/>
              <p:nvPr/>
            </p:nvSpPr>
            <p:spPr>
              <a:xfrm>
                <a:off x="1509277" y="180539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1B73FBC-D6D5-474F-B7CC-E60C36F92F62}"/>
                  </a:ext>
                </a:extLst>
              </p:cNvPr>
              <p:cNvSpPr/>
              <p:nvPr/>
            </p:nvSpPr>
            <p:spPr>
              <a:xfrm>
                <a:off x="1507557" y="2012540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3FB8F38-4B65-4E71-A38A-69F842BD1FB4}"/>
                </a:ext>
              </a:extLst>
            </p:cNvPr>
            <p:cNvGrpSpPr/>
            <p:nvPr/>
          </p:nvGrpSpPr>
          <p:grpSpPr>
            <a:xfrm>
              <a:off x="3963912" y="1225425"/>
              <a:ext cx="469230" cy="990545"/>
              <a:chOff x="1323475" y="1168722"/>
              <a:chExt cx="469230" cy="123925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A40AC0-EFBC-4C55-AA53-B442B482B572}"/>
                  </a:ext>
                </a:extLst>
              </p:cNvPr>
              <p:cNvSpPr/>
              <p:nvPr/>
            </p:nvSpPr>
            <p:spPr>
              <a:xfrm>
                <a:off x="1323475" y="1168722"/>
                <a:ext cx="469230" cy="12392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CB2A7D-65E9-4B31-A967-F162A0C3F988}"/>
                  </a:ext>
                </a:extLst>
              </p:cNvPr>
              <p:cNvSpPr/>
              <p:nvPr/>
            </p:nvSpPr>
            <p:spPr>
              <a:xfrm>
                <a:off x="1395667" y="1323464"/>
                <a:ext cx="324852" cy="83018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C907306-ACE0-4154-9FFD-9B47B40D434E}"/>
                  </a:ext>
                </a:extLst>
              </p:cNvPr>
              <p:cNvSpPr/>
              <p:nvPr/>
            </p:nvSpPr>
            <p:spPr>
              <a:xfrm>
                <a:off x="1509277" y="1395219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444E91D-F071-4785-A344-B936B0997C52}"/>
                  </a:ext>
                </a:extLst>
              </p:cNvPr>
              <p:cNvSpPr/>
              <p:nvPr/>
            </p:nvSpPr>
            <p:spPr>
              <a:xfrm>
                <a:off x="1507557" y="161511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945BC65-007C-4CB0-8DB0-7196658F1CD9}"/>
                  </a:ext>
                </a:extLst>
              </p:cNvPr>
              <p:cNvSpPr/>
              <p:nvPr/>
            </p:nvSpPr>
            <p:spPr>
              <a:xfrm>
                <a:off x="1509277" y="180539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C6332AC-546F-480A-8BE6-8B7186BC9C71}"/>
                  </a:ext>
                </a:extLst>
              </p:cNvPr>
              <p:cNvSpPr/>
              <p:nvPr/>
            </p:nvSpPr>
            <p:spPr>
              <a:xfrm>
                <a:off x="1507557" y="2012540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0147844-2E4F-4138-AAE2-36C44039B69A}"/>
                </a:ext>
              </a:extLst>
            </p:cNvPr>
            <p:cNvGrpSpPr/>
            <p:nvPr/>
          </p:nvGrpSpPr>
          <p:grpSpPr>
            <a:xfrm>
              <a:off x="4708175" y="1225426"/>
              <a:ext cx="469230" cy="990545"/>
              <a:chOff x="1323475" y="1168722"/>
              <a:chExt cx="469230" cy="1239253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DB79289-42F3-441F-9FEC-C2DBCF9D85FE}"/>
                  </a:ext>
                </a:extLst>
              </p:cNvPr>
              <p:cNvSpPr/>
              <p:nvPr/>
            </p:nvSpPr>
            <p:spPr>
              <a:xfrm>
                <a:off x="1323475" y="1168722"/>
                <a:ext cx="469230" cy="123925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69C0F75-215F-4F95-B3E0-7033CB7ED258}"/>
                  </a:ext>
                </a:extLst>
              </p:cNvPr>
              <p:cNvSpPr/>
              <p:nvPr/>
            </p:nvSpPr>
            <p:spPr>
              <a:xfrm>
                <a:off x="1395667" y="1323464"/>
                <a:ext cx="324852" cy="83018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17DBE42-9791-4787-95D1-966B5134901A}"/>
                  </a:ext>
                </a:extLst>
              </p:cNvPr>
              <p:cNvSpPr/>
              <p:nvPr/>
            </p:nvSpPr>
            <p:spPr>
              <a:xfrm>
                <a:off x="1509277" y="1395219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1B158FF-9DDC-4A0E-9FBB-50F6FD12CD16}"/>
                  </a:ext>
                </a:extLst>
              </p:cNvPr>
              <p:cNvSpPr/>
              <p:nvPr/>
            </p:nvSpPr>
            <p:spPr>
              <a:xfrm>
                <a:off x="1507557" y="161511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CCEBB59-3A2C-4E20-9288-E532173659DA}"/>
                  </a:ext>
                </a:extLst>
              </p:cNvPr>
              <p:cNvSpPr/>
              <p:nvPr/>
            </p:nvSpPr>
            <p:spPr>
              <a:xfrm>
                <a:off x="1509277" y="1805398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0A08032-A33F-4812-B0D9-1D9B849B5FBD}"/>
                  </a:ext>
                </a:extLst>
              </p:cNvPr>
              <p:cNvSpPr/>
              <p:nvPr/>
            </p:nvSpPr>
            <p:spPr>
              <a:xfrm>
                <a:off x="1507557" y="2012540"/>
                <a:ext cx="83648" cy="94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6D445CE-0FC3-4A2E-8C46-B1B1B73B22CE}"/>
              </a:ext>
            </a:extLst>
          </p:cNvPr>
          <p:cNvGrpSpPr/>
          <p:nvPr/>
        </p:nvGrpSpPr>
        <p:grpSpPr>
          <a:xfrm>
            <a:off x="541418" y="3257887"/>
            <a:ext cx="4993105" cy="1380146"/>
            <a:chOff x="541420" y="2825769"/>
            <a:chExt cx="4993105" cy="1380146"/>
          </a:xfrm>
        </p:grpSpPr>
        <p:sp>
          <p:nvSpPr>
            <p:cNvPr id="48" name="Frame 47">
              <a:extLst>
                <a:ext uri="{FF2B5EF4-FFF2-40B4-BE49-F238E27FC236}">
                  <a16:creationId xmlns:a16="http://schemas.microsoft.com/office/drawing/2014/main" id="{8B7D84FB-B18C-460A-B438-17AF82A5C147}"/>
                </a:ext>
              </a:extLst>
            </p:cNvPr>
            <p:cNvSpPr/>
            <p:nvPr/>
          </p:nvSpPr>
          <p:spPr>
            <a:xfrm>
              <a:off x="541420" y="2825769"/>
              <a:ext cx="4993105" cy="1380146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EACA8C4-78B8-4E81-9A41-FFCD500B6F75}"/>
                </a:ext>
              </a:extLst>
            </p:cNvPr>
            <p:cNvGrpSpPr/>
            <p:nvPr/>
          </p:nvGrpSpPr>
          <p:grpSpPr>
            <a:xfrm>
              <a:off x="1691165" y="3011552"/>
              <a:ext cx="469230" cy="990545"/>
              <a:chOff x="1039023" y="3011554"/>
              <a:chExt cx="469230" cy="99054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37804A4-4486-4949-96CA-715A6AB079B0}"/>
                  </a:ext>
                </a:extLst>
              </p:cNvPr>
              <p:cNvGrpSpPr/>
              <p:nvPr/>
            </p:nvGrpSpPr>
            <p:grpSpPr>
              <a:xfrm>
                <a:off x="1039023" y="3011554"/>
                <a:ext cx="469230" cy="990545"/>
                <a:chOff x="1323475" y="1168722"/>
                <a:chExt cx="469230" cy="1239253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F3A68B4-9C92-4977-969D-B16DA709325C}"/>
                    </a:ext>
                  </a:extLst>
                </p:cNvPr>
                <p:cNvSpPr/>
                <p:nvPr/>
              </p:nvSpPr>
              <p:spPr>
                <a:xfrm>
                  <a:off x="1323475" y="1168722"/>
                  <a:ext cx="469230" cy="123925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3F0CCF0-490E-4764-BA2A-D7416D1F2B54}"/>
                    </a:ext>
                  </a:extLst>
                </p:cNvPr>
                <p:cNvSpPr/>
                <p:nvPr/>
              </p:nvSpPr>
              <p:spPr>
                <a:xfrm>
                  <a:off x="1395667" y="1310162"/>
                  <a:ext cx="324852" cy="914279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3960E870-ADF5-4019-A64F-866A509443AC}"/>
                  </a:ext>
                </a:extLst>
              </p:cNvPr>
              <p:cNvGrpSpPr/>
              <p:nvPr/>
            </p:nvGrpSpPr>
            <p:grpSpPr>
              <a:xfrm>
                <a:off x="1185387" y="3169946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4530121-0379-4FE1-9AF5-80A63A18FABC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2B84B2CB-22A4-40A7-8A8B-B951FD81B25E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CF36ED1D-23D7-437E-AE4C-E6A7B1071C3D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59779A22-6274-40CA-826F-B46907F6BB53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68225E90-BCB1-4511-ABBE-44ECF91B7789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6814ADCC-23F1-49DF-B75B-13137F24776D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0BEAEFA-3F1E-4C82-A731-E334EEC09E8E}"/>
                  </a:ext>
                </a:extLst>
              </p:cNvPr>
              <p:cNvGrpSpPr/>
              <p:nvPr/>
            </p:nvGrpSpPr>
            <p:grpSpPr>
              <a:xfrm>
                <a:off x="1188925" y="3332979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F3874DA-800E-4479-841D-185C9B43BCDB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0DBD4980-3350-48FE-89C3-BD3C9B973E6B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5DA42E06-76F2-4802-A9D4-30D99F6AF831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989332E4-B1FE-4A78-86AF-B578BF1D9A55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A1FE2858-07D0-4EB3-9980-ED9BA44CF3A9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F860723E-79C3-45C0-A8B3-ED29BBAEF405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0EFD299-20F3-4019-BE43-F7355A946DDF}"/>
                  </a:ext>
                </a:extLst>
              </p:cNvPr>
              <p:cNvGrpSpPr/>
              <p:nvPr/>
            </p:nvGrpSpPr>
            <p:grpSpPr>
              <a:xfrm>
                <a:off x="1185387" y="3499561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3DA1BA00-CA71-4A91-B9FC-562B35CA6FC8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4EE3E0F0-8CB0-4053-8200-4320F66A2B60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FC5CD172-E95D-43BE-BC35-7431A48B39A3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4D41E50B-343E-4CF8-A784-BC87F96D0619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5439967F-78C1-4947-A3D9-E46AD2C081FF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D7FFD8BE-6A00-42EE-8199-3DFEA5C9A5BE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C3C586C-521F-45C8-A537-2AC757E4EC5E}"/>
                  </a:ext>
                </a:extLst>
              </p:cNvPr>
              <p:cNvGrpSpPr/>
              <p:nvPr/>
            </p:nvGrpSpPr>
            <p:grpSpPr>
              <a:xfrm>
                <a:off x="1185387" y="3659058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829FBF00-D60D-4EF3-AE66-B0FDD91CAAE9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220FDDC9-0FF0-48B1-BD77-EC7C4F57D1D3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4C58429C-1A69-4029-B38E-2B0FA3FE7B9F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58EF0559-7CFE-4782-9126-3034AA05EFC9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36FC44DB-44E5-4112-BB4C-7A9D48F242DE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B83A47A8-24CE-4696-822C-A7D48703F96C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2AB4701-EE47-4778-9877-B69F0C3685B0}"/>
                </a:ext>
              </a:extLst>
            </p:cNvPr>
            <p:cNvGrpSpPr/>
            <p:nvPr/>
          </p:nvGrpSpPr>
          <p:grpSpPr>
            <a:xfrm>
              <a:off x="3676722" y="3011553"/>
              <a:ext cx="469230" cy="990545"/>
              <a:chOff x="1039023" y="3011554"/>
              <a:chExt cx="469230" cy="99054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DF6286-3EC2-48BA-A847-4091FB52CC20}"/>
                  </a:ext>
                </a:extLst>
              </p:cNvPr>
              <p:cNvGrpSpPr/>
              <p:nvPr/>
            </p:nvGrpSpPr>
            <p:grpSpPr>
              <a:xfrm>
                <a:off x="1039023" y="3011554"/>
                <a:ext cx="469230" cy="990545"/>
                <a:chOff x="1323475" y="1168722"/>
                <a:chExt cx="469230" cy="1239253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ADF7BC3-E36E-4231-814F-E8FBE32731EF}"/>
                    </a:ext>
                  </a:extLst>
                </p:cNvPr>
                <p:cNvSpPr/>
                <p:nvPr/>
              </p:nvSpPr>
              <p:spPr>
                <a:xfrm>
                  <a:off x="1323475" y="1168722"/>
                  <a:ext cx="469230" cy="123925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92D7C0F0-E09D-4087-9DF3-6273B1E5A6C4}"/>
                    </a:ext>
                  </a:extLst>
                </p:cNvPr>
                <p:cNvSpPr/>
                <p:nvPr/>
              </p:nvSpPr>
              <p:spPr>
                <a:xfrm>
                  <a:off x="1395667" y="1310162"/>
                  <a:ext cx="324852" cy="914279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46AEF5D-5619-4FDA-9850-F168EFFC818C}"/>
                  </a:ext>
                </a:extLst>
              </p:cNvPr>
              <p:cNvGrpSpPr/>
              <p:nvPr/>
            </p:nvGrpSpPr>
            <p:grpSpPr>
              <a:xfrm>
                <a:off x="1185387" y="3169946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63D7161D-AB55-4109-BC4B-EA6AC909B3B5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B80430ED-F3F2-48CC-A43C-45ECD009FC90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744F15D8-0976-4B5D-852B-9945972015CA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215D655A-D19A-4CC3-94B8-7B947FEDB080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918262D6-9581-4DB7-92D0-3DD4C5444843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098E40B1-B29B-4102-90E7-23A7D94FA141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02635EB-3495-46D2-998F-648D2C656622}"/>
                  </a:ext>
                </a:extLst>
              </p:cNvPr>
              <p:cNvGrpSpPr/>
              <p:nvPr/>
            </p:nvGrpSpPr>
            <p:grpSpPr>
              <a:xfrm>
                <a:off x="1188925" y="3332979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51A582B-4135-4BBC-9EAD-7B1B73A9BC84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122C9986-7AAD-46F5-87D8-E4862453CDEB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725722A0-B402-44E2-A057-57AC09993CD0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0161A431-8310-4CD2-A81A-628735F50FEC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4665E018-6931-4256-9BB7-7F5774FF5871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1FDFE767-C904-4BD9-B1BF-F1384B83C868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254BD26-E333-46EB-90D2-85C14D06E32F}"/>
                  </a:ext>
                </a:extLst>
              </p:cNvPr>
              <p:cNvGrpSpPr/>
              <p:nvPr/>
            </p:nvGrpSpPr>
            <p:grpSpPr>
              <a:xfrm>
                <a:off x="1185387" y="3499561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1AEA93A2-170D-4414-B60F-7A0297D949EC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1549FB44-DBE1-4804-A8CF-17781FA6BB8A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2A765268-4853-4733-A403-E0815D2EDADF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4963A84C-6FF8-4F2B-841E-8710587BB99E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B21CB7B7-152D-43BE-A5D1-78E9F34BCF83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A9BEF333-F0C7-4660-810E-873ECDCC0F14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A73BB58B-6100-429E-9863-D3CFE757D72B}"/>
                  </a:ext>
                </a:extLst>
              </p:cNvPr>
              <p:cNvGrpSpPr/>
              <p:nvPr/>
            </p:nvGrpSpPr>
            <p:grpSpPr>
              <a:xfrm>
                <a:off x="1185387" y="3659058"/>
                <a:ext cx="167172" cy="123689"/>
                <a:chOff x="1185387" y="3191212"/>
                <a:chExt cx="167172" cy="123689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BBCE3961-8D99-4EBC-82BE-6561E8AE7FB1}"/>
                    </a:ext>
                  </a:extLst>
                </p:cNvPr>
                <p:cNvGrpSpPr/>
                <p:nvPr/>
              </p:nvGrpSpPr>
              <p:grpSpPr>
                <a:xfrm>
                  <a:off x="1185387" y="3191212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6996EC54-CE73-4F51-A516-AAEB7A09EA92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502DD50B-3C85-48AA-B3AD-73332E879CAF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47C6286-9EA9-4E60-B3C6-7FD972DA81B9}"/>
                    </a:ext>
                  </a:extLst>
                </p:cNvPr>
                <p:cNvGrpSpPr/>
                <p:nvPr/>
              </p:nvGrpSpPr>
              <p:grpSpPr>
                <a:xfrm>
                  <a:off x="1188929" y="3269181"/>
                  <a:ext cx="163630" cy="45720"/>
                  <a:chOff x="1185387" y="3191212"/>
                  <a:chExt cx="163630" cy="45720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35E6883C-72A2-46CA-BE94-333980176C42}"/>
                      </a:ext>
                    </a:extLst>
                  </p:cNvPr>
                  <p:cNvSpPr/>
                  <p:nvPr/>
                </p:nvSpPr>
                <p:spPr>
                  <a:xfrm>
                    <a:off x="1185387" y="319121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FFE9119F-208D-42EB-96A4-0B89B00DD0D5}"/>
                      </a:ext>
                    </a:extLst>
                  </p:cNvPr>
                  <p:cNvSpPr/>
                  <p:nvPr/>
                </p:nvSpPr>
                <p:spPr>
                  <a:xfrm>
                    <a:off x="1303298" y="319121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D9AD9D3A-3DCF-4E0B-AF04-B6B126FE2B8C}"/>
              </a:ext>
            </a:extLst>
          </p:cNvPr>
          <p:cNvSpPr txBox="1">
            <a:spLocks/>
          </p:cNvSpPr>
          <p:nvPr/>
        </p:nvSpPr>
        <p:spPr bwMode="auto">
          <a:xfrm>
            <a:off x="5759244" y="3198710"/>
            <a:ext cx="3387185" cy="138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New configuration</a:t>
            </a:r>
          </a:p>
          <a:p>
            <a:pPr lvl="1"/>
            <a:r>
              <a:rPr lang="en-US" sz="1800" dirty="0"/>
              <a:t>2 NI-7971 FPGA</a:t>
            </a:r>
          </a:p>
          <a:p>
            <a:pPr lvl="1"/>
            <a:r>
              <a:rPr lang="en-US" sz="1800" dirty="0"/>
              <a:t>2 NI-5753 16-ch ADC</a:t>
            </a:r>
          </a:p>
          <a:p>
            <a:pPr lvl="2"/>
            <a:r>
              <a:rPr lang="en-US" sz="1600" dirty="0"/>
              <a:t>16-Bit, 100 MHz BW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120" name="Content Placeholder 2">
            <a:extLst>
              <a:ext uri="{FF2B5EF4-FFF2-40B4-BE49-F238E27FC236}">
                <a16:creationId xmlns:a16="http://schemas.microsoft.com/office/drawing/2014/main" id="{045CE940-3EF2-4184-A2E2-82C038FD9353}"/>
              </a:ext>
            </a:extLst>
          </p:cNvPr>
          <p:cNvSpPr txBox="1">
            <a:spLocks/>
          </p:cNvSpPr>
          <p:nvPr/>
        </p:nvSpPr>
        <p:spPr bwMode="auto">
          <a:xfrm>
            <a:off x="199434" y="4862752"/>
            <a:ext cx="5335090" cy="138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Save up to 4 FPGA cards per crate</a:t>
            </a:r>
          </a:p>
          <a:p>
            <a:r>
              <a:rPr lang="en-US" sz="1600" dirty="0"/>
              <a:t>Save some on ADC cards</a:t>
            </a:r>
          </a:p>
          <a:p>
            <a:r>
              <a:rPr lang="en-US" sz="1600" dirty="0"/>
              <a:t>New system show identical performance in lab tests</a:t>
            </a:r>
          </a:p>
          <a:p>
            <a:r>
              <a:rPr lang="en-US" sz="1600" dirty="0"/>
              <a:t>Deploy one 4-BPM system for field test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3865DBA-A196-4E14-BCBE-C859A3F2CA64}"/>
              </a:ext>
            </a:extLst>
          </p:cNvPr>
          <p:cNvSpPr txBox="1"/>
          <p:nvPr/>
        </p:nvSpPr>
        <p:spPr>
          <a:xfrm>
            <a:off x="468830" y="949291"/>
            <a:ext cx="160819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NI FPGA card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A43CF56-827F-45F5-9653-4D20625B38EE}"/>
              </a:ext>
            </a:extLst>
          </p:cNvPr>
          <p:cNvCxnSpPr>
            <a:cxnSpLocks/>
          </p:cNvCxnSpPr>
          <p:nvPr/>
        </p:nvCxnSpPr>
        <p:spPr>
          <a:xfrm>
            <a:off x="1119214" y="1253950"/>
            <a:ext cx="162423" cy="399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704B0AEF-7E8E-4700-BF82-4CDF589EAA0A}"/>
              </a:ext>
            </a:extLst>
          </p:cNvPr>
          <p:cNvSpPr txBox="1"/>
          <p:nvPr/>
        </p:nvSpPr>
        <p:spPr>
          <a:xfrm>
            <a:off x="468830" y="2859062"/>
            <a:ext cx="14671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NI ADC card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05C4EDBC-ABC2-46F3-B86C-6B9D7EBFB05B}"/>
              </a:ext>
            </a:extLst>
          </p:cNvPr>
          <p:cNvCxnSpPr>
            <a:cxnSpLocks/>
          </p:cNvCxnSpPr>
          <p:nvPr/>
        </p:nvCxnSpPr>
        <p:spPr>
          <a:xfrm flipV="1">
            <a:off x="1262556" y="2231382"/>
            <a:ext cx="112356" cy="639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7353B902-6811-4573-8590-11B116822D1E}"/>
              </a:ext>
            </a:extLst>
          </p:cNvPr>
          <p:cNvSpPr txBox="1"/>
          <p:nvPr/>
        </p:nvSpPr>
        <p:spPr>
          <a:xfrm>
            <a:off x="2804118" y="886560"/>
            <a:ext cx="15568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NI PXIe crate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61B3EFC1-AEA7-464E-AF88-6E0C50A55C3C}"/>
              </a:ext>
            </a:extLst>
          </p:cNvPr>
          <p:cNvCxnSpPr>
            <a:cxnSpLocks/>
            <a:stCxn id="128" idx="2"/>
          </p:cNvCxnSpPr>
          <p:nvPr/>
        </p:nvCxnSpPr>
        <p:spPr>
          <a:xfrm>
            <a:off x="3582536" y="1228192"/>
            <a:ext cx="166376" cy="19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F0E2DEFC-2C51-4F00-AE9F-15B4221FB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0"/>
          <a:stretch/>
        </p:blipFill>
        <p:spPr bwMode="auto">
          <a:xfrm>
            <a:off x="5759244" y="4670178"/>
            <a:ext cx="3076479" cy="149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1F38ABC5-74B6-4CFD-93E4-18CC596C1204}"/>
              </a:ext>
            </a:extLst>
          </p:cNvPr>
          <p:cNvSpPr txBox="1"/>
          <p:nvPr/>
        </p:nvSpPr>
        <p:spPr>
          <a:xfrm>
            <a:off x="3429000" y="6419849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C. Long</a:t>
            </a:r>
          </a:p>
        </p:txBody>
      </p:sp>
    </p:spTree>
    <p:extLst>
      <p:ext uri="{BB962C8B-B14F-4D97-AF65-F5344CB8AC3E}">
        <p14:creationId xmlns:p14="http://schemas.microsoft.com/office/powerpoint/2010/main" val="5391485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4126A1-89F5-46A8-9781-F472D536A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6C61A00-E6C3-4EA1-9A64-4282B46C631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90F00CE-3673-4C95-98E3-566F807119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5703</TotalTime>
  <Words>1392</Words>
  <Application>Microsoft Office PowerPoint</Application>
  <PresentationFormat>On-screen Show (4:3)</PresentationFormat>
  <Paragraphs>319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Arial Narrow</vt:lpstr>
      <vt:lpstr>Calibri</vt:lpstr>
      <vt:lpstr>Cambria Math</vt:lpstr>
      <vt:lpstr>Times New Roman</vt:lpstr>
      <vt:lpstr>Default Theme</vt:lpstr>
      <vt:lpstr>Beam Diagnostics Systems, Status and Upgrade</vt:lpstr>
      <vt:lpstr>PowerPoint Presentation</vt:lpstr>
      <vt:lpstr>Changes in Beam Instrumentation and Experimental Technology (BIET) Team</vt:lpstr>
      <vt:lpstr>Many diagnostics systems electronics require replacement due to obsolescence</vt:lpstr>
      <vt:lpstr>Our approach to all new electronics designs is to minimize custom design efforts</vt:lpstr>
      <vt:lpstr>AIP-37 Diagnostics Infrastructure Upgrade</vt:lpstr>
      <vt:lpstr>Linac BPMs installation progress</vt:lpstr>
      <vt:lpstr>Ring style BPMs installation progress</vt:lpstr>
      <vt:lpstr>New NI ADC card reduces cost of linac BPM</vt:lpstr>
      <vt:lpstr>Test of new BLM electronics in BTF beam line</vt:lpstr>
      <vt:lpstr>Replacing obsolete standalone systems</vt:lpstr>
      <vt:lpstr>New direct digital CHUMPS demonstrates excellent performance</vt:lpstr>
      <vt:lpstr>Foil temperature measurement system </vt:lpstr>
      <vt:lpstr>Short term development efforts </vt:lpstr>
      <vt:lpstr>Continue efforts to increase dynamic range of beam distribution measurements </vt:lpstr>
      <vt:lpstr>BIET team responsibilities include projects not directly related to SNS beam diagnostics </vt:lpstr>
      <vt:lpstr>Target strain and gas injection</vt:lpstr>
      <vt:lpstr>Target Strain Near Term Development Efforts</vt:lpstr>
      <vt:lpstr>Summary</vt:lpstr>
    </vt:vector>
  </TitlesOfParts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Eady, Lisa B.</dc:creator>
  <cp:lastModifiedBy>Eady, Lisa B.</cp:lastModifiedBy>
  <cp:revision>297</cp:revision>
  <cp:lastPrinted>2018-03-29T16:54:59Z</cp:lastPrinted>
  <dcterms:created xsi:type="dcterms:W3CDTF">2015-08-12T14:41:53Z</dcterms:created>
  <dcterms:modified xsi:type="dcterms:W3CDTF">2018-05-11T21:29:06Z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