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47"/>
  </p:notesMasterIdLst>
  <p:handoutMasterIdLst>
    <p:handoutMasterId r:id="rId48"/>
  </p:handoutMasterIdLst>
  <p:sldIdLst>
    <p:sldId id="256" r:id="rId5"/>
    <p:sldId id="257" r:id="rId6"/>
    <p:sldId id="258" r:id="rId7"/>
    <p:sldId id="260" r:id="rId8"/>
    <p:sldId id="259" r:id="rId9"/>
    <p:sldId id="261" r:id="rId10"/>
    <p:sldId id="263" r:id="rId11"/>
    <p:sldId id="262" r:id="rId12"/>
    <p:sldId id="297" r:id="rId13"/>
    <p:sldId id="265" r:id="rId14"/>
    <p:sldId id="266" r:id="rId15"/>
    <p:sldId id="269" r:id="rId16"/>
    <p:sldId id="268" r:id="rId17"/>
    <p:sldId id="267" r:id="rId18"/>
    <p:sldId id="271" r:id="rId19"/>
    <p:sldId id="270" r:id="rId20"/>
    <p:sldId id="294" r:id="rId21"/>
    <p:sldId id="295" r:id="rId22"/>
    <p:sldId id="296" r:id="rId23"/>
    <p:sldId id="301" r:id="rId24"/>
    <p:sldId id="272" r:id="rId25"/>
    <p:sldId id="273" r:id="rId26"/>
    <p:sldId id="274" r:id="rId27"/>
    <p:sldId id="275" r:id="rId28"/>
    <p:sldId id="276" r:id="rId29"/>
    <p:sldId id="277" r:id="rId30"/>
    <p:sldId id="298" r:id="rId31"/>
    <p:sldId id="279" r:id="rId32"/>
    <p:sldId id="280" r:id="rId33"/>
    <p:sldId id="281" r:id="rId34"/>
    <p:sldId id="300" r:id="rId35"/>
    <p:sldId id="282" r:id="rId36"/>
    <p:sldId id="283" r:id="rId37"/>
    <p:sldId id="284" r:id="rId38"/>
    <p:sldId id="285" r:id="rId39"/>
    <p:sldId id="286" r:id="rId40"/>
    <p:sldId id="287" r:id="rId41"/>
    <p:sldId id="288" r:id="rId42"/>
    <p:sldId id="289" r:id="rId43"/>
    <p:sldId id="291" r:id="rId44"/>
    <p:sldId id="293" r:id="rId45"/>
    <p:sldId id="299" r:id="rId46"/>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05">
          <p15:clr>
            <a:srgbClr val="A4A3A4"/>
          </p15:clr>
        </p15:guide>
        <p15:guide id="2" pos="3820">
          <p15:clr>
            <a:srgbClr val="A4A3A4"/>
          </p15:clr>
        </p15:guide>
        <p15:guide id="3"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3" autoAdjust="0"/>
    <p:restoredTop sz="93943" autoAdjust="0"/>
  </p:normalViewPr>
  <p:slideViewPr>
    <p:cSldViewPr snapToGrid="0" showGuides="1">
      <p:cViewPr varScale="1">
        <p:scale>
          <a:sx n="118" d="100"/>
          <a:sy n="118" d="100"/>
        </p:scale>
        <p:origin x="96" y="222"/>
      </p:cViewPr>
      <p:guideLst>
        <p:guide orient="horz" pos="1205"/>
        <p:guide pos="3820"/>
        <p:guide pos="7412"/>
      </p:guideLst>
    </p:cSldViewPr>
  </p:slideViewPr>
  <p:notesTextViewPr>
    <p:cViewPr>
      <p:scale>
        <a:sx n="3" d="2"/>
        <a:sy n="3" d="2"/>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5/13/2018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5/13/2018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6.jpeg"/><Relationship Id="rId4" Type="http://schemas.openxmlformats.org/officeDocument/2006/relationships/image" Target="../media/image13.jp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6.jpeg"/><Relationship Id="rId4" Type="http://schemas.openxmlformats.org/officeDocument/2006/relationships/image" Target="../media/image16.jpeg"/><Relationship Id="rId9"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6.jpeg"/><Relationship Id="rId4" Type="http://schemas.openxmlformats.org/officeDocument/2006/relationships/image" Target="../media/image18.jp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47472" y="2001548"/>
            <a:ext cx="5485292" cy="1542817"/>
          </a:xfrm>
        </p:spPr>
        <p:txBody>
          <a:bodyPr/>
          <a:lstStyle>
            <a:lvl1pPr marL="0" indent="0" algn="l">
              <a:buNone/>
              <a:defRPr sz="240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00000"/>
              </a:lnSpc>
              <a:spcBef>
                <a:spcPts val="0"/>
              </a:spcBef>
            </a:pPr>
            <a:r>
              <a:rPr lang="en-US" sz="1200" dirty="0">
                <a:latin typeface="Arial Narrow" panose="020B0606020202030204" pitchFamily="34" charset="0"/>
              </a:rPr>
              <a:t>Presented at the</a:t>
            </a:r>
          </a:p>
          <a:p>
            <a:pPr>
              <a:lnSpc>
                <a:spcPct val="100000"/>
              </a:lnSpc>
              <a:spcBef>
                <a:spcPts val="0"/>
              </a:spcBef>
            </a:pPr>
            <a:r>
              <a:rPr lang="en-US" sz="2400" b="1" dirty="0">
                <a:latin typeface="Arial Narrow" panose="020B0606020202030204" pitchFamily="34" charset="0"/>
              </a:rPr>
              <a:t>SNS Accelerator &amp; Target</a:t>
            </a:r>
          </a:p>
          <a:p>
            <a:pPr>
              <a:lnSpc>
                <a:spcPct val="100000"/>
              </a:lnSpc>
              <a:spcBef>
                <a:spcPts val="0"/>
              </a:spcBef>
            </a:pPr>
            <a:r>
              <a:rPr lang="en-US" sz="2400" b="1" dirty="0">
                <a:latin typeface="Arial Narrow" panose="020B0606020202030204" pitchFamily="34" charset="0"/>
              </a:rPr>
              <a:t>Advisory Committee Meeting</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412" t="9443" r="18020" b="764"/>
          <a:stretch/>
        </p:blipFill>
        <p:spPr bwMode="auto">
          <a:xfrm>
            <a:off x="7022592" y="1261872"/>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38907" y="2044835"/>
            <a:ext cx="1865376" cy="182199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7309" y="3249477"/>
            <a:ext cx="1919175" cy="1821992"/>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412" t="9443" r="18020" b="764"/>
          <a:stretch/>
        </p:blipFill>
        <p:spPr bwMode="auto">
          <a:xfrm>
            <a:off x="7022592" y="1261872"/>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userDrawn="1"/>
        </p:nvPicPr>
        <p:blipFill rotWithShape="1">
          <a:blip r:embed="rId6" cstate="print">
            <a:extLst>
              <a:ext uri="{BEBA8EAE-BF5A-486C-A8C5-ECC9F3942E4B}">
                <a14:imgProps xmlns:a14="http://schemas.microsoft.com/office/drawing/2010/main">
                  <a14:imgLayer r:embed="rId7">
                    <a14:imgEffect>
                      <a14:saturation sat="174000"/>
                    </a14:imgEffect>
                    <a14:imgEffect>
                      <a14:brightnessContrast bright="17000"/>
                    </a14:imgEffect>
                  </a14:imgLayer>
                </a14:imgProps>
              </a:ext>
              <a:ext uri="{28A0092B-C50C-407E-A947-70E740481C1C}">
                <a14:useLocalDpi xmlns:a14="http://schemas.microsoft.com/office/drawing/2010/main" val="0"/>
              </a:ext>
            </a:extLst>
          </a:blip>
          <a:srcRect l="23681" t="8520" r="22629" b="20108"/>
          <a:stretch/>
        </p:blipFill>
        <p:spPr>
          <a:xfrm>
            <a:off x="8705088" y="185623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25000" r="25000"/>
          <a:stretch/>
        </p:blipFill>
        <p:spPr>
          <a:xfrm>
            <a:off x="7955280" y="3172968"/>
            <a:ext cx="1664208" cy="1664208"/>
          </a:xfrm>
          <a:prstGeom prst="ellipse">
            <a:avLst/>
          </a:prstGeom>
          <a:blipFill>
            <a:blip r:embed="rId9"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31480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6687" t="3312" r="16687" b="3312"/>
          <a:stretch/>
        </p:blipFill>
        <p:spPr bwMode="auto">
          <a:xfrm>
            <a:off x="7022592" y="1261872"/>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userDrawn="1"/>
        </p:nvPicPr>
        <p:blipFill rotWithShape="1">
          <a:blip r:embed="rId6">
            <a:extLst>
              <a:ext uri="{28A0092B-C50C-407E-A947-70E740481C1C}">
                <a14:useLocalDpi xmlns:a14="http://schemas.microsoft.com/office/drawing/2010/main" val="0"/>
              </a:ext>
            </a:extLst>
          </a:blip>
          <a:srcRect l="484" t="28795" r="-484" b="4538"/>
          <a:stretch/>
        </p:blipFill>
        <p:spPr>
          <a:xfrm>
            <a:off x="8705088" y="185623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userDrawn="1"/>
        </p:nvPicPr>
        <p:blipFill rotWithShape="1">
          <a:blip r:embed="rId7">
            <a:extLst>
              <a:ext uri="{28A0092B-C50C-407E-A947-70E740481C1C}">
                <a14:useLocalDpi xmlns:a14="http://schemas.microsoft.com/office/drawing/2010/main" val="0"/>
              </a:ext>
            </a:extLst>
          </a:blip>
          <a:srcRect t="11140" b="11140"/>
          <a:stretch/>
        </p:blipFill>
        <p:spPr>
          <a:xfrm>
            <a:off x="7955280" y="3172968"/>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41972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845" t="16662" r="-170" b="6610"/>
          <a:stretch/>
        </p:blipFill>
        <p:spPr bwMode="auto">
          <a:xfrm>
            <a:off x="7022592" y="1261872"/>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userDrawn="1"/>
        </p:nvPicPr>
        <p:blipFill rotWithShape="1">
          <a:blip r:embed="rId6" cstate="print">
            <a:extLst>
              <a:ext uri="{28A0092B-C50C-407E-A947-70E740481C1C}">
                <a14:useLocalDpi xmlns:a14="http://schemas.microsoft.com/office/drawing/2010/main" val="0"/>
              </a:ext>
            </a:extLst>
          </a:blip>
          <a:srcRect l="23818" t="30283" r="3117" b="1520"/>
          <a:stretch/>
        </p:blipFill>
        <p:spPr>
          <a:xfrm>
            <a:off x="8705088" y="185623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userDrawn="1"/>
        </p:nvPicPr>
        <p:blipFill rotWithShape="1">
          <a:blip r:embed="rId7">
            <a:extLst>
              <a:ext uri="{28A0092B-C50C-407E-A947-70E740481C1C}">
                <a14:useLocalDpi xmlns:a14="http://schemas.microsoft.com/office/drawing/2010/main" val="0"/>
              </a:ext>
            </a:extLst>
          </a:blip>
          <a:srcRect t="11140" b="11140"/>
          <a:stretch/>
        </p:blipFill>
        <p:spPr>
          <a:xfrm>
            <a:off x="7955280" y="3172968"/>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211419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500" t="10171" r="29718" b="33192"/>
          <a:stretch/>
        </p:blipFill>
        <p:spPr bwMode="auto">
          <a:xfrm>
            <a:off x="7022592" y="1261872"/>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26" name="Picture 25"/>
          <p:cNvPicPr>
            <a:picLocks noChangeAspect="1"/>
          </p:cNvPicPr>
          <p:nvPr userDrawn="1"/>
        </p:nvPicPr>
        <p:blipFill rotWithShape="1">
          <a:blip r:embed="rId6" cstate="print">
            <a:extLst>
              <a:ext uri="{28A0092B-C50C-407E-A947-70E740481C1C}">
                <a14:useLocalDpi xmlns:a14="http://schemas.microsoft.com/office/drawing/2010/main" val="0"/>
              </a:ext>
            </a:extLst>
          </a:blip>
          <a:srcRect l="12458" t="19328" r="21816" b="2285"/>
          <a:stretch/>
        </p:blipFill>
        <p:spPr>
          <a:xfrm>
            <a:off x="8705088" y="185623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27" name="Picture 26"/>
          <p:cNvPicPr>
            <a:picLocks noChangeAspect="1"/>
          </p:cNvPicPr>
          <p:nvPr userDrawn="1"/>
        </p:nvPicPr>
        <p:blipFill rotWithShape="1">
          <a:blip r:embed="rId7" cstate="print">
            <a:extLst>
              <a:ext uri="{28A0092B-C50C-407E-A947-70E740481C1C}">
                <a14:useLocalDpi xmlns:a14="http://schemas.microsoft.com/office/drawing/2010/main" val="0"/>
              </a:ext>
            </a:extLst>
          </a:blip>
          <a:srcRect l="12500" r="12500"/>
          <a:stretch/>
        </p:blipFill>
        <p:spPr>
          <a:xfrm>
            <a:off x="7955280" y="3172968"/>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63874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dirty="0"/>
              <a:t>Click to edit Master title style</a:t>
            </a:r>
          </a:p>
        </p:txBody>
      </p:sp>
      <p:sp>
        <p:nvSpPr>
          <p:cNvPr id="19"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51820" r="6047" b="8563"/>
          <a:stretch/>
        </p:blipFill>
        <p:spPr>
          <a:xfrm>
            <a:off x="8336280" y="65"/>
            <a:ext cx="3852545" cy="6270643"/>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810903" y="-807261"/>
            <a:ext cx="10220258" cy="7665194"/>
          </a:xfrm>
          <a:prstGeom prst="rect">
            <a:avLst/>
          </a:prstGeom>
        </p:spPr>
      </p:pic>
      <p:pic>
        <p:nvPicPr>
          <p:cNvPr id="13" name="Picture 12"/>
          <p:cNvPicPr>
            <a:picLocks noChangeAspect="1"/>
          </p:cNvPicPr>
          <p:nvPr userDrawn="1"/>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b="0" dirty="0">
                <a:solidFill>
                  <a:srgbClr val="BFBFBF"/>
                </a:solidFill>
                <a:latin typeface="Arial" pitchFamily="34" charset="0"/>
                <a:cs typeface="Arial" pitchFamily="34" charset="0"/>
              </a:rPr>
              <a:t>AAC / TAC Meeting, May 15-17, 2018</a:t>
            </a:r>
          </a:p>
        </p:txBody>
      </p:sp>
      <p:pic>
        <p:nvPicPr>
          <p:cNvPr id="6" name="Picture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37" r:id="rId6"/>
    <p:sldLayoutId id="2147483939" r:id="rId7"/>
    <p:sldLayoutId id="2147483940" r:id="rId8"/>
    <p:sldLayoutId id="2147483941" r:id="rId9"/>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Remote Handling in Target Systems</a:t>
            </a:r>
          </a:p>
        </p:txBody>
      </p:sp>
      <p:sp>
        <p:nvSpPr>
          <p:cNvPr id="3" name="Subtitle 2"/>
          <p:cNvSpPr>
            <a:spLocks noGrp="1"/>
          </p:cNvSpPr>
          <p:nvPr>
            <p:ph type="subTitle" idx="1"/>
          </p:nvPr>
        </p:nvSpPr>
        <p:spPr/>
        <p:txBody>
          <a:bodyPr/>
          <a:lstStyle/>
          <a:p>
            <a:pPr>
              <a:lnSpc>
                <a:spcPct val="100000"/>
              </a:lnSpc>
              <a:spcBef>
                <a:spcPts val="600"/>
              </a:spcBef>
            </a:pPr>
            <a:r>
              <a:rPr lang="en-US" sz="1200" dirty="0"/>
              <a:t>Presented at the</a:t>
            </a:r>
          </a:p>
          <a:p>
            <a:pPr>
              <a:lnSpc>
                <a:spcPct val="100000"/>
              </a:lnSpc>
              <a:spcBef>
                <a:spcPts val="600"/>
              </a:spcBef>
            </a:pPr>
            <a:r>
              <a:rPr lang="en-US" b="1" dirty="0"/>
              <a:t>SNS Accelerator &amp; Target</a:t>
            </a:r>
          </a:p>
          <a:p>
            <a:pPr>
              <a:lnSpc>
                <a:spcPct val="100000"/>
              </a:lnSpc>
              <a:spcBef>
                <a:spcPts val="0"/>
              </a:spcBef>
            </a:pPr>
            <a:r>
              <a:rPr lang="en-US" b="1" dirty="0"/>
              <a:t>Advisory Committee Meeting</a:t>
            </a:r>
          </a:p>
          <a:p>
            <a:endParaRPr lang="en-US" dirty="0"/>
          </a:p>
        </p:txBody>
      </p:sp>
      <p:sp>
        <p:nvSpPr>
          <p:cNvPr id="4" name="Subtitle 2">
            <a:extLst>
              <a:ext uri="{FF2B5EF4-FFF2-40B4-BE49-F238E27FC236}">
                <a16:creationId xmlns:a16="http://schemas.microsoft.com/office/drawing/2014/main" id="{6A316262-51F6-4D87-900B-63844D9A4111}"/>
              </a:ext>
            </a:extLst>
          </p:cNvPr>
          <p:cNvSpPr txBox="1">
            <a:spLocks/>
          </p:cNvSpPr>
          <p:nvPr/>
        </p:nvSpPr>
        <p:spPr bwMode="auto">
          <a:xfrm>
            <a:off x="347472" y="4106734"/>
            <a:ext cx="5485292" cy="15428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r>
              <a:rPr lang="en-US" b="1" dirty="0"/>
              <a:t>Michael Dayton</a:t>
            </a:r>
          </a:p>
          <a:p>
            <a:pPr>
              <a:lnSpc>
                <a:spcPct val="100000"/>
              </a:lnSpc>
              <a:spcBef>
                <a:spcPts val="0"/>
              </a:spcBef>
            </a:pPr>
            <a:r>
              <a:rPr lang="en-US" sz="1400" dirty="0"/>
              <a:t>Target Systems Team Lead</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r>
              <a:rPr lang="en-US" sz="1600" dirty="0"/>
              <a:t>May 16, 2018</a:t>
            </a:r>
          </a:p>
          <a:p>
            <a:endParaRPr lang="en-US" dirty="0"/>
          </a:p>
        </p:txBody>
      </p:sp>
    </p:spTree>
    <p:extLst>
      <p:ext uri="{BB962C8B-B14F-4D97-AF65-F5344CB8AC3E}">
        <p14:creationId xmlns:p14="http://schemas.microsoft.com/office/powerpoint/2010/main" val="270581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A54F-035A-448F-9325-504AC2E12DC4}"/>
              </a:ext>
            </a:extLst>
          </p:cNvPr>
          <p:cNvSpPr>
            <a:spLocks noGrp="1"/>
          </p:cNvSpPr>
          <p:nvPr>
            <p:ph type="title"/>
          </p:nvPr>
        </p:nvSpPr>
        <p:spPr>
          <a:xfrm>
            <a:off x="344288" y="320040"/>
            <a:ext cx="11422261" cy="510909"/>
          </a:xfrm>
        </p:spPr>
        <p:txBody>
          <a:bodyPr/>
          <a:lstStyle/>
          <a:p>
            <a:r>
              <a:rPr lang="en-US" dirty="0"/>
              <a:t>Target T17 Replacement</a:t>
            </a:r>
          </a:p>
        </p:txBody>
      </p:sp>
      <p:sp>
        <p:nvSpPr>
          <p:cNvPr id="3" name="Content Placeholder 2">
            <a:extLst>
              <a:ext uri="{FF2B5EF4-FFF2-40B4-BE49-F238E27FC236}">
                <a16:creationId xmlns:a16="http://schemas.microsoft.com/office/drawing/2014/main" id="{0A576151-587F-49E2-98FE-D44401B85DF6}"/>
              </a:ext>
            </a:extLst>
          </p:cNvPr>
          <p:cNvSpPr>
            <a:spLocks noGrp="1"/>
          </p:cNvSpPr>
          <p:nvPr>
            <p:ph idx="1"/>
          </p:nvPr>
        </p:nvSpPr>
        <p:spPr>
          <a:xfrm>
            <a:off x="347472" y="941664"/>
            <a:ext cx="11369809" cy="4047778"/>
          </a:xfrm>
        </p:spPr>
        <p:txBody>
          <a:bodyPr/>
          <a:lstStyle/>
          <a:p>
            <a:r>
              <a:rPr lang="en-US" dirty="0"/>
              <a:t>T17 replacement was accomplished in approximately 51 hours despite manipulator/remote handling equipment issues</a:t>
            </a:r>
          </a:p>
          <a:p>
            <a:pPr lvl="1"/>
            <a:r>
              <a:rPr lang="en-US" dirty="0"/>
              <a:t>One of the master-slave manipulators at WWS#1 failed on 4-Oct but was repaired quickly</a:t>
            </a:r>
          </a:p>
          <a:p>
            <a:pPr lvl="1"/>
            <a:r>
              <a:rPr lang="en-US" dirty="0"/>
              <a:t>Issues with the rotation of the servomanipulator mast impacted testing</a:t>
            </a:r>
          </a:p>
          <a:p>
            <a:r>
              <a:rPr lang="en-US" dirty="0"/>
              <a:t>Carriage contact with the Mercury Drip Pan initiated a redesign of this component that was installed during target T18 replacement</a:t>
            </a:r>
          </a:p>
          <a:p>
            <a:r>
              <a:rPr lang="en-US" dirty="0"/>
              <a:t>Seal testing upon installation of T18 revealed a 22 psi/hr leak rate that improved to 8.5 psi/hr at 1000 ft-lbs of bolt torque</a:t>
            </a:r>
          </a:p>
          <a:p>
            <a:pPr lvl="1"/>
            <a:r>
              <a:rPr lang="en-US" dirty="0"/>
              <a:t>Degradation of the ability of the Seal Plate to achieve the desired seal/leak rate was confirmed</a:t>
            </a:r>
          </a:p>
          <a:p>
            <a:pPr lvl="2"/>
            <a:r>
              <a:rPr lang="en-US" dirty="0"/>
              <a:t>A spare Seal Plate is on hand, but a new Seal Plate design has been completed to improve the target alignment process – replacement planning is in work</a:t>
            </a:r>
          </a:p>
        </p:txBody>
      </p:sp>
    </p:spTree>
    <p:extLst>
      <p:ext uri="{BB962C8B-B14F-4D97-AF65-F5344CB8AC3E}">
        <p14:creationId xmlns:p14="http://schemas.microsoft.com/office/powerpoint/2010/main" val="2909604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89F5-9149-48E8-AC24-1F6EFCF1F37E}"/>
              </a:ext>
            </a:extLst>
          </p:cNvPr>
          <p:cNvSpPr>
            <a:spLocks noGrp="1"/>
          </p:cNvSpPr>
          <p:nvPr>
            <p:ph type="title"/>
          </p:nvPr>
        </p:nvSpPr>
        <p:spPr>
          <a:xfrm>
            <a:off x="344288" y="320040"/>
            <a:ext cx="11422261" cy="929485"/>
          </a:xfrm>
        </p:spPr>
        <p:txBody>
          <a:bodyPr/>
          <a:lstStyle/>
          <a:p>
            <a:r>
              <a:rPr lang="en-US" dirty="0"/>
              <a:t>Target T18 seal issues also resolved during beam operations</a:t>
            </a:r>
          </a:p>
        </p:txBody>
      </p:sp>
      <p:pic>
        <p:nvPicPr>
          <p:cNvPr id="5" name="Picture 4">
            <a:extLst>
              <a:ext uri="{FF2B5EF4-FFF2-40B4-BE49-F238E27FC236}">
                <a16:creationId xmlns:a16="http://schemas.microsoft.com/office/drawing/2014/main" id="{DA8CA9F1-F394-4FD2-9344-C643AEA6A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13" y="1806944"/>
            <a:ext cx="9637912" cy="4538450"/>
          </a:xfrm>
          <a:prstGeom prst="rect">
            <a:avLst/>
          </a:prstGeom>
        </p:spPr>
      </p:pic>
      <p:sp>
        <p:nvSpPr>
          <p:cNvPr id="6" name="TextBox 5">
            <a:extLst>
              <a:ext uri="{FF2B5EF4-FFF2-40B4-BE49-F238E27FC236}">
                <a16:creationId xmlns:a16="http://schemas.microsoft.com/office/drawing/2014/main" id="{D95A1E85-79FE-4173-B216-65011E34CCCB}"/>
              </a:ext>
            </a:extLst>
          </p:cNvPr>
          <p:cNvSpPr txBox="1"/>
          <p:nvPr/>
        </p:nvSpPr>
        <p:spPr>
          <a:xfrm>
            <a:off x="10172407" y="2714625"/>
            <a:ext cx="1505540" cy="341632"/>
          </a:xfrm>
          <a:prstGeom prst="rect">
            <a:avLst/>
          </a:prstGeom>
          <a:noFill/>
        </p:spPr>
        <p:txBody>
          <a:bodyPr wrap="none" rtlCol="0">
            <a:spAutoFit/>
          </a:bodyPr>
          <a:lstStyle/>
          <a:p>
            <a:pPr algn="ctr">
              <a:lnSpc>
                <a:spcPct val="90000"/>
              </a:lnSpc>
            </a:pPr>
            <a:r>
              <a:rPr lang="en-US" dirty="0"/>
              <a:t>Beam Power</a:t>
            </a:r>
          </a:p>
        </p:txBody>
      </p:sp>
      <p:sp>
        <p:nvSpPr>
          <p:cNvPr id="7" name="TextBox 6">
            <a:extLst>
              <a:ext uri="{FF2B5EF4-FFF2-40B4-BE49-F238E27FC236}">
                <a16:creationId xmlns:a16="http://schemas.microsoft.com/office/drawing/2014/main" id="{14219024-D42F-4A69-8904-6E4481C5B65D}"/>
              </a:ext>
            </a:extLst>
          </p:cNvPr>
          <p:cNvSpPr txBox="1"/>
          <p:nvPr/>
        </p:nvSpPr>
        <p:spPr>
          <a:xfrm>
            <a:off x="9982976" y="4178457"/>
            <a:ext cx="1941557" cy="590931"/>
          </a:xfrm>
          <a:prstGeom prst="rect">
            <a:avLst/>
          </a:prstGeom>
          <a:noFill/>
        </p:spPr>
        <p:txBody>
          <a:bodyPr wrap="none" rtlCol="0">
            <a:spAutoFit/>
          </a:bodyPr>
          <a:lstStyle/>
          <a:p>
            <a:pPr>
              <a:lnSpc>
                <a:spcPct val="90000"/>
              </a:lnSpc>
            </a:pPr>
            <a:r>
              <a:rPr lang="en-US" dirty="0"/>
              <a:t>Upper knife edge</a:t>
            </a:r>
          </a:p>
          <a:p>
            <a:pPr>
              <a:lnSpc>
                <a:spcPct val="90000"/>
              </a:lnSpc>
            </a:pPr>
            <a:r>
              <a:rPr lang="en-US" dirty="0"/>
              <a:t>seal pressure</a:t>
            </a:r>
          </a:p>
        </p:txBody>
      </p:sp>
      <p:sp>
        <p:nvSpPr>
          <p:cNvPr id="8" name="Oval 7">
            <a:extLst>
              <a:ext uri="{FF2B5EF4-FFF2-40B4-BE49-F238E27FC236}">
                <a16:creationId xmlns:a16="http://schemas.microsoft.com/office/drawing/2014/main" id="{DA13DDFD-889D-4898-A681-671C5F8A8AC8}"/>
              </a:ext>
            </a:extLst>
          </p:cNvPr>
          <p:cNvSpPr/>
          <p:nvPr/>
        </p:nvSpPr>
        <p:spPr>
          <a:xfrm>
            <a:off x="7562850" y="4286250"/>
            <a:ext cx="2420126" cy="409575"/>
          </a:xfrm>
          <a:prstGeom prst="ellipse">
            <a:avLst/>
          </a:prstGeom>
          <a:no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 name="Right Brace 8">
            <a:extLst>
              <a:ext uri="{FF2B5EF4-FFF2-40B4-BE49-F238E27FC236}">
                <a16:creationId xmlns:a16="http://schemas.microsoft.com/office/drawing/2014/main" id="{F1B341C8-6850-4355-809E-A00DD1D80132}"/>
              </a:ext>
            </a:extLst>
          </p:cNvPr>
          <p:cNvSpPr/>
          <p:nvPr/>
        </p:nvSpPr>
        <p:spPr>
          <a:xfrm rot="5400000">
            <a:off x="7988928" y="5900265"/>
            <a:ext cx="323850" cy="8521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0DDE682A-2E39-43F2-8088-3EA67F851513}"/>
              </a:ext>
            </a:extLst>
          </p:cNvPr>
          <p:cNvSpPr txBox="1"/>
          <p:nvPr/>
        </p:nvSpPr>
        <p:spPr>
          <a:xfrm>
            <a:off x="7801781" y="6472237"/>
            <a:ext cx="670376" cy="258532"/>
          </a:xfrm>
          <a:prstGeom prst="rect">
            <a:avLst/>
          </a:prstGeom>
          <a:noFill/>
        </p:spPr>
        <p:txBody>
          <a:bodyPr wrap="none" rtlCol="0">
            <a:spAutoFit/>
          </a:bodyPr>
          <a:lstStyle/>
          <a:p>
            <a:pPr algn="ctr">
              <a:lnSpc>
                <a:spcPct val="90000"/>
              </a:lnSpc>
            </a:pPr>
            <a:r>
              <a:rPr lang="en-US" sz="1200" dirty="0"/>
              <a:t>1 week</a:t>
            </a:r>
          </a:p>
        </p:txBody>
      </p:sp>
      <p:sp>
        <p:nvSpPr>
          <p:cNvPr id="11" name="Right Brace 10">
            <a:extLst>
              <a:ext uri="{FF2B5EF4-FFF2-40B4-BE49-F238E27FC236}">
                <a16:creationId xmlns:a16="http://schemas.microsoft.com/office/drawing/2014/main" id="{4131477F-103E-49A1-AB75-11DBCC48170D}"/>
              </a:ext>
            </a:extLst>
          </p:cNvPr>
          <p:cNvSpPr/>
          <p:nvPr/>
        </p:nvSpPr>
        <p:spPr>
          <a:xfrm rot="16200000">
            <a:off x="6384133" y="-1286301"/>
            <a:ext cx="495300" cy="605314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34EAEE1-BBDE-474E-A9A1-F6CEE6C9C040}"/>
              </a:ext>
            </a:extLst>
          </p:cNvPr>
          <p:cNvCxnSpPr>
            <a:stCxn id="11" idx="0"/>
          </p:cNvCxnSpPr>
          <p:nvPr/>
        </p:nvCxnSpPr>
        <p:spPr>
          <a:xfrm>
            <a:off x="3605213" y="1987919"/>
            <a:ext cx="0" cy="726706"/>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6E45965-F054-4B35-8D3A-40CF693A841A}"/>
              </a:ext>
            </a:extLst>
          </p:cNvPr>
          <p:cNvSpPr txBox="1"/>
          <p:nvPr/>
        </p:nvSpPr>
        <p:spPr>
          <a:xfrm>
            <a:off x="5879590" y="1269702"/>
            <a:ext cx="1504386" cy="258532"/>
          </a:xfrm>
          <a:prstGeom prst="rect">
            <a:avLst/>
          </a:prstGeom>
          <a:noFill/>
        </p:spPr>
        <p:txBody>
          <a:bodyPr wrap="none" rtlCol="0">
            <a:spAutoFit/>
          </a:bodyPr>
          <a:lstStyle/>
          <a:p>
            <a:pPr algn="ctr">
              <a:lnSpc>
                <a:spcPct val="90000"/>
              </a:lnSpc>
            </a:pPr>
            <a:r>
              <a:rPr lang="en-US" sz="1200" dirty="0"/>
              <a:t>Duration of T18 run</a:t>
            </a:r>
          </a:p>
        </p:txBody>
      </p:sp>
      <p:sp>
        <p:nvSpPr>
          <p:cNvPr id="12" name="TextBox 11">
            <a:extLst>
              <a:ext uri="{FF2B5EF4-FFF2-40B4-BE49-F238E27FC236}">
                <a16:creationId xmlns:a16="http://schemas.microsoft.com/office/drawing/2014/main" id="{42928E06-3925-451E-976A-450469BB9707}"/>
              </a:ext>
            </a:extLst>
          </p:cNvPr>
          <p:cNvSpPr txBox="1"/>
          <p:nvPr/>
        </p:nvSpPr>
        <p:spPr>
          <a:xfrm>
            <a:off x="7119020" y="4910728"/>
            <a:ext cx="1396088" cy="258532"/>
          </a:xfrm>
          <a:prstGeom prst="rect">
            <a:avLst/>
          </a:prstGeom>
          <a:noFill/>
        </p:spPr>
        <p:txBody>
          <a:bodyPr wrap="none" rtlCol="0">
            <a:spAutoFit/>
          </a:bodyPr>
          <a:lstStyle/>
          <a:p>
            <a:pPr algn="ctr">
              <a:lnSpc>
                <a:spcPct val="90000"/>
              </a:lnSpc>
            </a:pPr>
            <a:r>
              <a:rPr lang="en-US" sz="1200" dirty="0"/>
              <a:t>Very low leak rate</a:t>
            </a:r>
          </a:p>
        </p:txBody>
      </p:sp>
      <p:sp>
        <p:nvSpPr>
          <p:cNvPr id="15" name="Oval 14">
            <a:extLst>
              <a:ext uri="{FF2B5EF4-FFF2-40B4-BE49-F238E27FC236}">
                <a16:creationId xmlns:a16="http://schemas.microsoft.com/office/drawing/2014/main" id="{50572EBF-63D3-4C78-A65E-85155758537E}"/>
              </a:ext>
            </a:extLst>
          </p:cNvPr>
          <p:cNvSpPr/>
          <p:nvPr/>
        </p:nvSpPr>
        <p:spPr>
          <a:xfrm>
            <a:off x="3283922" y="4325222"/>
            <a:ext cx="1006717" cy="409575"/>
          </a:xfrm>
          <a:prstGeom prst="ellipse">
            <a:avLst/>
          </a:prstGeom>
          <a:no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AB5B9B5B-B306-44B7-9CBA-D5EEF8F2493E}"/>
              </a:ext>
            </a:extLst>
          </p:cNvPr>
          <p:cNvSpPr/>
          <p:nvPr/>
        </p:nvSpPr>
        <p:spPr>
          <a:xfrm rot="16200000">
            <a:off x="1497703" y="4269134"/>
            <a:ext cx="1006717" cy="409575"/>
          </a:xfrm>
          <a:prstGeom prst="ellipse">
            <a:avLst/>
          </a:prstGeom>
          <a:no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119A2279-27B0-4727-A196-D8D0238BA8DD}"/>
              </a:ext>
            </a:extLst>
          </p:cNvPr>
          <p:cNvSpPr txBox="1"/>
          <p:nvPr/>
        </p:nvSpPr>
        <p:spPr>
          <a:xfrm>
            <a:off x="2001061" y="5206442"/>
            <a:ext cx="1207382" cy="590931"/>
          </a:xfrm>
          <a:prstGeom prst="rect">
            <a:avLst/>
          </a:prstGeom>
          <a:noFill/>
        </p:spPr>
        <p:txBody>
          <a:bodyPr wrap="none" rtlCol="0">
            <a:spAutoFit/>
          </a:bodyPr>
          <a:lstStyle/>
          <a:p>
            <a:pPr algn="ctr">
              <a:lnSpc>
                <a:spcPct val="90000"/>
              </a:lnSpc>
            </a:pPr>
            <a:r>
              <a:rPr lang="en-US" sz="1200" dirty="0"/>
              <a:t>High leak rates</a:t>
            </a:r>
          </a:p>
          <a:p>
            <a:pPr algn="ctr">
              <a:lnSpc>
                <a:spcPct val="90000"/>
              </a:lnSpc>
            </a:pPr>
            <a:r>
              <a:rPr lang="en-US" sz="1200" dirty="0"/>
              <a:t>during target</a:t>
            </a:r>
          </a:p>
          <a:p>
            <a:pPr algn="ctr">
              <a:lnSpc>
                <a:spcPct val="90000"/>
              </a:lnSpc>
            </a:pPr>
            <a:r>
              <a:rPr lang="en-US" sz="1200" dirty="0"/>
              <a:t>installation</a:t>
            </a:r>
          </a:p>
        </p:txBody>
      </p:sp>
      <p:sp>
        <p:nvSpPr>
          <p:cNvPr id="18" name="TextBox 17">
            <a:extLst>
              <a:ext uri="{FF2B5EF4-FFF2-40B4-BE49-F238E27FC236}">
                <a16:creationId xmlns:a16="http://schemas.microsoft.com/office/drawing/2014/main" id="{33C35E39-2EF9-4B65-AC2E-8CD330347799}"/>
              </a:ext>
            </a:extLst>
          </p:cNvPr>
          <p:cNvSpPr txBox="1"/>
          <p:nvPr/>
        </p:nvSpPr>
        <p:spPr>
          <a:xfrm>
            <a:off x="3517881" y="5069916"/>
            <a:ext cx="1617751" cy="590931"/>
          </a:xfrm>
          <a:prstGeom prst="rect">
            <a:avLst/>
          </a:prstGeom>
          <a:noFill/>
        </p:spPr>
        <p:txBody>
          <a:bodyPr wrap="none" rtlCol="0">
            <a:spAutoFit/>
          </a:bodyPr>
          <a:lstStyle/>
          <a:p>
            <a:pPr algn="ctr">
              <a:lnSpc>
                <a:spcPct val="90000"/>
              </a:lnSpc>
            </a:pPr>
            <a:r>
              <a:rPr lang="en-US" sz="1200" dirty="0"/>
              <a:t>Pressure fluctuations</a:t>
            </a:r>
          </a:p>
          <a:p>
            <a:pPr algn="ctr">
              <a:lnSpc>
                <a:spcPct val="90000"/>
              </a:lnSpc>
            </a:pPr>
            <a:r>
              <a:rPr lang="en-US" sz="1200" dirty="0"/>
              <a:t>during initial beam </a:t>
            </a:r>
          </a:p>
          <a:p>
            <a:pPr algn="ctr">
              <a:lnSpc>
                <a:spcPct val="90000"/>
              </a:lnSpc>
            </a:pPr>
            <a:r>
              <a:rPr lang="en-US" sz="1200" dirty="0"/>
              <a:t>operations</a:t>
            </a:r>
          </a:p>
        </p:txBody>
      </p:sp>
      <p:cxnSp>
        <p:nvCxnSpPr>
          <p:cNvPr id="4" name="Straight Arrow Connector 3">
            <a:extLst>
              <a:ext uri="{FF2B5EF4-FFF2-40B4-BE49-F238E27FC236}">
                <a16:creationId xmlns:a16="http://schemas.microsoft.com/office/drawing/2014/main" id="{0CF7DBD6-B781-4522-9B6D-E2913F8808A2}"/>
              </a:ext>
            </a:extLst>
          </p:cNvPr>
          <p:cNvCxnSpPr/>
          <p:nvPr/>
        </p:nvCxnSpPr>
        <p:spPr>
          <a:xfrm flipH="1" flipV="1">
            <a:off x="2205849" y="4870082"/>
            <a:ext cx="245949" cy="2954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B724284-46A1-486E-8573-5462CE175D6D}"/>
              </a:ext>
            </a:extLst>
          </p:cNvPr>
          <p:cNvCxnSpPr>
            <a:cxnSpLocks/>
          </p:cNvCxnSpPr>
          <p:nvPr/>
        </p:nvCxnSpPr>
        <p:spPr>
          <a:xfrm flipH="1" flipV="1">
            <a:off x="3918858" y="4734797"/>
            <a:ext cx="215227" cy="314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D74B0D2-A767-4629-BF54-2FDA5B6FD54B}"/>
              </a:ext>
            </a:extLst>
          </p:cNvPr>
          <p:cNvCxnSpPr/>
          <p:nvPr/>
        </p:nvCxnSpPr>
        <p:spPr>
          <a:xfrm flipV="1">
            <a:off x="7801781" y="4695825"/>
            <a:ext cx="96406" cy="214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2987078-89B2-44FF-AE67-A97B0457757B}"/>
              </a:ext>
            </a:extLst>
          </p:cNvPr>
          <p:cNvCxnSpPr/>
          <p:nvPr/>
        </p:nvCxnSpPr>
        <p:spPr>
          <a:xfrm flipH="1">
            <a:off x="3155181" y="2512089"/>
            <a:ext cx="411982"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35E8ABA2-16A2-4886-90B4-8CC35393B520}"/>
              </a:ext>
            </a:extLst>
          </p:cNvPr>
          <p:cNvCxnSpPr>
            <a:cxnSpLocks/>
            <a:endCxn id="29" idx="3"/>
          </p:cNvCxnSpPr>
          <p:nvPr/>
        </p:nvCxnSpPr>
        <p:spPr>
          <a:xfrm flipH="1">
            <a:off x="3273945" y="1987919"/>
            <a:ext cx="1217672" cy="14737"/>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D0D34C6D-CC82-42F8-B1A9-ADDF6E4B5CF6}"/>
              </a:ext>
            </a:extLst>
          </p:cNvPr>
          <p:cNvSpPr txBox="1"/>
          <p:nvPr/>
        </p:nvSpPr>
        <p:spPr>
          <a:xfrm>
            <a:off x="2433712" y="2384181"/>
            <a:ext cx="705642" cy="258532"/>
          </a:xfrm>
          <a:prstGeom prst="rect">
            <a:avLst/>
          </a:prstGeom>
          <a:noFill/>
        </p:spPr>
        <p:txBody>
          <a:bodyPr wrap="none" rtlCol="0">
            <a:spAutoFit/>
          </a:bodyPr>
          <a:lstStyle/>
          <a:p>
            <a:pPr algn="ctr">
              <a:lnSpc>
                <a:spcPct val="90000"/>
              </a:lnSpc>
            </a:pPr>
            <a:r>
              <a:rPr lang="en-US" sz="1200" dirty="0"/>
              <a:t>850 kW</a:t>
            </a:r>
          </a:p>
        </p:txBody>
      </p:sp>
      <p:sp>
        <p:nvSpPr>
          <p:cNvPr id="29" name="TextBox 28">
            <a:extLst>
              <a:ext uri="{FF2B5EF4-FFF2-40B4-BE49-F238E27FC236}">
                <a16:creationId xmlns:a16="http://schemas.microsoft.com/office/drawing/2014/main" id="{29104F61-3912-4913-95FD-86ABD862DCAE}"/>
              </a:ext>
            </a:extLst>
          </p:cNvPr>
          <p:cNvSpPr txBox="1"/>
          <p:nvPr/>
        </p:nvSpPr>
        <p:spPr>
          <a:xfrm>
            <a:off x="2483344" y="1873390"/>
            <a:ext cx="790601" cy="258532"/>
          </a:xfrm>
          <a:prstGeom prst="rect">
            <a:avLst/>
          </a:prstGeom>
          <a:noFill/>
        </p:spPr>
        <p:txBody>
          <a:bodyPr wrap="none" rtlCol="0">
            <a:spAutoFit/>
          </a:bodyPr>
          <a:lstStyle/>
          <a:p>
            <a:pPr algn="ctr">
              <a:lnSpc>
                <a:spcPct val="90000"/>
              </a:lnSpc>
            </a:pPr>
            <a:r>
              <a:rPr lang="en-US" sz="1200" dirty="0"/>
              <a:t>1200 kW</a:t>
            </a:r>
          </a:p>
        </p:txBody>
      </p:sp>
    </p:spTree>
    <p:extLst>
      <p:ext uri="{BB962C8B-B14F-4D97-AF65-F5344CB8AC3E}">
        <p14:creationId xmlns:p14="http://schemas.microsoft.com/office/powerpoint/2010/main" val="341352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5284-A313-4EFB-943D-DA4D20197A4C}"/>
              </a:ext>
            </a:extLst>
          </p:cNvPr>
          <p:cNvSpPr>
            <a:spLocks noGrp="1"/>
          </p:cNvSpPr>
          <p:nvPr>
            <p:ph type="title"/>
          </p:nvPr>
        </p:nvSpPr>
        <p:spPr>
          <a:xfrm>
            <a:off x="344288" y="320040"/>
            <a:ext cx="11422261" cy="510909"/>
          </a:xfrm>
        </p:spPr>
        <p:txBody>
          <a:bodyPr/>
          <a:lstStyle/>
          <a:p>
            <a:r>
              <a:rPr lang="en-US" dirty="0"/>
              <a:t>Target T18 Replacement/T19 Installation</a:t>
            </a:r>
          </a:p>
        </p:txBody>
      </p:sp>
      <p:sp>
        <p:nvSpPr>
          <p:cNvPr id="3" name="Content Placeholder 2">
            <a:extLst>
              <a:ext uri="{FF2B5EF4-FFF2-40B4-BE49-F238E27FC236}">
                <a16:creationId xmlns:a16="http://schemas.microsoft.com/office/drawing/2014/main" id="{95E2269D-0ED9-4949-ACD6-1B080B3F4574}"/>
              </a:ext>
            </a:extLst>
          </p:cNvPr>
          <p:cNvSpPr>
            <a:spLocks noGrp="1"/>
          </p:cNvSpPr>
          <p:nvPr>
            <p:ph idx="1"/>
          </p:nvPr>
        </p:nvSpPr>
        <p:spPr>
          <a:xfrm>
            <a:off x="347472" y="1277649"/>
            <a:ext cx="11369809" cy="4047778"/>
          </a:xfrm>
        </p:spPr>
        <p:txBody>
          <a:bodyPr/>
          <a:lstStyle/>
          <a:p>
            <a:r>
              <a:rPr lang="en-US" dirty="0"/>
              <a:t>Installation of target T19 was recently completed</a:t>
            </a:r>
          </a:p>
          <a:p>
            <a:pPr lvl="1"/>
            <a:r>
              <a:rPr lang="en-US" dirty="0"/>
              <a:t>T18 was removed in January</a:t>
            </a:r>
          </a:p>
          <a:p>
            <a:pPr lvl="1"/>
            <a:r>
              <a:rPr lang="en-US" dirty="0"/>
              <a:t>T19 installed in May</a:t>
            </a:r>
          </a:p>
          <a:p>
            <a:r>
              <a:rPr lang="en-US" dirty="0"/>
              <a:t>Initial alignment and target bolt installation was nominal</a:t>
            </a:r>
          </a:p>
          <a:p>
            <a:r>
              <a:rPr lang="en-US" dirty="0"/>
              <a:t>Upper knife edge seal test was performed after nominal 900 ft-lbs torque cycle</a:t>
            </a:r>
          </a:p>
          <a:p>
            <a:pPr lvl="1"/>
            <a:r>
              <a:rPr lang="en-US" dirty="0"/>
              <a:t>Pressure decay of ~3.6 psi/hr was observed and deemed acceptable</a:t>
            </a:r>
          </a:p>
          <a:p>
            <a:pPr lvl="2"/>
            <a:r>
              <a:rPr lang="en-US" dirty="0"/>
              <a:t>This result was an order of magnitude better than T17/T18 at this torque and better than what was previously achieved at higher torques</a:t>
            </a:r>
          </a:p>
          <a:p>
            <a:pPr lvl="2"/>
            <a:r>
              <a:rPr lang="en-US" dirty="0"/>
              <a:t>The decision was made to move forward in the replacement operation without additional torque cycles to mitigate risk</a:t>
            </a:r>
          </a:p>
          <a:p>
            <a:endParaRPr lang="en-US" dirty="0"/>
          </a:p>
        </p:txBody>
      </p:sp>
    </p:spTree>
    <p:extLst>
      <p:ext uri="{BB962C8B-B14F-4D97-AF65-F5344CB8AC3E}">
        <p14:creationId xmlns:p14="http://schemas.microsoft.com/office/powerpoint/2010/main" val="50254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DC90-22DD-4CE3-9901-637595F260E1}"/>
              </a:ext>
            </a:extLst>
          </p:cNvPr>
          <p:cNvSpPr>
            <a:spLocks noGrp="1"/>
          </p:cNvSpPr>
          <p:nvPr>
            <p:ph type="title"/>
          </p:nvPr>
        </p:nvSpPr>
        <p:spPr>
          <a:xfrm>
            <a:off x="344288" y="320040"/>
            <a:ext cx="11422261" cy="510909"/>
          </a:xfrm>
        </p:spPr>
        <p:txBody>
          <a:bodyPr/>
          <a:lstStyle/>
          <a:p>
            <a:r>
              <a:rPr lang="en-US" dirty="0"/>
              <a:t>Target Replacement Summary</a:t>
            </a:r>
          </a:p>
        </p:txBody>
      </p:sp>
      <p:sp>
        <p:nvSpPr>
          <p:cNvPr id="3" name="Content Placeholder 2">
            <a:extLst>
              <a:ext uri="{FF2B5EF4-FFF2-40B4-BE49-F238E27FC236}">
                <a16:creationId xmlns:a16="http://schemas.microsoft.com/office/drawing/2014/main" id="{6B561EA7-BAD4-4FD4-94CF-FFDB0D5C969C}"/>
              </a:ext>
            </a:extLst>
          </p:cNvPr>
          <p:cNvSpPr>
            <a:spLocks noGrp="1"/>
          </p:cNvSpPr>
          <p:nvPr>
            <p:ph idx="1"/>
          </p:nvPr>
        </p:nvSpPr>
        <p:spPr/>
        <p:txBody>
          <a:bodyPr/>
          <a:lstStyle/>
          <a:p>
            <a:r>
              <a:rPr lang="en-US" dirty="0"/>
              <a:t>Three targets were successfully replaced during this review period</a:t>
            </a:r>
          </a:p>
          <a:p>
            <a:r>
              <a:rPr lang="en-US" dirty="0"/>
              <a:t>The target replacement tooling and process, along with engaged technician involvement, has evolved to ensure successful replacements while mitigating the typical unexpected challenges associated with remote handling</a:t>
            </a:r>
          </a:p>
          <a:p>
            <a:r>
              <a:rPr lang="en-US" dirty="0"/>
              <a:t>Issues associated with this complex operation (e.g. seal performance, remote handling infrastructure, in-cell component damage) continue to be addressed in an expedient manner</a:t>
            </a:r>
          </a:p>
        </p:txBody>
      </p:sp>
    </p:spTree>
    <p:extLst>
      <p:ext uri="{BB962C8B-B14F-4D97-AF65-F5344CB8AC3E}">
        <p14:creationId xmlns:p14="http://schemas.microsoft.com/office/powerpoint/2010/main" val="419432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3B33-21BB-445E-9667-DF3CD78AE751}"/>
              </a:ext>
            </a:extLst>
          </p:cNvPr>
          <p:cNvSpPr>
            <a:spLocks noGrp="1"/>
          </p:cNvSpPr>
          <p:nvPr>
            <p:ph type="title"/>
          </p:nvPr>
        </p:nvSpPr>
        <p:spPr>
          <a:xfrm>
            <a:off x="344288" y="320040"/>
            <a:ext cx="11422261" cy="510909"/>
          </a:xfrm>
        </p:spPr>
        <p:txBody>
          <a:bodyPr/>
          <a:lstStyle/>
          <a:p>
            <a:r>
              <a:rPr lang="en-US" dirty="0"/>
              <a:t>Replacement of IRP-1</a:t>
            </a:r>
          </a:p>
        </p:txBody>
      </p:sp>
      <p:sp>
        <p:nvSpPr>
          <p:cNvPr id="3" name="Content Placeholder 2">
            <a:extLst>
              <a:ext uri="{FF2B5EF4-FFF2-40B4-BE49-F238E27FC236}">
                <a16:creationId xmlns:a16="http://schemas.microsoft.com/office/drawing/2014/main" id="{466684EE-E212-49EB-B66E-7CB4120E0CA8}"/>
              </a:ext>
            </a:extLst>
          </p:cNvPr>
          <p:cNvSpPr>
            <a:spLocks noGrp="1"/>
          </p:cNvSpPr>
          <p:nvPr>
            <p:ph idx="1"/>
          </p:nvPr>
        </p:nvSpPr>
        <p:spPr>
          <a:xfrm>
            <a:off x="347473" y="1013460"/>
            <a:ext cx="7786878" cy="4047778"/>
          </a:xfrm>
        </p:spPr>
        <p:txBody>
          <a:bodyPr/>
          <a:lstStyle/>
          <a:p>
            <a:r>
              <a:rPr lang="en-US" dirty="0"/>
              <a:t>The initial replacement of an Inner Reflector Plug represented a critical operation demanding significant planning</a:t>
            </a:r>
          </a:p>
          <a:p>
            <a:pPr lvl="1"/>
            <a:r>
              <a:rPr lang="en-US" dirty="0"/>
              <a:t>Mockup testing to evaluate tooling and processes</a:t>
            </a:r>
          </a:p>
          <a:p>
            <a:pPr lvl="1"/>
            <a:r>
              <a:rPr lang="en-US" dirty="0"/>
              <a:t>Functional and fit testing of tooling and casks for first time use</a:t>
            </a:r>
          </a:p>
          <a:p>
            <a:pPr lvl="1"/>
            <a:r>
              <a:rPr lang="en-US" dirty="0"/>
              <a:t>Receipt of IRP-2 and installation into the Mock Up Test Stand</a:t>
            </a:r>
          </a:p>
          <a:p>
            <a:pPr lvl="1"/>
            <a:r>
              <a:rPr lang="en-US" dirty="0"/>
              <a:t>Radiological planning to ensure ALARA principles were achieved</a:t>
            </a:r>
          </a:p>
          <a:p>
            <a:pPr lvl="1"/>
            <a:r>
              <a:rPr lang="en-US" dirty="0"/>
              <a:t>Remote removal of IRP-1</a:t>
            </a:r>
          </a:p>
          <a:p>
            <a:pPr lvl="1"/>
            <a:r>
              <a:rPr lang="en-US" dirty="0"/>
              <a:t>Installation of IRP-2</a:t>
            </a:r>
          </a:p>
          <a:p>
            <a:pPr lvl="1"/>
            <a:endParaRPr lang="en-US" dirty="0"/>
          </a:p>
        </p:txBody>
      </p:sp>
      <p:pic>
        <p:nvPicPr>
          <p:cNvPr id="7" name="Picture 6">
            <a:extLst>
              <a:ext uri="{FF2B5EF4-FFF2-40B4-BE49-F238E27FC236}">
                <a16:creationId xmlns:a16="http://schemas.microsoft.com/office/drawing/2014/main" id="{266BB0A7-E8D3-4AD1-8C7F-639F0C70F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252" y="726441"/>
            <a:ext cx="3838574" cy="5118099"/>
          </a:xfrm>
          <a:prstGeom prst="rect">
            <a:avLst/>
          </a:prstGeom>
        </p:spPr>
      </p:pic>
      <p:sp>
        <p:nvSpPr>
          <p:cNvPr id="5" name="TextBox 4">
            <a:extLst>
              <a:ext uri="{FF2B5EF4-FFF2-40B4-BE49-F238E27FC236}">
                <a16:creationId xmlns:a16="http://schemas.microsoft.com/office/drawing/2014/main" id="{89AC0017-E4FE-49B7-921A-FBCD697CEA43}"/>
              </a:ext>
            </a:extLst>
          </p:cNvPr>
          <p:cNvSpPr txBox="1"/>
          <p:nvPr/>
        </p:nvSpPr>
        <p:spPr>
          <a:xfrm>
            <a:off x="8839576" y="5821156"/>
            <a:ext cx="2351926" cy="480131"/>
          </a:xfrm>
          <a:prstGeom prst="rect">
            <a:avLst/>
          </a:prstGeom>
          <a:noFill/>
        </p:spPr>
        <p:txBody>
          <a:bodyPr wrap="none" rtlCol="0">
            <a:spAutoFit/>
          </a:bodyPr>
          <a:lstStyle/>
          <a:p>
            <a:pPr algn="ctr">
              <a:lnSpc>
                <a:spcPct val="90000"/>
              </a:lnSpc>
            </a:pPr>
            <a:r>
              <a:rPr lang="en-US" sz="1400" b="1" dirty="0"/>
              <a:t>IRP-2 Being Lowered into</a:t>
            </a:r>
          </a:p>
          <a:p>
            <a:pPr algn="ctr">
              <a:lnSpc>
                <a:spcPct val="90000"/>
              </a:lnSpc>
            </a:pPr>
            <a:r>
              <a:rPr lang="en-US" sz="1400" b="1" dirty="0"/>
              <a:t>Core Vessel</a:t>
            </a:r>
          </a:p>
        </p:txBody>
      </p:sp>
    </p:spTree>
    <p:extLst>
      <p:ext uri="{BB962C8B-B14F-4D97-AF65-F5344CB8AC3E}">
        <p14:creationId xmlns:p14="http://schemas.microsoft.com/office/powerpoint/2010/main" val="56719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155D-AB6F-4612-8D06-5DA6A78F42A7}"/>
              </a:ext>
            </a:extLst>
          </p:cNvPr>
          <p:cNvSpPr>
            <a:spLocks noGrp="1"/>
          </p:cNvSpPr>
          <p:nvPr>
            <p:ph type="title"/>
          </p:nvPr>
        </p:nvSpPr>
        <p:spPr>
          <a:xfrm>
            <a:off x="344288" y="320040"/>
            <a:ext cx="11422261" cy="929485"/>
          </a:xfrm>
        </p:spPr>
        <p:txBody>
          <a:bodyPr/>
          <a:lstStyle/>
          <a:p>
            <a:r>
              <a:rPr lang="en-US" dirty="0"/>
              <a:t>Mockup testing and pipe cutting used extensively to understand all aspects of the removal process</a:t>
            </a:r>
          </a:p>
        </p:txBody>
      </p:sp>
      <p:pic>
        <p:nvPicPr>
          <p:cNvPr id="5" name="Picture 4">
            <a:extLst>
              <a:ext uri="{FF2B5EF4-FFF2-40B4-BE49-F238E27FC236}">
                <a16:creationId xmlns:a16="http://schemas.microsoft.com/office/drawing/2014/main" id="{38D9332C-CEC5-457A-9985-7A96410D45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8045" y="3247855"/>
            <a:ext cx="3858760" cy="2894070"/>
          </a:xfrm>
          <a:prstGeom prst="rect">
            <a:avLst/>
          </a:prstGeom>
        </p:spPr>
      </p:pic>
      <p:pic>
        <p:nvPicPr>
          <p:cNvPr id="7" name="Picture 6">
            <a:extLst>
              <a:ext uri="{FF2B5EF4-FFF2-40B4-BE49-F238E27FC236}">
                <a16:creationId xmlns:a16="http://schemas.microsoft.com/office/drawing/2014/main" id="{73318073-B3BD-4A4D-9C3E-237F8234F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95" y="1178557"/>
            <a:ext cx="1651362" cy="5197367"/>
          </a:xfrm>
          <a:prstGeom prst="rect">
            <a:avLst/>
          </a:prstGeom>
        </p:spPr>
      </p:pic>
      <p:pic>
        <p:nvPicPr>
          <p:cNvPr id="8" name="Picture 7">
            <a:extLst>
              <a:ext uri="{FF2B5EF4-FFF2-40B4-BE49-F238E27FC236}">
                <a16:creationId xmlns:a16="http://schemas.microsoft.com/office/drawing/2014/main" id="{9EE0279A-6CAD-4D72-9F91-B8A6457DD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400" y="2791441"/>
            <a:ext cx="2190445" cy="2401960"/>
          </a:xfrm>
          <a:prstGeom prst="rect">
            <a:avLst/>
          </a:prstGeom>
        </p:spPr>
      </p:pic>
      <p:pic>
        <p:nvPicPr>
          <p:cNvPr id="9" name="Picture 8">
            <a:extLst>
              <a:ext uri="{FF2B5EF4-FFF2-40B4-BE49-F238E27FC236}">
                <a16:creationId xmlns:a16="http://schemas.microsoft.com/office/drawing/2014/main" id="{3AC06779-D64E-4911-9F58-559858DB3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160" y="2380000"/>
            <a:ext cx="2754086" cy="2948436"/>
          </a:xfrm>
          <a:prstGeom prst="rect">
            <a:avLst/>
          </a:prstGeom>
        </p:spPr>
      </p:pic>
      <p:pic>
        <p:nvPicPr>
          <p:cNvPr id="4" name="Picture 3">
            <a:extLst>
              <a:ext uri="{FF2B5EF4-FFF2-40B4-BE49-F238E27FC236}">
                <a16:creationId xmlns:a16="http://schemas.microsoft.com/office/drawing/2014/main" id="{0453166C-EEE0-4A52-A895-6032B7390C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8839" y="1432899"/>
            <a:ext cx="3125788" cy="2344341"/>
          </a:xfrm>
          <a:prstGeom prst="rect">
            <a:avLst/>
          </a:prstGeom>
        </p:spPr>
      </p:pic>
      <p:sp>
        <p:nvSpPr>
          <p:cNvPr id="3" name="TextBox 2">
            <a:extLst>
              <a:ext uri="{FF2B5EF4-FFF2-40B4-BE49-F238E27FC236}">
                <a16:creationId xmlns:a16="http://schemas.microsoft.com/office/drawing/2014/main" id="{327AE30F-C63F-4CE5-8627-EDCAC51CE1B5}"/>
              </a:ext>
            </a:extLst>
          </p:cNvPr>
          <p:cNvSpPr txBox="1"/>
          <p:nvPr/>
        </p:nvSpPr>
        <p:spPr>
          <a:xfrm>
            <a:off x="2141943" y="1318284"/>
            <a:ext cx="4015843" cy="1228028"/>
          </a:xfrm>
          <a:prstGeom prst="rect">
            <a:avLst/>
          </a:prstGeom>
          <a:noFill/>
        </p:spPr>
        <p:txBody>
          <a:bodyPr wrap="none" rtlCol="0">
            <a:spAutoFit/>
          </a:bodyPr>
          <a:lstStyle/>
          <a:p>
            <a:pPr algn="ctr">
              <a:lnSpc>
                <a:spcPct val="90000"/>
              </a:lnSpc>
            </a:pPr>
            <a:r>
              <a:rPr lang="en-US" sz="1600" dirty="0"/>
              <a:t>Full-scale mockup segments designed  to </a:t>
            </a:r>
          </a:p>
          <a:p>
            <a:pPr algn="ctr">
              <a:lnSpc>
                <a:spcPct val="90000"/>
              </a:lnSpc>
            </a:pPr>
            <a:r>
              <a:rPr lang="en-US" sz="1600" dirty="0"/>
              <a:t>replicate segment dimensional envelops, </a:t>
            </a:r>
          </a:p>
          <a:p>
            <a:pPr algn="ctr">
              <a:lnSpc>
                <a:spcPct val="90000"/>
              </a:lnSpc>
            </a:pPr>
            <a:r>
              <a:rPr lang="en-US" sz="1600" dirty="0"/>
              <a:t>tie rod connections, piping and V-block </a:t>
            </a:r>
          </a:p>
          <a:p>
            <a:pPr algn="ctr">
              <a:lnSpc>
                <a:spcPct val="90000"/>
              </a:lnSpc>
            </a:pPr>
            <a:r>
              <a:rPr lang="en-US" sz="1600" dirty="0"/>
              <a:t>alignment interface to the Core Vessel</a:t>
            </a:r>
          </a:p>
          <a:p>
            <a:pPr algn="ctr">
              <a:lnSpc>
                <a:spcPct val="90000"/>
              </a:lnSpc>
            </a:pPr>
            <a:endParaRPr lang="en-US" dirty="0"/>
          </a:p>
        </p:txBody>
      </p:sp>
      <p:sp>
        <p:nvSpPr>
          <p:cNvPr id="11" name="TextBox 10">
            <a:extLst>
              <a:ext uri="{FF2B5EF4-FFF2-40B4-BE49-F238E27FC236}">
                <a16:creationId xmlns:a16="http://schemas.microsoft.com/office/drawing/2014/main" id="{C4F7B28B-E5E3-4AC9-A85E-C781B181C606}"/>
              </a:ext>
            </a:extLst>
          </p:cNvPr>
          <p:cNvSpPr txBox="1"/>
          <p:nvPr/>
        </p:nvSpPr>
        <p:spPr>
          <a:xfrm>
            <a:off x="2655956" y="5652560"/>
            <a:ext cx="5062604" cy="978729"/>
          </a:xfrm>
          <a:prstGeom prst="rect">
            <a:avLst/>
          </a:prstGeom>
          <a:noFill/>
        </p:spPr>
        <p:txBody>
          <a:bodyPr wrap="none" rtlCol="0">
            <a:spAutoFit/>
          </a:bodyPr>
          <a:lstStyle/>
          <a:p>
            <a:pPr algn="ctr">
              <a:lnSpc>
                <a:spcPct val="90000"/>
              </a:lnSpc>
            </a:pPr>
            <a:r>
              <a:rPr lang="en-US" sz="1600" dirty="0"/>
              <a:t>Mockup segments installed into a full-scale </a:t>
            </a:r>
          </a:p>
          <a:p>
            <a:pPr algn="ctr">
              <a:lnSpc>
                <a:spcPct val="90000"/>
              </a:lnSpc>
            </a:pPr>
            <a:r>
              <a:rPr lang="en-US" sz="1600" dirty="0"/>
              <a:t>Core Vessel mockup to check alignment </a:t>
            </a:r>
          </a:p>
          <a:p>
            <a:pPr algn="ctr">
              <a:lnSpc>
                <a:spcPct val="90000"/>
              </a:lnSpc>
            </a:pPr>
            <a:r>
              <a:rPr lang="en-US" sz="1600" dirty="0"/>
              <a:t>interfaces and provide high-fidelity technician training </a:t>
            </a:r>
          </a:p>
          <a:p>
            <a:pPr algn="ctr">
              <a:lnSpc>
                <a:spcPct val="90000"/>
              </a:lnSpc>
            </a:pPr>
            <a:endParaRPr lang="en-US" sz="1600" dirty="0"/>
          </a:p>
        </p:txBody>
      </p:sp>
    </p:spTree>
    <p:extLst>
      <p:ext uri="{BB962C8B-B14F-4D97-AF65-F5344CB8AC3E}">
        <p14:creationId xmlns:p14="http://schemas.microsoft.com/office/powerpoint/2010/main" val="109816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759B-63F9-47B7-8676-38CDBCCC2668}"/>
              </a:ext>
            </a:extLst>
          </p:cNvPr>
          <p:cNvSpPr>
            <a:spLocks noGrp="1"/>
          </p:cNvSpPr>
          <p:nvPr>
            <p:ph type="title"/>
          </p:nvPr>
        </p:nvSpPr>
        <p:spPr>
          <a:xfrm>
            <a:off x="344288" y="320040"/>
            <a:ext cx="11422261" cy="929485"/>
          </a:xfrm>
        </p:spPr>
        <p:txBody>
          <a:bodyPr/>
          <a:lstStyle/>
          <a:p>
            <a:r>
              <a:rPr lang="en-US" dirty="0"/>
              <a:t>Tooling test and checkout in preparation for removal of IRP-1</a:t>
            </a:r>
          </a:p>
        </p:txBody>
      </p:sp>
      <p:sp>
        <p:nvSpPr>
          <p:cNvPr id="4" name="Content Placeholder 2">
            <a:extLst>
              <a:ext uri="{FF2B5EF4-FFF2-40B4-BE49-F238E27FC236}">
                <a16:creationId xmlns:a16="http://schemas.microsoft.com/office/drawing/2014/main" id="{36B0CFDC-26B1-4171-A5D6-E34B2A99F4F7}"/>
              </a:ext>
            </a:extLst>
          </p:cNvPr>
          <p:cNvSpPr txBox="1">
            <a:spLocks/>
          </p:cNvSpPr>
          <p:nvPr/>
        </p:nvSpPr>
        <p:spPr bwMode="auto">
          <a:xfrm>
            <a:off x="347473" y="1177218"/>
            <a:ext cx="6953214"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Remote handling cask (3) fit checks, functional testing and interfaces were verified </a:t>
            </a:r>
          </a:p>
          <a:p>
            <a:r>
              <a:rPr lang="en-US" sz="2000" dirty="0"/>
              <a:t>Long-handled cutting tools were operationally tested on representative piping cross-sections</a:t>
            </a:r>
          </a:p>
          <a:p>
            <a:r>
              <a:rPr lang="en-US" sz="2000" dirty="0"/>
              <a:t>Actual full-scale mockup pipe cutting operations were completed to validate cutter positioning and access along with pipe segment removal options</a:t>
            </a:r>
          </a:p>
          <a:p>
            <a:r>
              <a:rPr lang="en-US" sz="2000" dirty="0"/>
              <a:t>Procedure development and refinement informed by mockup testing detailed operational step planning</a:t>
            </a:r>
          </a:p>
          <a:p>
            <a:r>
              <a:rPr lang="en-US" sz="2000" dirty="0"/>
              <a:t>High Bay replacement area evaluated and staged for remote camera/monitors and cask/equipment logistics</a:t>
            </a:r>
          </a:p>
        </p:txBody>
      </p:sp>
      <p:pic>
        <p:nvPicPr>
          <p:cNvPr id="5" name="Picture 4">
            <a:extLst>
              <a:ext uri="{FF2B5EF4-FFF2-40B4-BE49-F238E27FC236}">
                <a16:creationId xmlns:a16="http://schemas.microsoft.com/office/drawing/2014/main" id="{0774CE44-AB75-4798-B725-24E307B1E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807" y="3857032"/>
            <a:ext cx="2950080" cy="2212560"/>
          </a:xfrm>
          <a:prstGeom prst="rect">
            <a:avLst/>
          </a:prstGeom>
        </p:spPr>
      </p:pic>
      <p:pic>
        <p:nvPicPr>
          <p:cNvPr id="6" name="Picture 5">
            <a:extLst>
              <a:ext uri="{FF2B5EF4-FFF2-40B4-BE49-F238E27FC236}">
                <a16:creationId xmlns:a16="http://schemas.microsoft.com/office/drawing/2014/main" id="{92911768-B2A7-414D-825B-778297CEB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666" y="956971"/>
            <a:ext cx="2741889" cy="3655851"/>
          </a:xfrm>
          <a:prstGeom prst="rect">
            <a:avLst/>
          </a:prstGeom>
        </p:spPr>
      </p:pic>
      <p:pic>
        <p:nvPicPr>
          <p:cNvPr id="7" name="Picture 6">
            <a:extLst>
              <a:ext uri="{FF2B5EF4-FFF2-40B4-BE49-F238E27FC236}">
                <a16:creationId xmlns:a16="http://schemas.microsoft.com/office/drawing/2014/main" id="{8C121FD5-63E4-4F58-B463-4461AA75D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4693" y="1142033"/>
            <a:ext cx="1975757" cy="2634343"/>
          </a:xfrm>
          <a:prstGeom prst="rect">
            <a:avLst/>
          </a:prstGeom>
        </p:spPr>
      </p:pic>
      <p:pic>
        <p:nvPicPr>
          <p:cNvPr id="8" name="Picture 7">
            <a:extLst>
              <a:ext uri="{FF2B5EF4-FFF2-40B4-BE49-F238E27FC236}">
                <a16:creationId xmlns:a16="http://schemas.microsoft.com/office/drawing/2014/main" id="{F35A25CD-6481-4E23-BBA0-546A75D360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554" y="5029947"/>
            <a:ext cx="2336920" cy="1752690"/>
          </a:xfrm>
          <a:prstGeom prst="rect">
            <a:avLst/>
          </a:prstGeom>
        </p:spPr>
      </p:pic>
      <p:pic>
        <p:nvPicPr>
          <p:cNvPr id="10" name="Picture 9">
            <a:extLst>
              <a:ext uri="{FF2B5EF4-FFF2-40B4-BE49-F238E27FC236}">
                <a16:creationId xmlns:a16="http://schemas.microsoft.com/office/drawing/2014/main" id="{E077E12A-B9E2-42B0-844A-B08466C2E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547123" y="5006156"/>
            <a:ext cx="1886320" cy="1414740"/>
          </a:xfrm>
          <a:prstGeom prst="rect">
            <a:avLst/>
          </a:prstGeom>
        </p:spPr>
      </p:pic>
    </p:spTree>
    <p:extLst>
      <p:ext uri="{BB962C8B-B14F-4D97-AF65-F5344CB8AC3E}">
        <p14:creationId xmlns:p14="http://schemas.microsoft.com/office/powerpoint/2010/main" val="4135283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CFF6-B404-4635-B4CD-FA4339F6FF6F}"/>
              </a:ext>
            </a:extLst>
          </p:cNvPr>
          <p:cNvSpPr>
            <a:spLocks noGrp="1"/>
          </p:cNvSpPr>
          <p:nvPr>
            <p:ph type="title"/>
          </p:nvPr>
        </p:nvSpPr>
        <p:spPr>
          <a:xfrm>
            <a:off x="344288" y="320040"/>
            <a:ext cx="11422261" cy="510909"/>
          </a:xfrm>
        </p:spPr>
        <p:txBody>
          <a:bodyPr/>
          <a:lstStyle/>
          <a:p>
            <a:r>
              <a:rPr lang="en-US" dirty="0"/>
              <a:t>IRP-2 receipt required significant planning</a:t>
            </a:r>
          </a:p>
        </p:txBody>
      </p:sp>
      <p:sp>
        <p:nvSpPr>
          <p:cNvPr id="3" name="Content Placeholder 2">
            <a:extLst>
              <a:ext uri="{FF2B5EF4-FFF2-40B4-BE49-F238E27FC236}">
                <a16:creationId xmlns:a16="http://schemas.microsoft.com/office/drawing/2014/main" id="{31B24A2A-8E87-4E17-A2F1-16F3371F7BA5}"/>
              </a:ext>
            </a:extLst>
          </p:cNvPr>
          <p:cNvSpPr>
            <a:spLocks noGrp="1"/>
          </p:cNvSpPr>
          <p:nvPr>
            <p:ph idx="1"/>
          </p:nvPr>
        </p:nvSpPr>
        <p:spPr>
          <a:xfrm>
            <a:off x="347472" y="855624"/>
            <a:ext cx="11369809" cy="4047778"/>
          </a:xfrm>
        </p:spPr>
        <p:txBody>
          <a:bodyPr/>
          <a:lstStyle/>
          <a:p>
            <a:r>
              <a:rPr lang="en-US" dirty="0"/>
              <a:t>Worked with IRP-2 vendor and F&amp;O riggers to ensure a safe and controlled unloading and handling of IRP-2</a:t>
            </a:r>
          </a:p>
        </p:txBody>
      </p:sp>
      <p:pic>
        <p:nvPicPr>
          <p:cNvPr id="5" name="Picture 4">
            <a:extLst>
              <a:ext uri="{FF2B5EF4-FFF2-40B4-BE49-F238E27FC236}">
                <a16:creationId xmlns:a16="http://schemas.microsoft.com/office/drawing/2014/main" id="{19A8797F-B60E-4562-BCE8-371606766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66" y="1799913"/>
            <a:ext cx="3429000" cy="4572000"/>
          </a:xfrm>
          <a:prstGeom prst="rect">
            <a:avLst/>
          </a:prstGeom>
        </p:spPr>
      </p:pic>
      <p:sp>
        <p:nvSpPr>
          <p:cNvPr id="6" name="TextBox 5">
            <a:extLst>
              <a:ext uri="{FF2B5EF4-FFF2-40B4-BE49-F238E27FC236}">
                <a16:creationId xmlns:a16="http://schemas.microsoft.com/office/drawing/2014/main" id="{AD0CBDB9-B6C8-4127-B819-F6414EB38B91}"/>
              </a:ext>
            </a:extLst>
          </p:cNvPr>
          <p:cNvSpPr txBox="1"/>
          <p:nvPr/>
        </p:nvSpPr>
        <p:spPr>
          <a:xfrm>
            <a:off x="3623774" y="5710909"/>
            <a:ext cx="2917786" cy="674031"/>
          </a:xfrm>
          <a:prstGeom prst="rect">
            <a:avLst/>
          </a:prstGeom>
          <a:noFill/>
        </p:spPr>
        <p:txBody>
          <a:bodyPr wrap="none" rtlCol="0">
            <a:spAutoFit/>
          </a:bodyPr>
          <a:lstStyle/>
          <a:p>
            <a:pPr>
              <a:lnSpc>
                <a:spcPct val="90000"/>
              </a:lnSpc>
            </a:pPr>
            <a:r>
              <a:rPr lang="en-US" sz="1400" b="1" dirty="0"/>
              <a:t>Offloading the 90,000 lbs</a:t>
            </a:r>
          </a:p>
          <a:p>
            <a:pPr>
              <a:lnSpc>
                <a:spcPct val="90000"/>
              </a:lnSpc>
            </a:pPr>
            <a:r>
              <a:rPr lang="en-US" sz="1400" b="1" dirty="0"/>
              <a:t>shipping package required </a:t>
            </a:r>
          </a:p>
          <a:p>
            <a:pPr>
              <a:lnSpc>
                <a:spcPct val="90000"/>
              </a:lnSpc>
            </a:pPr>
            <a:r>
              <a:rPr lang="en-US" sz="1400" b="1" dirty="0"/>
              <a:t>a complex, two-crane operation</a:t>
            </a:r>
          </a:p>
        </p:txBody>
      </p:sp>
      <p:pic>
        <p:nvPicPr>
          <p:cNvPr id="8" name="Picture 7">
            <a:extLst>
              <a:ext uri="{FF2B5EF4-FFF2-40B4-BE49-F238E27FC236}">
                <a16:creationId xmlns:a16="http://schemas.microsoft.com/office/drawing/2014/main" id="{5854A723-8B0B-4530-8CA8-0D98E4679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472" y="1799913"/>
            <a:ext cx="4044375" cy="3033281"/>
          </a:xfrm>
          <a:prstGeom prst="rect">
            <a:avLst/>
          </a:prstGeom>
        </p:spPr>
      </p:pic>
      <p:sp>
        <p:nvSpPr>
          <p:cNvPr id="9" name="TextBox 8">
            <a:extLst>
              <a:ext uri="{FF2B5EF4-FFF2-40B4-BE49-F238E27FC236}">
                <a16:creationId xmlns:a16="http://schemas.microsoft.com/office/drawing/2014/main" id="{A46704FC-8088-454E-B64A-ED5F13FE8F99}"/>
              </a:ext>
            </a:extLst>
          </p:cNvPr>
          <p:cNvSpPr txBox="1"/>
          <p:nvPr/>
        </p:nvSpPr>
        <p:spPr>
          <a:xfrm>
            <a:off x="4193295" y="4833194"/>
            <a:ext cx="2390398" cy="480131"/>
          </a:xfrm>
          <a:prstGeom prst="rect">
            <a:avLst/>
          </a:prstGeom>
          <a:noFill/>
        </p:spPr>
        <p:txBody>
          <a:bodyPr wrap="none" rtlCol="0">
            <a:spAutoFit/>
          </a:bodyPr>
          <a:lstStyle/>
          <a:p>
            <a:pPr>
              <a:lnSpc>
                <a:spcPct val="90000"/>
              </a:lnSpc>
            </a:pPr>
            <a:r>
              <a:rPr lang="en-US" sz="1400" b="1" dirty="0"/>
              <a:t>IRP-2 moved into position</a:t>
            </a:r>
          </a:p>
          <a:p>
            <a:pPr>
              <a:lnSpc>
                <a:spcPct val="90000"/>
              </a:lnSpc>
            </a:pPr>
            <a:r>
              <a:rPr lang="en-US" sz="1400" b="1" dirty="0"/>
              <a:t>Under 50T crane</a:t>
            </a:r>
          </a:p>
        </p:txBody>
      </p:sp>
      <p:pic>
        <p:nvPicPr>
          <p:cNvPr id="11" name="Picture 10">
            <a:extLst>
              <a:ext uri="{FF2B5EF4-FFF2-40B4-BE49-F238E27FC236}">
                <a16:creationId xmlns:a16="http://schemas.microsoft.com/office/drawing/2014/main" id="{BBF0840D-E17B-44CB-B5D0-C8A7F6E7B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300" y="1367174"/>
            <a:ext cx="3261064" cy="4348086"/>
          </a:xfrm>
          <a:prstGeom prst="rect">
            <a:avLst/>
          </a:prstGeom>
        </p:spPr>
      </p:pic>
      <p:sp>
        <p:nvSpPr>
          <p:cNvPr id="12" name="TextBox 11">
            <a:extLst>
              <a:ext uri="{FF2B5EF4-FFF2-40B4-BE49-F238E27FC236}">
                <a16:creationId xmlns:a16="http://schemas.microsoft.com/office/drawing/2014/main" id="{C742A5A1-F864-446D-AA6F-85CA5EC22920}"/>
              </a:ext>
            </a:extLst>
          </p:cNvPr>
          <p:cNvSpPr txBox="1"/>
          <p:nvPr/>
        </p:nvSpPr>
        <p:spPr>
          <a:xfrm>
            <a:off x="8283512" y="5692025"/>
            <a:ext cx="3166251" cy="480131"/>
          </a:xfrm>
          <a:prstGeom prst="rect">
            <a:avLst/>
          </a:prstGeom>
          <a:noFill/>
        </p:spPr>
        <p:txBody>
          <a:bodyPr wrap="none" rtlCol="0">
            <a:spAutoFit/>
          </a:bodyPr>
          <a:lstStyle/>
          <a:p>
            <a:pPr>
              <a:lnSpc>
                <a:spcPct val="90000"/>
              </a:lnSpc>
            </a:pPr>
            <a:r>
              <a:rPr lang="en-US" sz="1400" b="1" dirty="0"/>
              <a:t>IRP-2 rotated to vertical orientation</a:t>
            </a:r>
          </a:p>
          <a:p>
            <a:pPr>
              <a:lnSpc>
                <a:spcPct val="90000"/>
              </a:lnSpc>
            </a:pPr>
            <a:r>
              <a:rPr lang="en-US" sz="1400" b="1" dirty="0"/>
              <a:t>using a rotation frame</a:t>
            </a:r>
          </a:p>
        </p:txBody>
      </p:sp>
    </p:spTree>
    <p:extLst>
      <p:ext uri="{BB962C8B-B14F-4D97-AF65-F5344CB8AC3E}">
        <p14:creationId xmlns:p14="http://schemas.microsoft.com/office/powerpoint/2010/main" val="524914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7F35-1366-44B4-BF57-E3A148BFDE58}"/>
              </a:ext>
            </a:extLst>
          </p:cNvPr>
          <p:cNvSpPr>
            <a:spLocks noGrp="1"/>
          </p:cNvSpPr>
          <p:nvPr>
            <p:ph type="title"/>
          </p:nvPr>
        </p:nvSpPr>
        <p:spPr>
          <a:xfrm>
            <a:off x="344288" y="320040"/>
            <a:ext cx="11422261" cy="510909"/>
          </a:xfrm>
        </p:spPr>
        <p:txBody>
          <a:bodyPr/>
          <a:lstStyle/>
          <a:p>
            <a:r>
              <a:rPr lang="en-US" dirty="0"/>
              <a:t>Installation into Mock Up Test Stand</a:t>
            </a:r>
          </a:p>
        </p:txBody>
      </p:sp>
      <p:pic>
        <p:nvPicPr>
          <p:cNvPr id="5" name="Picture 4">
            <a:extLst>
              <a:ext uri="{FF2B5EF4-FFF2-40B4-BE49-F238E27FC236}">
                <a16:creationId xmlns:a16="http://schemas.microsoft.com/office/drawing/2014/main" id="{D6F15B28-6F3D-4B23-A99B-9E4FE4B083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52" y="830949"/>
            <a:ext cx="3042505" cy="4056673"/>
          </a:xfrm>
          <a:prstGeom prst="rect">
            <a:avLst/>
          </a:prstGeom>
        </p:spPr>
      </p:pic>
      <p:pic>
        <p:nvPicPr>
          <p:cNvPr id="7" name="Picture 6">
            <a:extLst>
              <a:ext uri="{FF2B5EF4-FFF2-40B4-BE49-F238E27FC236}">
                <a16:creationId xmlns:a16="http://schemas.microsoft.com/office/drawing/2014/main" id="{BBEC365A-F7CD-457A-9F74-4F4D13079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723" y="1783585"/>
            <a:ext cx="3707841" cy="4943788"/>
          </a:xfrm>
          <a:prstGeom prst="rect">
            <a:avLst/>
          </a:prstGeom>
        </p:spPr>
      </p:pic>
      <p:pic>
        <p:nvPicPr>
          <p:cNvPr id="9" name="Picture 8">
            <a:extLst>
              <a:ext uri="{FF2B5EF4-FFF2-40B4-BE49-F238E27FC236}">
                <a16:creationId xmlns:a16="http://schemas.microsoft.com/office/drawing/2014/main" id="{979B79ED-9606-4C92-872B-99CE581F3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200" y="964640"/>
            <a:ext cx="4783016" cy="3587262"/>
          </a:xfrm>
          <a:prstGeom prst="rect">
            <a:avLst/>
          </a:prstGeom>
        </p:spPr>
      </p:pic>
      <p:sp>
        <p:nvSpPr>
          <p:cNvPr id="10" name="TextBox 9">
            <a:extLst>
              <a:ext uri="{FF2B5EF4-FFF2-40B4-BE49-F238E27FC236}">
                <a16:creationId xmlns:a16="http://schemas.microsoft.com/office/drawing/2014/main" id="{BC86C483-F6F4-42FD-9F56-B92584847CAE}"/>
              </a:ext>
            </a:extLst>
          </p:cNvPr>
          <p:cNvSpPr txBox="1"/>
          <p:nvPr/>
        </p:nvSpPr>
        <p:spPr>
          <a:xfrm>
            <a:off x="132850" y="4918400"/>
            <a:ext cx="3158237" cy="480131"/>
          </a:xfrm>
          <a:prstGeom prst="rect">
            <a:avLst/>
          </a:prstGeom>
          <a:noFill/>
        </p:spPr>
        <p:txBody>
          <a:bodyPr wrap="none" rtlCol="0">
            <a:spAutoFit/>
          </a:bodyPr>
          <a:lstStyle/>
          <a:p>
            <a:pPr>
              <a:lnSpc>
                <a:spcPct val="90000"/>
              </a:lnSpc>
            </a:pPr>
            <a:r>
              <a:rPr lang="en-US" sz="1400" b="1" dirty="0"/>
              <a:t>Shipping Frame was disassembled</a:t>
            </a:r>
          </a:p>
          <a:p>
            <a:pPr>
              <a:lnSpc>
                <a:spcPct val="90000"/>
              </a:lnSpc>
            </a:pPr>
            <a:r>
              <a:rPr lang="en-US" sz="1400" b="1" dirty="0"/>
              <a:t>to remove IRP-2</a:t>
            </a:r>
          </a:p>
        </p:txBody>
      </p:sp>
      <p:sp>
        <p:nvSpPr>
          <p:cNvPr id="11" name="TextBox 10">
            <a:extLst>
              <a:ext uri="{FF2B5EF4-FFF2-40B4-BE49-F238E27FC236}">
                <a16:creationId xmlns:a16="http://schemas.microsoft.com/office/drawing/2014/main" id="{4BD7AEFF-2792-4B4C-84ED-50F264FC2D2F}"/>
              </a:ext>
            </a:extLst>
          </p:cNvPr>
          <p:cNvSpPr txBox="1"/>
          <p:nvPr/>
        </p:nvSpPr>
        <p:spPr>
          <a:xfrm>
            <a:off x="7139720" y="6057829"/>
            <a:ext cx="2122697" cy="480131"/>
          </a:xfrm>
          <a:prstGeom prst="rect">
            <a:avLst/>
          </a:prstGeom>
          <a:noFill/>
        </p:spPr>
        <p:txBody>
          <a:bodyPr wrap="none" rtlCol="0">
            <a:spAutoFit/>
          </a:bodyPr>
          <a:lstStyle/>
          <a:p>
            <a:pPr>
              <a:lnSpc>
                <a:spcPct val="90000"/>
              </a:lnSpc>
            </a:pPr>
            <a:r>
              <a:rPr lang="en-US" sz="1400" b="1" dirty="0"/>
              <a:t>IRP-2 hoisted over and</a:t>
            </a:r>
          </a:p>
          <a:p>
            <a:pPr>
              <a:lnSpc>
                <a:spcPct val="90000"/>
              </a:lnSpc>
            </a:pPr>
            <a:r>
              <a:rPr lang="en-US" sz="1400" b="1" dirty="0"/>
              <a:t>into MUTS</a:t>
            </a:r>
          </a:p>
        </p:txBody>
      </p:sp>
      <p:sp>
        <p:nvSpPr>
          <p:cNvPr id="12" name="TextBox 11">
            <a:extLst>
              <a:ext uri="{FF2B5EF4-FFF2-40B4-BE49-F238E27FC236}">
                <a16:creationId xmlns:a16="http://schemas.microsoft.com/office/drawing/2014/main" id="{C1D80706-C21E-4187-8CAA-79F7FCCF43A4}"/>
              </a:ext>
            </a:extLst>
          </p:cNvPr>
          <p:cNvSpPr txBox="1"/>
          <p:nvPr/>
        </p:nvSpPr>
        <p:spPr>
          <a:xfrm>
            <a:off x="8201068" y="4583554"/>
            <a:ext cx="2351926" cy="286232"/>
          </a:xfrm>
          <a:prstGeom prst="rect">
            <a:avLst/>
          </a:prstGeom>
          <a:noFill/>
        </p:spPr>
        <p:txBody>
          <a:bodyPr wrap="none" rtlCol="0">
            <a:spAutoFit/>
          </a:bodyPr>
          <a:lstStyle/>
          <a:p>
            <a:pPr>
              <a:lnSpc>
                <a:spcPct val="90000"/>
              </a:lnSpc>
            </a:pPr>
            <a:r>
              <a:rPr lang="en-US" sz="1400" b="1" dirty="0"/>
              <a:t>IRP-2 installed into MUTS</a:t>
            </a:r>
          </a:p>
        </p:txBody>
      </p:sp>
    </p:spTree>
    <p:extLst>
      <p:ext uri="{BB962C8B-B14F-4D97-AF65-F5344CB8AC3E}">
        <p14:creationId xmlns:p14="http://schemas.microsoft.com/office/powerpoint/2010/main" val="182765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9FF-F563-42A7-B190-93DB605BF8FF}"/>
              </a:ext>
            </a:extLst>
          </p:cNvPr>
          <p:cNvSpPr>
            <a:spLocks noGrp="1"/>
          </p:cNvSpPr>
          <p:nvPr>
            <p:ph type="title"/>
          </p:nvPr>
        </p:nvSpPr>
        <p:spPr>
          <a:xfrm>
            <a:off x="344288" y="320040"/>
            <a:ext cx="11422261" cy="1348061"/>
          </a:xfrm>
        </p:spPr>
        <p:txBody>
          <a:bodyPr/>
          <a:lstStyle/>
          <a:p>
            <a:r>
              <a:rPr lang="en-US" dirty="0"/>
              <a:t>A comprehensive ALARA Plan was developed to address worker dose control, contamination control, and area monitoring</a:t>
            </a:r>
          </a:p>
        </p:txBody>
      </p:sp>
      <p:sp>
        <p:nvSpPr>
          <p:cNvPr id="4" name="Content Placeholder 2">
            <a:extLst>
              <a:ext uri="{FF2B5EF4-FFF2-40B4-BE49-F238E27FC236}">
                <a16:creationId xmlns:a16="http://schemas.microsoft.com/office/drawing/2014/main" id="{71FE7FBD-EC0B-4004-B5FE-A2639CB9196D}"/>
              </a:ext>
            </a:extLst>
          </p:cNvPr>
          <p:cNvSpPr>
            <a:spLocks noGrp="1"/>
          </p:cNvSpPr>
          <p:nvPr>
            <p:ph idx="1"/>
          </p:nvPr>
        </p:nvSpPr>
        <p:spPr>
          <a:xfrm>
            <a:off x="568576" y="1906810"/>
            <a:ext cx="4426120" cy="3729843"/>
          </a:xfrm>
        </p:spPr>
        <p:txBody>
          <a:bodyPr/>
          <a:lstStyle/>
          <a:p>
            <a:r>
              <a:rPr lang="en-US" sz="1800" dirty="0"/>
              <a:t>The ALARA plan used the work plan task breakdown to assess dose rates and worker dose for each task involving potential exposure (using modeled data)</a:t>
            </a:r>
          </a:p>
          <a:p>
            <a:r>
              <a:rPr lang="en-US" sz="1800" dirty="0"/>
              <a:t>Key tasks with exposure potential were identified and reviewed extensively for ALARA considerations</a:t>
            </a:r>
          </a:p>
          <a:p>
            <a:r>
              <a:rPr lang="en-US" sz="1800" dirty="0"/>
              <a:t>Projected collective dose was approximately 3,000 mrem for 18</a:t>
            </a:r>
            <a:r>
              <a:rPr lang="en-US" sz="1800" dirty="0">
                <a:solidFill>
                  <a:srgbClr val="FF0000"/>
                </a:solidFill>
              </a:rPr>
              <a:t> </a:t>
            </a:r>
            <a:r>
              <a:rPr lang="en-US" sz="1800" dirty="0"/>
              <a:t>workers (estimated based on model data)</a:t>
            </a:r>
          </a:p>
          <a:p>
            <a:r>
              <a:rPr lang="en-US" sz="1800" dirty="0"/>
              <a:t>Most of the dose was projected for the remote handling and RCT staff directly supporting the final IRP segment pull</a:t>
            </a:r>
          </a:p>
          <a:p>
            <a:pPr lvl="1"/>
            <a:endParaRPr lang="en-US" sz="1600" dirty="0"/>
          </a:p>
          <a:p>
            <a:pPr lvl="1"/>
            <a:endParaRPr lang="en-US" sz="1600" dirty="0"/>
          </a:p>
          <a:p>
            <a:endParaRPr lang="en-US" sz="2000" dirty="0"/>
          </a:p>
        </p:txBody>
      </p:sp>
      <p:sp>
        <p:nvSpPr>
          <p:cNvPr id="5" name="TextBox 4">
            <a:extLst>
              <a:ext uri="{FF2B5EF4-FFF2-40B4-BE49-F238E27FC236}">
                <a16:creationId xmlns:a16="http://schemas.microsoft.com/office/drawing/2014/main" id="{301047F8-264C-4B69-9FDF-A6E931670A41}"/>
              </a:ext>
            </a:extLst>
          </p:cNvPr>
          <p:cNvSpPr txBox="1"/>
          <p:nvPr/>
        </p:nvSpPr>
        <p:spPr>
          <a:xfrm>
            <a:off x="5185147" y="5882410"/>
            <a:ext cx="4296649" cy="757130"/>
          </a:xfrm>
          <a:prstGeom prst="rect">
            <a:avLst/>
          </a:prstGeom>
          <a:noFill/>
          <a:ln w="25400">
            <a:solidFill>
              <a:schemeClr val="tx2"/>
            </a:solidFill>
          </a:ln>
        </p:spPr>
        <p:txBody>
          <a:bodyPr wrap="square" rtlCol="0">
            <a:spAutoFit/>
          </a:bodyPr>
          <a:lstStyle/>
          <a:p>
            <a:pPr algn="ctr">
              <a:lnSpc>
                <a:spcPct val="90000"/>
              </a:lnSpc>
            </a:pPr>
            <a:r>
              <a:rPr lang="en-US" sz="1600" dirty="0"/>
              <a:t>Detailed ALARA dose projection spreadsheet helped to identify highest hazard tasks which received additional review to reduce doses </a:t>
            </a:r>
          </a:p>
        </p:txBody>
      </p:sp>
      <p:pic>
        <p:nvPicPr>
          <p:cNvPr id="6" name="Picture 5">
            <a:extLst>
              <a:ext uri="{FF2B5EF4-FFF2-40B4-BE49-F238E27FC236}">
                <a16:creationId xmlns:a16="http://schemas.microsoft.com/office/drawing/2014/main" id="{1D81B818-01A6-4B38-AC3D-71B053A77E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90311" y="1297123"/>
            <a:ext cx="5554226" cy="4354180"/>
          </a:xfrm>
          <a:prstGeom prst="rect">
            <a:avLst/>
          </a:prstGeom>
          <a:noFill/>
          <a:ln>
            <a:noFill/>
          </a:ln>
        </p:spPr>
      </p:pic>
    </p:spTree>
    <p:extLst>
      <p:ext uri="{BB962C8B-B14F-4D97-AF65-F5344CB8AC3E}">
        <p14:creationId xmlns:p14="http://schemas.microsoft.com/office/powerpoint/2010/main" val="3611395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Overview</a:t>
            </a:r>
          </a:p>
        </p:txBody>
      </p:sp>
      <p:sp>
        <p:nvSpPr>
          <p:cNvPr id="3" name="Content Placeholder 2"/>
          <p:cNvSpPr>
            <a:spLocks noGrp="1"/>
          </p:cNvSpPr>
          <p:nvPr>
            <p:ph idx="1"/>
          </p:nvPr>
        </p:nvSpPr>
        <p:spPr>
          <a:xfrm>
            <a:off x="347472" y="813435"/>
            <a:ext cx="11369809" cy="4047778"/>
          </a:xfrm>
        </p:spPr>
        <p:txBody>
          <a:bodyPr/>
          <a:lstStyle/>
          <a:p>
            <a:r>
              <a:rPr lang="en-US" dirty="0"/>
              <a:t>Remote handling has played an important role in SNS operations during this review period</a:t>
            </a:r>
          </a:p>
          <a:p>
            <a:pPr lvl="1"/>
            <a:r>
              <a:rPr lang="en-US" dirty="0"/>
              <a:t>Target T16 replacement</a:t>
            </a:r>
          </a:p>
          <a:p>
            <a:pPr lvl="1"/>
            <a:r>
              <a:rPr lang="en-US" dirty="0"/>
              <a:t>Target T17 replacement</a:t>
            </a:r>
          </a:p>
          <a:p>
            <a:pPr lvl="1"/>
            <a:r>
              <a:rPr lang="en-US" dirty="0"/>
              <a:t>Target T18 replacement</a:t>
            </a:r>
          </a:p>
          <a:p>
            <a:pPr lvl="1"/>
            <a:r>
              <a:rPr lang="en-US" dirty="0"/>
              <a:t>IRP-1 replacement</a:t>
            </a:r>
          </a:p>
          <a:p>
            <a:pPr lvl="1"/>
            <a:r>
              <a:rPr lang="en-US" dirty="0"/>
              <a:t>In-cell component installation to support GI3</a:t>
            </a:r>
          </a:p>
          <a:p>
            <a:pPr lvl="1"/>
            <a:r>
              <a:rPr lang="en-US" dirty="0"/>
              <a:t>Service Bay component/infrastructure maintenance</a:t>
            </a:r>
          </a:p>
          <a:p>
            <a:pPr lvl="1"/>
            <a:r>
              <a:rPr lang="en-US" dirty="0"/>
              <a:t>PIE Support</a:t>
            </a:r>
          </a:p>
          <a:p>
            <a:pPr lvl="1"/>
            <a:r>
              <a:rPr lang="en-US" dirty="0"/>
              <a:t>Waste disposal support</a:t>
            </a:r>
          </a:p>
          <a:p>
            <a:r>
              <a:rPr lang="en-US" dirty="0"/>
              <a:t>The above items will be covered in more detail highlighting the philosophy of continuous improvement and planning for future operations</a:t>
            </a:r>
          </a:p>
        </p:txBody>
      </p:sp>
    </p:spTree>
    <p:extLst>
      <p:ext uri="{BB962C8B-B14F-4D97-AF65-F5344CB8AC3E}">
        <p14:creationId xmlns:p14="http://schemas.microsoft.com/office/powerpoint/2010/main" val="91080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F24B-0BA3-4586-96B0-1CEC30DFFF3D}"/>
              </a:ext>
            </a:extLst>
          </p:cNvPr>
          <p:cNvSpPr>
            <a:spLocks noGrp="1"/>
          </p:cNvSpPr>
          <p:nvPr>
            <p:ph type="title"/>
          </p:nvPr>
        </p:nvSpPr>
        <p:spPr>
          <a:xfrm>
            <a:off x="344288" y="320040"/>
            <a:ext cx="11422261" cy="510909"/>
          </a:xfrm>
        </p:spPr>
        <p:txBody>
          <a:bodyPr/>
          <a:lstStyle/>
          <a:p>
            <a:r>
              <a:rPr lang="en-US" dirty="0"/>
              <a:t>ALARA Planning Included Building Access Restrictions</a:t>
            </a:r>
          </a:p>
        </p:txBody>
      </p:sp>
      <p:sp>
        <p:nvSpPr>
          <p:cNvPr id="3" name="Content Placeholder 2">
            <a:extLst>
              <a:ext uri="{FF2B5EF4-FFF2-40B4-BE49-F238E27FC236}">
                <a16:creationId xmlns:a16="http://schemas.microsoft.com/office/drawing/2014/main" id="{37DC1575-CCEE-44EB-84B0-CE0D5FB83EA8}"/>
              </a:ext>
            </a:extLst>
          </p:cNvPr>
          <p:cNvSpPr>
            <a:spLocks noGrp="1"/>
          </p:cNvSpPr>
          <p:nvPr>
            <p:ph idx="1"/>
          </p:nvPr>
        </p:nvSpPr>
        <p:spPr>
          <a:xfrm>
            <a:off x="347472" y="1086728"/>
            <a:ext cx="5560959" cy="4047778"/>
          </a:xfrm>
        </p:spPr>
        <p:txBody>
          <a:bodyPr/>
          <a:lstStyle/>
          <a:p>
            <a:r>
              <a:rPr lang="en-US" dirty="0"/>
              <a:t>Projected radiation areas during critical operations led to a plan to restrict building access to essential personnel only</a:t>
            </a:r>
          </a:p>
          <a:p>
            <a:pPr lvl="1"/>
            <a:r>
              <a:rPr lang="en-US" dirty="0"/>
              <a:t>Critical operations were conducted on weekends to mitigate the impact to ongoing outage work</a:t>
            </a:r>
          </a:p>
          <a:p>
            <a:pPr lvl="1"/>
            <a:r>
              <a:rPr lang="en-US" dirty="0"/>
              <a:t>Badge readers were disabled and building sweeps completed</a:t>
            </a:r>
          </a:p>
        </p:txBody>
      </p:sp>
      <p:pic>
        <p:nvPicPr>
          <p:cNvPr id="4" name="Picture 3">
            <a:extLst>
              <a:ext uri="{FF2B5EF4-FFF2-40B4-BE49-F238E27FC236}">
                <a16:creationId xmlns:a16="http://schemas.microsoft.com/office/drawing/2014/main" id="{AFF6206A-40B4-4F48-9FF1-FDE4798BB09C}"/>
              </a:ext>
            </a:extLst>
          </p:cNvPr>
          <p:cNvPicPr>
            <a:picLocks noChangeAspect="1"/>
          </p:cNvPicPr>
          <p:nvPr/>
        </p:nvPicPr>
        <p:blipFill>
          <a:blip r:embed="rId2"/>
          <a:stretch>
            <a:fillRect/>
          </a:stretch>
        </p:blipFill>
        <p:spPr>
          <a:xfrm>
            <a:off x="5908431" y="1373559"/>
            <a:ext cx="6209640" cy="4374097"/>
          </a:xfrm>
          <a:prstGeom prst="rect">
            <a:avLst/>
          </a:prstGeom>
        </p:spPr>
      </p:pic>
      <p:sp>
        <p:nvSpPr>
          <p:cNvPr id="5" name="Rectangle 4">
            <a:extLst>
              <a:ext uri="{FF2B5EF4-FFF2-40B4-BE49-F238E27FC236}">
                <a16:creationId xmlns:a16="http://schemas.microsoft.com/office/drawing/2014/main" id="{23B86554-6913-4B65-90D4-7A03EBD755EC}"/>
              </a:ext>
            </a:extLst>
          </p:cNvPr>
          <p:cNvSpPr/>
          <p:nvPr/>
        </p:nvSpPr>
        <p:spPr>
          <a:xfrm>
            <a:off x="7365442" y="2180492"/>
            <a:ext cx="3376246" cy="2351315"/>
          </a:xfrm>
          <a:prstGeom prst="rect">
            <a:avLst/>
          </a:prstGeom>
          <a:no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TextBox 5">
            <a:extLst>
              <a:ext uri="{FF2B5EF4-FFF2-40B4-BE49-F238E27FC236}">
                <a16:creationId xmlns:a16="http://schemas.microsoft.com/office/drawing/2014/main" id="{D2CC5852-C739-4D8D-AA9F-8D0E1773B31D}"/>
              </a:ext>
            </a:extLst>
          </p:cNvPr>
          <p:cNvSpPr txBox="1"/>
          <p:nvPr/>
        </p:nvSpPr>
        <p:spPr>
          <a:xfrm>
            <a:off x="3280861" y="4968851"/>
            <a:ext cx="2274725" cy="480131"/>
          </a:xfrm>
          <a:prstGeom prst="rect">
            <a:avLst/>
          </a:prstGeom>
          <a:noFill/>
        </p:spPr>
        <p:txBody>
          <a:bodyPr wrap="none" rtlCol="0">
            <a:spAutoFit/>
          </a:bodyPr>
          <a:lstStyle/>
          <a:p>
            <a:pPr algn="ctr">
              <a:lnSpc>
                <a:spcPct val="90000"/>
              </a:lnSpc>
            </a:pPr>
            <a:r>
              <a:rPr lang="en-US" sz="1400" dirty="0"/>
              <a:t> Predicted Controlled Area</a:t>
            </a:r>
          </a:p>
          <a:p>
            <a:pPr algn="ctr">
              <a:lnSpc>
                <a:spcPct val="90000"/>
              </a:lnSpc>
            </a:pPr>
            <a:r>
              <a:rPr lang="en-US" sz="1400" dirty="0"/>
              <a:t>Boundary</a:t>
            </a:r>
          </a:p>
        </p:txBody>
      </p:sp>
      <p:sp>
        <p:nvSpPr>
          <p:cNvPr id="7" name="TextBox 6">
            <a:extLst>
              <a:ext uri="{FF2B5EF4-FFF2-40B4-BE49-F238E27FC236}">
                <a16:creationId xmlns:a16="http://schemas.microsoft.com/office/drawing/2014/main" id="{A88625E5-2FCA-406C-A3B2-30970DD099E5}"/>
              </a:ext>
            </a:extLst>
          </p:cNvPr>
          <p:cNvSpPr txBox="1"/>
          <p:nvPr/>
        </p:nvSpPr>
        <p:spPr>
          <a:xfrm>
            <a:off x="3316288" y="5570929"/>
            <a:ext cx="3449727" cy="480131"/>
          </a:xfrm>
          <a:prstGeom prst="rect">
            <a:avLst/>
          </a:prstGeom>
          <a:noFill/>
        </p:spPr>
        <p:txBody>
          <a:bodyPr wrap="none" rtlCol="0">
            <a:spAutoFit/>
          </a:bodyPr>
          <a:lstStyle/>
          <a:p>
            <a:pPr algn="ctr">
              <a:lnSpc>
                <a:spcPct val="90000"/>
              </a:lnSpc>
            </a:pPr>
            <a:r>
              <a:rPr lang="en-US" sz="1400" dirty="0"/>
              <a:t> Predicted High Radiation Area Boundary</a:t>
            </a:r>
          </a:p>
          <a:p>
            <a:pPr algn="ctr">
              <a:lnSpc>
                <a:spcPct val="90000"/>
              </a:lnSpc>
            </a:pPr>
            <a:r>
              <a:rPr lang="en-US" sz="1400" dirty="0"/>
              <a:t>(General area &gt;100 mR/hr)</a:t>
            </a:r>
          </a:p>
        </p:txBody>
      </p:sp>
      <p:sp>
        <p:nvSpPr>
          <p:cNvPr id="8" name="TextBox 7">
            <a:extLst>
              <a:ext uri="{FF2B5EF4-FFF2-40B4-BE49-F238E27FC236}">
                <a16:creationId xmlns:a16="http://schemas.microsoft.com/office/drawing/2014/main" id="{04ABE42B-DC42-430B-85B9-8C5173707ADC}"/>
              </a:ext>
            </a:extLst>
          </p:cNvPr>
          <p:cNvSpPr txBox="1"/>
          <p:nvPr/>
        </p:nvSpPr>
        <p:spPr>
          <a:xfrm>
            <a:off x="5497004" y="6185633"/>
            <a:ext cx="3031344" cy="480131"/>
          </a:xfrm>
          <a:prstGeom prst="rect">
            <a:avLst/>
          </a:prstGeom>
          <a:noFill/>
        </p:spPr>
        <p:txBody>
          <a:bodyPr wrap="none" rtlCol="0">
            <a:spAutoFit/>
          </a:bodyPr>
          <a:lstStyle/>
          <a:p>
            <a:pPr algn="ctr">
              <a:lnSpc>
                <a:spcPct val="90000"/>
              </a:lnSpc>
            </a:pPr>
            <a:r>
              <a:rPr lang="en-US" sz="1400" dirty="0"/>
              <a:t> Predicted Radiation Area Boundary</a:t>
            </a:r>
          </a:p>
          <a:p>
            <a:pPr algn="ctr">
              <a:lnSpc>
                <a:spcPct val="90000"/>
              </a:lnSpc>
            </a:pPr>
            <a:r>
              <a:rPr lang="en-US" sz="1400" dirty="0"/>
              <a:t>(General area &gt;5 mR/hr)</a:t>
            </a:r>
          </a:p>
        </p:txBody>
      </p:sp>
      <p:cxnSp>
        <p:nvCxnSpPr>
          <p:cNvPr id="10" name="Straight Arrow Connector 9">
            <a:extLst>
              <a:ext uri="{FF2B5EF4-FFF2-40B4-BE49-F238E27FC236}">
                <a16:creationId xmlns:a16="http://schemas.microsoft.com/office/drawing/2014/main" id="{BA6D6B05-29E3-4011-9437-DBE21FC32588}"/>
              </a:ext>
            </a:extLst>
          </p:cNvPr>
          <p:cNvCxnSpPr>
            <a:cxnSpLocks/>
          </p:cNvCxnSpPr>
          <p:nvPr/>
        </p:nvCxnSpPr>
        <p:spPr>
          <a:xfrm flipV="1">
            <a:off x="5223200" y="4438684"/>
            <a:ext cx="765859" cy="437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BC984C27-3736-4CCF-A0AD-DFF8E97724BE}"/>
              </a:ext>
            </a:extLst>
          </p:cNvPr>
          <p:cNvCxnSpPr>
            <a:cxnSpLocks/>
          </p:cNvCxnSpPr>
          <p:nvPr/>
        </p:nvCxnSpPr>
        <p:spPr>
          <a:xfrm flipV="1">
            <a:off x="6109166" y="3603392"/>
            <a:ext cx="1936229" cy="19514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8CE9397-29EA-4835-BEB9-2103E5C2472F}"/>
              </a:ext>
            </a:extLst>
          </p:cNvPr>
          <p:cNvCxnSpPr>
            <a:cxnSpLocks/>
          </p:cNvCxnSpPr>
          <p:nvPr/>
        </p:nvCxnSpPr>
        <p:spPr>
          <a:xfrm flipV="1">
            <a:off x="7365442" y="4476187"/>
            <a:ext cx="679953" cy="16082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AEA7146-76FC-4DF6-921C-7151E8E7A375}"/>
              </a:ext>
            </a:extLst>
          </p:cNvPr>
          <p:cNvSpPr txBox="1"/>
          <p:nvPr/>
        </p:nvSpPr>
        <p:spPr>
          <a:xfrm>
            <a:off x="8501074" y="5926232"/>
            <a:ext cx="2240614" cy="286232"/>
          </a:xfrm>
          <a:prstGeom prst="rect">
            <a:avLst/>
          </a:prstGeom>
          <a:noFill/>
        </p:spPr>
        <p:txBody>
          <a:bodyPr wrap="none" rtlCol="0">
            <a:spAutoFit/>
          </a:bodyPr>
          <a:lstStyle/>
          <a:p>
            <a:pPr algn="ctr">
              <a:lnSpc>
                <a:spcPct val="90000"/>
              </a:lnSpc>
            </a:pPr>
            <a:r>
              <a:rPr lang="en-US" sz="1400" dirty="0"/>
              <a:t> Target Building Perimeter</a:t>
            </a:r>
          </a:p>
        </p:txBody>
      </p:sp>
      <p:cxnSp>
        <p:nvCxnSpPr>
          <p:cNvPr id="17" name="Straight Arrow Connector 16">
            <a:extLst>
              <a:ext uri="{FF2B5EF4-FFF2-40B4-BE49-F238E27FC236}">
                <a16:creationId xmlns:a16="http://schemas.microsoft.com/office/drawing/2014/main" id="{B8C677E4-305D-4EDF-A635-BEE96A36A4B2}"/>
              </a:ext>
            </a:extLst>
          </p:cNvPr>
          <p:cNvCxnSpPr>
            <a:stCxn id="15" idx="0"/>
          </p:cNvCxnSpPr>
          <p:nvPr/>
        </p:nvCxnSpPr>
        <p:spPr>
          <a:xfrm flipH="1" flipV="1">
            <a:off x="9053565" y="4531807"/>
            <a:ext cx="567816" cy="1394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59F183DE-34F1-4CAB-B5A7-2003607480C8}"/>
              </a:ext>
            </a:extLst>
          </p:cNvPr>
          <p:cNvSpPr/>
          <p:nvPr/>
        </p:nvSpPr>
        <p:spPr>
          <a:xfrm>
            <a:off x="8109013" y="3165230"/>
            <a:ext cx="381837" cy="381837"/>
          </a:xfrm>
          <a:prstGeom prst="ellipse">
            <a:avLst/>
          </a:prstGeom>
          <a:noFill/>
          <a:ln w="1905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3" name="TextBox 22">
            <a:extLst>
              <a:ext uri="{FF2B5EF4-FFF2-40B4-BE49-F238E27FC236}">
                <a16:creationId xmlns:a16="http://schemas.microsoft.com/office/drawing/2014/main" id="{53A95B7F-B993-4E8A-8B56-D83902F60AEE}"/>
              </a:ext>
            </a:extLst>
          </p:cNvPr>
          <p:cNvSpPr txBox="1"/>
          <p:nvPr/>
        </p:nvSpPr>
        <p:spPr>
          <a:xfrm>
            <a:off x="8755502" y="996576"/>
            <a:ext cx="1986186" cy="286232"/>
          </a:xfrm>
          <a:prstGeom prst="rect">
            <a:avLst/>
          </a:prstGeom>
          <a:noFill/>
        </p:spPr>
        <p:txBody>
          <a:bodyPr wrap="none" rtlCol="0">
            <a:spAutoFit/>
          </a:bodyPr>
          <a:lstStyle/>
          <a:p>
            <a:pPr algn="ctr">
              <a:lnSpc>
                <a:spcPct val="90000"/>
              </a:lnSpc>
            </a:pPr>
            <a:r>
              <a:rPr lang="en-US" sz="1400" dirty="0"/>
              <a:t>Remote Handling Area</a:t>
            </a:r>
          </a:p>
        </p:txBody>
      </p:sp>
      <p:cxnSp>
        <p:nvCxnSpPr>
          <p:cNvPr id="25" name="Straight Arrow Connector 24">
            <a:extLst>
              <a:ext uri="{FF2B5EF4-FFF2-40B4-BE49-F238E27FC236}">
                <a16:creationId xmlns:a16="http://schemas.microsoft.com/office/drawing/2014/main" id="{FD9D6534-EF42-4CDC-82DA-11DC5735D13C}"/>
              </a:ext>
            </a:extLst>
          </p:cNvPr>
          <p:cNvCxnSpPr>
            <a:endCxn id="22" idx="0"/>
          </p:cNvCxnSpPr>
          <p:nvPr/>
        </p:nvCxnSpPr>
        <p:spPr>
          <a:xfrm flipH="1">
            <a:off x="8380325" y="1282808"/>
            <a:ext cx="673240" cy="18723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610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47C1-DE2C-4ADB-8BF6-C4C5D8D00B9A}"/>
              </a:ext>
            </a:extLst>
          </p:cNvPr>
          <p:cNvSpPr>
            <a:spLocks noGrp="1"/>
          </p:cNvSpPr>
          <p:nvPr>
            <p:ph type="title"/>
          </p:nvPr>
        </p:nvSpPr>
        <p:spPr>
          <a:xfrm>
            <a:off x="344288" y="320040"/>
            <a:ext cx="11422261" cy="510909"/>
          </a:xfrm>
        </p:spPr>
        <p:txBody>
          <a:bodyPr/>
          <a:lstStyle/>
          <a:p>
            <a:r>
              <a:rPr lang="en-US" dirty="0"/>
              <a:t>IRP removal can be summarized into a few basic steps</a:t>
            </a:r>
          </a:p>
        </p:txBody>
      </p:sp>
      <p:sp>
        <p:nvSpPr>
          <p:cNvPr id="3" name="Content Placeholder 2">
            <a:extLst>
              <a:ext uri="{FF2B5EF4-FFF2-40B4-BE49-F238E27FC236}">
                <a16:creationId xmlns:a16="http://schemas.microsoft.com/office/drawing/2014/main" id="{20678FCC-DD52-4B0C-9608-C884E58A33CC}"/>
              </a:ext>
            </a:extLst>
          </p:cNvPr>
          <p:cNvSpPr>
            <a:spLocks noGrp="1"/>
          </p:cNvSpPr>
          <p:nvPr>
            <p:ph idx="1"/>
          </p:nvPr>
        </p:nvSpPr>
        <p:spPr>
          <a:xfrm>
            <a:off x="347472" y="1029372"/>
            <a:ext cx="6475359" cy="4047778"/>
          </a:xfrm>
        </p:spPr>
        <p:txBody>
          <a:bodyPr/>
          <a:lstStyle/>
          <a:p>
            <a:r>
              <a:rPr lang="en-US" sz="2000" dirty="0"/>
              <a:t>The IRP was removed as three separate segments</a:t>
            </a:r>
          </a:p>
          <a:p>
            <a:r>
              <a:rPr lang="en-US" sz="2000" dirty="0"/>
              <a:t>Pipe cutting and removal operations were required prior to the removal of each segment</a:t>
            </a:r>
          </a:p>
          <a:p>
            <a:r>
              <a:rPr lang="en-US" sz="2000" dirty="0"/>
              <a:t>Tie rods that structurally connect the three segments were loosened to allow separation of each segment from the one below</a:t>
            </a:r>
          </a:p>
          <a:p>
            <a:r>
              <a:rPr lang="en-US" sz="2000" dirty="0"/>
              <a:t>A basic list of steps are as follows:</a:t>
            </a:r>
          </a:p>
          <a:p>
            <a:pPr lvl="1"/>
            <a:r>
              <a:rPr lang="en-US" sz="1800" dirty="0"/>
              <a:t>Upper Segment pipe cutting and removal</a:t>
            </a:r>
          </a:p>
          <a:p>
            <a:pPr lvl="1"/>
            <a:r>
              <a:rPr lang="en-US" sz="1800" dirty="0"/>
              <a:t>Upper Segment tie rod loosening and removal</a:t>
            </a:r>
          </a:p>
          <a:p>
            <a:pPr lvl="1"/>
            <a:r>
              <a:rPr lang="en-US" sz="1800" dirty="0"/>
              <a:t>Upper Segment removal</a:t>
            </a:r>
          </a:p>
          <a:p>
            <a:pPr lvl="1"/>
            <a:r>
              <a:rPr lang="en-US" sz="1800" dirty="0"/>
              <a:t>Middle Segment pipe cutting and removal</a:t>
            </a:r>
          </a:p>
          <a:p>
            <a:pPr lvl="1"/>
            <a:r>
              <a:rPr lang="en-US" sz="1800" dirty="0"/>
              <a:t>Middle Segment tie rod loosening and removal</a:t>
            </a:r>
          </a:p>
          <a:p>
            <a:pPr lvl="1"/>
            <a:r>
              <a:rPr lang="en-US" sz="1800" dirty="0"/>
              <a:t>Middle Segment removal</a:t>
            </a:r>
          </a:p>
          <a:p>
            <a:pPr lvl="1"/>
            <a:r>
              <a:rPr lang="en-US" sz="1800" dirty="0"/>
              <a:t>Lower Segment pipe cutting and removal</a:t>
            </a:r>
          </a:p>
          <a:p>
            <a:pPr lvl="1"/>
            <a:r>
              <a:rPr lang="en-US" sz="1800" dirty="0"/>
              <a:t>Lower Segment removal </a:t>
            </a:r>
          </a:p>
          <a:p>
            <a:endParaRPr lang="en-US" dirty="0"/>
          </a:p>
        </p:txBody>
      </p:sp>
      <p:pic>
        <p:nvPicPr>
          <p:cNvPr id="5" name="Picture 4">
            <a:extLst>
              <a:ext uri="{FF2B5EF4-FFF2-40B4-BE49-F238E27FC236}">
                <a16:creationId xmlns:a16="http://schemas.microsoft.com/office/drawing/2014/main" id="{A3F9A794-962E-4BA9-8E5D-778118E36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423" y="815594"/>
            <a:ext cx="1459279" cy="5486251"/>
          </a:xfrm>
          <a:prstGeom prst="rect">
            <a:avLst/>
          </a:prstGeom>
        </p:spPr>
      </p:pic>
      <p:pic>
        <p:nvPicPr>
          <p:cNvPr id="9" name="Picture 8">
            <a:extLst>
              <a:ext uri="{FF2B5EF4-FFF2-40B4-BE49-F238E27FC236}">
                <a16:creationId xmlns:a16="http://schemas.microsoft.com/office/drawing/2014/main" id="{2244BCA2-7A2A-437B-8ABE-566C08111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1220" y="926122"/>
            <a:ext cx="1555113" cy="1693731"/>
          </a:xfrm>
          <a:prstGeom prst="rect">
            <a:avLst/>
          </a:prstGeom>
        </p:spPr>
      </p:pic>
      <p:pic>
        <p:nvPicPr>
          <p:cNvPr id="11" name="Picture 10">
            <a:extLst>
              <a:ext uri="{FF2B5EF4-FFF2-40B4-BE49-F238E27FC236}">
                <a16:creationId xmlns:a16="http://schemas.microsoft.com/office/drawing/2014/main" id="{03590433-B6CF-4AA6-BFC1-7F5F8E95F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3483" y="2715026"/>
            <a:ext cx="1190589" cy="1057066"/>
          </a:xfrm>
          <a:prstGeom prst="rect">
            <a:avLst/>
          </a:prstGeom>
        </p:spPr>
      </p:pic>
      <p:pic>
        <p:nvPicPr>
          <p:cNvPr id="13" name="Picture 12">
            <a:extLst>
              <a:ext uri="{FF2B5EF4-FFF2-40B4-BE49-F238E27FC236}">
                <a16:creationId xmlns:a16="http://schemas.microsoft.com/office/drawing/2014/main" id="{45C98077-B2DF-4594-BF6F-4036D9616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2086" y="3749635"/>
            <a:ext cx="1080258" cy="2481943"/>
          </a:xfrm>
          <a:prstGeom prst="rect">
            <a:avLst/>
          </a:prstGeom>
        </p:spPr>
      </p:pic>
      <p:cxnSp>
        <p:nvCxnSpPr>
          <p:cNvPr id="15" name="Straight Arrow Connector 14">
            <a:extLst>
              <a:ext uri="{FF2B5EF4-FFF2-40B4-BE49-F238E27FC236}">
                <a16:creationId xmlns:a16="http://schemas.microsoft.com/office/drawing/2014/main" id="{CE632950-2446-4159-8E48-D3348F17538E}"/>
              </a:ext>
            </a:extLst>
          </p:cNvPr>
          <p:cNvCxnSpPr>
            <a:cxnSpLocks/>
          </p:cNvCxnSpPr>
          <p:nvPr/>
        </p:nvCxnSpPr>
        <p:spPr>
          <a:xfrm flipV="1">
            <a:off x="9083702" y="2200589"/>
            <a:ext cx="572764" cy="1808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704603E-FF98-4356-A46D-FD6A206FD07A}"/>
              </a:ext>
            </a:extLst>
          </p:cNvPr>
          <p:cNvCxnSpPr>
            <a:cxnSpLocks/>
          </p:cNvCxnSpPr>
          <p:nvPr/>
        </p:nvCxnSpPr>
        <p:spPr>
          <a:xfrm flipV="1">
            <a:off x="9011564" y="3243560"/>
            <a:ext cx="809656" cy="82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E79250B-6907-4018-9741-C42A4BBA0C62}"/>
              </a:ext>
            </a:extLst>
          </p:cNvPr>
          <p:cNvCxnSpPr>
            <a:cxnSpLocks/>
          </p:cNvCxnSpPr>
          <p:nvPr/>
        </p:nvCxnSpPr>
        <p:spPr>
          <a:xfrm>
            <a:off x="9011564" y="4305932"/>
            <a:ext cx="809656" cy="117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CE1D8F4-39FE-4A43-9759-701C6FF4F2F1}"/>
              </a:ext>
            </a:extLst>
          </p:cNvPr>
          <p:cNvSpPr txBox="1"/>
          <p:nvPr/>
        </p:nvSpPr>
        <p:spPr>
          <a:xfrm>
            <a:off x="9342117" y="1304824"/>
            <a:ext cx="628698" cy="258532"/>
          </a:xfrm>
          <a:prstGeom prst="rect">
            <a:avLst/>
          </a:prstGeom>
          <a:noFill/>
        </p:spPr>
        <p:txBody>
          <a:bodyPr wrap="none" rtlCol="0">
            <a:spAutoFit/>
          </a:bodyPr>
          <a:lstStyle/>
          <a:p>
            <a:pPr algn="ctr">
              <a:lnSpc>
                <a:spcPct val="90000"/>
              </a:lnSpc>
            </a:pPr>
            <a:r>
              <a:rPr lang="en-US" sz="1200" b="1" dirty="0"/>
              <a:t>Upper</a:t>
            </a:r>
          </a:p>
        </p:txBody>
      </p:sp>
      <p:sp>
        <p:nvSpPr>
          <p:cNvPr id="21" name="TextBox 20">
            <a:extLst>
              <a:ext uri="{FF2B5EF4-FFF2-40B4-BE49-F238E27FC236}">
                <a16:creationId xmlns:a16="http://schemas.microsoft.com/office/drawing/2014/main" id="{C8F2EFF1-957D-4E5A-B359-7F2D8FFA631E}"/>
              </a:ext>
            </a:extLst>
          </p:cNvPr>
          <p:cNvSpPr txBox="1"/>
          <p:nvPr/>
        </p:nvSpPr>
        <p:spPr>
          <a:xfrm>
            <a:off x="9392205" y="4047400"/>
            <a:ext cx="638316" cy="258532"/>
          </a:xfrm>
          <a:prstGeom prst="rect">
            <a:avLst/>
          </a:prstGeom>
          <a:noFill/>
        </p:spPr>
        <p:txBody>
          <a:bodyPr wrap="none" rtlCol="0">
            <a:spAutoFit/>
          </a:bodyPr>
          <a:lstStyle/>
          <a:p>
            <a:pPr algn="ctr">
              <a:lnSpc>
                <a:spcPct val="90000"/>
              </a:lnSpc>
            </a:pPr>
            <a:r>
              <a:rPr lang="en-US" sz="1200" b="1" dirty="0"/>
              <a:t>Lower</a:t>
            </a:r>
          </a:p>
        </p:txBody>
      </p:sp>
      <p:sp>
        <p:nvSpPr>
          <p:cNvPr id="22" name="TextBox 21">
            <a:extLst>
              <a:ext uri="{FF2B5EF4-FFF2-40B4-BE49-F238E27FC236}">
                <a16:creationId xmlns:a16="http://schemas.microsoft.com/office/drawing/2014/main" id="{056123A8-5CB6-4C15-B70A-EAD4553CE8D0}"/>
              </a:ext>
            </a:extLst>
          </p:cNvPr>
          <p:cNvSpPr txBox="1"/>
          <p:nvPr/>
        </p:nvSpPr>
        <p:spPr>
          <a:xfrm>
            <a:off x="9425814" y="2765895"/>
            <a:ext cx="673582" cy="258532"/>
          </a:xfrm>
          <a:prstGeom prst="rect">
            <a:avLst/>
          </a:prstGeom>
          <a:noFill/>
        </p:spPr>
        <p:txBody>
          <a:bodyPr wrap="none" rtlCol="0">
            <a:spAutoFit/>
          </a:bodyPr>
          <a:lstStyle/>
          <a:p>
            <a:pPr algn="ctr">
              <a:lnSpc>
                <a:spcPct val="90000"/>
              </a:lnSpc>
            </a:pPr>
            <a:r>
              <a:rPr lang="en-US" sz="1200" b="1" dirty="0"/>
              <a:t>Middle</a:t>
            </a:r>
          </a:p>
        </p:txBody>
      </p:sp>
      <p:sp>
        <p:nvSpPr>
          <p:cNvPr id="23" name="TextBox 22">
            <a:extLst>
              <a:ext uri="{FF2B5EF4-FFF2-40B4-BE49-F238E27FC236}">
                <a16:creationId xmlns:a16="http://schemas.microsoft.com/office/drawing/2014/main" id="{568538BE-077B-42C8-B6EE-3DDB6C2F0252}"/>
              </a:ext>
            </a:extLst>
          </p:cNvPr>
          <p:cNvSpPr txBox="1"/>
          <p:nvPr/>
        </p:nvSpPr>
        <p:spPr>
          <a:xfrm>
            <a:off x="7575530" y="6368232"/>
            <a:ext cx="1532535" cy="286232"/>
          </a:xfrm>
          <a:prstGeom prst="rect">
            <a:avLst/>
          </a:prstGeom>
          <a:noFill/>
        </p:spPr>
        <p:txBody>
          <a:bodyPr wrap="none" rtlCol="0">
            <a:spAutoFit/>
          </a:bodyPr>
          <a:lstStyle/>
          <a:p>
            <a:pPr algn="ctr">
              <a:lnSpc>
                <a:spcPct val="90000"/>
              </a:lnSpc>
            </a:pPr>
            <a:r>
              <a:rPr lang="en-US" sz="1400" b="1" dirty="0"/>
              <a:t>IRP-1 Assembly</a:t>
            </a:r>
          </a:p>
        </p:txBody>
      </p:sp>
      <p:sp>
        <p:nvSpPr>
          <p:cNvPr id="27" name="Right Brace 26">
            <a:extLst>
              <a:ext uri="{FF2B5EF4-FFF2-40B4-BE49-F238E27FC236}">
                <a16:creationId xmlns:a16="http://schemas.microsoft.com/office/drawing/2014/main" id="{44EFD0A2-4441-4905-875A-9947A5C09149}"/>
              </a:ext>
            </a:extLst>
          </p:cNvPr>
          <p:cNvSpPr/>
          <p:nvPr/>
        </p:nvSpPr>
        <p:spPr>
          <a:xfrm rot="10800000">
            <a:off x="7214720" y="1563356"/>
            <a:ext cx="476066" cy="471110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8059C67-45B5-421C-A0B8-FE9300FC31AB}"/>
              </a:ext>
            </a:extLst>
          </p:cNvPr>
          <p:cNvCxnSpPr/>
          <p:nvPr/>
        </p:nvCxnSpPr>
        <p:spPr>
          <a:xfrm>
            <a:off x="7690786" y="1563356"/>
            <a:ext cx="508669"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7B554B1-6345-4DA2-8C04-325B4F9E530B}"/>
              </a:ext>
            </a:extLst>
          </p:cNvPr>
          <p:cNvCxnSpPr>
            <a:stCxn id="27" idx="0"/>
          </p:cNvCxnSpPr>
          <p:nvPr/>
        </p:nvCxnSpPr>
        <p:spPr>
          <a:xfrm flipV="1">
            <a:off x="7690786" y="6267752"/>
            <a:ext cx="96687" cy="6712"/>
          </a:xfrm>
          <a:prstGeom prst="line">
            <a:avLst/>
          </a:prstGeom>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2AFF0BF7-36EE-481A-9893-6C0616991228}"/>
              </a:ext>
            </a:extLst>
          </p:cNvPr>
          <p:cNvSpPr txBox="1"/>
          <p:nvPr/>
        </p:nvSpPr>
        <p:spPr>
          <a:xfrm>
            <a:off x="6310205" y="3684379"/>
            <a:ext cx="1003800" cy="424732"/>
          </a:xfrm>
          <a:prstGeom prst="rect">
            <a:avLst/>
          </a:prstGeom>
          <a:noFill/>
        </p:spPr>
        <p:txBody>
          <a:bodyPr wrap="none" rtlCol="0">
            <a:spAutoFit/>
          </a:bodyPr>
          <a:lstStyle/>
          <a:p>
            <a:pPr algn="ctr">
              <a:lnSpc>
                <a:spcPct val="90000"/>
              </a:lnSpc>
            </a:pPr>
            <a:r>
              <a:rPr lang="en-US" sz="1200" b="1" dirty="0"/>
              <a:t>186” (15.5’)</a:t>
            </a:r>
          </a:p>
          <a:p>
            <a:pPr algn="ctr">
              <a:lnSpc>
                <a:spcPct val="90000"/>
              </a:lnSpc>
            </a:pPr>
            <a:r>
              <a:rPr lang="en-US" sz="1200" b="1" dirty="0"/>
              <a:t>63,000 lbs</a:t>
            </a:r>
          </a:p>
        </p:txBody>
      </p:sp>
      <p:sp>
        <p:nvSpPr>
          <p:cNvPr id="33" name="TextBox 32">
            <a:extLst>
              <a:ext uri="{FF2B5EF4-FFF2-40B4-BE49-F238E27FC236}">
                <a16:creationId xmlns:a16="http://schemas.microsoft.com/office/drawing/2014/main" id="{E69C95A8-9450-4D28-9135-D4E633498B22}"/>
              </a:ext>
            </a:extLst>
          </p:cNvPr>
          <p:cNvSpPr txBox="1"/>
          <p:nvPr/>
        </p:nvSpPr>
        <p:spPr>
          <a:xfrm>
            <a:off x="11092344" y="2020636"/>
            <a:ext cx="880370" cy="424732"/>
          </a:xfrm>
          <a:prstGeom prst="rect">
            <a:avLst/>
          </a:prstGeom>
          <a:noFill/>
        </p:spPr>
        <p:txBody>
          <a:bodyPr wrap="none" rtlCol="0">
            <a:spAutoFit/>
          </a:bodyPr>
          <a:lstStyle/>
          <a:p>
            <a:pPr algn="ctr">
              <a:lnSpc>
                <a:spcPct val="90000"/>
              </a:lnSpc>
            </a:pPr>
            <a:r>
              <a:rPr lang="en-US" sz="1200" b="1" dirty="0"/>
              <a:t>Passive</a:t>
            </a:r>
          </a:p>
          <a:p>
            <a:pPr algn="ctr">
              <a:lnSpc>
                <a:spcPct val="90000"/>
              </a:lnSpc>
            </a:pPr>
            <a:r>
              <a:rPr lang="en-US" sz="1200" b="1" dirty="0"/>
              <a:t>Shielding</a:t>
            </a:r>
          </a:p>
        </p:txBody>
      </p:sp>
      <p:sp>
        <p:nvSpPr>
          <p:cNvPr id="34" name="TextBox 33">
            <a:extLst>
              <a:ext uri="{FF2B5EF4-FFF2-40B4-BE49-F238E27FC236}">
                <a16:creationId xmlns:a16="http://schemas.microsoft.com/office/drawing/2014/main" id="{DFC8F38B-41F3-450A-BD2F-382AB5F7347B}"/>
              </a:ext>
            </a:extLst>
          </p:cNvPr>
          <p:cNvSpPr txBox="1"/>
          <p:nvPr/>
        </p:nvSpPr>
        <p:spPr>
          <a:xfrm>
            <a:off x="11114116" y="3157767"/>
            <a:ext cx="880370" cy="424732"/>
          </a:xfrm>
          <a:prstGeom prst="rect">
            <a:avLst/>
          </a:prstGeom>
          <a:noFill/>
        </p:spPr>
        <p:txBody>
          <a:bodyPr wrap="none" rtlCol="0">
            <a:spAutoFit/>
          </a:bodyPr>
          <a:lstStyle/>
          <a:p>
            <a:pPr algn="ctr">
              <a:lnSpc>
                <a:spcPct val="90000"/>
              </a:lnSpc>
            </a:pPr>
            <a:r>
              <a:rPr lang="en-US" sz="1200" b="1" dirty="0"/>
              <a:t>Passive</a:t>
            </a:r>
          </a:p>
          <a:p>
            <a:pPr algn="ctr">
              <a:lnSpc>
                <a:spcPct val="90000"/>
              </a:lnSpc>
            </a:pPr>
            <a:r>
              <a:rPr lang="en-US" sz="1200" b="1" dirty="0"/>
              <a:t>Shielding</a:t>
            </a:r>
          </a:p>
        </p:txBody>
      </p:sp>
      <p:sp>
        <p:nvSpPr>
          <p:cNvPr id="35" name="TextBox 34">
            <a:extLst>
              <a:ext uri="{FF2B5EF4-FFF2-40B4-BE49-F238E27FC236}">
                <a16:creationId xmlns:a16="http://schemas.microsoft.com/office/drawing/2014/main" id="{57FC02C6-DCE2-491F-B9DC-DF1A975A7443}"/>
              </a:ext>
            </a:extLst>
          </p:cNvPr>
          <p:cNvSpPr txBox="1"/>
          <p:nvPr/>
        </p:nvSpPr>
        <p:spPr>
          <a:xfrm>
            <a:off x="11007103" y="4676740"/>
            <a:ext cx="1037463" cy="757130"/>
          </a:xfrm>
          <a:prstGeom prst="rect">
            <a:avLst/>
          </a:prstGeom>
          <a:noFill/>
        </p:spPr>
        <p:txBody>
          <a:bodyPr wrap="none" rtlCol="0">
            <a:spAutoFit/>
          </a:bodyPr>
          <a:lstStyle/>
          <a:p>
            <a:pPr algn="ctr">
              <a:lnSpc>
                <a:spcPct val="90000"/>
              </a:lnSpc>
            </a:pPr>
            <a:r>
              <a:rPr lang="en-US" sz="1200" b="1" dirty="0"/>
              <a:t>Shielding</a:t>
            </a:r>
          </a:p>
          <a:p>
            <a:pPr algn="ctr">
              <a:lnSpc>
                <a:spcPct val="90000"/>
              </a:lnSpc>
            </a:pPr>
            <a:r>
              <a:rPr lang="en-US" sz="1200" b="1" dirty="0"/>
              <a:t>Reflectors</a:t>
            </a:r>
          </a:p>
          <a:p>
            <a:pPr algn="ctr">
              <a:lnSpc>
                <a:spcPct val="90000"/>
              </a:lnSpc>
            </a:pPr>
            <a:r>
              <a:rPr lang="en-US" sz="1200" b="1" dirty="0"/>
              <a:t>Moderators</a:t>
            </a:r>
          </a:p>
          <a:p>
            <a:pPr algn="ctr">
              <a:lnSpc>
                <a:spcPct val="90000"/>
              </a:lnSpc>
            </a:pPr>
            <a:r>
              <a:rPr lang="en-US" sz="1200" b="1" dirty="0"/>
              <a:t>Beam Ports</a:t>
            </a:r>
          </a:p>
        </p:txBody>
      </p:sp>
    </p:spTree>
    <p:extLst>
      <p:ext uri="{BB962C8B-B14F-4D97-AF65-F5344CB8AC3E}">
        <p14:creationId xmlns:p14="http://schemas.microsoft.com/office/powerpoint/2010/main" val="4200412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A2C9-226D-49F9-B9DF-ADF1D48969C1}"/>
              </a:ext>
            </a:extLst>
          </p:cNvPr>
          <p:cNvSpPr>
            <a:spLocks noGrp="1"/>
          </p:cNvSpPr>
          <p:nvPr>
            <p:ph type="title"/>
          </p:nvPr>
        </p:nvSpPr>
        <p:spPr>
          <a:xfrm>
            <a:off x="344288" y="320040"/>
            <a:ext cx="11422261" cy="510909"/>
          </a:xfrm>
        </p:spPr>
        <p:txBody>
          <a:bodyPr/>
          <a:lstStyle/>
          <a:p>
            <a:r>
              <a:rPr lang="en-US" dirty="0"/>
              <a:t>Upper Segment Removal Details</a:t>
            </a:r>
          </a:p>
        </p:txBody>
      </p:sp>
      <p:pic>
        <p:nvPicPr>
          <p:cNvPr id="9" name="Picture 8">
            <a:extLst>
              <a:ext uri="{FF2B5EF4-FFF2-40B4-BE49-F238E27FC236}">
                <a16:creationId xmlns:a16="http://schemas.microsoft.com/office/drawing/2014/main" id="{EB80A59C-FCDF-43B7-8F7A-E9B8B691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267" y="954774"/>
            <a:ext cx="2706770" cy="3609027"/>
          </a:xfrm>
          <a:prstGeom prst="rect">
            <a:avLst/>
          </a:prstGeom>
        </p:spPr>
      </p:pic>
      <p:pic>
        <p:nvPicPr>
          <p:cNvPr id="13" name="Picture 12">
            <a:extLst>
              <a:ext uri="{FF2B5EF4-FFF2-40B4-BE49-F238E27FC236}">
                <a16:creationId xmlns:a16="http://schemas.microsoft.com/office/drawing/2014/main" id="{C28D19D6-707D-4642-AC46-02A8803CE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3035" y="2822680"/>
            <a:ext cx="4393975" cy="3295481"/>
          </a:xfrm>
          <a:prstGeom prst="rect">
            <a:avLst/>
          </a:prstGeom>
        </p:spPr>
      </p:pic>
      <p:pic>
        <p:nvPicPr>
          <p:cNvPr id="11" name="Picture 10">
            <a:extLst>
              <a:ext uri="{FF2B5EF4-FFF2-40B4-BE49-F238E27FC236}">
                <a16:creationId xmlns:a16="http://schemas.microsoft.com/office/drawing/2014/main" id="{D80BDFB1-3A6A-4D07-95A8-8D1C00818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230" y="961410"/>
            <a:ext cx="4843780" cy="3632835"/>
          </a:xfrm>
          <a:prstGeom prst="rect">
            <a:avLst/>
          </a:prstGeom>
        </p:spPr>
      </p:pic>
      <p:sp>
        <p:nvSpPr>
          <p:cNvPr id="14" name="TextBox 13">
            <a:extLst>
              <a:ext uri="{FF2B5EF4-FFF2-40B4-BE49-F238E27FC236}">
                <a16:creationId xmlns:a16="http://schemas.microsoft.com/office/drawing/2014/main" id="{D190A5A0-4AC1-4F44-854D-E81A87153A12}"/>
              </a:ext>
            </a:extLst>
          </p:cNvPr>
          <p:cNvSpPr txBox="1"/>
          <p:nvPr/>
        </p:nvSpPr>
        <p:spPr>
          <a:xfrm>
            <a:off x="101815" y="4906735"/>
            <a:ext cx="7669087" cy="1569660"/>
          </a:xfrm>
          <a:prstGeom prst="rect">
            <a:avLst/>
          </a:prstGeom>
          <a:noFill/>
        </p:spPr>
        <p:txBody>
          <a:bodyPr wrap="none" rtlCol="0">
            <a:spAutoFit/>
          </a:bodyPr>
          <a:lstStyle/>
          <a:p>
            <a:r>
              <a:rPr lang="en-US" sz="1200" b="1" dirty="0"/>
              <a:t>Radiological Conditions</a:t>
            </a:r>
          </a:p>
          <a:p>
            <a:r>
              <a:rPr lang="en-US" sz="1200" dirty="0"/>
              <a:t>No loose radioactive contamination detected (&lt;background/smear)</a:t>
            </a:r>
          </a:p>
          <a:p>
            <a:r>
              <a:rPr lang="en-US" sz="1200" dirty="0"/>
              <a:t>300 mR/hr at the open upper segment cask base (upper segment inside) before cask was set on its base plate</a:t>
            </a:r>
          </a:p>
          <a:p>
            <a:r>
              <a:rPr lang="en-US" sz="1200" dirty="0"/>
              <a:t>0.2 mR/hr on contact with the loaded cask</a:t>
            </a:r>
          </a:p>
          <a:p>
            <a:r>
              <a:rPr lang="en-US" sz="1200" b="1" i="1" dirty="0">
                <a:solidFill>
                  <a:srgbClr val="FF0000"/>
                </a:solidFill>
              </a:rPr>
              <a:t>800 mR/hr at the core vessel opening</a:t>
            </a:r>
          </a:p>
          <a:p>
            <a:r>
              <a:rPr lang="en-US" sz="1200" b="1" i="1" dirty="0">
                <a:solidFill>
                  <a:srgbClr val="FF0000"/>
                </a:solidFill>
              </a:rPr>
              <a:t>4.5 R/hr (highest reading) 1 foot from the top of the middle segment</a:t>
            </a:r>
          </a:p>
          <a:p>
            <a:r>
              <a:rPr lang="en-US" sz="1200" dirty="0"/>
              <a:t>Highest personnel exposure: 0.5 mR</a:t>
            </a:r>
          </a:p>
          <a:p>
            <a:r>
              <a:rPr lang="en-US" sz="1200" b="1" i="1" dirty="0">
                <a:solidFill>
                  <a:srgbClr val="FF0000"/>
                </a:solidFill>
              </a:rPr>
              <a:t>Collective dose (16 people): 2.1 mR</a:t>
            </a:r>
          </a:p>
        </p:txBody>
      </p:sp>
      <p:sp>
        <p:nvSpPr>
          <p:cNvPr id="15" name="TextBox 14">
            <a:extLst>
              <a:ext uri="{FF2B5EF4-FFF2-40B4-BE49-F238E27FC236}">
                <a16:creationId xmlns:a16="http://schemas.microsoft.com/office/drawing/2014/main" id="{5B65DCEE-A439-4E08-A4F3-473F8BEECCEF}"/>
              </a:ext>
            </a:extLst>
          </p:cNvPr>
          <p:cNvSpPr txBox="1"/>
          <p:nvPr/>
        </p:nvSpPr>
        <p:spPr>
          <a:xfrm>
            <a:off x="505297" y="4575186"/>
            <a:ext cx="3196709" cy="286232"/>
          </a:xfrm>
          <a:prstGeom prst="rect">
            <a:avLst/>
          </a:prstGeom>
          <a:noFill/>
        </p:spPr>
        <p:txBody>
          <a:bodyPr wrap="none" rtlCol="0">
            <a:spAutoFit/>
          </a:bodyPr>
          <a:lstStyle/>
          <a:p>
            <a:pPr>
              <a:lnSpc>
                <a:spcPct val="90000"/>
              </a:lnSpc>
            </a:pPr>
            <a:r>
              <a:rPr lang="en-US" sz="1400" b="1" dirty="0"/>
              <a:t>Installation of Upper Segment Cask</a:t>
            </a:r>
          </a:p>
        </p:txBody>
      </p:sp>
      <p:sp>
        <p:nvSpPr>
          <p:cNvPr id="16" name="TextBox 15">
            <a:extLst>
              <a:ext uri="{FF2B5EF4-FFF2-40B4-BE49-F238E27FC236}">
                <a16:creationId xmlns:a16="http://schemas.microsoft.com/office/drawing/2014/main" id="{D562B863-DF23-4D09-B638-DD68257F5044}"/>
              </a:ext>
            </a:extLst>
          </p:cNvPr>
          <p:cNvSpPr txBox="1"/>
          <p:nvPr/>
        </p:nvSpPr>
        <p:spPr>
          <a:xfrm>
            <a:off x="9150226" y="2364611"/>
            <a:ext cx="2901756" cy="674031"/>
          </a:xfrm>
          <a:prstGeom prst="rect">
            <a:avLst/>
          </a:prstGeom>
          <a:noFill/>
        </p:spPr>
        <p:txBody>
          <a:bodyPr wrap="none" rtlCol="0">
            <a:spAutoFit/>
          </a:bodyPr>
          <a:lstStyle/>
          <a:p>
            <a:pPr algn="r">
              <a:lnSpc>
                <a:spcPct val="90000"/>
              </a:lnSpc>
            </a:pPr>
            <a:r>
              <a:rPr lang="en-US" sz="1400" b="1" dirty="0"/>
              <a:t>Removing Upper Segment Cask</a:t>
            </a:r>
          </a:p>
          <a:p>
            <a:pPr algn="r">
              <a:lnSpc>
                <a:spcPct val="90000"/>
              </a:lnSpc>
            </a:pPr>
            <a:r>
              <a:rPr lang="en-US" sz="1400" b="1" dirty="0"/>
              <a:t>From Core Vessel</a:t>
            </a:r>
          </a:p>
          <a:p>
            <a:pPr>
              <a:lnSpc>
                <a:spcPct val="90000"/>
              </a:lnSpc>
            </a:pPr>
            <a:endParaRPr lang="en-US" sz="1400" b="1" dirty="0"/>
          </a:p>
        </p:txBody>
      </p:sp>
      <p:sp>
        <p:nvSpPr>
          <p:cNvPr id="17" name="TextBox 16">
            <a:extLst>
              <a:ext uri="{FF2B5EF4-FFF2-40B4-BE49-F238E27FC236}">
                <a16:creationId xmlns:a16="http://schemas.microsoft.com/office/drawing/2014/main" id="{AA8F075E-94B3-4428-97F3-F486CBF51486}"/>
              </a:ext>
            </a:extLst>
          </p:cNvPr>
          <p:cNvSpPr txBox="1"/>
          <p:nvPr/>
        </p:nvSpPr>
        <p:spPr>
          <a:xfrm>
            <a:off x="8596563" y="1058448"/>
            <a:ext cx="1914307" cy="480131"/>
          </a:xfrm>
          <a:prstGeom prst="rect">
            <a:avLst/>
          </a:prstGeom>
          <a:noFill/>
        </p:spPr>
        <p:txBody>
          <a:bodyPr wrap="none" rtlCol="0">
            <a:spAutoFit/>
          </a:bodyPr>
          <a:lstStyle/>
          <a:p>
            <a:pPr>
              <a:lnSpc>
                <a:spcPct val="90000"/>
              </a:lnSpc>
            </a:pPr>
            <a:r>
              <a:rPr lang="en-US" sz="1400" b="1" dirty="0"/>
              <a:t>Upper Segment</a:t>
            </a:r>
          </a:p>
          <a:p>
            <a:pPr>
              <a:lnSpc>
                <a:spcPct val="90000"/>
              </a:lnSpc>
            </a:pPr>
            <a:r>
              <a:rPr lang="en-US" sz="1400" b="1" dirty="0"/>
              <a:t>Extraction into Cask</a:t>
            </a:r>
          </a:p>
        </p:txBody>
      </p:sp>
    </p:spTree>
    <p:extLst>
      <p:ext uri="{BB962C8B-B14F-4D97-AF65-F5344CB8AC3E}">
        <p14:creationId xmlns:p14="http://schemas.microsoft.com/office/powerpoint/2010/main" val="327926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3524-633B-44F9-A748-B06E06D821BB}"/>
              </a:ext>
            </a:extLst>
          </p:cNvPr>
          <p:cNvSpPr>
            <a:spLocks noGrp="1"/>
          </p:cNvSpPr>
          <p:nvPr>
            <p:ph type="title"/>
          </p:nvPr>
        </p:nvSpPr>
        <p:spPr>
          <a:xfrm>
            <a:off x="344288" y="320040"/>
            <a:ext cx="11422261" cy="510909"/>
          </a:xfrm>
        </p:spPr>
        <p:txBody>
          <a:bodyPr/>
          <a:lstStyle/>
          <a:p>
            <a:r>
              <a:rPr lang="en-US" dirty="0"/>
              <a:t>Middle Segment Removal Details</a:t>
            </a:r>
          </a:p>
        </p:txBody>
      </p:sp>
      <p:pic>
        <p:nvPicPr>
          <p:cNvPr id="5" name="Picture 4">
            <a:extLst>
              <a:ext uri="{FF2B5EF4-FFF2-40B4-BE49-F238E27FC236}">
                <a16:creationId xmlns:a16="http://schemas.microsoft.com/office/drawing/2014/main" id="{80603BAF-838E-4557-9386-35AFC219F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1126" y="830949"/>
            <a:ext cx="3287713" cy="2465785"/>
          </a:xfrm>
          <a:prstGeom prst="rect">
            <a:avLst/>
          </a:prstGeom>
        </p:spPr>
      </p:pic>
      <p:pic>
        <p:nvPicPr>
          <p:cNvPr id="7" name="Picture 6">
            <a:extLst>
              <a:ext uri="{FF2B5EF4-FFF2-40B4-BE49-F238E27FC236}">
                <a16:creationId xmlns:a16="http://schemas.microsoft.com/office/drawing/2014/main" id="{E68A0282-71A7-46AB-ADDC-DA777CF7C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86" y="830949"/>
            <a:ext cx="4467367" cy="3350526"/>
          </a:xfrm>
          <a:prstGeom prst="rect">
            <a:avLst/>
          </a:prstGeom>
        </p:spPr>
      </p:pic>
      <p:pic>
        <p:nvPicPr>
          <p:cNvPr id="15" name="Picture 14">
            <a:extLst>
              <a:ext uri="{FF2B5EF4-FFF2-40B4-BE49-F238E27FC236}">
                <a16:creationId xmlns:a16="http://schemas.microsoft.com/office/drawing/2014/main" id="{391683D8-0A24-4613-A194-577B7ED40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7" y="235638"/>
            <a:ext cx="4127500" cy="3095625"/>
          </a:xfrm>
          <a:prstGeom prst="rect">
            <a:avLst/>
          </a:prstGeom>
        </p:spPr>
      </p:pic>
      <p:pic>
        <p:nvPicPr>
          <p:cNvPr id="17" name="Picture 16">
            <a:extLst>
              <a:ext uri="{FF2B5EF4-FFF2-40B4-BE49-F238E27FC236}">
                <a16:creationId xmlns:a16="http://schemas.microsoft.com/office/drawing/2014/main" id="{C84BA350-F26F-4A65-BC1D-DF3F44AA3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1462" y="3113590"/>
            <a:ext cx="4678363" cy="3508772"/>
          </a:xfrm>
          <a:prstGeom prst="rect">
            <a:avLst/>
          </a:prstGeom>
        </p:spPr>
      </p:pic>
      <p:sp>
        <p:nvSpPr>
          <p:cNvPr id="19" name="TextBox 18">
            <a:extLst>
              <a:ext uri="{FF2B5EF4-FFF2-40B4-BE49-F238E27FC236}">
                <a16:creationId xmlns:a16="http://schemas.microsoft.com/office/drawing/2014/main" id="{4C7B2D68-B541-47C3-BB71-E20F14BE926C}"/>
              </a:ext>
            </a:extLst>
          </p:cNvPr>
          <p:cNvSpPr txBox="1"/>
          <p:nvPr/>
        </p:nvSpPr>
        <p:spPr>
          <a:xfrm>
            <a:off x="179386" y="4181475"/>
            <a:ext cx="2034531" cy="480131"/>
          </a:xfrm>
          <a:prstGeom prst="rect">
            <a:avLst/>
          </a:prstGeom>
          <a:noFill/>
        </p:spPr>
        <p:txBody>
          <a:bodyPr wrap="none" rtlCol="0">
            <a:spAutoFit/>
          </a:bodyPr>
          <a:lstStyle/>
          <a:p>
            <a:pPr>
              <a:lnSpc>
                <a:spcPct val="90000"/>
              </a:lnSpc>
            </a:pPr>
            <a:r>
              <a:rPr lang="en-US" sz="1400" b="1" dirty="0"/>
              <a:t>Middle Segment Pipe </a:t>
            </a:r>
          </a:p>
          <a:p>
            <a:pPr>
              <a:lnSpc>
                <a:spcPct val="90000"/>
              </a:lnSpc>
            </a:pPr>
            <a:r>
              <a:rPr lang="en-US" sz="1400" b="1" dirty="0"/>
              <a:t>Cutting and Removal</a:t>
            </a:r>
          </a:p>
        </p:txBody>
      </p:sp>
      <p:sp>
        <p:nvSpPr>
          <p:cNvPr id="21" name="TextBox 20">
            <a:extLst>
              <a:ext uri="{FF2B5EF4-FFF2-40B4-BE49-F238E27FC236}">
                <a16:creationId xmlns:a16="http://schemas.microsoft.com/office/drawing/2014/main" id="{F4981AE6-2129-42E8-BA72-169C5788B9E0}"/>
              </a:ext>
            </a:extLst>
          </p:cNvPr>
          <p:cNvSpPr txBox="1"/>
          <p:nvPr/>
        </p:nvSpPr>
        <p:spPr>
          <a:xfrm>
            <a:off x="10275109" y="3326713"/>
            <a:ext cx="1914307" cy="480131"/>
          </a:xfrm>
          <a:prstGeom prst="rect">
            <a:avLst/>
          </a:prstGeom>
          <a:noFill/>
        </p:spPr>
        <p:txBody>
          <a:bodyPr wrap="none" rtlCol="0">
            <a:spAutoFit/>
          </a:bodyPr>
          <a:lstStyle/>
          <a:p>
            <a:pPr algn="r">
              <a:lnSpc>
                <a:spcPct val="90000"/>
              </a:lnSpc>
            </a:pPr>
            <a:r>
              <a:rPr lang="en-US" sz="1400" b="1" dirty="0"/>
              <a:t>Middle Segment</a:t>
            </a:r>
          </a:p>
          <a:p>
            <a:pPr algn="r">
              <a:lnSpc>
                <a:spcPct val="90000"/>
              </a:lnSpc>
            </a:pPr>
            <a:r>
              <a:rPr lang="en-US" sz="1400" b="1" dirty="0"/>
              <a:t>Extraction into Cask</a:t>
            </a:r>
          </a:p>
        </p:txBody>
      </p:sp>
      <p:sp>
        <p:nvSpPr>
          <p:cNvPr id="22" name="TextBox 21">
            <a:extLst>
              <a:ext uri="{FF2B5EF4-FFF2-40B4-BE49-F238E27FC236}">
                <a16:creationId xmlns:a16="http://schemas.microsoft.com/office/drawing/2014/main" id="{BADE9F4B-DF9B-4A94-859D-85C8993E8F35}"/>
              </a:ext>
            </a:extLst>
          </p:cNvPr>
          <p:cNvSpPr txBox="1"/>
          <p:nvPr/>
        </p:nvSpPr>
        <p:spPr>
          <a:xfrm>
            <a:off x="250534" y="4921916"/>
            <a:ext cx="4681090" cy="1366528"/>
          </a:xfrm>
          <a:prstGeom prst="rect">
            <a:avLst/>
          </a:prstGeom>
          <a:noFill/>
        </p:spPr>
        <p:txBody>
          <a:bodyPr wrap="none" rtlCol="0">
            <a:spAutoFit/>
          </a:bodyPr>
          <a:lstStyle/>
          <a:p>
            <a:pPr lvl="0"/>
            <a:r>
              <a:rPr lang="en-US" sz="1200" b="1" dirty="0"/>
              <a:t>Radiological Conditions:</a:t>
            </a:r>
          </a:p>
          <a:p>
            <a:pPr lvl="0"/>
            <a:r>
              <a:rPr lang="en-US" sz="1200" b="1" i="1" dirty="0">
                <a:solidFill>
                  <a:srgbClr val="FF0000"/>
                </a:solidFill>
              </a:rPr>
              <a:t>500 – 1,000 mR/h @ the plane of the Core Vessel</a:t>
            </a:r>
          </a:p>
          <a:p>
            <a:pPr lvl="0"/>
            <a:r>
              <a:rPr lang="en-US" sz="1200" dirty="0"/>
              <a:t>3.1 mR/h on contact and &gt;0.2 mR/h @ 30 cm from </a:t>
            </a:r>
          </a:p>
          <a:p>
            <a:pPr lvl="0"/>
            <a:r>
              <a:rPr lang="en-US" sz="1200" dirty="0"/>
              <a:t>   the side of the cask with the middle segment inside</a:t>
            </a:r>
          </a:p>
          <a:p>
            <a:pPr marL="0" indent="0">
              <a:buNone/>
            </a:pPr>
            <a:endParaRPr lang="en-US" sz="1200" u="sng" dirty="0"/>
          </a:p>
          <a:p>
            <a:pPr marL="0" indent="0">
              <a:buNone/>
            </a:pPr>
            <a:r>
              <a:rPr lang="en-US" sz="1200" u="sng" dirty="0"/>
              <a:t>Highest smear results</a:t>
            </a:r>
            <a:r>
              <a:rPr lang="en-US" sz="1200" b="1" dirty="0"/>
              <a:t>:</a:t>
            </a:r>
            <a:r>
              <a:rPr lang="en-US" sz="1200" dirty="0"/>
              <a:t> SDER work area was 9,400 dpm/100cm</a:t>
            </a:r>
            <a:r>
              <a:rPr lang="en-US" sz="1200" baseline="30000" dirty="0"/>
              <a:t>2</a:t>
            </a:r>
            <a:r>
              <a:rPr lang="en-US" sz="1200" dirty="0"/>
              <a:t>  </a:t>
            </a:r>
          </a:p>
          <a:p>
            <a:pPr algn="ctr">
              <a:lnSpc>
                <a:spcPct val="90000"/>
              </a:lnSpc>
            </a:pPr>
            <a:endParaRPr lang="en-US" sz="1200" dirty="0"/>
          </a:p>
        </p:txBody>
      </p:sp>
      <p:sp>
        <p:nvSpPr>
          <p:cNvPr id="10" name="TextBox 9">
            <a:extLst>
              <a:ext uri="{FF2B5EF4-FFF2-40B4-BE49-F238E27FC236}">
                <a16:creationId xmlns:a16="http://schemas.microsoft.com/office/drawing/2014/main" id="{EFA68A74-7832-4373-92B8-399C23576EE4}"/>
              </a:ext>
            </a:extLst>
          </p:cNvPr>
          <p:cNvSpPr txBox="1"/>
          <p:nvPr/>
        </p:nvSpPr>
        <p:spPr>
          <a:xfrm>
            <a:off x="9974195" y="5433573"/>
            <a:ext cx="2005614" cy="286232"/>
          </a:xfrm>
          <a:prstGeom prst="rect">
            <a:avLst/>
          </a:prstGeom>
          <a:noFill/>
        </p:spPr>
        <p:txBody>
          <a:bodyPr wrap="none" rtlCol="0">
            <a:spAutoFit/>
          </a:bodyPr>
          <a:lstStyle/>
          <a:p>
            <a:pPr algn="r">
              <a:lnSpc>
                <a:spcPct val="90000"/>
              </a:lnSpc>
            </a:pPr>
            <a:r>
              <a:rPr lang="en-US" sz="1400" b="1" dirty="0"/>
              <a:t>Remote Camera View</a:t>
            </a:r>
          </a:p>
        </p:txBody>
      </p:sp>
    </p:spTree>
    <p:extLst>
      <p:ext uri="{BB962C8B-B14F-4D97-AF65-F5344CB8AC3E}">
        <p14:creationId xmlns:p14="http://schemas.microsoft.com/office/powerpoint/2010/main" val="107509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5C48-7EAF-4A94-99BC-65A20E3A03DA}"/>
              </a:ext>
            </a:extLst>
          </p:cNvPr>
          <p:cNvSpPr>
            <a:spLocks noGrp="1"/>
          </p:cNvSpPr>
          <p:nvPr>
            <p:ph type="title"/>
          </p:nvPr>
        </p:nvSpPr>
        <p:spPr>
          <a:xfrm>
            <a:off x="344288" y="320040"/>
            <a:ext cx="11422261" cy="510909"/>
          </a:xfrm>
        </p:spPr>
        <p:txBody>
          <a:bodyPr/>
          <a:lstStyle/>
          <a:p>
            <a:r>
              <a:rPr lang="en-US" dirty="0"/>
              <a:t>Lower Segment Removal Preparation</a:t>
            </a:r>
          </a:p>
        </p:txBody>
      </p:sp>
      <p:pic>
        <p:nvPicPr>
          <p:cNvPr id="5" name="Picture 4">
            <a:extLst>
              <a:ext uri="{FF2B5EF4-FFF2-40B4-BE49-F238E27FC236}">
                <a16:creationId xmlns:a16="http://schemas.microsoft.com/office/drawing/2014/main" id="{F672B204-D8D7-4A20-90D6-564F83AD4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288" y="914400"/>
            <a:ext cx="4572000" cy="3429000"/>
          </a:xfrm>
          <a:prstGeom prst="rect">
            <a:avLst/>
          </a:prstGeom>
        </p:spPr>
      </p:pic>
      <p:pic>
        <p:nvPicPr>
          <p:cNvPr id="7" name="Picture 6">
            <a:extLst>
              <a:ext uri="{FF2B5EF4-FFF2-40B4-BE49-F238E27FC236}">
                <a16:creationId xmlns:a16="http://schemas.microsoft.com/office/drawing/2014/main" id="{2CC6EE2C-003D-4A8A-AA49-6D6DCD9B3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730" y="2511228"/>
            <a:ext cx="3106340" cy="4141787"/>
          </a:xfrm>
          <a:prstGeom prst="rect">
            <a:avLst/>
          </a:prstGeom>
        </p:spPr>
      </p:pic>
      <p:pic>
        <p:nvPicPr>
          <p:cNvPr id="11" name="Picture 10">
            <a:extLst>
              <a:ext uri="{FF2B5EF4-FFF2-40B4-BE49-F238E27FC236}">
                <a16:creationId xmlns:a16="http://schemas.microsoft.com/office/drawing/2014/main" id="{47FD6DA8-080C-41E3-8713-11471AC68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538" y="832669"/>
            <a:ext cx="4745038" cy="3558779"/>
          </a:xfrm>
          <a:prstGeom prst="rect">
            <a:avLst/>
          </a:prstGeom>
        </p:spPr>
      </p:pic>
      <p:sp>
        <p:nvSpPr>
          <p:cNvPr id="3" name="TextBox 2">
            <a:extLst>
              <a:ext uri="{FF2B5EF4-FFF2-40B4-BE49-F238E27FC236}">
                <a16:creationId xmlns:a16="http://schemas.microsoft.com/office/drawing/2014/main" id="{CB28B366-4E04-46C6-B5EE-5D8F240ED2D8}"/>
              </a:ext>
            </a:extLst>
          </p:cNvPr>
          <p:cNvSpPr txBox="1"/>
          <p:nvPr/>
        </p:nvSpPr>
        <p:spPr>
          <a:xfrm>
            <a:off x="293225" y="4877614"/>
            <a:ext cx="3937296" cy="535531"/>
          </a:xfrm>
          <a:prstGeom prst="rect">
            <a:avLst/>
          </a:prstGeom>
          <a:noFill/>
        </p:spPr>
        <p:txBody>
          <a:bodyPr wrap="none" rtlCol="0">
            <a:spAutoFit/>
          </a:bodyPr>
          <a:lstStyle/>
          <a:p>
            <a:pPr>
              <a:lnSpc>
                <a:spcPct val="90000"/>
              </a:lnSpc>
            </a:pPr>
            <a:r>
              <a:rPr lang="en-US" sz="1600" i="1" dirty="0"/>
              <a:t>Lower segment pipe cutting and removal </a:t>
            </a:r>
          </a:p>
          <a:p>
            <a:pPr>
              <a:lnSpc>
                <a:spcPct val="90000"/>
              </a:lnSpc>
            </a:pPr>
            <a:r>
              <a:rPr lang="en-US" sz="1600" i="1" dirty="0"/>
              <a:t>involved the highest radiological hazards</a:t>
            </a:r>
          </a:p>
        </p:txBody>
      </p:sp>
      <p:sp>
        <p:nvSpPr>
          <p:cNvPr id="8" name="TextBox 7">
            <a:extLst>
              <a:ext uri="{FF2B5EF4-FFF2-40B4-BE49-F238E27FC236}">
                <a16:creationId xmlns:a16="http://schemas.microsoft.com/office/drawing/2014/main" id="{2CA8E99D-2B78-43FF-B7B2-A332F5F09EAD}"/>
              </a:ext>
            </a:extLst>
          </p:cNvPr>
          <p:cNvSpPr txBox="1"/>
          <p:nvPr/>
        </p:nvSpPr>
        <p:spPr>
          <a:xfrm>
            <a:off x="263471" y="4342055"/>
            <a:ext cx="2034531" cy="480131"/>
          </a:xfrm>
          <a:prstGeom prst="rect">
            <a:avLst/>
          </a:prstGeom>
          <a:noFill/>
        </p:spPr>
        <p:txBody>
          <a:bodyPr wrap="none" rtlCol="0">
            <a:spAutoFit/>
          </a:bodyPr>
          <a:lstStyle/>
          <a:p>
            <a:pPr>
              <a:lnSpc>
                <a:spcPct val="90000"/>
              </a:lnSpc>
            </a:pPr>
            <a:r>
              <a:rPr lang="en-US" sz="1400" b="1" dirty="0"/>
              <a:t>Lower Segment Pipe </a:t>
            </a:r>
          </a:p>
          <a:p>
            <a:pPr>
              <a:lnSpc>
                <a:spcPct val="90000"/>
              </a:lnSpc>
            </a:pPr>
            <a:r>
              <a:rPr lang="en-US" sz="1400" b="1" dirty="0"/>
              <a:t>Cutting and Removal</a:t>
            </a:r>
          </a:p>
        </p:txBody>
      </p:sp>
      <p:sp>
        <p:nvSpPr>
          <p:cNvPr id="9" name="TextBox 8">
            <a:extLst>
              <a:ext uri="{FF2B5EF4-FFF2-40B4-BE49-F238E27FC236}">
                <a16:creationId xmlns:a16="http://schemas.microsoft.com/office/drawing/2014/main" id="{5042B204-4259-4007-8AFA-F35A351360F6}"/>
              </a:ext>
            </a:extLst>
          </p:cNvPr>
          <p:cNvSpPr txBox="1"/>
          <p:nvPr/>
        </p:nvSpPr>
        <p:spPr>
          <a:xfrm>
            <a:off x="9571248" y="4364868"/>
            <a:ext cx="2505558" cy="480131"/>
          </a:xfrm>
          <a:prstGeom prst="rect">
            <a:avLst/>
          </a:prstGeom>
          <a:noFill/>
        </p:spPr>
        <p:txBody>
          <a:bodyPr wrap="none" rtlCol="0">
            <a:spAutoFit/>
          </a:bodyPr>
          <a:lstStyle/>
          <a:p>
            <a:pPr algn="r">
              <a:lnSpc>
                <a:spcPct val="90000"/>
              </a:lnSpc>
            </a:pPr>
            <a:r>
              <a:rPr lang="en-US" sz="1400" b="1" dirty="0"/>
              <a:t>Installation and Testing </a:t>
            </a:r>
          </a:p>
          <a:p>
            <a:pPr algn="r">
              <a:lnSpc>
                <a:spcPct val="90000"/>
              </a:lnSpc>
            </a:pPr>
            <a:r>
              <a:rPr lang="en-US" sz="1400" b="1" dirty="0"/>
              <a:t>of Shielded Door Assembly</a:t>
            </a:r>
          </a:p>
        </p:txBody>
      </p:sp>
      <p:sp>
        <p:nvSpPr>
          <p:cNvPr id="10" name="TextBox 9">
            <a:extLst>
              <a:ext uri="{FF2B5EF4-FFF2-40B4-BE49-F238E27FC236}">
                <a16:creationId xmlns:a16="http://schemas.microsoft.com/office/drawing/2014/main" id="{84C32E64-4343-4325-B967-0967B6CC4DAF}"/>
              </a:ext>
            </a:extLst>
          </p:cNvPr>
          <p:cNvSpPr txBox="1"/>
          <p:nvPr/>
        </p:nvSpPr>
        <p:spPr>
          <a:xfrm>
            <a:off x="7522070" y="5541828"/>
            <a:ext cx="2728632" cy="480131"/>
          </a:xfrm>
          <a:prstGeom prst="rect">
            <a:avLst/>
          </a:prstGeom>
          <a:noFill/>
        </p:spPr>
        <p:txBody>
          <a:bodyPr wrap="none" rtlCol="0">
            <a:spAutoFit/>
          </a:bodyPr>
          <a:lstStyle/>
          <a:p>
            <a:pPr>
              <a:lnSpc>
                <a:spcPct val="90000"/>
              </a:lnSpc>
            </a:pPr>
            <a:r>
              <a:rPr lang="en-US" sz="1400" b="1" dirty="0"/>
              <a:t>Installation of Lower Segment</a:t>
            </a:r>
          </a:p>
          <a:p>
            <a:pPr>
              <a:lnSpc>
                <a:spcPct val="90000"/>
              </a:lnSpc>
            </a:pPr>
            <a:r>
              <a:rPr lang="en-US" sz="1400" b="1" dirty="0"/>
              <a:t>Cask over the Core Vessel</a:t>
            </a:r>
          </a:p>
        </p:txBody>
      </p:sp>
    </p:spTree>
    <p:extLst>
      <p:ext uri="{BB962C8B-B14F-4D97-AF65-F5344CB8AC3E}">
        <p14:creationId xmlns:p14="http://schemas.microsoft.com/office/powerpoint/2010/main" val="49493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sembly13e">
            <a:extLst>
              <a:ext uri="{FF2B5EF4-FFF2-40B4-BE49-F238E27FC236}">
                <a16:creationId xmlns:a16="http://schemas.microsoft.com/office/drawing/2014/main" id="{14F434C4-A212-4C0C-93D2-02240C733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438" y="1943745"/>
            <a:ext cx="3030406" cy="2970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E22C3D-EBB1-4D8D-9F8E-4D644E3BFCF3}"/>
              </a:ext>
            </a:extLst>
          </p:cNvPr>
          <p:cNvSpPr>
            <a:spLocks noGrp="1"/>
          </p:cNvSpPr>
          <p:nvPr>
            <p:ph type="title"/>
          </p:nvPr>
        </p:nvSpPr>
        <p:spPr>
          <a:xfrm>
            <a:off x="344288" y="320040"/>
            <a:ext cx="11422261" cy="510909"/>
          </a:xfrm>
        </p:spPr>
        <p:txBody>
          <a:bodyPr/>
          <a:lstStyle/>
          <a:p>
            <a:r>
              <a:rPr lang="en-US" dirty="0"/>
              <a:t>Lower Segment Removal</a:t>
            </a:r>
          </a:p>
        </p:txBody>
      </p:sp>
      <p:pic>
        <p:nvPicPr>
          <p:cNvPr id="7" name="Picture 6">
            <a:extLst>
              <a:ext uri="{FF2B5EF4-FFF2-40B4-BE49-F238E27FC236}">
                <a16:creationId xmlns:a16="http://schemas.microsoft.com/office/drawing/2014/main" id="{CDA99B9F-6BAC-44A4-85C2-7D479EF21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294" y="993129"/>
            <a:ext cx="6849277" cy="5136958"/>
          </a:xfrm>
          <a:prstGeom prst="rect">
            <a:avLst/>
          </a:prstGeom>
        </p:spPr>
      </p:pic>
      <p:pic>
        <p:nvPicPr>
          <p:cNvPr id="4" name="Picture 3">
            <a:extLst>
              <a:ext uri="{FF2B5EF4-FFF2-40B4-BE49-F238E27FC236}">
                <a16:creationId xmlns:a16="http://schemas.microsoft.com/office/drawing/2014/main" id="{3C232F74-2C41-4187-8F4F-C32A75A40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68" y="830949"/>
            <a:ext cx="2304789" cy="3087908"/>
          </a:xfrm>
          <a:prstGeom prst="rect">
            <a:avLst/>
          </a:prstGeom>
        </p:spPr>
      </p:pic>
      <p:cxnSp>
        <p:nvCxnSpPr>
          <p:cNvPr id="6" name="Straight Arrow Connector 5">
            <a:extLst>
              <a:ext uri="{FF2B5EF4-FFF2-40B4-BE49-F238E27FC236}">
                <a16:creationId xmlns:a16="http://schemas.microsoft.com/office/drawing/2014/main" id="{9066F7B4-A1DA-4B0C-9FC0-D217725D7696}"/>
              </a:ext>
            </a:extLst>
          </p:cNvPr>
          <p:cNvCxnSpPr/>
          <p:nvPr/>
        </p:nvCxnSpPr>
        <p:spPr>
          <a:xfrm flipH="1" flipV="1">
            <a:off x="3657600" y="4953837"/>
            <a:ext cx="40193" cy="934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313BADD8-E0D5-44DD-B21A-A840444EBDFA}"/>
              </a:ext>
            </a:extLst>
          </p:cNvPr>
          <p:cNvSpPr txBox="1"/>
          <p:nvPr/>
        </p:nvSpPr>
        <p:spPr>
          <a:xfrm>
            <a:off x="1928588" y="993129"/>
            <a:ext cx="1489511" cy="286232"/>
          </a:xfrm>
          <a:prstGeom prst="rect">
            <a:avLst/>
          </a:prstGeom>
          <a:noFill/>
        </p:spPr>
        <p:txBody>
          <a:bodyPr wrap="none" rtlCol="0">
            <a:spAutoFit/>
          </a:bodyPr>
          <a:lstStyle/>
          <a:p>
            <a:pPr algn="ctr">
              <a:lnSpc>
                <a:spcPct val="90000"/>
              </a:lnSpc>
            </a:pPr>
            <a:r>
              <a:rPr lang="en-US" sz="1400" dirty="0"/>
              <a:t>Pneumatic Hoist</a:t>
            </a:r>
          </a:p>
        </p:txBody>
      </p:sp>
      <p:sp>
        <p:nvSpPr>
          <p:cNvPr id="9" name="TextBox 8">
            <a:extLst>
              <a:ext uri="{FF2B5EF4-FFF2-40B4-BE49-F238E27FC236}">
                <a16:creationId xmlns:a16="http://schemas.microsoft.com/office/drawing/2014/main" id="{77F5AD52-02A4-4A64-817E-8E3505C105C5}"/>
              </a:ext>
            </a:extLst>
          </p:cNvPr>
          <p:cNvSpPr txBox="1"/>
          <p:nvPr/>
        </p:nvSpPr>
        <p:spPr>
          <a:xfrm>
            <a:off x="2356799" y="1351782"/>
            <a:ext cx="1319592" cy="286232"/>
          </a:xfrm>
          <a:prstGeom prst="rect">
            <a:avLst/>
          </a:prstGeom>
          <a:noFill/>
        </p:spPr>
        <p:txBody>
          <a:bodyPr wrap="none" rtlCol="0">
            <a:spAutoFit/>
          </a:bodyPr>
          <a:lstStyle/>
          <a:p>
            <a:pPr algn="ctr">
              <a:lnSpc>
                <a:spcPct val="90000"/>
              </a:lnSpc>
            </a:pPr>
            <a:r>
              <a:rPr lang="en-US" sz="1400" dirty="0"/>
              <a:t>Shielded Door</a:t>
            </a:r>
          </a:p>
        </p:txBody>
      </p:sp>
      <p:sp>
        <p:nvSpPr>
          <p:cNvPr id="10" name="TextBox 9">
            <a:extLst>
              <a:ext uri="{FF2B5EF4-FFF2-40B4-BE49-F238E27FC236}">
                <a16:creationId xmlns:a16="http://schemas.microsoft.com/office/drawing/2014/main" id="{D0C9599D-F5C8-44DD-86A4-3A17F21CA74B}"/>
              </a:ext>
            </a:extLst>
          </p:cNvPr>
          <p:cNvSpPr txBox="1"/>
          <p:nvPr/>
        </p:nvSpPr>
        <p:spPr>
          <a:xfrm>
            <a:off x="3634262" y="1586248"/>
            <a:ext cx="1340432" cy="286232"/>
          </a:xfrm>
          <a:prstGeom prst="rect">
            <a:avLst/>
          </a:prstGeom>
          <a:noFill/>
        </p:spPr>
        <p:txBody>
          <a:bodyPr wrap="none" rtlCol="0">
            <a:spAutoFit/>
          </a:bodyPr>
          <a:lstStyle/>
          <a:p>
            <a:pPr algn="ctr">
              <a:lnSpc>
                <a:spcPct val="90000"/>
              </a:lnSpc>
            </a:pPr>
            <a:r>
              <a:rPr lang="en-US" sz="1400" dirty="0"/>
              <a:t>Shielded Cask</a:t>
            </a:r>
          </a:p>
        </p:txBody>
      </p:sp>
      <p:cxnSp>
        <p:nvCxnSpPr>
          <p:cNvPr id="12" name="Straight Arrow Connector 11">
            <a:extLst>
              <a:ext uri="{FF2B5EF4-FFF2-40B4-BE49-F238E27FC236}">
                <a16:creationId xmlns:a16="http://schemas.microsoft.com/office/drawing/2014/main" id="{7BB30D40-8ED5-40E7-9A0F-4C74341A8A13}"/>
              </a:ext>
            </a:extLst>
          </p:cNvPr>
          <p:cNvCxnSpPr/>
          <p:nvPr/>
        </p:nvCxnSpPr>
        <p:spPr>
          <a:xfrm flipH="1">
            <a:off x="1647930" y="1279361"/>
            <a:ext cx="422030" cy="215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C28184F-1C45-4187-9D6A-4279B1B9660B}"/>
              </a:ext>
            </a:extLst>
          </p:cNvPr>
          <p:cNvCxnSpPr/>
          <p:nvPr/>
        </p:nvCxnSpPr>
        <p:spPr>
          <a:xfrm flipH="1">
            <a:off x="2023344" y="1683111"/>
            <a:ext cx="649999" cy="13514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D56EC30-3D6D-4320-B12A-A35ABC202683}"/>
              </a:ext>
            </a:extLst>
          </p:cNvPr>
          <p:cNvCxnSpPr>
            <a:stCxn id="10" idx="2"/>
          </p:cNvCxnSpPr>
          <p:nvPr/>
        </p:nvCxnSpPr>
        <p:spPr>
          <a:xfrm flipH="1">
            <a:off x="4204621" y="1872480"/>
            <a:ext cx="99857" cy="259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7BBFA655-58EA-4E62-8048-2F18A9D3FE72}"/>
              </a:ext>
            </a:extLst>
          </p:cNvPr>
          <p:cNvSpPr txBox="1"/>
          <p:nvPr/>
        </p:nvSpPr>
        <p:spPr>
          <a:xfrm>
            <a:off x="547024" y="5174889"/>
            <a:ext cx="2920992" cy="1200329"/>
          </a:xfrm>
          <a:prstGeom prst="rect">
            <a:avLst/>
          </a:prstGeom>
          <a:noFill/>
        </p:spPr>
        <p:txBody>
          <a:bodyPr wrap="none" rtlCol="0">
            <a:spAutoFit/>
          </a:bodyPr>
          <a:lstStyle/>
          <a:p>
            <a:pPr>
              <a:lnSpc>
                <a:spcPct val="90000"/>
              </a:lnSpc>
            </a:pPr>
            <a:r>
              <a:rPr lang="en-US" sz="1600" dirty="0"/>
              <a:t>Lower segment is engaged by</a:t>
            </a:r>
          </a:p>
          <a:p>
            <a:pPr>
              <a:lnSpc>
                <a:spcPct val="90000"/>
              </a:lnSpc>
            </a:pPr>
            <a:r>
              <a:rPr lang="en-US" sz="1600" dirty="0"/>
              <a:t>a remotely-operated grapple</a:t>
            </a:r>
          </a:p>
          <a:p>
            <a:pPr>
              <a:lnSpc>
                <a:spcPct val="90000"/>
              </a:lnSpc>
            </a:pPr>
            <a:r>
              <a:rPr lang="en-US" sz="1600" dirty="0"/>
              <a:t>and pulled up and into cask, </a:t>
            </a:r>
          </a:p>
          <a:p>
            <a:pPr>
              <a:lnSpc>
                <a:spcPct val="90000"/>
              </a:lnSpc>
            </a:pPr>
            <a:r>
              <a:rPr lang="en-US" sz="1600" dirty="0"/>
              <a:t>followed by closure of the </a:t>
            </a:r>
          </a:p>
          <a:p>
            <a:pPr>
              <a:lnSpc>
                <a:spcPct val="90000"/>
              </a:lnSpc>
            </a:pPr>
            <a:r>
              <a:rPr lang="en-US" sz="1600" dirty="0"/>
              <a:t>Shielded Door</a:t>
            </a:r>
          </a:p>
        </p:txBody>
      </p:sp>
      <p:sp>
        <p:nvSpPr>
          <p:cNvPr id="18" name="TextBox 17">
            <a:extLst>
              <a:ext uri="{FF2B5EF4-FFF2-40B4-BE49-F238E27FC236}">
                <a16:creationId xmlns:a16="http://schemas.microsoft.com/office/drawing/2014/main" id="{08581379-0FD1-41E2-B508-2295B819BC45}"/>
              </a:ext>
            </a:extLst>
          </p:cNvPr>
          <p:cNvSpPr txBox="1"/>
          <p:nvPr/>
        </p:nvSpPr>
        <p:spPr>
          <a:xfrm>
            <a:off x="7124647" y="238008"/>
            <a:ext cx="2760050" cy="674031"/>
          </a:xfrm>
          <a:prstGeom prst="rect">
            <a:avLst/>
          </a:prstGeom>
          <a:noFill/>
        </p:spPr>
        <p:txBody>
          <a:bodyPr wrap="none" rtlCol="0">
            <a:spAutoFit/>
          </a:bodyPr>
          <a:lstStyle/>
          <a:p>
            <a:pPr algn="ctr">
              <a:lnSpc>
                <a:spcPct val="90000"/>
              </a:lnSpc>
            </a:pPr>
            <a:r>
              <a:rPr lang="en-US" sz="1400" dirty="0"/>
              <a:t>Technicians wore head-mounted</a:t>
            </a:r>
          </a:p>
          <a:p>
            <a:pPr algn="ctr">
              <a:lnSpc>
                <a:spcPct val="90000"/>
              </a:lnSpc>
            </a:pPr>
            <a:r>
              <a:rPr lang="en-US" sz="1400" dirty="0"/>
              <a:t>dosimetry to accurately capture</a:t>
            </a:r>
          </a:p>
          <a:p>
            <a:pPr algn="ctr">
              <a:lnSpc>
                <a:spcPct val="90000"/>
              </a:lnSpc>
            </a:pPr>
            <a:r>
              <a:rPr lang="en-US" sz="1400" dirty="0"/>
              <a:t>operational doses</a:t>
            </a:r>
          </a:p>
        </p:txBody>
      </p:sp>
      <p:cxnSp>
        <p:nvCxnSpPr>
          <p:cNvPr id="20" name="Straight Arrow Connector 19">
            <a:extLst>
              <a:ext uri="{FF2B5EF4-FFF2-40B4-BE49-F238E27FC236}">
                <a16:creationId xmlns:a16="http://schemas.microsoft.com/office/drawing/2014/main" id="{C09D132D-78C4-4A7E-A60B-7F1B7868A18F}"/>
              </a:ext>
            </a:extLst>
          </p:cNvPr>
          <p:cNvCxnSpPr/>
          <p:nvPr/>
        </p:nvCxnSpPr>
        <p:spPr>
          <a:xfrm>
            <a:off x="9344967" y="830949"/>
            <a:ext cx="432079" cy="766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44F9F85-B250-46EA-ADCA-DB72073239AE}"/>
              </a:ext>
            </a:extLst>
          </p:cNvPr>
          <p:cNvSpPr txBox="1"/>
          <p:nvPr/>
        </p:nvSpPr>
        <p:spPr>
          <a:xfrm>
            <a:off x="7372201" y="6286436"/>
            <a:ext cx="2103461" cy="286232"/>
          </a:xfrm>
          <a:prstGeom prst="rect">
            <a:avLst/>
          </a:prstGeom>
          <a:noFill/>
        </p:spPr>
        <p:txBody>
          <a:bodyPr wrap="none" rtlCol="0">
            <a:spAutoFit/>
          </a:bodyPr>
          <a:lstStyle/>
          <a:p>
            <a:pPr algn="ctr">
              <a:lnSpc>
                <a:spcPct val="90000"/>
              </a:lnSpc>
            </a:pPr>
            <a:r>
              <a:rPr lang="en-US" sz="1400" dirty="0"/>
              <a:t>Remote camera monitor</a:t>
            </a:r>
          </a:p>
        </p:txBody>
      </p:sp>
      <p:cxnSp>
        <p:nvCxnSpPr>
          <p:cNvPr id="23" name="Straight Arrow Connector 22">
            <a:extLst>
              <a:ext uri="{FF2B5EF4-FFF2-40B4-BE49-F238E27FC236}">
                <a16:creationId xmlns:a16="http://schemas.microsoft.com/office/drawing/2014/main" id="{0E377028-1246-4983-8549-09A1C0F3AFF7}"/>
              </a:ext>
            </a:extLst>
          </p:cNvPr>
          <p:cNvCxnSpPr>
            <a:cxnSpLocks/>
          </p:cNvCxnSpPr>
          <p:nvPr/>
        </p:nvCxnSpPr>
        <p:spPr>
          <a:xfrm flipH="1" flipV="1">
            <a:off x="7124647" y="5487696"/>
            <a:ext cx="783406" cy="79874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5" name="TextBox 24">
            <a:extLst>
              <a:ext uri="{FF2B5EF4-FFF2-40B4-BE49-F238E27FC236}">
                <a16:creationId xmlns:a16="http://schemas.microsoft.com/office/drawing/2014/main" id="{4C755DB4-ECB8-4574-A07B-9E12AD39B4A5}"/>
              </a:ext>
            </a:extLst>
          </p:cNvPr>
          <p:cNvSpPr txBox="1"/>
          <p:nvPr/>
        </p:nvSpPr>
        <p:spPr>
          <a:xfrm>
            <a:off x="4315286" y="6258259"/>
            <a:ext cx="2290948" cy="286232"/>
          </a:xfrm>
          <a:prstGeom prst="rect">
            <a:avLst/>
          </a:prstGeom>
          <a:noFill/>
        </p:spPr>
        <p:txBody>
          <a:bodyPr wrap="none" rtlCol="0">
            <a:spAutoFit/>
          </a:bodyPr>
          <a:lstStyle/>
          <a:p>
            <a:pPr algn="ctr">
              <a:lnSpc>
                <a:spcPct val="90000"/>
              </a:lnSpc>
            </a:pPr>
            <a:r>
              <a:rPr lang="en-US" sz="1400" dirty="0"/>
              <a:t>Continuous RCT coverage</a:t>
            </a:r>
          </a:p>
        </p:txBody>
      </p:sp>
      <p:cxnSp>
        <p:nvCxnSpPr>
          <p:cNvPr id="27" name="Straight Arrow Connector 26">
            <a:extLst>
              <a:ext uri="{FF2B5EF4-FFF2-40B4-BE49-F238E27FC236}">
                <a16:creationId xmlns:a16="http://schemas.microsoft.com/office/drawing/2014/main" id="{7FBB8989-E8BE-4315-B425-70EC14C11323}"/>
              </a:ext>
            </a:extLst>
          </p:cNvPr>
          <p:cNvCxnSpPr/>
          <p:nvPr/>
        </p:nvCxnSpPr>
        <p:spPr>
          <a:xfrm flipV="1">
            <a:off x="5787851" y="4914255"/>
            <a:ext cx="713433" cy="134400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0727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2929-410E-4D4D-8D30-A31F929658E8}"/>
              </a:ext>
            </a:extLst>
          </p:cNvPr>
          <p:cNvSpPr>
            <a:spLocks noGrp="1"/>
          </p:cNvSpPr>
          <p:nvPr>
            <p:ph type="title"/>
          </p:nvPr>
        </p:nvSpPr>
        <p:spPr>
          <a:xfrm>
            <a:off x="344288" y="320040"/>
            <a:ext cx="11422261" cy="510909"/>
          </a:xfrm>
        </p:spPr>
        <p:txBody>
          <a:bodyPr/>
          <a:lstStyle/>
          <a:p>
            <a:r>
              <a:rPr lang="en-US" dirty="0"/>
              <a:t>Lower Segment Cask Removal</a:t>
            </a:r>
          </a:p>
        </p:txBody>
      </p:sp>
      <p:pic>
        <p:nvPicPr>
          <p:cNvPr id="5" name="Picture 4">
            <a:extLst>
              <a:ext uri="{FF2B5EF4-FFF2-40B4-BE49-F238E27FC236}">
                <a16:creationId xmlns:a16="http://schemas.microsoft.com/office/drawing/2014/main" id="{90973A22-D30A-4B9C-BF6D-B130DD762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082" y="748995"/>
            <a:ext cx="4527876" cy="6037169"/>
          </a:xfrm>
          <a:prstGeom prst="rect">
            <a:avLst/>
          </a:prstGeom>
        </p:spPr>
      </p:pic>
      <p:pic>
        <p:nvPicPr>
          <p:cNvPr id="7" name="Picture 6">
            <a:extLst>
              <a:ext uri="{FF2B5EF4-FFF2-40B4-BE49-F238E27FC236}">
                <a16:creationId xmlns:a16="http://schemas.microsoft.com/office/drawing/2014/main" id="{ED582CE0-1131-416D-80E7-F06086708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24" y="228528"/>
            <a:ext cx="4129833" cy="2926653"/>
          </a:xfrm>
          <a:prstGeom prst="rect">
            <a:avLst/>
          </a:prstGeom>
        </p:spPr>
      </p:pic>
      <p:sp>
        <p:nvSpPr>
          <p:cNvPr id="8" name="Oval 7">
            <a:extLst>
              <a:ext uri="{FF2B5EF4-FFF2-40B4-BE49-F238E27FC236}">
                <a16:creationId xmlns:a16="http://schemas.microsoft.com/office/drawing/2014/main" id="{085EEDE5-0624-4F67-806A-2D065D680BF0}"/>
              </a:ext>
            </a:extLst>
          </p:cNvPr>
          <p:cNvSpPr/>
          <p:nvPr/>
        </p:nvSpPr>
        <p:spPr>
          <a:xfrm>
            <a:off x="6702225" y="1854863"/>
            <a:ext cx="447675" cy="276225"/>
          </a:xfrm>
          <a:prstGeom prst="ellipse">
            <a:avLst/>
          </a:prstGeom>
          <a:noFill/>
          <a:ln w="1905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0" name="Straight Arrow Connector 9">
            <a:extLst>
              <a:ext uri="{FF2B5EF4-FFF2-40B4-BE49-F238E27FC236}">
                <a16:creationId xmlns:a16="http://schemas.microsoft.com/office/drawing/2014/main" id="{18456E69-1695-4D9B-9A88-3740057BB9D4}"/>
              </a:ext>
            </a:extLst>
          </p:cNvPr>
          <p:cNvCxnSpPr>
            <a:cxnSpLocks/>
            <a:stCxn id="8" idx="6"/>
          </p:cNvCxnSpPr>
          <p:nvPr/>
        </p:nvCxnSpPr>
        <p:spPr>
          <a:xfrm>
            <a:off x="7149900" y="1992976"/>
            <a:ext cx="2024245" cy="6693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52A7BC-6A18-4089-81D3-2D5BAADAC5C6}"/>
              </a:ext>
            </a:extLst>
          </p:cNvPr>
          <p:cNvSpPr txBox="1"/>
          <p:nvPr/>
        </p:nvSpPr>
        <p:spPr>
          <a:xfrm>
            <a:off x="317669" y="1133097"/>
            <a:ext cx="3012363" cy="1837426"/>
          </a:xfrm>
          <a:prstGeom prst="rect">
            <a:avLst/>
          </a:prstGeom>
          <a:noFill/>
        </p:spPr>
        <p:txBody>
          <a:bodyPr wrap="none" rtlCol="0">
            <a:spAutoFit/>
          </a:bodyPr>
          <a:lstStyle/>
          <a:p>
            <a:pPr>
              <a:lnSpc>
                <a:spcPct val="90000"/>
              </a:lnSpc>
            </a:pPr>
            <a:r>
              <a:rPr lang="en-US" sz="1600" b="1" dirty="0"/>
              <a:t>Critical Lift moving the IRP</a:t>
            </a:r>
          </a:p>
          <a:p>
            <a:pPr>
              <a:lnSpc>
                <a:spcPct val="90000"/>
              </a:lnSpc>
            </a:pPr>
            <a:r>
              <a:rPr lang="en-US" sz="1600" b="1" dirty="0"/>
              <a:t>Lower Segment in its cask</a:t>
            </a:r>
          </a:p>
          <a:p>
            <a:pPr>
              <a:lnSpc>
                <a:spcPct val="90000"/>
              </a:lnSpc>
            </a:pPr>
            <a:r>
              <a:rPr lang="en-US" sz="1600" b="1" dirty="0"/>
              <a:t>from the Core Vessel</a:t>
            </a:r>
          </a:p>
          <a:p>
            <a:pPr>
              <a:lnSpc>
                <a:spcPct val="90000"/>
              </a:lnSpc>
            </a:pPr>
            <a:r>
              <a:rPr lang="en-US" sz="1600" b="1" dirty="0"/>
              <a:t> </a:t>
            </a:r>
            <a:r>
              <a:rPr lang="en-US" sz="1600" i="1" dirty="0"/>
              <a:t>-  Specific pre-job briefing held</a:t>
            </a:r>
          </a:p>
          <a:p>
            <a:pPr>
              <a:lnSpc>
                <a:spcPct val="90000"/>
              </a:lnSpc>
            </a:pPr>
            <a:r>
              <a:rPr lang="en-US" sz="1600" i="1" dirty="0"/>
              <a:t> -  Building access controlled</a:t>
            </a:r>
          </a:p>
          <a:p>
            <a:pPr>
              <a:lnSpc>
                <a:spcPct val="90000"/>
              </a:lnSpc>
            </a:pPr>
            <a:r>
              <a:rPr lang="en-US" sz="1600" i="1" dirty="0"/>
              <a:t> -  Extensive RCT coverage</a:t>
            </a:r>
          </a:p>
          <a:p>
            <a:pPr>
              <a:lnSpc>
                <a:spcPct val="90000"/>
              </a:lnSpc>
            </a:pPr>
            <a:r>
              <a:rPr lang="en-US" sz="1600" i="1" dirty="0"/>
              <a:t> -  Essential personnel only</a:t>
            </a:r>
          </a:p>
          <a:p>
            <a:pPr>
              <a:lnSpc>
                <a:spcPct val="90000"/>
              </a:lnSpc>
            </a:pPr>
            <a:endParaRPr lang="en-US" sz="1400" dirty="0"/>
          </a:p>
        </p:txBody>
      </p:sp>
      <p:sp>
        <p:nvSpPr>
          <p:cNvPr id="9" name="TextBox 8">
            <a:extLst>
              <a:ext uri="{FF2B5EF4-FFF2-40B4-BE49-F238E27FC236}">
                <a16:creationId xmlns:a16="http://schemas.microsoft.com/office/drawing/2014/main" id="{B24C61B9-AFED-4120-A7C2-510D1E7CAAA4}"/>
              </a:ext>
            </a:extLst>
          </p:cNvPr>
          <p:cNvSpPr txBox="1"/>
          <p:nvPr/>
        </p:nvSpPr>
        <p:spPr>
          <a:xfrm>
            <a:off x="9138881" y="3138934"/>
            <a:ext cx="2930610" cy="480131"/>
          </a:xfrm>
          <a:prstGeom prst="rect">
            <a:avLst/>
          </a:prstGeom>
          <a:noFill/>
        </p:spPr>
        <p:txBody>
          <a:bodyPr wrap="none" rtlCol="0">
            <a:spAutoFit/>
          </a:bodyPr>
          <a:lstStyle/>
          <a:p>
            <a:pPr algn="r">
              <a:lnSpc>
                <a:spcPct val="90000"/>
              </a:lnSpc>
            </a:pPr>
            <a:r>
              <a:rPr lang="en-US" sz="1400" b="1" dirty="0"/>
              <a:t>50T Crane Scale Read in Excess</a:t>
            </a:r>
          </a:p>
          <a:p>
            <a:pPr algn="r">
              <a:lnSpc>
                <a:spcPct val="90000"/>
              </a:lnSpc>
            </a:pPr>
            <a:r>
              <a:rPr lang="en-US" sz="1400" b="1" dirty="0"/>
              <a:t>of 48 Tons During the Lift</a:t>
            </a:r>
          </a:p>
        </p:txBody>
      </p:sp>
      <p:pic>
        <p:nvPicPr>
          <p:cNvPr id="12" name="Picture 11">
            <a:extLst>
              <a:ext uri="{FF2B5EF4-FFF2-40B4-BE49-F238E27FC236}">
                <a16:creationId xmlns:a16="http://schemas.microsoft.com/office/drawing/2014/main" id="{F6758CCD-182D-4F56-9229-B3AAD9165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88" y="3138934"/>
            <a:ext cx="2359285" cy="3145713"/>
          </a:xfrm>
          <a:prstGeom prst="rect">
            <a:avLst/>
          </a:prstGeom>
        </p:spPr>
      </p:pic>
      <p:pic>
        <p:nvPicPr>
          <p:cNvPr id="14" name="Picture 13">
            <a:extLst>
              <a:ext uri="{FF2B5EF4-FFF2-40B4-BE49-F238E27FC236}">
                <a16:creationId xmlns:a16="http://schemas.microsoft.com/office/drawing/2014/main" id="{CCFA968C-3BDB-4EB4-9415-8550125D7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295" y="3694870"/>
            <a:ext cx="1913172" cy="2550896"/>
          </a:xfrm>
          <a:prstGeom prst="rect">
            <a:avLst/>
          </a:prstGeom>
        </p:spPr>
      </p:pic>
      <p:sp>
        <p:nvSpPr>
          <p:cNvPr id="11" name="TextBox 10">
            <a:extLst>
              <a:ext uri="{FF2B5EF4-FFF2-40B4-BE49-F238E27FC236}">
                <a16:creationId xmlns:a16="http://schemas.microsoft.com/office/drawing/2014/main" id="{B9176832-58D3-4AF0-A004-F73FA662920C}"/>
              </a:ext>
            </a:extLst>
          </p:cNvPr>
          <p:cNvSpPr txBox="1"/>
          <p:nvPr/>
        </p:nvSpPr>
        <p:spPr>
          <a:xfrm>
            <a:off x="10095467" y="5264858"/>
            <a:ext cx="1742060" cy="867930"/>
          </a:xfrm>
          <a:prstGeom prst="rect">
            <a:avLst/>
          </a:prstGeom>
          <a:noFill/>
        </p:spPr>
        <p:txBody>
          <a:bodyPr wrap="square" rtlCol="0">
            <a:spAutoFit/>
          </a:bodyPr>
          <a:lstStyle/>
          <a:p>
            <a:pPr>
              <a:lnSpc>
                <a:spcPct val="90000"/>
              </a:lnSpc>
            </a:pPr>
            <a:r>
              <a:rPr lang="en-US" sz="1400" b="1" dirty="0"/>
              <a:t>Lower Segment Cask</a:t>
            </a:r>
          </a:p>
          <a:p>
            <a:pPr>
              <a:lnSpc>
                <a:spcPct val="90000"/>
              </a:lnSpc>
            </a:pPr>
            <a:r>
              <a:rPr lang="en-US" sz="1400" b="1" dirty="0"/>
              <a:t>Stored in High Bay</a:t>
            </a:r>
          </a:p>
        </p:txBody>
      </p:sp>
    </p:spTree>
    <p:extLst>
      <p:ext uri="{BB962C8B-B14F-4D97-AF65-F5344CB8AC3E}">
        <p14:creationId xmlns:p14="http://schemas.microsoft.com/office/powerpoint/2010/main" val="412837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272B-A9C4-460B-AD02-9EBD7766DFB2}"/>
              </a:ext>
            </a:extLst>
          </p:cNvPr>
          <p:cNvSpPr>
            <a:spLocks noGrp="1"/>
          </p:cNvSpPr>
          <p:nvPr>
            <p:ph type="title"/>
          </p:nvPr>
        </p:nvSpPr>
        <p:spPr>
          <a:xfrm>
            <a:off x="344288" y="320040"/>
            <a:ext cx="11422261" cy="510909"/>
          </a:xfrm>
        </p:spPr>
        <p:txBody>
          <a:bodyPr/>
          <a:lstStyle/>
          <a:p>
            <a:r>
              <a:rPr lang="en-US" dirty="0"/>
              <a:t>IRP replacement activities enabled Core Vessel inspection</a:t>
            </a:r>
          </a:p>
        </p:txBody>
      </p:sp>
      <p:sp>
        <p:nvSpPr>
          <p:cNvPr id="3" name="Content Placeholder 2">
            <a:extLst>
              <a:ext uri="{FF2B5EF4-FFF2-40B4-BE49-F238E27FC236}">
                <a16:creationId xmlns:a16="http://schemas.microsoft.com/office/drawing/2014/main" id="{7F39ECCD-262E-4D4C-91ED-15C847E54E47}"/>
              </a:ext>
            </a:extLst>
          </p:cNvPr>
          <p:cNvSpPr>
            <a:spLocks noGrp="1"/>
          </p:cNvSpPr>
          <p:nvPr>
            <p:ph idx="1"/>
          </p:nvPr>
        </p:nvSpPr>
        <p:spPr>
          <a:xfrm>
            <a:off x="347472" y="925959"/>
            <a:ext cx="6887341" cy="4047778"/>
          </a:xfrm>
        </p:spPr>
        <p:txBody>
          <a:bodyPr/>
          <a:lstStyle/>
          <a:p>
            <a:r>
              <a:rPr lang="en-US" dirty="0"/>
              <a:t>The replacement of IRP-1 provided the unique opportunity to visually inspect interior portions of the Core Vessel following ~15 months (~6500 MW-hrs) of operation with the presence of water in the vessel</a:t>
            </a:r>
          </a:p>
          <a:p>
            <a:endParaRPr lang="en-US" dirty="0"/>
          </a:p>
        </p:txBody>
      </p:sp>
      <p:pic>
        <p:nvPicPr>
          <p:cNvPr id="4" name="Content Placeholder 4">
            <a:extLst>
              <a:ext uri="{FF2B5EF4-FFF2-40B4-BE49-F238E27FC236}">
                <a16:creationId xmlns:a16="http://schemas.microsoft.com/office/drawing/2014/main" id="{D32C666E-85AC-478C-903A-44B785CDE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847692" y="839491"/>
            <a:ext cx="3918857" cy="5225144"/>
          </a:xfrm>
          <a:prstGeom prst="rect">
            <a:avLst/>
          </a:prstGeom>
          <a:noFill/>
          <a:ln w="9525">
            <a:noFill/>
            <a:miter lim="800000"/>
            <a:headEnd/>
            <a:tailEnd/>
          </a:ln>
        </p:spPr>
      </p:pic>
      <p:pic>
        <p:nvPicPr>
          <p:cNvPr id="6" name="Picture 5">
            <a:extLst>
              <a:ext uri="{FF2B5EF4-FFF2-40B4-BE49-F238E27FC236}">
                <a16:creationId xmlns:a16="http://schemas.microsoft.com/office/drawing/2014/main" id="{62A27281-7F57-43BF-B2AC-5D60E9ADF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92" y="4160976"/>
            <a:ext cx="3844046" cy="2162276"/>
          </a:xfrm>
          <a:prstGeom prst="rect">
            <a:avLst/>
          </a:prstGeom>
        </p:spPr>
      </p:pic>
      <p:pic>
        <p:nvPicPr>
          <p:cNvPr id="8" name="Picture 7">
            <a:extLst>
              <a:ext uri="{FF2B5EF4-FFF2-40B4-BE49-F238E27FC236}">
                <a16:creationId xmlns:a16="http://schemas.microsoft.com/office/drawing/2014/main" id="{019E4428-2150-4AD1-B50B-7F23FD784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9606" y="3079838"/>
            <a:ext cx="3844046" cy="2162276"/>
          </a:xfrm>
          <a:prstGeom prst="rect">
            <a:avLst/>
          </a:prstGeom>
        </p:spPr>
      </p:pic>
      <p:sp>
        <p:nvSpPr>
          <p:cNvPr id="9" name="TextBox 8">
            <a:extLst>
              <a:ext uri="{FF2B5EF4-FFF2-40B4-BE49-F238E27FC236}">
                <a16:creationId xmlns:a16="http://schemas.microsoft.com/office/drawing/2014/main" id="{D3B292A2-BD24-4D9A-A497-96BED4F3D2DC}"/>
              </a:ext>
            </a:extLst>
          </p:cNvPr>
          <p:cNvSpPr txBox="1"/>
          <p:nvPr/>
        </p:nvSpPr>
        <p:spPr>
          <a:xfrm>
            <a:off x="7543924" y="6083186"/>
            <a:ext cx="2335447" cy="480131"/>
          </a:xfrm>
          <a:prstGeom prst="rect">
            <a:avLst/>
          </a:prstGeom>
          <a:noFill/>
        </p:spPr>
        <p:txBody>
          <a:bodyPr wrap="none" rtlCol="0">
            <a:spAutoFit/>
          </a:bodyPr>
          <a:lstStyle/>
          <a:p>
            <a:pPr algn="ctr">
              <a:lnSpc>
                <a:spcPct val="90000"/>
              </a:lnSpc>
            </a:pPr>
            <a:r>
              <a:rPr lang="en-US" sz="1400" b="1" dirty="0"/>
              <a:t>Lowering Inspection Tool</a:t>
            </a:r>
          </a:p>
          <a:p>
            <a:pPr algn="ctr">
              <a:lnSpc>
                <a:spcPct val="90000"/>
              </a:lnSpc>
            </a:pPr>
            <a:r>
              <a:rPr lang="en-US" sz="1400" b="1" dirty="0"/>
              <a:t>Into Core Vessel</a:t>
            </a:r>
          </a:p>
        </p:txBody>
      </p:sp>
      <p:sp>
        <p:nvSpPr>
          <p:cNvPr id="10" name="TextBox 9">
            <a:extLst>
              <a:ext uri="{FF2B5EF4-FFF2-40B4-BE49-F238E27FC236}">
                <a16:creationId xmlns:a16="http://schemas.microsoft.com/office/drawing/2014/main" id="{099A859B-C333-45AE-B730-AB62CBC71470}"/>
              </a:ext>
            </a:extLst>
          </p:cNvPr>
          <p:cNvSpPr txBox="1"/>
          <p:nvPr/>
        </p:nvSpPr>
        <p:spPr>
          <a:xfrm>
            <a:off x="5106389" y="5260665"/>
            <a:ext cx="2508444" cy="286232"/>
          </a:xfrm>
          <a:prstGeom prst="rect">
            <a:avLst/>
          </a:prstGeom>
          <a:noFill/>
        </p:spPr>
        <p:txBody>
          <a:bodyPr wrap="none" rtlCol="0">
            <a:spAutoFit/>
          </a:bodyPr>
          <a:lstStyle/>
          <a:p>
            <a:pPr algn="ctr">
              <a:lnSpc>
                <a:spcPct val="90000"/>
              </a:lnSpc>
            </a:pPr>
            <a:r>
              <a:rPr lang="en-US" sz="1400" b="1" dirty="0"/>
              <a:t>Camera View of Target Port</a:t>
            </a:r>
          </a:p>
        </p:txBody>
      </p:sp>
      <p:sp>
        <p:nvSpPr>
          <p:cNvPr id="11" name="TextBox 10">
            <a:extLst>
              <a:ext uri="{FF2B5EF4-FFF2-40B4-BE49-F238E27FC236}">
                <a16:creationId xmlns:a16="http://schemas.microsoft.com/office/drawing/2014/main" id="{180C19B5-7A5A-43E0-B100-F9F4405DA4F5}"/>
              </a:ext>
            </a:extLst>
          </p:cNvPr>
          <p:cNvSpPr txBox="1"/>
          <p:nvPr/>
        </p:nvSpPr>
        <p:spPr>
          <a:xfrm>
            <a:off x="4008887" y="6116461"/>
            <a:ext cx="2569551" cy="286232"/>
          </a:xfrm>
          <a:prstGeom prst="rect">
            <a:avLst/>
          </a:prstGeom>
          <a:noFill/>
        </p:spPr>
        <p:txBody>
          <a:bodyPr wrap="none" rtlCol="0">
            <a:spAutoFit/>
          </a:bodyPr>
          <a:lstStyle/>
          <a:p>
            <a:pPr algn="ctr">
              <a:lnSpc>
                <a:spcPct val="90000"/>
              </a:lnSpc>
            </a:pPr>
            <a:r>
              <a:rPr lang="en-US" sz="1400" b="1" dirty="0"/>
              <a:t>Camera View of IRP V-Block</a:t>
            </a:r>
          </a:p>
        </p:txBody>
      </p:sp>
    </p:spTree>
    <p:extLst>
      <p:ext uri="{BB962C8B-B14F-4D97-AF65-F5344CB8AC3E}">
        <p14:creationId xmlns:p14="http://schemas.microsoft.com/office/powerpoint/2010/main" val="3065599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944C-DEC1-446B-88F2-B881DDE681A1}"/>
              </a:ext>
            </a:extLst>
          </p:cNvPr>
          <p:cNvSpPr>
            <a:spLocks noGrp="1"/>
          </p:cNvSpPr>
          <p:nvPr>
            <p:ph type="title"/>
          </p:nvPr>
        </p:nvSpPr>
        <p:spPr>
          <a:xfrm>
            <a:off x="344288" y="320040"/>
            <a:ext cx="11422261" cy="510909"/>
          </a:xfrm>
        </p:spPr>
        <p:txBody>
          <a:bodyPr/>
          <a:lstStyle/>
          <a:p>
            <a:r>
              <a:rPr lang="en-US" dirty="0"/>
              <a:t>IRP-2 Installation</a:t>
            </a:r>
          </a:p>
        </p:txBody>
      </p:sp>
      <p:pic>
        <p:nvPicPr>
          <p:cNvPr id="5" name="Picture 4">
            <a:extLst>
              <a:ext uri="{FF2B5EF4-FFF2-40B4-BE49-F238E27FC236}">
                <a16:creationId xmlns:a16="http://schemas.microsoft.com/office/drawing/2014/main" id="{E38FDA24-EFA6-47CF-8EA4-210ED89984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62" y="830949"/>
            <a:ext cx="2909768" cy="3879691"/>
          </a:xfrm>
          <a:prstGeom prst="rect">
            <a:avLst/>
          </a:prstGeom>
        </p:spPr>
      </p:pic>
      <p:pic>
        <p:nvPicPr>
          <p:cNvPr id="7" name="Picture 6">
            <a:extLst>
              <a:ext uri="{FF2B5EF4-FFF2-40B4-BE49-F238E27FC236}">
                <a16:creationId xmlns:a16="http://schemas.microsoft.com/office/drawing/2014/main" id="{0E0E7298-1962-480D-8498-DCA788E79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801" y="884741"/>
            <a:ext cx="4811713" cy="3608785"/>
          </a:xfrm>
          <a:prstGeom prst="rect">
            <a:avLst/>
          </a:prstGeom>
        </p:spPr>
      </p:pic>
      <p:pic>
        <p:nvPicPr>
          <p:cNvPr id="9" name="Picture 8">
            <a:extLst>
              <a:ext uri="{FF2B5EF4-FFF2-40B4-BE49-F238E27FC236}">
                <a16:creationId xmlns:a16="http://schemas.microsoft.com/office/drawing/2014/main" id="{FB3159CB-A62B-4C16-918D-B1B76F5EE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1459" y="2960001"/>
            <a:ext cx="4089400" cy="3067050"/>
          </a:xfrm>
          <a:prstGeom prst="rect">
            <a:avLst/>
          </a:prstGeom>
        </p:spPr>
      </p:pic>
      <p:sp>
        <p:nvSpPr>
          <p:cNvPr id="3" name="TextBox 2">
            <a:extLst>
              <a:ext uri="{FF2B5EF4-FFF2-40B4-BE49-F238E27FC236}">
                <a16:creationId xmlns:a16="http://schemas.microsoft.com/office/drawing/2014/main" id="{AE63FCA7-0320-46CB-8E8C-A2E278815D10}"/>
              </a:ext>
            </a:extLst>
          </p:cNvPr>
          <p:cNvSpPr txBox="1"/>
          <p:nvPr/>
        </p:nvSpPr>
        <p:spPr>
          <a:xfrm>
            <a:off x="80490" y="5221549"/>
            <a:ext cx="4879862" cy="1200329"/>
          </a:xfrm>
          <a:prstGeom prst="rect">
            <a:avLst/>
          </a:prstGeom>
          <a:noFill/>
        </p:spPr>
        <p:txBody>
          <a:bodyPr wrap="none" rtlCol="0">
            <a:spAutoFit/>
          </a:bodyPr>
          <a:lstStyle/>
          <a:p>
            <a:pPr lvl="0"/>
            <a:r>
              <a:rPr lang="en-US" sz="1200" b="1" dirty="0"/>
              <a:t>Radiological Conditions:</a:t>
            </a:r>
          </a:p>
          <a:p>
            <a:pPr lvl="0"/>
            <a:r>
              <a:rPr lang="en-US" sz="1200" dirty="0"/>
              <a:t>Up to 80 mrem/h on the bridge</a:t>
            </a:r>
          </a:p>
          <a:p>
            <a:pPr lvl="0"/>
            <a:r>
              <a:rPr lang="en-US" sz="1200" b="1" i="1" dirty="0">
                <a:solidFill>
                  <a:srgbClr val="FF0000"/>
                </a:solidFill>
              </a:rPr>
              <a:t>50 R/h over the core vessel opening</a:t>
            </a:r>
          </a:p>
          <a:p>
            <a:pPr lvl="0"/>
            <a:r>
              <a:rPr lang="en-US" sz="1200" dirty="0"/>
              <a:t>17 mR/hr on the ECO gamma on north side wall location</a:t>
            </a:r>
          </a:p>
          <a:p>
            <a:pPr lvl="0"/>
            <a:r>
              <a:rPr lang="en-US" sz="1200" dirty="0"/>
              <a:t>15 mR/hr on the ECO gamma on the south wall location</a:t>
            </a:r>
          </a:p>
          <a:p>
            <a:pPr lvl="0"/>
            <a:r>
              <a:rPr lang="en-US" sz="1200" b="1" i="1" dirty="0">
                <a:solidFill>
                  <a:srgbClr val="FF0000"/>
                </a:solidFill>
              </a:rPr>
              <a:t>428 mR/hr on the ECO gamma on the roof above the core vessel</a:t>
            </a:r>
          </a:p>
        </p:txBody>
      </p:sp>
      <p:sp>
        <p:nvSpPr>
          <p:cNvPr id="8" name="TextBox 7">
            <a:extLst>
              <a:ext uri="{FF2B5EF4-FFF2-40B4-BE49-F238E27FC236}">
                <a16:creationId xmlns:a16="http://schemas.microsoft.com/office/drawing/2014/main" id="{FAB51168-5BC2-499D-974D-0C16F29DCCD3}"/>
              </a:ext>
            </a:extLst>
          </p:cNvPr>
          <p:cNvSpPr txBox="1"/>
          <p:nvPr/>
        </p:nvSpPr>
        <p:spPr>
          <a:xfrm>
            <a:off x="80490" y="4710640"/>
            <a:ext cx="2742803" cy="286232"/>
          </a:xfrm>
          <a:prstGeom prst="rect">
            <a:avLst/>
          </a:prstGeom>
          <a:noFill/>
        </p:spPr>
        <p:txBody>
          <a:bodyPr wrap="none" rtlCol="0">
            <a:spAutoFit/>
          </a:bodyPr>
          <a:lstStyle/>
          <a:p>
            <a:pPr algn="ctr">
              <a:lnSpc>
                <a:spcPct val="90000"/>
              </a:lnSpc>
            </a:pPr>
            <a:r>
              <a:rPr lang="en-US" sz="1400" b="1" dirty="0"/>
              <a:t>Moving IRP-2 Through Airlock</a:t>
            </a:r>
          </a:p>
        </p:txBody>
      </p:sp>
      <p:sp>
        <p:nvSpPr>
          <p:cNvPr id="10" name="TextBox 9">
            <a:extLst>
              <a:ext uri="{FF2B5EF4-FFF2-40B4-BE49-F238E27FC236}">
                <a16:creationId xmlns:a16="http://schemas.microsoft.com/office/drawing/2014/main" id="{C777038E-3966-4C7E-A9A0-2D55AB302865}"/>
              </a:ext>
            </a:extLst>
          </p:cNvPr>
          <p:cNvSpPr txBox="1"/>
          <p:nvPr/>
        </p:nvSpPr>
        <p:spPr>
          <a:xfrm>
            <a:off x="7949324" y="825107"/>
            <a:ext cx="2093843" cy="480131"/>
          </a:xfrm>
          <a:prstGeom prst="rect">
            <a:avLst/>
          </a:prstGeom>
          <a:noFill/>
        </p:spPr>
        <p:txBody>
          <a:bodyPr wrap="none" rtlCol="0">
            <a:spAutoFit/>
          </a:bodyPr>
          <a:lstStyle/>
          <a:p>
            <a:pPr>
              <a:lnSpc>
                <a:spcPct val="90000"/>
              </a:lnSpc>
            </a:pPr>
            <a:r>
              <a:rPr lang="en-US" sz="1400" b="1" dirty="0"/>
              <a:t>Positioning IRP-2 over</a:t>
            </a:r>
          </a:p>
          <a:p>
            <a:pPr>
              <a:lnSpc>
                <a:spcPct val="90000"/>
              </a:lnSpc>
            </a:pPr>
            <a:r>
              <a:rPr lang="en-US" sz="1400" b="1" dirty="0"/>
              <a:t>Core Vessel</a:t>
            </a:r>
          </a:p>
        </p:txBody>
      </p:sp>
      <p:sp>
        <p:nvSpPr>
          <p:cNvPr id="4" name="TextBox 3">
            <a:extLst>
              <a:ext uri="{FF2B5EF4-FFF2-40B4-BE49-F238E27FC236}">
                <a16:creationId xmlns:a16="http://schemas.microsoft.com/office/drawing/2014/main" id="{C720B819-A147-4753-9D33-5948A0710B71}"/>
              </a:ext>
            </a:extLst>
          </p:cNvPr>
          <p:cNvSpPr txBox="1"/>
          <p:nvPr/>
        </p:nvSpPr>
        <p:spPr>
          <a:xfrm>
            <a:off x="3930348" y="4869145"/>
            <a:ext cx="1975221" cy="480131"/>
          </a:xfrm>
          <a:prstGeom prst="rect">
            <a:avLst/>
          </a:prstGeom>
          <a:noFill/>
        </p:spPr>
        <p:txBody>
          <a:bodyPr wrap="none" rtlCol="0">
            <a:spAutoFit/>
          </a:bodyPr>
          <a:lstStyle/>
          <a:p>
            <a:pPr>
              <a:lnSpc>
                <a:spcPct val="90000"/>
              </a:lnSpc>
            </a:pPr>
            <a:r>
              <a:rPr lang="en-US" sz="1400" dirty="0"/>
              <a:t>Dose rates in this area</a:t>
            </a:r>
          </a:p>
          <a:p>
            <a:pPr>
              <a:lnSpc>
                <a:spcPct val="90000"/>
              </a:lnSpc>
            </a:pPr>
            <a:r>
              <a:rPr lang="en-US" sz="1400" dirty="0"/>
              <a:t>were ~ 50 R/hr</a:t>
            </a:r>
          </a:p>
        </p:txBody>
      </p:sp>
      <p:sp>
        <p:nvSpPr>
          <p:cNvPr id="11" name="TextBox 10">
            <a:extLst>
              <a:ext uri="{FF2B5EF4-FFF2-40B4-BE49-F238E27FC236}">
                <a16:creationId xmlns:a16="http://schemas.microsoft.com/office/drawing/2014/main" id="{E83AB6F5-A3D4-40F1-8E35-7787C46A79A2}"/>
              </a:ext>
            </a:extLst>
          </p:cNvPr>
          <p:cNvSpPr txBox="1"/>
          <p:nvPr/>
        </p:nvSpPr>
        <p:spPr>
          <a:xfrm>
            <a:off x="5493798" y="5821713"/>
            <a:ext cx="2284600" cy="674031"/>
          </a:xfrm>
          <a:prstGeom prst="rect">
            <a:avLst/>
          </a:prstGeom>
          <a:noFill/>
        </p:spPr>
        <p:txBody>
          <a:bodyPr wrap="none" rtlCol="0">
            <a:spAutoFit/>
          </a:bodyPr>
          <a:lstStyle/>
          <a:p>
            <a:pPr>
              <a:lnSpc>
                <a:spcPct val="90000"/>
              </a:lnSpc>
            </a:pPr>
            <a:r>
              <a:rPr lang="en-US" sz="1400" dirty="0"/>
              <a:t>Self-shielding by the IRP</a:t>
            </a:r>
          </a:p>
          <a:p>
            <a:pPr>
              <a:lnSpc>
                <a:spcPct val="90000"/>
              </a:lnSpc>
            </a:pPr>
            <a:r>
              <a:rPr lang="en-US" sz="1400" dirty="0"/>
              <a:t>itself allowed technician</a:t>
            </a:r>
          </a:p>
          <a:p>
            <a:pPr>
              <a:lnSpc>
                <a:spcPct val="90000"/>
              </a:lnSpc>
            </a:pPr>
            <a:r>
              <a:rPr lang="en-US" sz="1400" dirty="0"/>
              <a:t>access for final positioning</a:t>
            </a:r>
          </a:p>
        </p:txBody>
      </p:sp>
      <p:sp>
        <p:nvSpPr>
          <p:cNvPr id="12" name="TextBox 11">
            <a:extLst>
              <a:ext uri="{FF2B5EF4-FFF2-40B4-BE49-F238E27FC236}">
                <a16:creationId xmlns:a16="http://schemas.microsoft.com/office/drawing/2014/main" id="{C15F033F-4121-4879-A548-DF1EE843ACC8}"/>
              </a:ext>
            </a:extLst>
          </p:cNvPr>
          <p:cNvSpPr txBox="1"/>
          <p:nvPr/>
        </p:nvSpPr>
        <p:spPr>
          <a:xfrm>
            <a:off x="10409878" y="2683708"/>
            <a:ext cx="1624164" cy="286232"/>
          </a:xfrm>
          <a:prstGeom prst="rect">
            <a:avLst/>
          </a:prstGeom>
          <a:noFill/>
        </p:spPr>
        <p:txBody>
          <a:bodyPr wrap="none" rtlCol="0">
            <a:spAutoFit/>
          </a:bodyPr>
          <a:lstStyle/>
          <a:p>
            <a:pPr algn="r">
              <a:lnSpc>
                <a:spcPct val="90000"/>
              </a:lnSpc>
            </a:pPr>
            <a:r>
              <a:rPr lang="en-US" sz="1400" b="1" dirty="0"/>
              <a:t>Final Positioning</a:t>
            </a:r>
          </a:p>
        </p:txBody>
      </p:sp>
      <p:cxnSp>
        <p:nvCxnSpPr>
          <p:cNvPr id="13" name="Straight Arrow Connector 12">
            <a:extLst>
              <a:ext uri="{FF2B5EF4-FFF2-40B4-BE49-F238E27FC236}">
                <a16:creationId xmlns:a16="http://schemas.microsoft.com/office/drawing/2014/main" id="{FE263CDF-940C-48F0-8DDD-D5E072B97C70}"/>
              </a:ext>
            </a:extLst>
          </p:cNvPr>
          <p:cNvCxnSpPr>
            <a:stCxn id="4" idx="0"/>
          </p:cNvCxnSpPr>
          <p:nvPr/>
        </p:nvCxnSpPr>
        <p:spPr>
          <a:xfrm flipV="1">
            <a:off x="4917959" y="3846443"/>
            <a:ext cx="349780" cy="10227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5" name="Straight Arrow Connector 14">
            <a:extLst>
              <a:ext uri="{FF2B5EF4-FFF2-40B4-BE49-F238E27FC236}">
                <a16:creationId xmlns:a16="http://schemas.microsoft.com/office/drawing/2014/main" id="{9A92EC67-B4B0-42B5-8884-9D46114C80BE}"/>
              </a:ext>
            </a:extLst>
          </p:cNvPr>
          <p:cNvCxnSpPr/>
          <p:nvPr/>
        </p:nvCxnSpPr>
        <p:spPr>
          <a:xfrm flipV="1">
            <a:off x="7354957" y="4996872"/>
            <a:ext cx="1481993" cy="82484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6617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D4B2-0DA2-4DB1-A9B6-D4A93EA3BFD6}"/>
              </a:ext>
            </a:extLst>
          </p:cNvPr>
          <p:cNvSpPr>
            <a:spLocks noGrp="1"/>
          </p:cNvSpPr>
          <p:nvPr>
            <p:ph type="title"/>
          </p:nvPr>
        </p:nvSpPr>
        <p:spPr>
          <a:xfrm>
            <a:off x="344288" y="320040"/>
            <a:ext cx="11422261" cy="510909"/>
          </a:xfrm>
        </p:spPr>
        <p:txBody>
          <a:bodyPr/>
          <a:lstStyle/>
          <a:p>
            <a:r>
              <a:rPr lang="en-US" dirty="0"/>
              <a:t>Initial installation of IRP-2 revealed a slight misalignment</a:t>
            </a:r>
          </a:p>
        </p:txBody>
      </p:sp>
      <p:sp>
        <p:nvSpPr>
          <p:cNvPr id="3" name="Content Placeholder 2">
            <a:extLst>
              <a:ext uri="{FF2B5EF4-FFF2-40B4-BE49-F238E27FC236}">
                <a16:creationId xmlns:a16="http://schemas.microsoft.com/office/drawing/2014/main" id="{3A6D7E37-E448-4D7B-B82D-BE1DA5D14C9C}"/>
              </a:ext>
            </a:extLst>
          </p:cNvPr>
          <p:cNvSpPr>
            <a:spLocks noGrp="1"/>
          </p:cNvSpPr>
          <p:nvPr>
            <p:ph idx="1"/>
          </p:nvPr>
        </p:nvSpPr>
        <p:spPr>
          <a:xfrm>
            <a:off x="347472" y="976169"/>
            <a:ext cx="11369809" cy="4047778"/>
          </a:xfrm>
        </p:spPr>
        <p:txBody>
          <a:bodyPr/>
          <a:lstStyle/>
          <a:p>
            <a:r>
              <a:rPr lang="en-US" dirty="0"/>
              <a:t>The IRP was remotely accessed from the Service Bay to assess the installed position</a:t>
            </a:r>
          </a:p>
          <a:p>
            <a:endParaRPr lang="en-US" dirty="0"/>
          </a:p>
          <a:p>
            <a:pPr marL="0" indent="0">
              <a:buNone/>
            </a:pPr>
            <a:endParaRPr lang="en-US" dirty="0"/>
          </a:p>
          <a:p>
            <a:endParaRPr lang="en-US" dirty="0"/>
          </a:p>
          <a:p>
            <a:endParaRPr lang="en-US" dirty="0"/>
          </a:p>
          <a:p>
            <a:endParaRPr lang="en-US" dirty="0"/>
          </a:p>
          <a:p>
            <a:endParaRPr lang="en-US" dirty="0"/>
          </a:p>
          <a:p>
            <a:r>
              <a:rPr lang="en-US" dirty="0"/>
              <a:t>Exact misalignment was verified by a Carriage-mounted, instrumented tool that confirmed the visual observation</a:t>
            </a:r>
          </a:p>
        </p:txBody>
      </p:sp>
      <p:pic>
        <p:nvPicPr>
          <p:cNvPr id="5" name="Picture 4">
            <a:extLst>
              <a:ext uri="{FF2B5EF4-FFF2-40B4-BE49-F238E27FC236}">
                <a16:creationId xmlns:a16="http://schemas.microsoft.com/office/drawing/2014/main" id="{1CD5F00E-116F-4BC0-AAED-CBFD3D3F1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236" y="1510799"/>
            <a:ext cx="5400530" cy="3553340"/>
          </a:xfrm>
          <a:prstGeom prst="rect">
            <a:avLst/>
          </a:prstGeom>
        </p:spPr>
      </p:pic>
      <p:pic>
        <p:nvPicPr>
          <p:cNvPr id="6" name="Picture 5">
            <a:extLst>
              <a:ext uri="{FF2B5EF4-FFF2-40B4-BE49-F238E27FC236}">
                <a16:creationId xmlns:a16="http://schemas.microsoft.com/office/drawing/2014/main" id="{C9985330-8AFC-4147-8129-FF759E9F4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44" y="1897778"/>
            <a:ext cx="4083258" cy="3062444"/>
          </a:xfrm>
          <a:prstGeom prst="rect">
            <a:avLst/>
          </a:prstGeom>
        </p:spPr>
      </p:pic>
      <p:sp>
        <p:nvSpPr>
          <p:cNvPr id="7" name="TextBox 6">
            <a:extLst>
              <a:ext uri="{FF2B5EF4-FFF2-40B4-BE49-F238E27FC236}">
                <a16:creationId xmlns:a16="http://schemas.microsoft.com/office/drawing/2014/main" id="{9634A643-F988-454D-82F1-AD7636DD3B31}"/>
              </a:ext>
            </a:extLst>
          </p:cNvPr>
          <p:cNvSpPr txBox="1"/>
          <p:nvPr/>
        </p:nvSpPr>
        <p:spPr>
          <a:xfrm>
            <a:off x="371618" y="4949255"/>
            <a:ext cx="4060214" cy="286232"/>
          </a:xfrm>
          <a:prstGeom prst="rect">
            <a:avLst/>
          </a:prstGeom>
          <a:noFill/>
        </p:spPr>
        <p:txBody>
          <a:bodyPr wrap="none" rtlCol="0">
            <a:spAutoFit/>
          </a:bodyPr>
          <a:lstStyle/>
          <a:p>
            <a:pPr>
              <a:lnSpc>
                <a:spcPct val="90000"/>
              </a:lnSpc>
            </a:pPr>
            <a:r>
              <a:rPr lang="en-US" sz="1400" b="1" dirty="0"/>
              <a:t>High-Rad Camera Mounted to Target Carriage</a:t>
            </a:r>
          </a:p>
        </p:txBody>
      </p:sp>
      <p:sp>
        <p:nvSpPr>
          <p:cNvPr id="8" name="TextBox 7">
            <a:extLst>
              <a:ext uri="{FF2B5EF4-FFF2-40B4-BE49-F238E27FC236}">
                <a16:creationId xmlns:a16="http://schemas.microsoft.com/office/drawing/2014/main" id="{B89B611D-5688-4259-99B0-D22430C8DD4F}"/>
              </a:ext>
            </a:extLst>
          </p:cNvPr>
          <p:cNvSpPr txBox="1"/>
          <p:nvPr/>
        </p:nvSpPr>
        <p:spPr>
          <a:xfrm>
            <a:off x="7322387" y="5066524"/>
            <a:ext cx="2202847" cy="286232"/>
          </a:xfrm>
          <a:prstGeom prst="rect">
            <a:avLst/>
          </a:prstGeom>
          <a:noFill/>
        </p:spPr>
        <p:txBody>
          <a:bodyPr wrap="none" rtlCol="0">
            <a:spAutoFit/>
          </a:bodyPr>
          <a:lstStyle/>
          <a:p>
            <a:pPr>
              <a:lnSpc>
                <a:spcPct val="90000"/>
              </a:lnSpc>
            </a:pPr>
            <a:r>
              <a:rPr lang="en-US" sz="1400" b="1" dirty="0"/>
              <a:t>Observed Misalignment</a:t>
            </a:r>
          </a:p>
        </p:txBody>
      </p:sp>
      <p:sp>
        <p:nvSpPr>
          <p:cNvPr id="9" name="Oval 8">
            <a:extLst>
              <a:ext uri="{FF2B5EF4-FFF2-40B4-BE49-F238E27FC236}">
                <a16:creationId xmlns:a16="http://schemas.microsoft.com/office/drawing/2014/main" id="{B546A8C7-149D-4A0D-AF2C-52064235B674}"/>
              </a:ext>
            </a:extLst>
          </p:cNvPr>
          <p:cNvSpPr/>
          <p:nvPr/>
        </p:nvSpPr>
        <p:spPr>
          <a:xfrm>
            <a:off x="5923722" y="3647661"/>
            <a:ext cx="606287" cy="367748"/>
          </a:xfrm>
          <a:prstGeom prst="ellipse">
            <a:avLst/>
          </a:prstGeom>
          <a:noFill/>
          <a:ln w="1905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597C947D-909E-4444-A670-69E40C9F4592}"/>
              </a:ext>
            </a:extLst>
          </p:cNvPr>
          <p:cNvSpPr/>
          <p:nvPr/>
        </p:nvSpPr>
        <p:spPr>
          <a:xfrm>
            <a:off x="10588477" y="3631098"/>
            <a:ext cx="606287" cy="367748"/>
          </a:xfrm>
          <a:prstGeom prst="ellipse">
            <a:avLst/>
          </a:prstGeom>
          <a:noFill/>
          <a:ln w="1905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68831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2A87-0C6F-4E4B-B93D-3411457F16E2}"/>
              </a:ext>
            </a:extLst>
          </p:cNvPr>
          <p:cNvSpPr>
            <a:spLocks noGrp="1"/>
          </p:cNvSpPr>
          <p:nvPr>
            <p:ph type="title"/>
          </p:nvPr>
        </p:nvSpPr>
        <p:spPr>
          <a:xfrm>
            <a:off x="344288" y="320040"/>
            <a:ext cx="11422261" cy="510909"/>
          </a:xfrm>
        </p:spPr>
        <p:txBody>
          <a:bodyPr/>
          <a:lstStyle/>
          <a:p>
            <a:r>
              <a:rPr lang="en-US" dirty="0"/>
              <a:t>Major component replacements in SNS history</a:t>
            </a:r>
          </a:p>
        </p:txBody>
      </p:sp>
      <p:pic>
        <p:nvPicPr>
          <p:cNvPr id="4" name="Picture 3">
            <a:extLst>
              <a:ext uri="{FF2B5EF4-FFF2-40B4-BE49-F238E27FC236}">
                <a16:creationId xmlns:a16="http://schemas.microsoft.com/office/drawing/2014/main" id="{99C3131D-0CFD-41CD-9577-EA6BAF3E3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96" y="1163674"/>
            <a:ext cx="7344367" cy="5186960"/>
          </a:xfrm>
          <a:prstGeom prst="rect">
            <a:avLst/>
          </a:prstGeom>
        </p:spPr>
      </p:pic>
      <p:sp>
        <p:nvSpPr>
          <p:cNvPr id="5" name="Rectangle 4">
            <a:extLst>
              <a:ext uri="{FF2B5EF4-FFF2-40B4-BE49-F238E27FC236}">
                <a16:creationId xmlns:a16="http://schemas.microsoft.com/office/drawing/2014/main" id="{14EC7777-D48F-4C6C-9B9E-CACD697604FD}"/>
              </a:ext>
            </a:extLst>
          </p:cNvPr>
          <p:cNvSpPr/>
          <p:nvPr/>
        </p:nvSpPr>
        <p:spPr>
          <a:xfrm>
            <a:off x="9410700" y="177165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7DBF79DC-C216-4B29-B0B9-125986AF52C0}"/>
              </a:ext>
            </a:extLst>
          </p:cNvPr>
          <p:cNvSpPr/>
          <p:nvPr/>
        </p:nvSpPr>
        <p:spPr>
          <a:xfrm>
            <a:off x="9410700" y="2066925"/>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Isosceles Triangle 6">
            <a:extLst>
              <a:ext uri="{FF2B5EF4-FFF2-40B4-BE49-F238E27FC236}">
                <a16:creationId xmlns:a16="http://schemas.microsoft.com/office/drawing/2014/main" id="{1AEF9959-0638-44B5-8344-CFE967638DC9}"/>
              </a:ext>
            </a:extLst>
          </p:cNvPr>
          <p:cNvSpPr/>
          <p:nvPr/>
        </p:nvSpPr>
        <p:spPr>
          <a:xfrm>
            <a:off x="9402763" y="2365375"/>
            <a:ext cx="168275" cy="16827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64">
            <a:extLst>
              <a:ext uri="{FF2B5EF4-FFF2-40B4-BE49-F238E27FC236}">
                <a16:creationId xmlns:a16="http://schemas.microsoft.com/office/drawing/2014/main" id="{D1BA0652-B4F8-4E5B-8A88-5C29DD01AC5E}"/>
              </a:ext>
            </a:extLst>
          </p:cNvPr>
          <p:cNvSpPr/>
          <p:nvPr/>
        </p:nvSpPr>
        <p:spPr>
          <a:xfrm>
            <a:off x="9402763" y="2714625"/>
            <a:ext cx="168275" cy="152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5">
            <a:extLst>
              <a:ext uri="{FF2B5EF4-FFF2-40B4-BE49-F238E27FC236}">
                <a16:creationId xmlns:a16="http://schemas.microsoft.com/office/drawing/2014/main" id="{8C495386-6D03-4512-BEF2-7360C00310B1}"/>
              </a:ext>
            </a:extLst>
          </p:cNvPr>
          <p:cNvSpPr txBox="1">
            <a:spLocks noChangeArrowheads="1"/>
          </p:cNvSpPr>
          <p:nvPr/>
        </p:nvSpPr>
        <p:spPr bwMode="auto">
          <a:xfrm>
            <a:off x="9515475" y="1685925"/>
            <a:ext cx="11537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Target (18)</a:t>
            </a:r>
          </a:p>
        </p:txBody>
      </p:sp>
      <p:sp>
        <p:nvSpPr>
          <p:cNvPr id="10" name="TextBox 8">
            <a:extLst>
              <a:ext uri="{FF2B5EF4-FFF2-40B4-BE49-F238E27FC236}">
                <a16:creationId xmlns:a16="http://schemas.microsoft.com/office/drawing/2014/main" id="{65FB67AF-BCB2-45D1-AAA6-C1742947EE0E}"/>
              </a:ext>
            </a:extLst>
          </p:cNvPr>
          <p:cNvSpPr txBox="1">
            <a:spLocks noChangeArrowheads="1"/>
          </p:cNvSpPr>
          <p:nvPr/>
        </p:nvSpPr>
        <p:spPr bwMode="auto">
          <a:xfrm>
            <a:off x="9534525" y="1990725"/>
            <a:ext cx="971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PBW (5)</a:t>
            </a:r>
          </a:p>
        </p:txBody>
      </p:sp>
      <p:sp>
        <p:nvSpPr>
          <p:cNvPr id="11" name="TextBox 9">
            <a:extLst>
              <a:ext uri="{FF2B5EF4-FFF2-40B4-BE49-F238E27FC236}">
                <a16:creationId xmlns:a16="http://schemas.microsoft.com/office/drawing/2014/main" id="{01EB43E0-980E-4B07-BF01-1CC8500910FA}"/>
              </a:ext>
            </a:extLst>
          </p:cNvPr>
          <p:cNvSpPr txBox="1">
            <a:spLocks noChangeArrowheads="1"/>
          </p:cNvSpPr>
          <p:nvPr/>
        </p:nvSpPr>
        <p:spPr bwMode="auto">
          <a:xfrm>
            <a:off x="9526588" y="2292350"/>
            <a:ext cx="1138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Shutter (5)</a:t>
            </a:r>
          </a:p>
        </p:txBody>
      </p:sp>
      <p:sp>
        <p:nvSpPr>
          <p:cNvPr id="12" name="TextBox 10">
            <a:extLst>
              <a:ext uri="{FF2B5EF4-FFF2-40B4-BE49-F238E27FC236}">
                <a16:creationId xmlns:a16="http://schemas.microsoft.com/office/drawing/2014/main" id="{171662AC-B250-44B5-A860-4048BC5648EE}"/>
              </a:ext>
            </a:extLst>
          </p:cNvPr>
          <p:cNvSpPr txBox="1">
            <a:spLocks noChangeArrowheads="1"/>
          </p:cNvSpPr>
          <p:nvPr/>
        </p:nvSpPr>
        <p:spPr bwMode="auto">
          <a:xfrm>
            <a:off x="9525000" y="2628900"/>
            <a:ext cx="86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CVI (2)</a:t>
            </a:r>
          </a:p>
        </p:txBody>
      </p:sp>
      <p:sp>
        <p:nvSpPr>
          <p:cNvPr id="13" name="Isosceles Triangle 12">
            <a:extLst>
              <a:ext uri="{FF2B5EF4-FFF2-40B4-BE49-F238E27FC236}">
                <a16:creationId xmlns:a16="http://schemas.microsoft.com/office/drawing/2014/main" id="{1E0980C6-8302-4C6F-B159-3FFCAB26A6DB}"/>
              </a:ext>
            </a:extLst>
          </p:cNvPr>
          <p:cNvSpPr/>
          <p:nvPr/>
        </p:nvSpPr>
        <p:spPr>
          <a:xfrm>
            <a:off x="3223073" y="4259584"/>
            <a:ext cx="168275" cy="16827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Isosceles Triangle 13">
            <a:extLst>
              <a:ext uri="{FF2B5EF4-FFF2-40B4-BE49-F238E27FC236}">
                <a16:creationId xmlns:a16="http://schemas.microsoft.com/office/drawing/2014/main" id="{2BCDBDB8-D400-448B-925B-38F7537E9723}"/>
              </a:ext>
            </a:extLst>
          </p:cNvPr>
          <p:cNvSpPr/>
          <p:nvPr/>
        </p:nvSpPr>
        <p:spPr>
          <a:xfrm>
            <a:off x="3493317" y="3918273"/>
            <a:ext cx="168275" cy="166687"/>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Isosceles Triangle 14">
            <a:extLst>
              <a:ext uri="{FF2B5EF4-FFF2-40B4-BE49-F238E27FC236}">
                <a16:creationId xmlns:a16="http://schemas.microsoft.com/office/drawing/2014/main" id="{BE8B6BC0-C24F-4FE1-911E-6B16D335287D}"/>
              </a:ext>
            </a:extLst>
          </p:cNvPr>
          <p:cNvSpPr/>
          <p:nvPr/>
        </p:nvSpPr>
        <p:spPr>
          <a:xfrm>
            <a:off x="3776197" y="3380619"/>
            <a:ext cx="168275" cy="166687"/>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40270732-6EFD-42EB-8CE9-F61079B19DA4}"/>
              </a:ext>
            </a:extLst>
          </p:cNvPr>
          <p:cNvSpPr/>
          <p:nvPr/>
        </p:nvSpPr>
        <p:spPr>
          <a:xfrm>
            <a:off x="4025863" y="279657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0122EF54-49CE-4A7E-80E5-1877B4460222}"/>
              </a:ext>
            </a:extLst>
          </p:cNvPr>
          <p:cNvSpPr/>
          <p:nvPr/>
        </p:nvSpPr>
        <p:spPr>
          <a:xfrm>
            <a:off x="4025863" y="256797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84F54E79-BAAC-41A9-934D-8B623E9EE008}"/>
              </a:ext>
            </a:extLst>
          </p:cNvPr>
          <p:cNvSpPr/>
          <p:nvPr/>
        </p:nvSpPr>
        <p:spPr>
          <a:xfrm>
            <a:off x="4579576" y="2683321"/>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a:extLst>
              <a:ext uri="{FF2B5EF4-FFF2-40B4-BE49-F238E27FC236}">
                <a16:creationId xmlns:a16="http://schemas.microsoft.com/office/drawing/2014/main" id="{5BEFD407-D697-4279-90B5-95AB35DD7F2E}"/>
              </a:ext>
            </a:extLst>
          </p:cNvPr>
          <p:cNvSpPr/>
          <p:nvPr/>
        </p:nvSpPr>
        <p:spPr>
          <a:xfrm>
            <a:off x="4826631" y="245156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Isosceles Triangle 19">
            <a:extLst>
              <a:ext uri="{FF2B5EF4-FFF2-40B4-BE49-F238E27FC236}">
                <a16:creationId xmlns:a16="http://schemas.microsoft.com/office/drawing/2014/main" id="{906F24DC-679E-4287-A661-F09423827FAC}"/>
              </a:ext>
            </a:extLst>
          </p:cNvPr>
          <p:cNvSpPr/>
          <p:nvPr/>
        </p:nvSpPr>
        <p:spPr>
          <a:xfrm>
            <a:off x="4817106" y="2242010"/>
            <a:ext cx="168275" cy="16827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1DB9B9E8-6A7F-4E5B-B3B4-C821BA525A55}"/>
              </a:ext>
            </a:extLst>
          </p:cNvPr>
          <p:cNvSpPr/>
          <p:nvPr/>
        </p:nvSpPr>
        <p:spPr>
          <a:xfrm>
            <a:off x="4960711" y="2742821"/>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A16BC933-216D-4DCD-8EE0-A3623D79BC39}"/>
              </a:ext>
            </a:extLst>
          </p:cNvPr>
          <p:cNvSpPr/>
          <p:nvPr/>
        </p:nvSpPr>
        <p:spPr>
          <a:xfrm>
            <a:off x="5349395" y="2626876"/>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0CF87D4-947C-4C33-815C-10A045F3ADB3}"/>
              </a:ext>
            </a:extLst>
          </p:cNvPr>
          <p:cNvSpPr/>
          <p:nvPr/>
        </p:nvSpPr>
        <p:spPr>
          <a:xfrm>
            <a:off x="5597566" y="2494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59A109A9-8863-499E-9A25-CCD6543AC324}"/>
              </a:ext>
            </a:extLst>
          </p:cNvPr>
          <p:cNvSpPr/>
          <p:nvPr/>
        </p:nvSpPr>
        <p:spPr>
          <a:xfrm>
            <a:off x="5597566" y="2295962"/>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D244B36E-2393-47B3-877A-C007866CC832}"/>
              </a:ext>
            </a:extLst>
          </p:cNvPr>
          <p:cNvSpPr/>
          <p:nvPr/>
        </p:nvSpPr>
        <p:spPr>
          <a:xfrm>
            <a:off x="5744432" y="2116608"/>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D81D9B92-1AFB-4265-8F5C-8B0A3AED6F32}"/>
              </a:ext>
            </a:extLst>
          </p:cNvPr>
          <p:cNvSpPr/>
          <p:nvPr/>
        </p:nvSpPr>
        <p:spPr>
          <a:xfrm>
            <a:off x="5862012" y="2022016"/>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5B4A42B6-2EA8-4401-94E6-F06D5A0B5BCF}"/>
              </a:ext>
            </a:extLst>
          </p:cNvPr>
          <p:cNvSpPr/>
          <p:nvPr/>
        </p:nvSpPr>
        <p:spPr>
          <a:xfrm>
            <a:off x="6894256" y="212602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711352CB-023E-4C1A-87B8-C494AA93E19C}"/>
              </a:ext>
            </a:extLst>
          </p:cNvPr>
          <p:cNvSpPr/>
          <p:nvPr/>
        </p:nvSpPr>
        <p:spPr>
          <a:xfrm>
            <a:off x="6304969" y="1774107"/>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89BCCE0E-AA6F-4F16-8CEF-F0243FEE6708}"/>
              </a:ext>
            </a:extLst>
          </p:cNvPr>
          <p:cNvSpPr/>
          <p:nvPr/>
        </p:nvSpPr>
        <p:spPr>
          <a:xfrm>
            <a:off x="6740273" y="17879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D24CC97B-D536-4367-A545-CC545C1F303D}"/>
              </a:ext>
            </a:extLst>
          </p:cNvPr>
          <p:cNvSpPr/>
          <p:nvPr/>
        </p:nvSpPr>
        <p:spPr>
          <a:xfrm>
            <a:off x="6747552" y="158907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Isosceles Triangle 30">
            <a:extLst>
              <a:ext uri="{FF2B5EF4-FFF2-40B4-BE49-F238E27FC236}">
                <a16:creationId xmlns:a16="http://schemas.microsoft.com/office/drawing/2014/main" id="{A1152EF9-57EE-4DB3-A449-13D1B017DF83}"/>
              </a:ext>
            </a:extLst>
          </p:cNvPr>
          <p:cNvSpPr/>
          <p:nvPr/>
        </p:nvSpPr>
        <p:spPr>
          <a:xfrm>
            <a:off x="6081864" y="2062862"/>
            <a:ext cx="168275" cy="166687"/>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ounded Rectangle 58">
            <a:extLst>
              <a:ext uri="{FF2B5EF4-FFF2-40B4-BE49-F238E27FC236}">
                <a16:creationId xmlns:a16="http://schemas.microsoft.com/office/drawing/2014/main" id="{A38BC4B9-3284-4AD2-833F-5B27AF576698}"/>
              </a:ext>
            </a:extLst>
          </p:cNvPr>
          <p:cNvSpPr/>
          <p:nvPr/>
        </p:nvSpPr>
        <p:spPr>
          <a:xfrm>
            <a:off x="6085698" y="1873949"/>
            <a:ext cx="168275" cy="152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6669B65A-117A-4168-BB6E-20E8967987F4}"/>
              </a:ext>
            </a:extLst>
          </p:cNvPr>
          <p:cNvSpPr/>
          <p:nvPr/>
        </p:nvSpPr>
        <p:spPr>
          <a:xfrm>
            <a:off x="7274321" y="1897795"/>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4A80A43B-5FAC-411C-A1A8-47D30A04A787}"/>
              </a:ext>
            </a:extLst>
          </p:cNvPr>
          <p:cNvSpPr/>
          <p:nvPr/>
        </p:nvSpPr>
        <p:spPr>
          <a:xfrm>
            <a:off x="7576886" y="181289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C7E6C016-A558-427B-A722-14A510757F44}"/>
              </a:ext>
            </a:extLst>
          </p:cNvPr>
          <p:cNvSpPr/>
          <p:nvPr/>
        </p:nvSpPr>
        <p:spPr>
          <a:xfrm rot="5400000">
            <a:off x="7959598" y="1696779"/>
            <a:ext cx="152400" cy="1676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a:extLst>
              <a:ext uri="{FF2B5EF4-FFF2-40B4-BE49-F238E27FC236}">
                <a16:creationId xmlns:a16="http://schemas.microsoft.com/office/drawing/2014/main" id="{84DF3FE4-40F9-4DDE-91CB-2146179C12A6}"/>
              </a:ext>
            </a:extLst>
          </p:cNvPr>
          <p:cNvSpPr/>
          <p:nvPr/>
        </p:nvSpPr>
        <p:spPr>
          <a:xfrm rot="5400000">
            <a:off x="7956926" y="147017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ounded Rectangle 58">
            <a:extLst>
              <a:ext uri="{FF2B5EF4-FFF2-40B4-BE49-F238E27FC236}">
                <a16:creationId xmlns:a16="http://schemas.microsoft.com/office/drawing/2014/main" id="{BA543F1E-D278-49E3-9653-0E766A3EDD10}"/>
              </a:ext>
            </a:extLst>
          </p:cNvPr>
          <p:cNvSpPr/>
          <p:nvPr/>
        </p:nvSpPr>
        <p:spPr>
          <a:xfrm>
            <a:off x="4819846" y="2026349"/>
            <a:ext cx="168275" cy="152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15B53A68-5411-4FA1-A58B-FA574EAAE9DE}"/>
              </a:ext>
            </a:extLst>
          </p:cNvPr>
          <p:cNvSpPr/>
          <p:nvPr/>
        </p:nvSpPr>
        <p:spPr>
          <a:xfrm>
            <a:off x="6988750" y="2020782"/>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433330C7-3F17-4C8C-B731-DB99BD6C7ADB}"/>
              </a:ext>
            </a:extLst>
          </p:cNvPr>
          <p:cNvSpPr/>
          <p:nvPr/>
        </p:nvSpPr>
        <p:spPr>
          <a:xfrm>
            <a:off x="8440567" y="1293497"/>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D5404703-0E88-46EA-A00E-4A83857D0740}"/>
              </a:ext>
            </a:extLst>
          </p:cNvPr>
          <p:cNvSpPr/>
          <p:nvPr/>
        </p:nvSpPr>
        <p:spPr>
          <a:xfrm>
            <a:off x="8331713" y="1473876"/>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780CDA22-39E2-4AB6-82B7-D9F7EE2FF674}"/>
              </a:ext>
            </a:extLst>
          </p:cNvPr>
          <p:cNvSpPr/>
          <p:nvPr/>
        </p:nvSpPr>
        <p:spPr>
          <a:xfrm>
            <a:off x="8148205" y="156097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Box 10">
            <a:extLst>
              <a:ext uri="{FF2B5EF4-FFF2-40B4-BE49-F238E27FC236}">
                <a16:creationId xmlns:a16="http://schemas.microsoft.com/office/drawing/2014/main" id="{C0CCC9A4-E22B-4058-962A-6EFA46458454}"/>
              </a:ext>
            </a:extLst>
          </p:cNvPr>
          <p:cNvSpPr txBox="1">
            <a:spLocks noChangeArrowheads="1"/>
          </p:cNvSpPr>
          <p:nvPr/>
        </p:nvSpPr>
        <p:spPr bwMode="auto">
          <a:xfrm>
            <a:off x="9528114" y="2921257"/>
            <a:ext cx="8578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IRP (1)</a:t>
            </a:r>
          </a:p>
        </p:txBody>
      </p:sp>
      <p:sp>
        <p:nvSpPr>
          <p:cNvPr id="43" name="Star: 5 Points 42">
            <a:extLst>
              <a:ext uri="{FF2B5EF4-FFF2-40B4-BE49-F238E27FC236}">
                <a16:creationId xmlns:a16="http://schemas.microsoft.com/office/drawing/2014/main" id="{2229F3CE-15D7-41F7-AA98-CAEF19414010}"/>
              </a:ext>
            </a:extLst>
          </p:cNvPr>
          <p:cNvSpPr/>
          <p:nvPr/>
        </p:nvSpPr>
        <p:spPr>
          <a:xfrm>
            <a:off x="9375099" y="2978140"/>
            <a:ext cx="227897" cy="227897"/>
          </a:xfrm>
          <a:prstGeom prst="star5">
            <a:avLst/>
          </a:prstGeom>
          <a:solidFill>
            <a:srgbClr val="FFC000"/>
          </a:solidFill>
          <a:ln>
            <a:solidFill>
              <a:schemeClr val="accent5">
                <a:lumMod val="60000"/>
                <a:lumOff val="4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4" name="Star: 5 Points 43">
            <a:extLst>
              <a:ext uri="{FF2B5EF4-FFF2-40B4-BE49-F238E27FC236}">
                <a16:creationId xmlns:a16="http://schemas.microsoft.com/office/drawing/2014/main" id="{492E9C9C-AE5B-4B58-B228-73EA153FC0F4}"/>
              </a:ext>
            </a:extLst>
          </p:cNvPr>
          <p:cNvSpPr/>
          <p:nvPr/>
        </p:nvSpPr>
        <p:spPr>
          <a:xfrm>
            <a:off x="8417149" y="1012489"/>
            <a:ext cx="227897" cy="227897"/>
          </a:xfrm>
          <a:prstGeom prst="star5">
            <a:avLst/>
          </a:prstGeom>
          <a:solidFill>
            <a:srgbClr val="FFC000"/>
          </a:solidFill>
          <a:ln>
            <a:solidFill>
              <a:schemeClr val="accent5">
                <a:lumMod val="60000"/>
                <a:lumOff val="4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5" name="Rectangle 44">
            <a:extLst>
              <a:ext uri="{FF2B5EF4-FFF2-40B4-BE49-F238E27FC236}">
                <a16:creationId xmlns:a16="http://schemas.microsoft.com/office/drawing/2014/main" id="{0373975D-5195-44A5-9401-A96FE3A129A3}"/>
              </a:ext>
            </a:extLst>
          </p:cNvPr>
          <p:cNvSpPr/>
          <p:nvPr/>
        </p:nvSpPr>
        <p:spPr>
          <a:xfrm>
            <a:off x="7769478" y="1744238"/>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2660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additive="base">
                                        <p:cTn id="101" dur="500" fill="hold"/>
                                        <p:tgtEl>
                                          <p:spTgt spid="30"/>
                                        </p:tgtEl>
                                        <p:attrNameLst>
                                          <p:attrName>ppt_x</p:attrName>
                                        </p:attrNameLst>
                                      </p:cBhvr>
                                      <p:tavLst>
                                        <p:tav tm="0">
                                          <p:val>
                                            <p:strVal val="#ppt_x"/>
                                          </p:val>
                                        </p:tav>
                                        <p:tav tm="100000">
                                          <p:val>
                                            <p:strVal val="#ppt_x"/>
                                          </p:val>
                                        </p:tav>
                                      </p:tavLst>
                                    </p:anim>
                                    <p:anim calcmode="lin" valueType="num">
                                      <p:cBhvr additive="base">
                                        <p:cTn id="102" dur="500" fill="hold"/>
                                        <p:tgtEl>
                                          <p:spTgt spid="3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
                                        </p:tgtEl>
                                        <p:attrNameLst>
                                          <p:attrName>style.visibility</p:attrName>
                                        </p:attrNameLst>
                                      </p:cBhvr>
                                      <p:to>
                                        <p:strVal val="visible"/>
                                      </p:to>
                                    </p:set>
                                    <p:anim calcmode="lin" valueType="num">
                                      <p:cBhvr additive="base">
                                        <p:cTn id="109" dur="500" fill="hold"/>
                                        <p:tgtEl>
                                          <p:spTgt spid="6"/>
                                        </p:tgtEl>
                                        <p:attrNameLst>
                                          <p:attrName>ppt_x</p:attrName>
                                        </p:attrNameLst>
                                      </p:cBhvr>
                                      <p:tavLst>
                                        <p:tav tm="0">
                                          <p:val>
                                            <p:strVal val="#ppt_x"/>
                                          </p:val>
                                        </p:tav>
                                        <p:tav tm="100000">
                                          <p:val>
                                            <p:strVal val="#ppt_x"/>
                                          </p:val>
                                        </p:tav>
                                      </p:tavLst>
                                    </p:anim>
                                    <p:anim calcmode="lin" valueType="num">
                                      <p:cBhvr additive="base">
                                        <p:cTn id="110" dur="500" fill="hold"/>
                                        <p:tgtEl>
                                          <p:spTgt spid="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ppt_x"/>
                                          </p:val>
                                        </p:tav>
                                        <p:tav tm="100000">
                                          <p:val>
                                            <p:strVal val="#ppt_x"/>
                                          </p:val>
                                        </p:tav>
                                      </p:tavLst>
                                    </p:anim>
                                    <p:anim calcmode="lin" valueType="num">
                                      <p:cBhvr additive="base">
                                        <p:cTn id="1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additive="base">
                                        <p:cTn id="119" dur="500" fill="hold"/>
                                        <p:tgtEl>
                                          <p:spTgt spid="13"/>
                                        </p:tgtEl>
                                        <p:attrNameLst>
                                          <p:attrName>ppt_x</p:attrName>
                                        </p:attrNameLst>
                                      </p:cBhvr>
                                      <p:tavLst>
                                        <p:tav tm="0">
                                          <p:val>
                                            <p:strVal val="#ppt_x"/>
                                          </p:val>
                                        </p:tav>
                                        <p:tav tm="100000">
                                          <p:val>
                                            <p:strVal val="#ppt_x"/>
                                          </p:val>
                                        </p:tav>
                                      </p:tavLst>
                                    </p:anim>
                                    <p:anim calcmode="lin" valueType="num">
                                      <p:cBhvr additive="base">
                                        <p:cTn id="120" dur="500" fill="hold"/>
                                        <p:tgtEl>
                                          <p:spTgt spid="1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ppt_x"/>
                                          </p:val>
                                        </p:tav>
                                        <p:tav tm="100000">
                                          <p:val>
                                            <p:strVal val="#ppt_x"/>
                                          </p:val>
                                        </p:tav>
                                      </p:tavLst>
                                    </p:anim>
                                    <p:anim calcmode="lin" valueType="num">
                                      <p:cBhvr additive="base">
                                        <p:cTn id="124" dur="500" fill="hold"/>
                                        <p:tgtEl>
                                          <p:spTgt spid="1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ppt_x"/>
                                          </p:val>
                                        </p:tav>
                                        <p:tav tm="100000">
                                          <p:val>
                                            <p:strVal val="#ppt_x"/>
                                          </p:val>
                                        </p:tav>
                                      </p:tavLst>
                                    </p:anim>
                                    <p:anim calcmode="lin" valueType="num">
                                      <p:cBhvr additive="base">
                                        <p:cTn id="128" dur="500" fill="hold"/>
                                        <p:tgtEl>
                                          <p:spTgt spid="1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 calcmode="lin" valueType="num">
                                      <p:cBhvr additive="base">
                                        <p:cTn id="131" dur="500" fill="hold"/>
                                        <p:tgtEl>
                                          <p:spTgt spid="20"/>
                                        </p:tgtEl>
                                        <p:attrNameLst>
                                          <p:attrName>ppt_x</p:attrName>
                                        </p:attrNameLst>
                                      </p:cBhvr>
                                      <p:tavLst>
                                        <p:tav tm="0">
                                          <p:val>
                                            <p:strVal val="#ppt_x"/>
                                          </p:val>
                                        </p:tav>
                                        <p:tav tm="100000">
                                          <p:val>
                                            <p:strVal val="#ppt_x"/>
                                          </p:val>
                                        </p:tav>
                                      </p:tavLst>
                                    </p:anim>
                                    <p:anim calcmode="lin" valueType="num">
                                      <p:cBhvr additive="base">
                                        <p:cTn id="132" dur="500" fill="hold"/>
                                        <p:tgtEl>
                                          <p:spTgt spid="20"/>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additive="base">
                                        <p:cTn id="135" dur="500" fill="hold"/>
                                        <p:tgtEl>
                                          <p:spTgt spid="31"/>
                                        </p:tgtEl>
                                        <p:attrNameLst>
                                          <p:attrName>ppt_x</p:attrName>
                                        </p:attrNameLst>
                                      </p:cBhvr>
                                      <p:tavLst>
                                        <p:tav tm="0">
                                          <p:val>
                                            <p:strVal val="#ppt_x"/>
                                          </p:val>
                                        </p:tav>
                                        <p:tav tm="100000">
                                          <p:val>
                                            <p:strVal val="#ppt_x"/>
                                          </p:val>
                                        </p:tav>
                                      </p:tavLst>
                                    </p:anim>
                                    <p:anim calcmode="lin" valueType="num">
                                      <p:cBhvr additive="base">
                                        <p:cTn id="136" dur="500" fill="hold"/>
                                        <p:tgtEl>
                                          <p:spTgt spid="31"/>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1"/>
                                        </p:tgtEl>
                                        <p:attrNameLst>
                                          <p:attrName>style.visibility</p:attrName>
                                        </p:attrNameLst>
                                      </p:cBhvr>
                                      <p:to>
                                        <p:strVal val="visible"/>
                                      </p:to>
                                    </p:set>
                                    <p:anim calcmode="lin" valueType="num">
                                      <p:cBhvr additive="base">
                                        <p:cTn id="139" dur="500" fill="hold"/>
                                        <p:tgtEl>
                                          <p:spTgt spid="11"/>
                                        </p:tgtEl>
                                        <p:attrNameLst>
                                          <p:attrName>ppt_x</p:attrName>
                                        </p:attrNameLst>
                                      </p:cBhvr>
                                      <p:tavLst>
                                        <p:tav tm="0">
                                          <p:val>
                                            <p:strVal val="#ppt_x"/>
                                          </p:val>
                                        </p:tav>
                                        <p:tav tm="100000">
                                          <p:val>
                                            <p:strVal val="#ppt_x"/>
                                          </p:val>
                                        </p:tav>
                                      </p:tavLst>
                                    </p:anim>
                                    <p:anim calcmode="lin" valueType="num">
                                      <p:cBhvr additive="base">
                                        <p:cTn id="140" dur="500" fill="hold"/>
                                        <p:tgtEl>
                                          <p:spTgt spid="11"/>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7"/>
                                        </p:tgtEl>
                                        <p:attrNameLst>
                                          <p:attrName>style.visibility</p:attrName>
                                        </p:attrNameLst>
                                      </p:cBhvr>
                                      <p:to>
                                        <p:strVal val="visible"/>
                                      </p:to>
                                    </p:set>
                                    <p:anim calcmode="lin" valueType="num">
                                      <p:cBhvr additive="base">
                                        <p:cTn id="143" dur="500" fill="hold"/>
                                        <p:tgtEl>
                                          <p:spTgt spid="7"/>
                                        </p:tgtEl>
                                        <p:attrNameLst>
                                          <p:attrName>ppt_x</p:attrName>
                                        </p:attrNameLst>
                                      </p:cBhvr>
                                      <p:tavLst>
                                        <p:tav tm="0">
                                          <p:val>
                                            <p:strVal val="#ppt_x"/>
                                          </p:val>
                                        </p:tav>
                                        <p:tav tm="100000">
                                          <p:val>
                                            <p:strVal val="#ppt_x"/>
                                          </p:val>
                                        </p:tav>
                                      </p:tavLst>
                                    </p:anim>
                                    <p:anim calcmode="lin" valueType="num">
                                      <p:cBhvr additive="base">
                                        <p:cTn id="1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7"/>
                                        </p:tgtEl>
                                        <p:attrNameLst>
                                          <p:attrName>style.visibility</p:attrName>
                                        </p:attrNameLst>
                                      </p:cBhvr>
                                      <p:to>
                                        <p:strVal val="visible"/>
                                      </p:to>
                                    </p:set>
                                    <p:anim calcmode="lin" valueType="num">
                                      <p:cBhvr additive="base">
                                        <p:cTn id="149" dur="500" fill="hold"/>
                                        <p:tgtEl>
                                          <p:spTgt spid="37"/>
                                        </p:tgtEl>
                                        <p:attrNameLst>
                                          <p:attrName>ppt_x</p:attrName>
                                        </p:attrNameLst>
                                      </p:cBhvr>
                                      <p:tavLst>
                                        <p:tav tm="0">
                                          <p:val>
                                            <p:strVal val="#ppt_x"/>
                                          </p:val>
                                        </p:tav>
                                        <p:tav tm="100000">
                                          <p:val>
                                            <p:strVal val="#ppt_x"/>
                                          </p:val>
                                        </p:tav>
                                      </p:tavLst>
                                    </p:anim>
                                    <p:anim calcmode="lin" valueType="num">
                                      <p:cBhvr additive="base">
                                        <p:cTn id="150" dur="500" fill="hold"/>
                                        <p:tgtEl>
                                          <p:spTgt spid="3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 calcmode="lin" valueType="num">
                                      <p:cBhvr additive="base">
                                        <p:cTn id="153" dur="500" fill="hold"/>
                                        <p:tgtEl>
                                          <p:spTgt spid="32"/>
                                        </p:tgtEl>
                                        <p:attrNameLst>
                                          <p:attrName>ppt_x</p:attrName>
                                        </p:attrNameLst>
                                      </p:cBhvr>
                                      <p:tavLst>
                                        <p:tav tm="0">
                                          <p:val>
                                            <p:strVal val="#ppt_x"/>
                                          </p:val>
                                        </p:tav>
                                        <p:tav tm="100000">
                                          <p:val>
                                            <p:strVal val="#ppt_x"/>
                                          </p:val>
                                        </p:tav>
                                      </p:tavLst>
                                    </p:anim>
                                    <p:anim calcmode="lin" valueType="num">
                                      <p:cBhvr additive="base">
                                        <p:cTn id="154" dur="500" fill="hold"/>
                                        <p:tgtEl>
                                          <p:spTgt spid="32"/>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8"/>
                                        </p:tgtEl>
                                        <p:attrNameLst>
                                          <p:attrName>style.visibility</p:attrName>
                                        </p:attrNameLst>
                                      </p:cBhvr>
                                      <p:to>
                                        <p:strVal val="visible"/>
                                      </p:to>
                                    </p:set>
                                    <p:anim calcmode="lin" valueType="num">
                                      <p:cBhvr additive="base">
                                        <p:cTn id="157" dur="500" fill="hold"/>
                                        <p:tgtEl>
                                          <p:spTgt spid="8"/>
                                        </p:tgtEl>
                                        <p:attrNameLst>
                                          <p:attrName>ppt_x</p:attrName>
                                        </p:attrNameLst>
                                      </p:cBhvr>
                                      <p:tavLst>
                                        <p:tav tm="0">
                                          <p:val>
                                            <p:strVal val="#ppt_x"/>
                                          </p:val>
                                        </p:tav>
                                        <p:tav tm="100000">
                                          <p:val>
                                            <p:strVal val="#ppt_x"/>
                                          </p:val>
                                        </p:tav>
                                      </p:tavLst>
                                    </p:anim>
                                    <p:anim calcmode="lin" valueType="num">
                                      <p:cBhvr additive="base">
                                        <p:cTn id="158" dur="500" fill="hold"/>
                                        <p:tgtEl>
                                          <p:spTgt spid="8"/>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2"/>
                                        </p:tgtEl>
                                        <p:attrNameLst>
                                          <p:attrName>style.visibility</p:attrName>
                                        </p:attrNameLst>
                                      </p:cBhvr>
                                      <p:to>
                                        <p:strVal val="visible"/>
                                      </p:to>
                                    </p:set>
                                    <p:anim calcmode="lin" valueType="num">
                                      <p:cBhvr additive="base">
                                        <p:cTn id="161" dur="500" fill="hold"/>
                                        <p:tgtEl>
                                          <p:spTgt spid="12"/>
                                        </p:tgtEl>
                                        <p:attrNameLst>
                                          <p:attrName>ppt_x</p:attrName>
                                        </p:attrNameLst>
                                      </p:cBhvr>
                                      <p:tavLst>
                                        <p:tav tm="0">
                                          <p:val>
                                            <p:strVal val="#ppt_x"/>
                                          </p:val>
                                        </p:tav>
                                        <p:tav tm="100000">
                                          <p:val>
                                            <p:strVal val="#ppt_x"/>
                                          </p:val>
                                        </p:tav>
                                      </p:tavLst>
                                    </p:anim>
                                    <p:anim calcmode="lin" valueType="num">
                                      <p:cBhvr additive="base">
                                        <p:cTn id="1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500" fill="hold"/>
                                        <p:tgtEl>
                                          <p:spTgt spid="44"/>
                                        </p:tgtEl>
                                        <p:attrNameLst>
                                          <p:attrName>ppt_x</p:attrName>
                                        </p:attrNameLst>
                                      </p:cBhvr>
                                      <p:tavLst>
                                        <p:tav tm="0">
                                          <p:val>
                                            <p:strVal val="#ppt_x"/>
                                          </p:val>
                                        </p:tav>
                                        <p:tav tm="100000">
                                          <p:val>
                                            <p:strVal val="#ppt_x"/>
                                          </p:val>
                                        </p:tav>
                                      </p:tavLst>
                                    </p:anim>
                                    <p:anim calcmode="lin" valueType="num">
                                      <p:cBhvr additive="base">
                                        <p:cTn id="168" dur="500" fill="hold"/>
                                        <p:tgtEl>
                                          <p:spTgt spid="44"/>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3"/>
                                        </p:tgtEl>
                                        <p:attrNameLst>
                                          <p:attrName>style.visibility</p:attrName>
                                        </p:attrNameLst>
                                      </p:cBhvr>
                                      <p:to>
                                        <p:strVal val="visible"/>
                                      </p:to>
                                    </p:set>
                                    <p:anim calcmode="lin" valueType="num">
                                      <p:cBhvr additive="base">
                                        <p:cTn id="171" dur="500" fill="hold"/>
                                        <p:tgtEl>
                                          <p:spTgt spid="43"/>
                                        </p:tgtEl>
                                        <p:attrNameLst>
                                          <p:attrName>ppt_x</p:attrName>
                                        </p:attrNameLst>
                                      </p:cBhvr>
                                      <p:tavLst>
                                        <p:tav tm="0">
                                          <p:val>
                                            <p:strVal val="#ppt_x"/>
                                          </p:val>
                                        </p:tav>
                                        <p:tav tm="100000">
                                          <p:val>
                                            <p:strVal val="#ppt_x"/>
                                          </p:val>
                                        </p:tav>
                                      </p:tavLst>
                                    </p:anim>
                                    <p:anim calcmode="lin" valueType="num">
                                      <p:cBhvr additive="base">
                                        <p:cTn id="172" dur="500" fill="hold"/>
                                        <p:tgtEl>
                                          <p:spTgt spid="4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2"/>
                                        </p:tgtEl>
                                        <p:attrNameLst>
                                          <p:attrName>style.visibility</p:attrName>
                                        </p:attrNameLst>
                                      </p:cBhvr>
                                      <p:to>
                                        <p:strVal val="visible"/>
                                      </p:to>
                                    </p:set>
                                    <p:anim calcmode="lin" valueType="num">
                                      <p:cBhvr additive="base">
                                        <p:cTn id="175" dur="500" fill="hold"/>
                                        <p:tgtEl>
                                          <p:spTgt spid="42"/>
                                        </p:tgtEl>
                                        <p:attrNameLst>
                                          <p:attrName>ppt_x</p:attrName>
                                        </p:attrNameLst>
                                      </p:cBhvr>
                                      <p:tavLst>
                                        <p:tav tm="0">
                                          <p:val>
                                            <p:strVal val="#ppt_x"/>
                                          </p:val>
                                        </p:tav>
                                        <p:tav tm="100000">
                                          <p:val>
                                            <p:strVal val="#ppt_x"/>
                                          </p:val>
                                        </p:tav>
                                      </p:tavLst>
                                    </p:anim>
                                    <p:anim calcmode="lin" valueType="num">
                                      <p:cBhvr additive="base">
                                        <p:cTn id="17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animBg="1"/>
      <p:bldP spid="44" grpId="0" animBg="1"/>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7B5C-9D57-43BE-BF8A-CBE1E34BF87E}"/>
              </a:ext>
            </a:extLst>
          </p:cNvPr>
          <p:cNvSpPr>
            <a:spLocks noGrp="1"/>
          </p:cNvSpPr>
          <p:nvPr>
            <p:ph type="title"/>
          </p:nvPr>
        </p:nvSpPr>
        <p:spPr>
          <a:xfrm>
            <a:off x="344288" y="320040"/>
            <a:ext cx="11422261" cy="929485"/>
          </a:xfrm>
        </p:spPr>
        <p:txBody>
          <a:bodyPr/>
          <a:lstStyle/>
          <a:p>
            <a:r>
              <a:rPr lang="en-US" dirty="0"/>
              <a:t>IRP-2 was removed and an adjustment made to the alignment</a:t>
            </a:r>
          </a:p>
        </p:txBody>
      </p:sp>
      <p:pic>
        <p:nvPicPr>
          <p:cNvPr id="7" name="Picture 6">
            <a:extLst>
              <a:ext uri="{FF2B5EF4-FFF2-40B4-BE49-F238E27FC236}">
                <a16:creationId xmlns:a16="http://schemas.microsoft.com/office/drawing/2014/main" id="{8390A7EA-1023-4186-B02E-6868F0115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819" y="864295"/>
            <a:ext cx="4374612" cy="5832816"/>
          </a:xfrm>
          <a:prstGeom prst="rect">
            <a:avLst/>
          </a:prstGeom>
        </p:spPr>
      </p:pic>
      <p:pic>
        <p:nvPicPr>
          <p:cNvPr id="9" name="Picture 8">
            <a:extLst>
              <a:ext uri="{FF2B5EF4-FFF2-40B4-BE49-F238E27FC236}">
                <a16:creationId xmlns:a16="http://schemas.microsoft.com/office/drawing/2014/main" id="{7C84EF13-C673-40D1-AB08-394F170D4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527" y="1005643"/>
            <a:ext cx="4002088" cy="3001566"/>
          </a:xfrm>
          <a:prstGeom prst="rect">
            <a:avLst/>
          </a:prstGeom>
        </p:spPr>
      </p:pic>
      <p:sp>
        <p:nvSpPr>
          <p:cNvPr id="3" name="TextBox 2">
            <a:extLst>
              <a:ext uri="{FF2B5EF4-FFF2-40B4-BE49-F238E27FC236}">
                <a16:creationId xmlns:a16="http://schemas.microsoft.com/office/drawing/2014/main" id="{9ECD2CD2-FACB-4EA3-BBA9-156DD8183BFF}"/>
              </a:ext>
            </a:extLst>
          </p:cNvPr>
          <p:cNvSpPr txBox="1"/>
          <p:nvPr/>
        </p:nvSpPr>
        <p:spPr>
          <a:xfrm>
            <a:off x="193698" y="2176671"/>
            <a:ext cx="3254417" cy="2751522"/>
          </a:xfrm>
          <a:prstGeom prst="rect">
            <a:avLst/>
          </a:prstGeom>
          <a:noFill/>
        </p:spPr>
        <p:txBody>
          <a:bodyPr wrap="none" rtlCol="0">
            <a:spAutoFit/>
          </a:bodyPr>
          <a:lstStyle/>
          <a:p>
            <a:pPr>
              <a:lnSpc>
                <a:spcPct val="90000"/>
              </a:lnSpc>
            </a:pPr>
            <a:r>
              <a:rPr lang="en-US" sz="1600" b="1" dirty="0"/>
              <a:t>Following extensive efforts to</a:t>
            </a:r>
          </a:p>
          <a:p>
            <a:pPr>
              <a:lnSpc>
                <a:spcPct val="90000"/>
              </a:lnSpc>
            </a:pPr>
            <a:r>
              <a:rPr lang="en-US" sz="1600" b="1" dirty="0"/>
              <a:t>understand the root cause of</a:t>
            </a:r>
          </a:p>
          <a:p>
            <a:pPr>
              <a:lnSpc>
                <a:spcPct val="90000"/>
              </a:lnSpc>
            </a:pPr>
            <a:r>
              <a:rPr lang="en-US" sz="1600" b="1" dirty="0"/>
              <a:t>the misalignment, the IRP-2</a:t>
            </a:r>
          </a:p>
          <a:p>
            <a:pPr>
              <a:lnSpc>
                <a:spcPct val="90000"/>
              </a:lnSpc>
            </a:pPr>
            <a:r>
              <a:rPr lang="en-US" sz="1600" b="1" dirty="0"/>
              <a:t>was removed and adjustments</a:t>
            </a:r>
          </a:p>
          <a:p>
            <a:pPr>
              <a:lnSpc>
                <a:spcPct val="90000"/>
              </a:lnSpc>
            </a:pPr>
            <a:r>
              <a:rPr lang="en-US" sz="1600" b="1" dirty="0"/>
              <a:t>made to the alignment v-blocks</a:t>
            </a:r>
          </a:p>
          <a:p>
            <a:pPr>
              <a:lnSpc>
                <a:spcPct val="90000"/>
              </a:lnSpc>
            </a:pPr>
            <a:endParaRPr lang="en-US" sz="1600" b="1" dirty="0"/>
          </a:p>
          <a:p>
            <a:pPr>
              <a:lnSpc>
                <a:spcPct val="90000"/>
              </a:lnSpc>
            </a:pPr>
            <a:r>
              <a:rPr lang="en-US" sz="1600" b="1" dirty="0"/>
              <a:t>Upon re-installation into the </a:t>
            </a:r>
          </a:p>
          <a:p>
            <a:pPr>
              <a:lnSpc>
                <a:spcPct val="90000"/>
              </a:lnSpc>
            </a:pPr>
            <a:r>
              <a:rPr lang="en-US" sz="1600" b="1" dirty="0"/>
              <a:t>Core Vessel, the location was</a:t>
            </a:r>
          </a:p>
          <a:p>
            <a:pPr>
              <a:lnSpc>
                <a:spcPct val="90000"/>
              </a:lnSpc>
            </a:pPr>
            <a:r>
              <a:rPr lang="en-US" sz="1600" b="1" dirty="0"/>
              <a:t>verified using the same</a:t>
            </a:r>
          </a:p>
          <a:p>
            <a:pPr>
              <a:lnSpc>
                <a:spcPct val="90000"/>
              </a:lnSpc>
            </a:pPr>
            <a:r>
              <a:rPr lang="en-US" sz="1600" b="1" dirty="0"/>
              <a:t>instrumented tool and found to</a:t>
            </a:r>
          </a:p>
          <a:p>
            <a:pPr>
              <a:lnSpc>
                <a:spcPct val="90000"/>
              </a:lnSpc>
            </a:pPr>
            <a:r>
              <a:rPr lang="en-US" sz="1600" b="1" dirty="0"/>
              <a:t>be within .010” of the planned</a:t>
            </a:r>
          </a:p>
          <a:p>
            <a:pPr>
              <a:lnSpc>
                <a:spcPct val="90000"/>
              </a:lnSpc>
            </a:pPr>
            <a:r>
              <a:rPr lang="en-US" sz="1600" b="1" dirty="0"/>
              <a:t>position</a:t>
            </a:r>
          </a:p>
        </p:txBody>
      </p:sp>
      <p:sp>
        <p:nvSpPr>
          <p:cNvPr id="8" name="TextBox 7">
            <a:extLst>
              <a:ext uri="{FF2B5EF4-FFF2-40B4-BE49-F238E27FC236}">
                <a16:creationId xmlns:a16="http://schemas.microsoft.com/office/drawing/2014/main" id="{32A9B8A9-0341-47A9-AE24-9F962D595564}"/>
              </a:ext>
            </a:extLst>
          </p:cNvPr>
          <p:cNvSpPr txBox="1"/>
          <p:nvPr/>
        </p:nvSpPr>
        <p:spPr>
          <a:xfrm>
            <a:off x="7798431" y="5515341"/>
            <a:ext cx="3045257" cy="674031"/>
          </a:xfrm>
          <a:prstGeom prst="rect">
            <a:avLst/>
          </a:prstGeom>
          <a:noFill/>
        </p:spPr>
        <p:txBody>
          <a:bodyPr wrap="none" rtlCol="0">
            <a:spAutoFit/>
          </a:bodyPr>
          <a:lstStyle/>
          <a:p>
            <a:pPr>
              <a:lnSpc>
                <a:spcPct val="90000"/>
              </a:lnSpc>
            </a:pPr>
            <a:r>
              <a:rPr lang="en-US" sz="1400" b="1" dirty="0"/>
              <a:t>Survey and Alignment Setup</a:t>
            </a:r>
          </a:p>
          <a:p>
            <a:pPr>
              <a:lnSpc>
                <a:spcPct val="90000"/>
              </a:lnSpc>
            </a:pPr>
            <a:r>
              <a:rPr lang="en-US" sz="1400" b="1" dirty="0"/>
              <a:t>to perform adjustment to V-Block</a:t>
            </a:r>
          </a:p>
          <a:p>
            <a:pPr>
              <a:lnSpc>
                <a:spcPct val="90000"/>
              </a:lnSpc>
            </a:pPr>
            <a:r>
              <a:rPr lang="en-US" sz="1400" b="1" dirty="0"/>
              <a:t>positions</a:t>
            </a:r>
          </a:p>
        </p:txBody>
      </p:sp>
      <p:sp>
        <p:nvSpPr>
          <p:cNvPr id="10" name="TextBox 9">
            <a:extLst>
              <a:ext uri="{FF2B5EF4-FFF2-40B4-BE49-F238E27FC236}">
                <a16:creationId xmlns:a16="http://schemas.microsoft.com/office/drawing/2014/main" id="{5156FC56-53C9-49AD-8F9F-E5472A3536FA}"/>
              </a:ext>
            </a:extLst>
          </p:cNvPr>
          <p:cNvSpPr txBox="1"/>
          <p:nvPr/>
        </p:nvSpPr>
        <p:spPr>
          <a:xfrm>
            <a:off x="9914571" y="4007209"/>
            <a:ext cx="2141933" cy="286232"/>
          </a:xfrm>
          <a:prstGeom prst="rect">
            <a:avLst/>
          </a:prstGeom>
          <a:noFill/>
        </p:spPr>
        <p:txBody>
          <a:bodyPr wrap="none" rtlCol="0">
            <a:spAutoFit/>
          </a:bodyPr>
          <a:lstStyle/>
          <a:p>
            <a:pPr>
              <a:lnSpc>
                <a:spcPct val="90000"/>
              </a:lnSpc>
            </a:pPr>
            <a:r>
              <a:rPr lang="en-US" sz="1400" b="1" dirty="0"/>
              <a:t>Re-installation of IRP-2</a:t>
            </a:r>
          </a:p>
        </p:txBody>
      </p:sp>
    </p:spTree>
    <p:extLst>
      <p:ext uri="{BB962C8B-B14F-4D97-AF65-F5344CB8AC3E}">
        <p14:creationId xmlns:p14="http://schemas.microsoft.com/office/powerpoint/2010/main" val="629348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9430-9B15-4B40-8FC0-02F490F5F86C}"/>
              </a:ext>
            </a:extLst>
          </p:cNvPr>
          <p:cNvSpPr>
            <a:spLocks noGrp="1"/>
          </p:cNvSpPr>
          <p:nvPr>
            <p:ph type="title"/>
          </p:nvPr>
        </p:nvSpPr>
        <p:spPr>
          <a:xfrm>
            <a:off x="344288" y="320040"/>
            <a:ext cx="11422261" cy="510909"/>
          </a:xfrm>
        </p:spPr>
        <p:txBody>
          <a:bodyPr/>
          <a:lstStyle/>
          <a:p>
            <a:r>
              <a:rPr lang="en-US" dirty="0"/>
              <a:t>Unexpected Neutron Dose from Lower IRP</a:t>
            </a:r>
          </a:p>
        </p:txBody>
      </p:sp>
      <p:sp>
        <p:nvSpPr>
          <p:cNvPr id="3" name="Content Placeholder 2">
            <a:extLst>
              <a:ext uri="{FF2B5EF4-FFF2-40B4-BE49-F238E27FC236}">
                <a16:creationId xmlns:a16="http://schemas.microsoft.com/office/drawing/2014/main" id="{D3341FED-A548-4A50-949B-4193BA65E27A}"/>
              </a:ext>
            </a:extLst>
          </p:cNvPr>
          <p:cNvSpPr>
            <a:spLocks noGrp="1"/>
          </p:cNvSpPr>
          <p:nvPr>
            <p:ph idx="1"/>
          </p:nvPr>
        </p:nvSpPr>
        <p:spPr>
          <a:xfrm>
            <a:off x="347473" y="1016401"/>
            <a:ext cx="6224150" cy="4047778"/>
          </a:xfrm>
        </p:spPr>
        <p:txBody>
          <a:bodyPr/>
          <a:lstStyle/>
          <a:p>
            <a:r>
              <a:rPr lang="en-US" dirty="0"/>
              <a:t>Following removal of the lower IRP segment, significant neutron dose was measured on the outer surface of the shielded cask</a:t>
            </a:r>
          </a:p>
          <a:p>
            <a:pPr lvl="1"/>
            <a:r>
              <a:rPr lang="en-US" dirty="0"/>
              <a:t>Highly-energetic photons (1.8-2.4 MeV) produced neutrons in a reaction with the beryllium reflector creating a photoneutron source</a:t>
            </a:r>
          </a:p>
          <a:p>
            <a:pPr lvl="1"/>
            <a:r>
              <a:rPr lang="en-US" dirty="0"/>
              <a:t>Neutron doses of ~ 60 mR/hr were measured on cask contact</a:t>
            </a:r>
          </a:p>
          <a:p>
            <a:r>
              <a:rPr lang="en-US" dirty="0"/>
              <a:t>Increased neutron background can adversely affect BL-14 (HYSPEC) requiring supplemental shielding</a:t>
            </a:r>
          </a:p>
        </p:txBody>
      </p:sp>
      <p:pic>
        <p:nvPicPr>
          <p:cNvPr id="5" name="Picture 4">
            <a:extLst>
              <a:ext uri="{FF2B5EF4-FFF2-40B4-BE49-F238E27FC236}">
                <a16:creationId xmlns:a16="http://schemas.microsoft.com/office/drawing/2014/main" id="{92E037B4-D35F-4D0E-AA0F-AD965A6EB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8967" y="221064"/>
            <a:ext cx="2722385" cy="2041789"/>
          </a:xfrm>
          <a:prstGeom prst="rect">
            <a:avLst/>
          </a:prstGeom>
        </p:spPr>
      </p:pic>
      <p:pic>
        <p:nvPicPr>
          <p:cNvPr id="7" name="Picture 6">
            <a:extLst>
              <a:ext uri="{FF2B5EF4-FFF2-40B4-BE49-F238E27FC236}">
                <a16:creationId xmlns:a16="http://schemas.microsoft.com/office/drawing/2014/main" id="{DB223C3E-AE5A-492B-8D8B-18AB1141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314" y="2357477"/>
            <a:ext cx="5184038" cy="3888029"/>
          </a:xfrm>
          <a:prstGeom prst="rect">
            <a:avLst/>
          </a:prstGeom>
        </p:spPr>
      </p:pic>
      <p:sp>
        <p:nvSpPr>
          <p:cNvPr id="8" name="TextBox 7">
            <a:extLst>
              <a:ext uri="{FF2B5EF4-FFF2-40B4-BE49-F238E27FC236}">
                <a16:creationId xmlns:a16="http://schemas.microsoft.com/office/drawing/2014/main" id="{AE439148-4AB6-4D73-9791-31E16C404B53}"/>
              </a:ext>
            </a:extLst>
          </p:cNvPr>
          <p:cNvSpPr txBox="1"/>
          <p:nvPr/>
        </p:nvSpPr>
        <p:spPr>
          <a:xfrm>
            <a:off x="7316871" y="1394923"/>
            <a:ext cx="1802096" cy="867930"/>
          </a:xfrm>
          <a:prstGeom prst="rect">
            <a:avLst/>
          </a:prstGeom>
          <a:noFill/>
        </p:spPr>
        <p:txBody>
          <a:bodyPr wrap="none" rtlCol="0">
            <a:spAutoFit/>
          </a:bodyPr>
          <a:lstStyle/>
          <a:p>
            <a:pPr>
              <a:lnSpc>
                <a:spcPct val="90000"/>
              </a:lnSpc>
            </a:pPr>
            <a:r>
              <a:rPr lang="en-US" sz="1400" b="1" dirty="0"/>
              <a:t>Cask position was</a:t>
            </a:r>
          </a:p>
          <a:p>
            <a:pPr>
              <a:lnSpc>
                <a:spcPct val="90000"/>
              </a:lnSpc>
            </a:pPr>
            <a:r>
              <a:rPr lang="en-US" sz="1400" b="1" dirty="0"/>
              <a:t>adjusted to enable</a:t>
            </a:r>
          </a:p>
          <a:p>
            <a:pPr>
              <a:lnSpc>
                <a:spcPct val="90000"/>
              </a:lnSpc>
            </a:pPr>
            <a:r>
              <a:rPr lang="en-US" sz="1400" b="1" dirty="0"/>
              <a:t>placement of large</a:t>
            </a:r>
          </a:p>
          <a:p>
            <a:pPr>
              <a:lnSpc>
                <a:spcPct val="90000"/>
              </a:lnSpc>
            </a:pPr>
            <a:r>
              <a:rPr lang="en-US" sz="1400" b="1" dirty="0"/>
              <a:t>bags of poly beads</a:t>
            </a:r>
          </a:p>
        </p:txBody>
      </p:sp>
    </p:spTree>
    <p:extLst>
      <p:ext uri="{BB962C8B-B14F-4D97-AF65-F5344CB8AC3E}">
        <p14:creationId xmlns:p14="http://schemas.microsoft.com/office/powerpoint/2010/main" val="29714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24C4-EA0F-42CA-90CD-9A6C5C2FF3A0}"/>
              </a:ext>
            </a:extLst>
          </p:cNvPr>
          <p:cNvSpPr>
            <a:spLocks noGrp="1"/>
          </p:cNvSpPr>
          <p:nvPr>
            <p:ph type="title"/>
          </p:nvPr>
        </p:nvSpPr>
        <p:spPr>
          <a:xfrm>
            <a:off x="344288" y="320040"/>
            <a:ext cx="11422261" cy="510909"/>
          </a:xfrm>
        </p:spPr>
        <p:txBody>
          <a:bodyPr/>
          <a:lstStyle/>
          <a:p>
            <a:r>
              <a:rPr lang="en-US" dirty="0"/>
              <a:t>IRP Replacement Summary</a:t>
            </a:r>
          </a:p>
        </p:txBody>
      </p:sp>
      <p:sp>
        <p:nvSpPr>
          <p:cNvPr id="3" name="Content Placeholder 2">
            <a:extLst>
              <a:ext uri="{FF2B5EF4-FFF2-40B4-BE49-F238E27FC236}">
                <a16:creationId xmlns:a16="http://schemas.microsoft.com/office/drawing/2014/main" id="{649338E9-D1D8-4770-9745-0E10AE2AEA1D}"/>
              </a:ext>
            </a:extLst>
          </p:cNvPr>
          <p:cNvSpPr>
            <a:spLocks noGrp="1"/>
          </p:cNvSpPr>
          <p:nvPr>
            <p:ph idx="1"/>
          </p:nvPr>
        </p:nvSpPr>
        <p:spPr>
          <a:xfrm>
            <a:off x="347472" y="1280162"/>
            <a:ext cx="11369809" cy="4047778"/>
          </a:xfrm>
        </p:spPr>
        <p:txBody>
          <a:bodyPr/>
          <a:lstStyle/>
          <a:p>
            <a:r>
              <a:rPr lang="en-US" dirty="0"/>
              <a:t>The first replacement of an IRP required extensive planning and preparation</a:t>
            </a:r>
          </a:p>
          <a:p>
            <a:pPr lvl="1"/>
            <a:r>
              <a:rPr lang="en-US" dirty="0"/>
              <a:t>Mockup testing was instrumental in preparing for critical pipe cutting and tie rod loosening operations</a:t>
            </a:r>
          </a:p>
          <a:p>
            <a:pPr lvl="1"/>
            <a:r>
              <a:rPr lang="en-US" dirty="0"/>
              <a:t>All remote handling operations went according to plan</a:t>
            </a:r>
          </a:p>
          <a:p>
            <a:r>
              <a:rPr lang="en-US" dirty="0"/>
              <a:t>Detailed ALARA planning and real-time management of the operation mitigated radiation dose to workers</a:t>
            </a:r>
          </a:p>
          <a:p>
            <a:pPr lvl="1"/>
            <a:r>
              <a:rPr lang="en-US" dirty="0"/>
              <a:t> </a:t>
            </a:r>
            <a:r>
              <a:rPr lang="en-US" i="1" dirty="0"/>
              <a:t>Less than 450 mR cumulative dose compared to 3000 mR estimated</a:t>
            </a:r>
          </a:p>
          <a:p>
            <a:r>
              <a:rPr lang="en-US" dirty="0"/>
              <a:t>Installation alignment is now well understood and documented for future replacements</a:t>
            </a:r>
          </a:p>
        </p:txBody>
      </p:sp>
    </p:spTree>
    <p:extLst>
      <p:ext uri="{BB962C8B-B14F-4D97-AF65-F5344CB8AC3E}">
        <p14:creationId xmlns:p14="http://schemas.microsoft.com/office/powerpoint/2010/main" val="2191597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1D61-CB1A-4DC8-9D8E-98FA537C4FB3}"/>
              </a:ext>
            </a:extLst>
          </p:cNvPr>
          <p:cNvSpPr>
            <a:spLocks noGrp="1"/>
          </p:cNvSpPr>
          <p:nvPr>
            <p:ph type="title"/>
          </p:nvPr>
        </p:nvSpPr>
        <p:spPr>
          <a:xfrm>
            <a:off x="344288" y="320040"/>
            <a:ext cx="11422261" cy="510909"/>
          </a:xfrm>
        </p:spPr>
        <p:txBody>
          <a:bodyPr/>
          <a:lstStyle/>
          <a:p>
            <a:r>
              <a:rPr lang="en-US" dirty="0"/>
              <a:t>Initial Implementation of Gas Injection</a:t>
            </a:r>
          </a:p>
        </p:txBody>
      </p:sp>
      <p:sp>
        <p:nvSpPr>
          <p:cNvPr id="3" name="Content Placeholder 2">
            <a:extLst>
              <a:ext uri="{FF2B5EF4-FFF2-40B4-BE49-F238E27FC236}">
                <a16:creationId xmlns:a16="http://schemas.microsoft.com/office/drawing/2014/main" id="{76B6293B-C0F0-4155-BD22-5A9E5E2F0939}"/>
              </a:ext>
            </a:extLst>
          </p:cNvPr>
          <p:cNvSpPr>
            <a:spLocks noGrp="1"/>
          </p:cNvSpPr>
          <p:nvPr>
            <p:ph idx="1"/>
          </p:nvPr>
        </p:nvSpPr>
        <p:spPr>
          <a:xfrm>
            <a:off x="347472" y="956102"/>
            <a:ext cx="4880511" cy="4047778"/>
          </a:xfrm>
        </p:spPr>
        <p:txBody>
          <a:bodyPr/>
          <a:lstStyle/>
          <a:p>
            <a:r>
              <a:rPr lang="en-US" dirty="0"/>
              <a:t>The initial implementation of gas injection (GI3) required significant remote handling work in the Service Bay</a:t>
            </a:r>
          </a:p>
          <a:p>
            <a:pPr lvl="1"/>
            <a:r>
              <a:rPr lang="en-US" dirty="0"/>
              <a:t>Gas Liquid Separator (GLS) installation</a:t>
            </a:r>
          </a:p>
          <a:p>
            <a:pPr lvl="1"/>
            <a:r>
              <a:rPr lang="en-US" dirty="0"/>
              <a:t>Helium gas supply (pipe cutting and hose routing)</a:t>
            </a:r>
          </a:p>
          <a:p>
            <a:r>
              <a:rPr lang="en-US" dirty="0"/>
              <a:t>These activities represented work never envisioned in the cell</a:t>
            </a:r>
          </a:p>
        </p:txBody>
      </p:sp>
      <p:pic>
        <p:nvPicPr>
          <p:cNvPr id="5" name="Picture 4">
            <a:extLst>
              <a:ext uri="{FF2B5EF4-FFF2-40B4-BE49-F238E27FC236}">
                <a16:creationId xmlns:a16="http://schemas.microsoft.com/office/drawing/2014/main" id="{E64D04EE-04AF-4141-9CFC-29A8CA171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614" y="2384835"/>
            <a:ext cx="3189388" cy="4252516"/>
          </a:xfrm>
          <a:prstGeom prst="rect">
            <a:avLst/>
          </a:prstGeom>
        </p:spPr>
      </p:pic>
      <p:pic>
        <p:nvPicPr>
          <p:cNvPr id="7" name="Picture 6">
            <a:extLst>
              <a:ext uri="{FF2B5EF4-FFF2-40B4-BE49-F238E27FC236}">
                <a16:creationId xmlns:a16="http://schemas.microsoft.com/office/drawing/2014/main" id="{85303A07-94B3-4721-8327-887D3A253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279" y="379744"/>
            <a:ext cx="3535928" cy="4714571"/>
          </a:xfrm>
          <a:prstGeom prst="rect">
            <a:avLst/>
          </a:prstGeom>
        </p:spPr>
      </p:pic>
      <p:sp>
        <p:nvSpPr>
          <p:cNvPr id="4" name="TextBox 3">
            <a:extLst>
              <a:ext uri="{FF2B5EF4-FFF2-40B4-BE49-F238E27FC236}">
                <a16:creationId xmlns:a16="http://schemas.microsoft.com/office/drawing/2014/main" id="{807BBD4C-A2A1-48B1-B802-A179CBF3356C}"/>
              </a:ext>
            </a:extLst>
          </p:cNvPr>
          <p:cNvSpPr txBox="1"/>
          <p:nvPr/>
        </p:nvSpPr>
        <p:spPr>
          <a:xfrm>
            <a:off x="3285142" y="6157220"/>
            <a:ext cx="2002472" cy="480131"/>
          </a:xfrm>
          <a:prstGeom prst="rect">
            <a:avLst/>
          </a:prstGeom>
          <a:noFill/>
        </p:spPr>
        <p:txBody>
          <a:bodyPr wrap="none" rtlCol="0">
            <a:spAutoFit/>
          </a:bodyPr>
          <a:lstStyle/>
          <a:p>
            <a:pPr algn="r">
              <a:lnSpc>
                <a:spcPct val="90000"/>
              </a:lnSpc>
            </a:pPr>
            <a:r>
              <a:rPr lang="en-US" sz="1400" b="1" dirty="0"/>
              <a:t>Moving new GLS into</a:t>
            </a:r>
          </a:p>
          <a:p>
            <a:pPr algn="r">
              <a:lnSpc>
                <a:spcPct val="90000"/>
              </a:lnSpc>
            </a:pPr>
            <a:r>
              <a:rPr lang="en-US" sz="1400" b="1" dirty="0"/>
              <a:t>Transfer Bay</a:t>
            </a:r>
          </a:p>
        </p:txBody>
      </p:sp>
      <p:sp>
        <p:nvSpPr>
          <p:cNvPr id="8" name="TextBox 7">
            <a:extLst>
              <a:ext uri="{FF2B5EF4-FFF2-40B4-BE49-F238E27FC236}">
                <a16:creationId xmlns:a16="http://schemas.microsoft.com/office/drawing/2014/main" id="{A61E231D-27A0-4BF9-9D59-85811C2FF9D7}"/>
              </a:ext>
            </a:extLst>
          </p:cNvPr>
          <p:cNvSpPr txBox="1"/>
          <p:nvPr/>
        </p:nvSpPr>
        <p:spPr>
          <a:xfrm>
            <a:off x="9234333" y="5154019"/>
            <a:ext cx="2616422" cy="1061829"/>
          </a:xfrm>
          <a:prstGeom prst="rect">
            <a:avLst/>
          </a:prstGeom>
          <a:noFill/>
        </p:spPr>
        <p:txBody>
          <a:bodyPr wrap="none" rtlCol="0">
            <a:spAutoFit/>
          </a:bodyPr>
          <a:lstStyle/>
          <a:p>
            <a:pPr>
              <a:lnSpc>
                <a:spcPct val="90000"/>
              </a:lnSpc>
            </a:pPr>
            <a:r>
              <a:rPr lang="en-US" sz="1400" b="1" dirty="0"/>
              <a:t>GLS Installed in Position</a:t>
            </a:r>
          </a:p>
          <a:p>
            <a:pPr>
              <a:lnSpc>
                <a:spcPct val="90000"/>
              </a:lnSpc>
            </a:pPr>
            <a:r>
              <a:rPr lang="en-US" sz="1400" b="1" dirty="0"/>
              <a:t>on existing shield block east</a:t>
            </a:r>
          </a:p>
          <a:p>
            <a:pPr>
              <a:lnSpc>
                <a:spcPct val="90000"/>
              </a:lnSpc>
            </a:pPr>
            <a:r>
              <a:rPr lang="en-US" sz="1400" b="1" dirty="0"/>
              <a:t>of the Mercury Pump</a:t>
            </a:r>
          </a:p>
          <a:p>
            <a:pPr>
              <a:lnSpc>
                <a:spcPct val="90000"/>
              </a:lnSpc>
            </a:pPr>
            <a:r>
              <a:rPr lang="en-US" sz="1400" b="1" dirty="0"/>
              <a:t> </a:t>
            </a:r>
            <a:r>
              <a:rPr lang="en-US" sz="1400" dirty="0"/>
              <a:t>-  GLS connected to existing</a:t>
            </a:r>
          </a:p>
          <a:p>
            <a:pPr>
              <a:lnSpc>
                <a:spcPct val="90000"/>
              </a:lnSpc>
            </a:pPr>
            <a:r>
              <a:rPr lang="en-US" sz="1400" b="1" dirty="0"/>
              <a:t>   </a:t>
            </a:r>
            <a:r>
              <a:rPr lang="en-US" sz="1400" dirty="0"/>
              <a:t> MOTS lines</a:t>
            </a:r>
          </a:p>
        </p:txBody>
      </p:sp>
    </p:spTree>
    <p:extLst>
      <p:ext uri="{BB962C8B-B14F-4D97-AF65-F5344CB8AC3E}">
        <p14:creationId xmlns:p14="http://schemas.microsoft.com/office/powerpoint/2010/main" val="2184710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19E4-8D98-4F8F-9583-12EE9BF2DC9A}"/>
              </a:ext>
            </a:extLst>
          </p:cNvPr>
          <p:cNvSpPr>
            <a:spLocks noGrp="1"/>
          </p:cNvSpPr>
          <p:nvPr>
            <p:ph type="title"/>
          </p:nvPr>
        </p:nvSpPr>
        <p:spPr>
          <a:xfrm>
            <a:off x="344288" y="320040"/>
            <a:ext cx="11422261" cy="510909"/>
          </a:xfrm>
        </p:spPr>
        <p:txBody>
          <a:bodyPr/>
          <a:lstStyle/>
          <a:p>
            <a:r>
              <a:rPr lang="en-US" dirty="0"/>
              <a:t>Helium Supply to the Service Bay </a:t>
            </a:r>
          </a:p>
        </p:txBody>
      </p:sp>
      <p:sp>
        <p:nvSpPr>
          <p:cNvPr id="3" name="Content Placeholder 2">
            <a:extLst>
              <a:ext uri="{FF2B5EF4-FFF2-40B4-BE49-F238E27FC236}">
                <a16:creationId xmlns:a16="http://schemas.microsoft.com/office/drawing/2014/main" id="{CCF24FBD-EE10-4F17-909F-7EA0869F3B9F}"/>
              </a:ext>
            </a:extLst>
          </p:cNvPr>
          <p:cNvSpPr>
            <a:spLocks noGrp="1"/>
          </p:cNvSpPr>
          <p:nvPr>
            <p:ph idx="1"/>
          </p:nvPr>
        </p:nvSpPr>
        <p:spPr>
          <a:xfrm>
            <a:off x="347472" y="960604"/>
            <a:ext cx="11369809" cy="4047778"/>
          </a:xfrm>
        </p:spPr>
        <p:txBody>
          <a:bodyPr/>
          <a:lstStyle/>
          <a:p>
            <a:r>
              <a:rPr lang="en-US" dirty="0"/>
              <a:t>The initial implementation of gas injection for the target required a new source for helium gas in the Service Bay</a:t>
            </a:r>
          </a:p>
          <a:p>
            <a:r>
              <a:rPr lang="en-US" dirty="0"/>
              <a:t>Several options for routing this helium into the Service Bay were considered but were unable to address safety concerns surrounding the containment of mercury in the cell</a:t>
            </a:r>
          </a:p>
          <a:p>
            <a:pPr lvl="1"/>
            <a:r>
              <a:rPr lang="en-US" dirty="0"/>
              <a:t>In the end, the most robust route involved bring the helium in from the High Bay through an existing spare Light Water System (LWS) #2 pipe that enters the cell from the Gas Liquid Separator cavity</a:t>
            </a:r>
          </a:p>
          <a:p>
            <a:pPr lvl="1"/>
            <a:r>
              <a:rPr lang="en-US" dirty="0"/>
              <a:t>Flex hoses used the spare pipe as a “conduit” between the GLS cavity in the High Bay and the cell to supply the gas</a:t>
            </a:r>
          </a:p>
          <a:p>
            <a:r>
              <a:rPr lang="en-US" dirty="0"/>
              <a:t>This spare LWS#2 pipe was capped in the Service Bay, so a means to “open” the end of the pipe was required to route the hoses</a:t>
            </a:r>
          </a:p>
          <a:p>
            <a:pPr lvl="1"/>
            <a:r>
              <a:rPr lang="en-US" dirty="0"/>
              <a:t>The decision was made to remotely cut the spare pipe</a:t>
            </a:r>
          </a:p>
        </p:txBody>
      </p:sp>
    </p:spTree>
    <p:extLst>
      <p:ext uri="{BB962C8B-B14F-4D97-AF65-F5344CB8AC3E}">
        <p14:creationId xmlns:p14="http://schemas.microsoft.com/office/powerpoint/2010/main" val="236096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EBBE777-E228-4246-B8C0-7F19F5C0BE04}"/>
              </a:ext>
            </a:extLst>
          </p:cNvPr>
          <p:cNvGrpSpPr/>
          <p:nvPr/>
        </p:nvGrpSpPr>
        <p:grpSpPr>
          <a:xfrm>
            <a:off x="307029" y="1133726"/>
            <a:ext cx="5163553" cy="5190874"/>
            <a:chOff x="1907229" y="1133726"/>
            <a:chExt cx="5163553" cy="5190874"/>
          </a:xfrm>
        </p:grpSpPr>
        <p:pic>
          <p:nvPicPr>
            <p:cNvPr id="5" name="Picture 4">
              <a:extLst>
                <a:ext uri="{FF2B5EF4-FFF2-40B4-BE49-F238E27FC236}">
                  <a16:creationId xmlns:a16="http://schemas.microsoft.com/office/drawing/2014/main" id="{6B84D2B1-3838-411B-BE95-CC2EDA89D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229" y="1133726"/>
              <a:ext cx="5163553" cy="5190874"/>
            </a:xfrm>
            <a:prstGeom prst="rect">
              <a:avLst/>
            </a:prstGeom>
          </p:spPr>
        </p:pic>
        <p:cxnSp>
          <p:nvCxnSpPr>
            <p:cNvPr id="23" name="Straight Connector 22">
              <a:extLst>
                <a:ext uri="{FF2B5EF4-FFF2-40B4-BE49-F238E27FC236}">
                  <a16:creationId xmlns:a16="http://schemas.microsoft.com/office/drawing/2014/main" id="{32728484-748C-426F-99DA-B31BA5F087A9}"/>
                </a:ext>
              </a:extLst>
            </p:cNvPr>
            <p:cNvCxnSpPr/>
            <p:nvPr/>
          </p:nvCxnSpPr>
          <p:spPr>
            <a:xfrm>
              <a:off x="5020582" y="4400325"/>
              <a:ext cx="0" cy="609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30419FB9-2702-47BF-B577-2A33350D72E6}"/>
                </a:ext>
              </a:extLst>
            </p:cNvPr>
            <p:cNvCxnSpPr/>
            <p:nvPr/>
          </p:nvCxnSpPr>
          <p:spPr>
            <a:xfrm>
              <a:off x="5172982" y="4410525"/>
              <a:ext cx="0" cy="609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5434E81-28FB-4416-9262-96C2B2A018E9}"/>
                </a:ext>
              </a:extLst>
            </p:cNvPr>
            <p:cNvCxnSpPr/>
            <p:nvPr/>
          </p:nvCxnSpPr>
          <p:spPr>
            <a:xfrm flipH="1">
              <a:off x="2924165" y="1367423"/>
              <a:ext cx="207885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B701929D-F658-408B-8EAC-3BF38F8E3B5E}"/>
                </a:ext>
              </a:extLst>
            </p:cNvPr>
            <p:cNvCxnSpPr/>
            <p:nvPr/>
          </p:nvCxnSpPr>
          <p:spPr>
            <a:xfrm flipH="1">
              <a:off x="3075667" y="1301207"/>
              <a:ext cx="207885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3080BE75-3049-4C77-A316-0703331E63C3}"/>
                </a:ext>
              </a:extLst>
            </p:cNvPr>
            <p:cNvCxnSpPr/>
            <p:nvPr/>
          </p:nvCxnSpPr>
          <p:spPr>
            <a:xfrm flipV="1">
              <a:off x="5020582" y="1347788"/>
              <a:ext cx="0" cy="160592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FC1B84D-D125-49B4-B9DC-896A15C7674F}"/>
                </a:ext>
              </a:extLst>
            </p:cNvPr>
            <p:cNvCxnSpPr/>
            <p:nvPr/>
          </p:nvCxnSpPr>
          <p:spPr>
            <a:xfrm flipV="1">
              <a:off x="5172982" y="1281113"/>
              <a:ext cx="0" cy="1672602"/>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2C73D9FE-F833-43EF-B8F4-4F2E10AEBB19}"/>
                </a:ext>
              </a:extLst>
            </p:cNvPr>
            <p:cNvCxnSpPr/>
            <p:nvPr/>
          </p:nvCxnSpPr>
          <p:spPr>
            <a:xfrm flipV="1">
              <a:off x="5020582" y="3202781"/>
              <a:ext cx="0" cy="1097757"/>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973CA9A8-A89D-4535-9457-F88181F1203D}"/>
                </a:ext>
              </a:extLst>
            </p:cNvPr>
            <p:cNvCxnSpPr/>
            <p:nvPr/>
          </p:nvCxnSpPr>
          <p:spPr>
            <a:xfrm flipV="1">
              <a:off x="5020582" y="3086100"/>
              <a:ext cx="0" cy="88106"/>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a:extLst>
                <a:ext uri="{FF2B5EF4-FFF2-40B4-BE49-F238E27FC236}">
                  <a16:creationId xmlns:a16="http://schemas.microsoft.com/office/drawing/2014/main" id="{67B742E0-AB36-4C93-B812-AF0B45B41CAF}"/>
                </a:ext>
              </a:extLst>
            </p:cNvPr>
            <p:cNvCxnSpPr/>
            <p:nvPr/>
          </p:nvCxnSpPr>
          <p:spPr>
            <a:xfrm flipV="1">
              <a:off x="5020582" y="3007519"/>
              <a:ext cx="0" cy="42862"/>
            </a:xfrm>
            <a:prstGeom prst="line">
              <a:avLst/>
            </a:prstGeom>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D22B2DEB-F1F4-4E8E-85FA-6D526663415B}"/>
                </a:ext>
              </a:extLst>
            </p:cNvPr>
            <p:cNvCxnSpPr/>
            <p:nvPr/>
          </p:nvCxnSpPr>
          <p:spPr>
            <a:xfrm flipV="1">
              <a:off x="5172982" y="3202781"/>
              <a:ext cx="0" cy="1097757"/>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36310FF7-38FC-4E83-AE1E-35D40731B63D}"/>
                </a:ext>
              </a:extLst>
            </p:cNvPr>
            <p:cNvCxnSpPr/>
            <p:nvPr/>
          </p:nvCxnSpPr>
          <p:spPr>
            <a:xfrm flipV="1">
              <a:off x="5172982" y="3086100"/>
              <a:ext cx="0" cy="88106"/>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F536F3A4-CA64-4BCD-B273-5D777C006622}"/>
                </a:ext>
              </a:extLst>
            </p:cNvPr>
            <p:cNvCxnSpPr/>
            <p:nvPr/>
          </p:nvCxnSpPr>
          <p:spPr>
            <a:xfrm flipV="1">
              <a:off x="5172982" y="3007519"/>
              <a:ext cx="0" cy="42862"/>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5" name="Picture 2">
            <a:extLst>
              <a:ext uri="{FF2B5EF4-FFF2-40B4-BE49-F238E27FC236}">
                <a16:creationId xmlns:a16="http://schemas.microsoft.com/office/drawing/2014/main" id="{C9BE1519-025C-4BC5-B4A0-AC4A5EEDC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608" y="405036"/>
            <a:ext cx="3501791" cy="3491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EDABE1E-5194-4D8A-8FC9-DC8D7ACC0FDD}"/>
              </a:ext>
            </a:extLst>
          </p:cNvPr>
          <p:cNvSpPr>
            <a:spLocks noGrp="1"/>
          </p:cNvSpPr>
          <p:nvPr>
            <p:ph type="title"/>
          </p:nvPr>
        </p:nvSpPr>
        <p:spPr>
          <a:xfrm>
            <a:off x="344288" y="320040"/>
            <a:ext cx="11422261" cy="510909"/>
          </a:xfrm>
        </p:spPr>
        <p:txBody>
          <a:bodyPr/>
          <a:lstStyle/>
          <a:p>
            <a:r>
              <a:rPr lang="en-US" dirty="0"/>
              <a:t>Helium Supply</a:t>
            </a:r>
          </a:p>
        </p:txBody>
      </p:sp>
      <p:sp>
        <p:nvSpPr>
          <p:cNvPr id="4" name="TextBox 3">
            <a:extLst>
              <a:ext uri="{FF2B5EF4-FFF2-40B4-BE49-F238E27FC236}">
                <a16:creationId xmlns:a16="http://schemas.microsoft.com/office/drawing/2014/main" id="{02F9DD89-1B44-4D1A-B020-5FE9504198CA}"/>
              </a:ext>
            </a:extLst>
          </p:cNvPr>
          <p:cNvSpPr txBox="1"/>
          <p:nvPr/>
        </p:nvSpPr>
        <p:spPr>
          <a:xfrm>
            <a:off x="4153132" y="746673"/>
            <a:ext cx="1167307" cy="307777"/>
          </a:xfrm>
          <a:prstGeom prst="rect">
            <a:avLst/>
          </a:prstGeom>
          <a:noFill/>
        </p:spPr>
        <p:txBody>
          <a:bodyPr wrap="none" rtlCol="0">
            <a:spAutoFit/>
          </a:bodyPr>
          <a:lstStyle/>
          <a:p>
            <a:r>
              <a:rPr lang="en-US" sz="1400" dirty="0"/>
              <a:t>In-Cell Cooler</a:t>
            </a:r>
          </a:p>
        </p:txBody>
      </p:sp>
      <p:sp>
        <p:nvSpPr>
          <p:cNvPr id="7" name="TextBox 6">
            <a:extLst>
              <a:ext uri="{FF2B5EF4-FFF2-40B4-BE49-F238E27FC236}">
                <a16:creationId xmlns:a16="http://schemas.microsoft.com/office/drawing/2014/main" id="{5CE97EC9-DE16-4532-99F2-113534FFCFC9}"/>
              </a:ext>
            </a:extLst>
          </p:cNvPr>
          <p:cNvSpPr txBox="1"/>
          <p:nvPr/>
        </p:nvSpPr>
        <p:spPr>
          <a:xfrm>
            <a:off x="5745362" y="4778673"/>
            <a:ext cx="1554465" cy="738664"/>
          </a:xfrm>
          <a:prstGeom prst="rect">
            <a:avLst/>
          </a:prstGeom>
          <a:noFill/>
        </p:spPr>
        <p:txBody>
          <a:bodyPr wrap="none" rtlCol="0">
            <a:spAutoFit/>
          </a:bodyPr>
          <a:lstStyle/>
          <a:p>
            <a:r>
              <a:rPr lang="en-US" sz="1400" dirty="0"/>
              <a:t>Spare Water Pipe</a:t>
            </a:r>
          </a:p>
          <a:p>
            <a:r>
              <a:rPr lang="en-US" sz="1400" dirty="0"/>
              <a:t>(access in this area</a:t>
            </a:r>
          </a:p>
          <a:p>
            <a:r>
              <a:rPr lang="en-US" sz="1400" dirty="0"/>
              <a:t>is difficult)</a:t>
            </a:r>
          </a:p>
        </p:txBody>
      </p:sp>
      <p:cxnSp>
        <p:nvCxnSpPr>
          <p:cNvPr id="8" name="Straight Arrow Connector 7">
            <a:extLst>
              <a:ext uri="{FF2B5EF4-FFF2-40B4-BE49-F238E27FC236}">
                <a16:creationId xmlns:a16="http://schemas.microsoft.com/office/drawing/2014/main" id="{5905B0F1-31EF-44A4-80A1-E83F47404CF3}"/>
              </a:ext>
            </a:extLst>
          </p:cNvPr>
          <p:cNvCxnSpPr>
            <a:cxnSpLocks/>
          </p:cNvCxnSpPr>
          <p:nvPr/>
        </p:nvCxnSpPr>
        <p:spPr>
          <a:xfrm flipH="1" flipV="1">
            <a:off x="3441690" y="4724834"/>
            <a:ext cx="2268913" cy="2040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47375F26-F414-487C-A9EA-2B77B51412E1}"/>
              </a:ext>
            </a:extLst>
          </p:cNvPr>
          <p:cNvSpPr/>
          <p:nvPr/>
        </p:nvSpPr>
        <p:spPr>
          <a:xfrm>
            <a:off x="3211456" y="3314749"/>
            <a:ext cx="533400" cy="5241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0DC60D-71BA-4926-BDBC-96906590963C}"/>
              </a:ext>
            </a:extLst>
          </p:cNvPr>
          <p:cNvSpPr txBox="1"/>
          <p:nvPr/>
        </p:nvSpPr>
        <p:spPr>
          <a:xfrm>
            <a:off x="5474567" y="1943465"/>
            <a:ext cx="3207929" cy="1169551"/>
          </a:xfrm>
          <a:prstGeom prst="rect">
            <a:avLst/>
          </a:prstGeom>
          <a:noFill/>
        </p:spPr>
        <p:txBody>
          <a:bodyPr wrap="none" rtlCol="0">
            <a:spAutoFit/>
          </a:bodyPr>
          <a:lstStyle/>
          <a:p>
            <a:r>
              <a:rPr lang="en-US" sz="1400" dirty="0"/>
              <a:t>Servo access was better</a:t>
            </a:r>
          </a:p>
          <a:p>
            <a:r>
              <a:rPr lang="en-US" sz="1400" dirty="0"/>
              <a:t>in this area due to interference with </a:t>
            </a:r>
          </a:p>
          <a:p>
            <a:r>
              <a:rPr lang="en-US" sz="1400" dirty="0"/>
              <a:t>in-cell cooler, but this was at the</a:t>
            </a:r>
          </a:p>
          <a:p>
            <a:r>
              <a:rPr lang="en-US" sz="1400" dirty="0"/>
              <a:t>maximum working height for the servo</a:t>
            </a:r>
          </a:p>
          <a:p>
            <a:r>
              <a:rPr lang="en-US" sz="1400" dirty="0"/>
              <a:t>arms</a:t>
            </a:r>
          </a:p>
        </p:txBody>
      </p:sp>
      <p:cxnSp>
        <p:nvCxnSpPr>
          <p:cNvPr id="11" name="Straight Arrow Connector 10">
            <a:extLst>
              <a:ext uri="{FF2B5EF4-FFF2-40B4-BE49-F238E27FC236}">
                <a16:creationId xmlns:a16="http://schemas.microsoft.com/office/drawing/2014/main" id="{3911C790-88DE-42F9-B295-B4FF0017C490}"/>
              </a:ext>
            </a:extLst>
          </p:cNvPr>
          <p:cNvCxnSpPr>
            <a:cxnSpLocks/>
          </p:cNvCxnSpPr>
          <p:nvPr/>
        </p:nvCxnSpPr>
        <p:spPr>
          <a:xfrm flipH="1">
            <a:off x="3588967" y="2669220"/>
            <a:ext cx="1893114" cy="8257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149FBC9-E841-4C73-B4C4-E1F04F9E2296}"/>
              </a:ext>
            </a:extLst>
          </p:cNvPr>
          <p:cNvSpPr txBox="1"/>
          <p:nvPr/>
        </p:nvSpPr>
        <p:spPr>
          <a:xfrm>
            <a:off x="285657" y="817816"/>
            <a:ext cx="3335208" cy="341632"/>
          </a:xfrm>
          <a:prstGeom prst="rect">
            <a:avLst/>
          </a:prstGeom>
          <a:noFill/>
        </p:spPr>
        <p:txBody>
          <a:bodyPr wrap="none" rtlCol="0">
            <a:spAutoFit/>
          </a:bodyPr>
          <a:lstStyle/>
          <a:p>
            <a:pPr algn="ctr">
              <a:lnSpc>
                <a:spcPct val="90000"/>
              </a:lnSpc>
            </a:pPr>
            <a:r>
              <a:rPr lang="en-US" b="1" dirty="0"/>
              <a:t>View looking west in the Cell</a:t>
            </a:r>
          </a:p>
        </p:txBody>
      </p:sp>
      <p:sp>
        <p:nvSpPr>
          <p:cNvPr id="13" name="TextBox 12">
            <a:extLst>
              <a:ext uri="{FF2B5EF4-FFF2-40B4-BE49-F238E27FC236}">
                <a16:creationId xmlns:a16="http://schemas.microsoft.com/office/drawing/2014/main" id="{908B9394-B5F6-46E3-9CA0-F3452E96FBD9}"/>
              </a:ext>
            </a:extLst>
          </p:cNvPr>
          <p:cNvSpPr txBox="1"/>
          <p:nvPr/>
        </p:nvSpPr>
        <p:spPr>
          <a:xfrm>
            <a:off x="5565707" y="3604994"/>
            <a:ext cx="3307316" cy="674031"/>
          </a:xfrm>
          <a:prstGeom prst="rect">
            <a:avLst/>
          </a:prstGeom>
          <a:noFill/>
        </p:spPr>
        <p:txBody>
          <a:bodyPr wrap="none" rtlCol="0">
            <a:spAutoFit/>
          </a:bodyPr>
          <a:lstStyle/>
          <a:p>
            <a:pPr>
              <a:lnSpc>
                <a:spcPct val="90000"/>
              </a:lnSpc>
            </a:pPr>
            <a:r>
              <a:rPr lang="en-US" sz="1400" dirty="0"/>
              <a:t>Clamps securing LWS#2 </a:t>
            </a:r>
          </a:p>
          <a:p>
            <a:pPr>
              <a:lnSpc>
                <a:spcPct val="90000"/>
              </a:lnSpc>
            </a:pPr>
            <a:r>
              <a:rPr lang="en-US" sz="1400" dirty="0"/>
              <a:t>pipes to wall of the cell</a:t>
            </a:r>
          </a:p>
          <a:p>
            <a:pPr>
              <a:lnSpc>
                <a:spcPct val="90000"/>
              </a:lnSpc>
            </a:pPr>
            <a:r>
              <a:rPr lang="en-US" sz="1400" dirty="0"/>
              <a:t> - Cuts had to be made above this point</a:t>
            </a:r>
          </a:p>
        </p:txBody>
      </p:sp>
      <p:cxnSp>
        <p:nvCxnSpPr>
          <p:cNvPr id="14" name="Straight Arrow Connector 13">
            <a:extLst>
              <a:ext uri="{FF2B5EF4-FFF2-40B4-BE49-F238E27FC236}">
                <a16:creationId xmlns:a16="http://schemas.microsoft.com/office/drawing/2014/main" id="{8F32E28C-28A3-4E10-9E8F-DA65C6CFEAB4}"/>
              </a:ext>
            </a:extLst>
          </p:cNvPr>
          <p:cNvCxnSpPr>
            <a:cxnSpLocks/>
            <a:stCxn id="13" idx="1"/>
          </p:cNvCxnSpPr>
          <p:nvPr/>
        </p:nvCxnSpPr>
        <p:spPr>
          <a:xfrm flipH="1">
            <a:off x="3588967" y="3942010"/>
            <a:ext cx="1976740" cy="37574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AFB598EB-1C22-495A-8C7A-57C4FF867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6147" y="3669485"/>
            <a:ext cx="3247237" cy="2435428"/>
          </a:xfrm>
          <a:prstGeom prst="rect">
            <a:avLst/>
          </a:prstGeom>
        </p:spPr>
      </p:pic>
      <p:sp>
        <p:nvSpPr>
          <p:cNvPr id="17" name="TextBox 16">
            <a:extLst>
              <a:ext uri="{FF2B5EF4-FFF2-40B4-BE49-F238E27FC236}">
                <a16:creationId xmlns:a16="http://schemas.microsoft.com/office/drawing/2014/main" id="{110005C4-75F8-43DD-8096-2B8750A68B19}"/>
              </a:ext>
            </a:extLst>
          </p:cNvPr>
          <p:cNvSpPr txBox="1"/>
          <p:nvPr/>
        </p:nvSpPr>
        <p:spPr>
          <a:xfrm>
            <a:off x="9704038" y="478232"/>
            <a:ext cx="1695784" cy="286232"/>
          </a:xfrm>
          <a:prstGeom prst="rect">
            <a:avLst/>
          </a:prstGeom>
          <a:noFill/>
        </p:spPr>
        <p:txBody>
          <a:bodyPr wrap="none" rtlCol="0">
            <a:spAutoFit/>
          </a:bodyPr>
          <a:lstStyle/>
          <a:p>
            <a:pPr algn="ctr">
              <a:lnSpc>
                <a:spcPct val="90000"/>
              </a:lnSpc>
            </a:pPr>
            <a:r>
              <a:rPr lang="en-US" sz="1400" dirty="0"/>
              <a:t>Spare LWS#2 Pipe</a:t>
            </a:r>
          </a:p>
        </p:txBody>
      </p:sp>
      <p:cxnSp>
        <p:nvCxnSpPr>
          <p:cNvPr id="18" name="Straight Arrow Connector 17">
            <a:extLst>
              <a:ext uri="{FF2B5EF4-FFF2-40B4-BE49-F238E27FC236}">
                <a16:creationId xmlns:a16="http://schemas.microsoft.com/office/drawing/2014/main" id="{30CBA88F-B4D9-4768-A710-AC7A95524A60}"/>
              </a:ext>
            </a:extLst>
          </p:cNvPr>
          <p:cNvCxnSpPr>
            <a:cxnSpLocks/>
          </p:cNvCxnSpPr>
          <p:nvPr/>
        </p:nvCxnSpPr>
        <p:spPr>
          <a:xfrm flipH="1">
            <a:off x="9291528" y="770752"/>
            <a:ext cx="795484" cy="6333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3FBE472-3E2D-49C1-A8B0-9F31753C66DF}"/>
              </a:ext>
            </a:extLst>
          </p:cNvPr>
          <p:cNvSpPr txBox="1"/>
          <p:nvPr/>
        </p:nvSpPr>
        <p:spPr>
          <a:xfrm>
            <a:off x="5648022" y="5654680"/>
            <a:ext cx="2970685" cy="480131"/>
          </a:xfrm>
          <a:prstGeom prst="rect">
            <a:avLst/>
          </a:prstGeom>
          <a:noFill/>
        </p:spPr>
        <p:txBody>
          <a:bodyPr wrap="none" rtlCol="0">
            <a:spAutoFit/>
          </a:bodyPr>
          <a:lstStyle/>
          <a:p>
            <a:pPr algn="ctr">
              <a:lnSpc>
                <a:spcPct val="90000"/>
              </a:lnSpc>
            </a:pPr>
            <a:r>
              <a:rPr lang="en-US" sz="1400" dirty="0"/>
              <a:t>In-cell camera view of pipe/Grayloc</a:t>
            </a:r>
          </a:p>
          <a:p>
            <a:pPr algn="ctr">
              <a:lnSpc>
                <a:spcPct val="90000"/>
              </a:lnSpc>
            </a:pPr>
            <a:r>
              <a:rPr lang="en-US" sz="1400" dirty="0"/>
              <a:t>fitting on the west wall</a:t>
            </a:r>
          </a:p>
        </p:txBody>
      </p:sp>
      <p:cxnSp>
        <p:nvCxnSpPr>
          <p:cNvPr id="20" name="Straight Arrow Connector 19">
            <a:extLst>
              <a:ext uri="{FF2B5EF4-FFF2-40B4-BE49-F238E27FC236}">
                <a16:creationId xmlns:a16="http://schemas.microsoft.com/office/drawing/2014/main" id="{828366BC-0E0D-4616-BE61-0B65CBB23AF5}"/>
              </a:ext>
            </a:extLst>
          </p:cNvPr>
          <p:cNvCxnSpPr>
            <a:cxnSpLocks/>
          </p:cNvCxnSpPr>
          <p:nvPr/>
        </p:nvCxnSpPr>
        <p:spPr>
          <a:xfrm flipV="1">
            <a:off x="8362950" y="4653011"/>
            <a:ext cx="1764676" cy="10016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46D1722-2DB4-4405-873E-0C1BC4B29483}"/>
              </a:ext>
            </a:extLst>
          </p:cNvPr>
          <p:cNvSpPr txBox="1"/>
          <p:nvPr/>
        </p:nvSpPr>
        <p:spPr>
          <a:xfrm>
            <a:off x="10183072" y="1067100"/>
            <a:ext cx="1860312" cy="674031"/>
          </a:xfrm>
          <a:prstGeom prst="rect">
            <a:avLst/>
          </a:prstGeom>
          <a:noFill/>
        </p:spPr>
        <p:txBody>
          <a:bodyPr wrap="square" rtlCol="0">
            <a:spAutoFit/>
          </a:bodyPr>
          <a:lstStyle/>
          <a:p>
            <a:pPr algn="ctr">
              <a:lnSpc>
                <a:spcPct val="90000"/>
              </a:lnSpc>
            </a:pPr>
            <a:r>
              <a:rPr lang="en-US" sz="1400" dirty="0"/>
              <a:t>Entry point in the cell from the GLS cavity above</a:t>
            </a:r>
          </a:p>
        </p:txBody>
      </p:sp>
      <p:cxnSp>
        <p:nvCxnSpPr>
          <p:cNvPr id="22" name="Straight Arrow Connector 21">
            <a:extLst>
              <a:ext uri="{FF2B5EF4-FFF2-40B4-BE49-F238E27FC236}">
                <a16:creationId xmlns:a16="http://schemas.microsoft.com/office/drawing/2014/main" id="{1CDC533A-7426-4BB4-87F3-DC2D62DC8C52}"/>
              </a:ext>
            </a:extLst>
          </p:cNvPr>
          <p:cNvCxnSpPr/>
          <p:nvPr/>
        </p:nvCxnSpPr>
        <p:spPr>
          <a:xfrm flipH="1">
            <a:off x="10940190" y="1757941"/>
            <a:ext cx="164052" cy="6443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11211303-13D8-4474-A1D4-19972D951B40}"/>
              </a:ext>
            </a:extLst>
          </p:cNvPr>
          <p:cNvCxnSpPr/>
          <p:nvPr/>
        </p:nvCxnSpPr>
        <p:spPr>
          <a:xfrm flipH="1">
            <a:off x="2888805" y="1067100"/>
            <a:ext cx="1464120" cy="2771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577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6B74D-F927-4395-9CDE-F9A77C1A8683}"/>
              </a:ext>
            </a:extLst>
          </p:cNvPr>
          <p:cNvSpPr>
            <a:spLocks noGrp="1"/>
          </p:cNvSpPr>
          <p:nvPr>
            <p:ph type="title"/>
          </p:nvPr>
        </p:nvSpPr>
        <p:spPr>
          <a:xfrm>
            <a:off x="344288" y="320040"/>
            <a:ext cx="11422261" cy="510909"/>
          </a:xfrm>
        </p:spPr>
        <p:txBody>
          <a:bodyPr/>
          <a:lstStyle/>
          <a:p>
            <a:r>
              <a:rPr lang="en-US" dirty="0"/>
              <a:t>Pipe cutting tooling design</a:t>
            </a:r>
          </a:p>
        </p:txBody>
      </p:sp>
      <p:sp>
        <p:nvSpPr>
          <p:cNvPr id="4" name="Content Placeholder 2">
            <a:extLst>
              <a:ext uri="{FF2B5EF4-FFF2-40B4-BE49-F238E27FC236}">
                <a16:creationId xmlns:a16="http://schemas.microsoft.com/office/drawing/2014/main" id="{2B94BB0A-40E6-4A74-92F2-EB898407913C}"/>
              </a:ext>
            </a:extLst>
          </p:cNvPr>
          <p:cNvSpPr>
            <a:spLocks noGrp="1"/>
          </p:cNvSpPr>
          <p:nvPr>
            <p:ph idx="1"/>
          </p:nvPr>
        </p:nvSpPr>
        <p:spPr>
          <a:xfrm>
            <a:off x="347472" y="1006379"/>
            <a:ext cx="11369809" cy="4047778"/>
          </a:xfrm>
        </p:spPr>
        <p:txBody>
          <a:bodyPr/>
          <a:lstStyle/>
          <a:p>
            <a:r>
              <a:rPr lang="en-US" dirty="0"/>
              <a:t>The tooling design needed to balance the access constraints, the piping proximity to the wall and other critical items, the pipe restraints in the cell and the contingencies associated with trying to make a cut remotely</a:t>
            </a:r>
          </a:p>
        </p:txBody>
      </p:sp>
      <p:pic>
        <p:nvPicPr>
          <p:cNvPr id="5" name="Picture 2" descr="\\nscd\Users\vsp\REMOTE_HANDLING\Hot_Cell_Pipe_Cutter\Design_Review_and_Slides\B063-01.JPG">
            <a:extLst>
              <a:ext uri="{FF2B5EF4-FFF2-40B4-BE49-F238E27FC236}">
                <a16:creationId xmlns:a16="http://schemas.microsoft.com/office/drawing/2014/main" id="{37C18214-C8DF-46E3-B283-70641F32D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14" y="2742022"/>
            <a:ext cx="3648289" cy="3653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nscd\Users\vsp\REMOTE_HANDLING\Hot_Cell_Pipe_Cutter\Design_Review_and_Slides\B063-13.JPG">
            <a:extLst>
              <a:ext uri="{FF2B5EF4-FFF2-40B4-BE49-F238E27FC236}">
                <a16:creationId xmlns:a16="http://schemas.microsoft.com/office/drawing/2014/main" id="{1458E7F9-E627-4E2E-8E8C-F5F8D722B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71" y="2483095"/>
            <a:ext cx="3827013" cy="3764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6E5F5D-DDD2-4A61-BE66-358651D37253}"/>
              </a:ext>
            </a:extLst>
          </p:cNvPr>
          <p:cNvSpPr txBox="1"/>
          <p:nvPr/>
        </p:nvSpPr>
        <p:spPr>
          <a:xfrm>
            <a:off x="4431704" y="2678649"/>
            <a:ext cx="1778052" cy="480131"/>
          </a:xfrm>
          <a:prstGeom prst="rect">
            <a:avLst/>
          </a:prstGeom>
          <a:noFill/>
        </p:spPr>
        <p:txBody>
          <a:bodyPr wrap="none" rtlCol="0">
            <a:spAutoFit/>
          </a:bodyPr>
          <a:lstStyle/>
          <a:p>
            <a:pPr algn="ctr">
              <a:lnSpc>
                <a:spcPct val="90000"/>
              </a:lnSpc>
            </a:pPr>
            <a:r>
              <a:rPr lang="en-US" sz="1400" dirty="0"/>
              <a:t>LWS#2 Pipe</a:t>
            </a:r>
          </a:p>
          <a:p>
            <a:pPr algn="ctr">
              <a:lnSpc>
                <a:spcPct val="90000"/>
              </a:lnSpc>
            </a:pPr>
            <a:r>
              <a:rPr lang="en-US" sz="1400" dirty="0"/>
              <a:t>(2” SCH 40 316 SS)</a:t>
            </a:r>
          </a:p>
        </p:txBody>
      </p:sp>
      <p:sp>
        <p:nvSpPr>
          <p:cNvPr id="8" name="TextBox 7">
            <a:extLst>
              <a:ext uri="{FF2B5EF4-FFF2-40B4-BE49-F238E27FC236}">
                <a16:creationId xmlns:a16="http://schemas.microsoft.com/office/drawing/2014/main" id="{D9598AFB-6265-48C4-86A1-B7B406D78B5E}"/>
              </a:ext>
            </a:extLst>
          </p:cNvPr>
          <p:cNvSpPr txBox="1"/>
          <p:nvPr/>
        </p:nvSpPr>
        <p:spPr>
          <a:xfrm>
            <a:off x="4774625" y="5749765"/>
            <a:ext cx="3342831" cy="674031"/>
          </a:xfrm>
          <a:prstGeom prst="rect">
            <a:avLst/>
          </a:prstGeom>
          <a:noFill/>
        </p:spPr>
        <p:txBody>
          <a:bodyPr wrap="square" rtlCol="0">
            <a:spAutoFit/>
          </a:bodyPr>
          <a:lstStyle/>
          <a:p>
            <a:pPr algn="ctr">
              <a:lnSpc>
                <a:spcPct val="90000"/>
              </a:lnSpc>
            </a:pPr>
            <a:r>
              <a:rPr lang="en-US" sz="1400" dirty="0"/>
              <a:t>Grinder mounting structure</a:t>
            </a:r>
          </a:p>
          <a:p>
            <a:pPr algn="ctr">
              <a:lnSpc>
                <a:spcPct val="90000"/>
              </a:lnSpc>
            </a:pPr>
            <a:r>
              <a:rPr lang="en-US" sz="1400" dirty="0"/>
              <a:t>interfaces with clamp and controls</a:t>
            </a:r>
          </a:p>
          <a:p>
            <a:pPr algn="ctr">
              <a:lnSpc>
                <a:spcPct val="90000"/>
              </a:lnSpc>
            </a:pPr>
            <a:r>
              <a:rPr lang="en-US" sz="1400" dirty="0"/>
              <a:t>cutter movement into and out of pipe</a:t>
            </a:r>
          </a:p>
        </p:txBody>
      </p:sp>
      <p:sp>
        <p:nvSpPr>
          <p:cNvPr id="9" name="TextBox 8">
            <a:extLst>
              <a:ext uri="{FF2B5EF4-FFF2-40B4-BE49-F238E27FC236}">
                <a16:creationId xmlns:a16="http://schemas.microsoft.com/office/drawing/2014/main" id="{61677B05-1C91-4EB9-867E-28A703D1A5B7}"/>
              </a:ext>
            </a:extLst>
          </p:cNvPr>
          <p:cNvSpPr txBox="1"/>
          <p:nvPr/>
        </p:nvSpPr>
        <p:spPr>
          <a:xfrm>
            <a:off x="4577014" y="3659726"/>
            <a:ext cx="2263761" cy="674031"/>
          </a:xfrm>
          <a:prstGeom prst="rect">
            <a:avLst/>
          </a:prstGeom>
          <a:noFill/>
        </p:spPr>
        <p:txBody>
          <a:bodyPr wrap="none" rtlCol="0">
            <a:spAutoFit/>
          </a:bodyPr>
          <a:lstStyle/>
          <a:p>
            <a:pPr algn="ctr">
              <a:lnSpc>
                <a:spcPct val="90000"/>
              </a:lnSpc>
            </a:pPr>
            <a:r>
              <a:rPr lang="en-US" sz="1400" dirty="0"/>
              <a:t>Clamp assembly capable</a:t>
            </a:r>
          </a:p>
          <a:p>
            <a:pPr algn="ctr">
              <a:lnSpc>
                <a:spcPct val="90000"/>
              </a:lnSpc>
            </a:pPr>
            <a:r>
              <a:rPr lang="en-US" sz="1400" dirty="0"/>
              <a:t>of being remotely installed</a:t>
            </a:r>
          </a:p>
          <a:p>
            <a:pPr algn="ctr">
              <a:lnSpc>
                <a:spcPct val="90000"/>
              </a:lnSpc>
            </a:pPr>
            <a:r>
              <a:rPr lang="en-US" sz="1400" dirty="0"/>
              <a:t>Onto pipe</a:t>
            </a:r>
          </a:p>
        </p:txBody>
      </p:sp>
      <p:sp>
        <p:nvSpPr>
          <p:cNvPr id="10" name="TextBox 9">
            <a:extLst>
              <a:ext uri="{FF2B5EF4-FFF2-40B4-BE49-F238E27FC236}">
                <a16:creationId xmlns:a16="http://schemas.microsoft.com/office/drawing/2014/main" id="{7AFF51E2-3888-4DEE-A497-D7AF3260D90E}"/>
              </a:ext>
            </a:extLst>
          </p:cNvPr>
          <p:cNvSpPr txBox="1"/>
          <p:nvPr/>
        </p:nvSpPr>
        <p:spPr>
          <a:xfrm>
            <a:off x="5075298" y="4689362"/>
            <a:ext cx="2412840" cy="480131"/>
          </a:xfrm>
          <a:prstGeom prst="rect">
            <a:avLst/>
          </a:prstGeom>
          <a:noFill/>
        </p:spPr>
        <p:txBody>
          <a:bodyPr wrap="none" rtlCol="0">
            <a:spAutoFit/>
          </a:bodyPr>
          <a:lstStyle/>
          <a:p>
            <a:pPr algn="ctr">
              <a:lnSpc>
                <a:spcPct val="90000"/>
              </a:lnSpc>
            </a:pPr>
            <a:r>
              <a:rPr lang="en-US" sz="1400" dirty="0"/>
              <a:t>Modified, off-the-shelf</a:t>
            </a:r>
          </a:p>
          <a:p>
            <a:pPr algn="ctr">
              <a:lnSpc>
                <a:spcPct val="90000"/>
              </a:lnSpc>
            </a:pPr>
            <a:r>
              <a:rPr lang="en-US" sz="1400" dirty="0"/>
              <a:t>grinder with 8” cutting wheel</a:t>
            </a:r>
          </a:p>
        </p:txBody>
      </p:sp>
      <p:cxnSp>
        <p:nvCxnSpPr>
          <p:cNvPr id="11" name="Straight Arrow Connector 10">
            <a:extLst>
              <a:ext uri="{FF2B5EF4-FFF2-40B4-BE49-F238E27FC236}">
                <a16:creationId xmlns:a16="http://schemas.microsoft.com/office/drawing/2014/main" id="{DCA1249B-A354-4D07-AB3C-B7B90E69A1F5}"/>
              </a:ext>
            </a:extLst>
          </p:cNvPr>
          <p:cNvCxnSpPr/>
          <p:nvPr/>
        </p:nvCxnSpPr>
        <p:spPr>
          <a:xfrm flipH="1">
            <a:off x="3700732" y="3096883"/>
            <a:ext cx="730972" cy="1984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3297BA3-5660-4D42-88E1-6BDD5C81594E}"/>
              </a:ext>
            </a:extLst>
          </p:cNvPr>
          <p:cNvCxnSpPr/>
          <p:nvPr/>
        </p:nvCxnSpPr>
        <p:spPr>
          <a:xfrm flipH="1">
            <a:off x="3873260" y="3942272"/>
            <a:ext cx="703754" cy="85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034490D-4AEE-4102-90CE-E3F36C66AB56}"/>
              </a:ext>
            </a:extLst>
          </p:cNvPr>
          <p:cNvCxnSpPr/>
          <p:nvPr/>
        </p:nvCxnSpPr>
        <p:spPr>
          <a:xfrm flipV="1">
            <a:off x="6935638" y="4183811"/>
            <a:ext cx="862641" cy="5370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3222BD2-DAEB-492F-A65E-BC1DB80C749A}"/>
              </a:ext>
            </a:extLst>
          </p:cNvPr>
          <p:cNvCxnSpPr/>
          <p:nvPr/>
        </p:nvCxnSpPr>
        <p:spPr>
          <a:xfrm flipV="1">
            <a:off x="7320171" y="5201011"/>
            <a:ext cx="797285" cy="5802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187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0512-CA5A-4E4B-835D-081DBB3765D8}"/>
              </a:ext>
            </a:extLst>
          </p:cNvPr>
          <p:cNvSpPr>
            <a:spLocks noGrp="1"/>
          </p:cNvSpPr>
          <p:nvPr>
            <p:ph type="title"/>
          </p:nvPr>
        </p:nvSpPr>
        <p:spPr>
          <a:xfrm>
            <a:off x="344288" y="320040"/>
            <a:ext cx="11422261" cy="510909"/>
          </a:xfrm>
        </p:spPr>
        <p:txBody>
          <a:bodyPr/>
          <a:lstStyle/>
          <a:p>
            <a:r>
              <a:rPr lang="en-US" dirty="0"/>
              <a:t>Pipe cutting successfully completed</a:t>
            </a:r>
          </a:p>
        </p:txBody>
      </p:sp>
      <p:sp>
        <p:nvSpPr>
          <p:cNvPr id="3" name="Content Placeholder 2">
            <a:extLst>
              <a:ext uri="{FF2B5EF4-FFF2-40B4-BE49-F238E27FC236}">
                <a16:creationId xmlns:a16="http://schemas.microsoft.com/office/drawing/2014/main" id="{4B357969-910C-43B3-B0CE-E590C12A0AB0}"/>
              </a:ext>
            </a:extLst>
          </p:cNvPr>
          <p:cNvSpPr>
            <a:spLocks noGrp="1"/>
          </p:cNvSpPr>
          <p:nvPr>
            <p:ph idx="1"/>
          </p:nvPr>
        </p:nvSpPr>
        <p:spPr>
          <a:xfrm>
            <a:off x="347472" y="944169"/>
            <a:ext cx="7396353" cy="4047778"/>
          </a:xfrm>
        </p:spPr>
        <p:txBody>
          <a:bodyPr/>
          <a:lstStyle/>
          <a:p>
            <a:r>
              <a:rPr lang="en-US" dirty="0"/>
              <a:t>Due to the configuration of pipe supports on the spare LWS#2 pipe, two cuts were required to remove a center section of pipe to enable flex hose routing</a:t>
            </a:r>
          </a:p>
          <a:p>
            <a:pPr lvl="1"/>
            <a:r>
              <a:rPr lang="en-US" dirty="0"/>
              <a:t>One cut was initially made low on the pipe</a:t>
            </a:r>
          </a:p>
          <a:p>
            <a:pPr lvl="1"/>
            <a:r>
              <a:rPr lang="en-US" dirty="0"/>
              <a:t>The clamp and cutter assembly was then moved up the pipe ~20 inches and another cut completed</a:t>
            </a:r>
          </a:p>
          <a:p>
            <a:r>
              <a:rPr lang="en-US" dirty="0"/>
              <a:t>Due to the location in the Service Bay, only camera views were available for installation and operation</a:t>
            </a:r>
          </a:p>
          <a:p>
            <a:r>
              <a:rPr lang="en-US" dirty="0"/>
              <a:t>Both cuts were successfully completed on 8-31-2017</a:t>
            </a:r>
          </a:p>
          <a:p>
            <a:endParaRPr lang="en-US" dirty="0"/>
          </a:p>
        </p:txBody>
      </p:sp>
      <p:pic>
        <p:nvPicPr>
          <p:cNvPr id="6" name="Picture 5">
            <a:extLst>
              <a:ext uri="{FF2B5EF4-FFF2-40B4-BE49-F238E27FC236}">
                <a16:creationId xmlns:a16="http://schemas.microsoft.com/office/drawing/2014/main" id="{7F1E0805-B9C3-43E9-B88A-1C901440E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2026" y="2763520"/>
            <a:ext cx="2632825" cy="3510434"/>
          </a:xfrm>
          <a:prstGeom prst="rect">
            <a:avLst/>
          </a:prstGeom>
        </p:spPr>
      </p:pic>
      <p:pic>
        <p:nvPicPr>
          <p:cNvPr id="4" name="Picture 3">
            <a:extLst>
              <a:ext uri="{FF2B5EF4-FFF2-40B4-BE49-F238E27FC236}">
                <a16:creationId xmlns:a16="http://schemas.microsoft.com/office/drawing/2014/main" id="{A6AB181C-8AD8-42AF-AEFB-71AB6F131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824" y="92096"/>
            <a:ext cx="4342023" cy="3256517"/>
          </a:xfrm>
          <a:prstGeom prst="rect">
            <a:avLst/>
          </a:prstGeom>
        </p:spPr>
      </p:pic>
      <p:sp>
        <p:nvSpPr>
          <p:cNvPr id="5" name="TextBox 4">
            <a:extLst>
              <a:ext uri="{FF2B5EF4-FFF2-40B4-BE49-F238E27FC236}">
                <a16:creationId xmlns:a16="http://schemas.microsoft.com/office/drawing/2014/main" id="{A5EFB017-6EA4-4D4F-9D26-043270BC6E64}"/>
              </a:ext>
            </a:extLst>
          </p:cNvPr>
          <p:cNvSpPr txBox="1"/>
          <p:nvPr/>
        </p:nvSpPr>
        <p:spPr>
          <a:xfrm>
            <a:off x="7698163" y="3806245"/>
            <a:ext cx="1518365" cy="286232"/>
          </a:xfrm>
          <a:prstGeom prst="rect">
            <a:avLst/>
          </a:prstGeom>
          <a:noFill/>
        </p:spPr>
        <p:txBody>
          <a:bodyPr wrap="none" rtlCol="0">
            <a:spAutoFit/>
          </a:bodyPr>
          <a:lstStyle/>
          <a:p>
            <a:pPr algn="ctr">
              <a:lnSpc>
                <a:spcPct val="90000"/>
              </a:lnSpc>
            </a:pPr>
            <a:r>
              <a:rPr lang="en-US" sz="1400" b="1" dirty="0"/>
              <a:t>Cut in Progress</a:t>
            </a:r>
          </a:p>
        </p:txBody>
      </p:sp>
      <p:sp>
        <p:nvSpPr>
          <p:cNvPr id="7" name="TextBox 6">
            <a:extLst>
              <a:ext uri="{FF2B5EF4-FFF2-40B4-BE49-F238E27FC236}">
                <a16:creationId xmlns:a16="http://schemas.microsoft.com/office/drawing/2014/main" id="{DA80CBA4-1977-4615-B882-4066F737DE5F}"/>
              </a:ext>
            </a:extLst>
          </p:cNvPr>
          <p:cNvSpPr txBox="1"/>
          <p:nvPr/>
        </p:nvSpPr>
        <p:spPr>
          <a:xfrm>
            <a:off x="7802358" y="5258374"/>
            <a:ext cx="1418978" cy="286232"/>
          </a:xfrm>
          <a:prstGeom prst="rect">
            <a:avLst/>
          </a:prstGeom>
          <a:noFill/>
        </p:spPr>
        <p:txBody>
          <a:bodyPr wrap="none" rtlCol="0">
            <a:spAutoFit/>
          </a:bodyPr>
          <a:lstStyle/>
          <a:p>
            <a:pPr algn="ctr">
              <a:lnSpc>
                <a:spcPct val="90000"/>
              </a:lnSpc>
            </a:pPr>
            <a:r>
              <a:rPr lang="en-US" sz="1400" b="1" dirty="0"/>
              <a:t>Pipe Removed</a:t>
            </a:r>
          </a:p>
        </p:txBody>
      </p:sp>
      <p:cxnSp>
        <p:nvCxnSpPr>
          <p:cNvPr id="9" name="Straight Arrow Connector 8">
            <a:extLst>
              <a:ext uri="{FF2B5EF4-FFF2-40B4-BE49-F238E27FC236}">
                <a16:creationId xmlns:a16="http://schemas.microsoft.com/office/drawing/2014/main" id="{426051ED-855C-4629-9DE6-CC76FA5AF615}"/>
              </a:ext>
            </a:extLst>
          </p:cNvPr>
          <p:cNvCxnSpPr/>
          <p:nvPr/>
        </p:nvCxnSpPr>
        <p:spPr>
          <a:xfrm flipV="1">
            <a:off x="8691824" y="2311121"/>
            <a:ext cx="1145512" cy="14951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76D73770-E76D-436A-8E9E-DD8D8052537E}"/>
              </a:ext>
            </a:extLst>
          </p:cNvPr>
          <p:cNvCxnSpPr/>
          <p:nvPr/>
        </p:nvCxnSpPr>
        <p:spPr>
          <a:xfrm flipV="1">
            <a:off x="8973178" y="3516923"/>
            <a:ext cx="1547446" cy="174145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1C59E630-B7C7-4919-82C1-DEFF3D4274CC}"/>
              </a:ext>
            </a:extLst>
          </p:cNvPr>
          <p:cNvCxnSpPr/>
          <p:nvPr/>
        </p:nvCxnSpPr>
        <p:spPr>
          <a:xfrm flipV="1">
            <a:off x="8973178" y="5245240"/>
            <a:ext cx="1497204" cy="3594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84521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4352-E97C-4C97-8CD2-AEE2DA656065}"/>
              </a:ext>
            </a:extLst>
          </p:cNvPr>
          <p:cNvSpPr>
            <a:spLocks noGrp="1"/>
          </p:cNvSpPr>
          <p:nvPr>
            <p:ph type="title"/>
          </p:nvPr>
        </p:nvSpPr>
        <p:spPr>
          <a:xfrm>
            <a:off x="344288" y="320040"/>
            <a:ext cx="11422261" cy="510909"/>
          </a:xfrm>
        </p:spPr>
        <p:txBody>
          <a:bodyPr/>
          <a:lstStyle/>
          <a:p>
            <a:r>
              <a:rPr lang="en-US" dirty="0"/>
              <a:t>Service Bay Support Activities</a:t>
            </a:r>
          </a:p>
        </p:txBody>
      </p:sp>
      <p:sp>
        <p:nvSpPr>
          <p:cNvPr id="3" name="Content Placeholder 2">
            <a:extLst>
              <a:ext uri="{FF2B5EF4-FFF2-40B4-BE49-F238E27FC236}">
                <a16:creationId xmlns:a16="http://schemas.microsoft.com/office/drawing/2014/main" id="{E6049A66-8FA9-4710-A3DA-38DA13387B6A}"/>
              </a:ext>
            </a:extLst>
          </p:cNvPr>
          <p:cNvSpPr>
            <a:spLocks noGrp="1"/>
          </p:cNvSpPr>
          <p:nvPr>
            <p:ph idx="1"/>
          </p:nvPr>
        </p:nvSpPr>
        <p:spPr>
          <a:xfrm>
            <a:off x="347472" y="1126925"/>
            <a:ext cx="11369809" cy="4047778"/>
          </a:xfrm>
        </p:spPr>
        <p:txBody>
          <a:bodyPr/>
          <a:lstStyle/>
          <a:p>
            <a:r>
              <a:rPr lang="en-US" dirty="0"/>
              <a:t>Several important activities were completed in the Service Bay</a:t>
            </a:r>
          </a:p>
          <a:p>
            <a:pPr lvl="1"/>
            <a:r>
              <a:rPr lang="en-US" dirty="0"/>
              <a:t>Installation of a new Mercury Pump tank rupture disc</a:t>
            </a:r>
          </a:p>
          <a:p>
            <a:pPr lvl="2"/>
            <a:r>
              <a:rPr lang="en-US" dirty="0"/>
              <a:t>Includes flex hose to route potential mercury</a:t>
            </a:r>
          </a:p>
          <a:p>
            <a:pPr lvl="1"/>
            <a:r>
              <a:rPr lang="en-US" dirty="0"/>
              <a:t>Installation of a new Mercury Drip Pan</a:t>
            </a:r>
          </a:p>
          <a:p>
            <a:pPr lvl="2"/>
            <a:r>
              <a:rPr lang="en-US" dirty="0"/>
              <a:t>New design to replace the damaged item and mitigate/eliminate future incidents</a:t>
            </a:r>
          </a:p>
          <a:p>
            <a:pPr lvl="1"/>
            <a:r>
              <a:rPr lang="en-US" dirty="0"/>
              <a:t>Replacement of the credited DP sensors on the Mercury Pump Tank</a:t>
            </a:r>
          </a:p>
          <a:p>
            <a:pPr lvl="1"/>
            <a:r>
              <a:rPr lang="en-US" dirty="0"/>
              <a:t>Ongoing target PIE support</a:t>
            </a:r>
          </a:p>
          <a:p>
            <a:pPr lvl="2"/>
            <a:r>
              <a:rPr lang="en-US" dirty="0"/>
              <a:t>Operations ranging from nose sampling to laser scanning to support Target Management Plan</a:t>
            </a:r>
          </a:p>
          <a:p>
            <a:pPr lvl="1"/>
            <a:r>
              <a:rPr lang="en-US" dirty="0"/>
              <a:t>Continuing waste disposal support</a:t>
            </a:r>
          </a:p>
          <a:p>
            <a:pPr lvl="2"/>
            <a:r>
              <a:rPr lang="en-US" dirty="0"/>
              <a:t>Planning for the first use of the new TN-RAM cask in June</a:t>
            </a:r>
          </a:p>
          <a:p>
            <a:pPr lvl="2"/>
            <a:r>
              <a:rPr lang="en-US" dirty="0"/>
              <a:t>Working with Orano (formerly Areva) to utilize new “dry” lift beam</a:t>
            </a:r>
          </a:p>
        </p:txBody>
      </p:sp>
    </p:spTree>
    <p:extLst>
      <p:ext uri="{BB962C8B-B14F-4D97-AF65-F5344CB8AC3E}">
        <p14:creationId xmlns:p14="http://schemas.microsoft.com/office/powerpoint/2010/main" val="1374196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2CB-1DD4-4654-9967-875260D74AE2}"/>
              </a:ext>
            </a:extLst>
          </p:cNvPr>
          <p:cNvSpPr>
            <a:spLocks noGrp="1"/>
          </p:cNvSpPr>
          <p:nvPr>
            <p:ph type="title"/>
          </p:nvPr>
        </p:nvSpPr>
        <p:spPr>
          <a:xfrm>
            <a:off x="344288" y="320040"/>
            <a:ext cx="11422261" cy="510909"/>
          </a:xfrm>
        </p:spPr>
        <p:txBody>
          <a:bodyPr/>
          <a:lstStyle/>
          <a:p>
            <a:r>
              <a:rPr lang="en-US" dirty="0"/>
              <a:t>Mercury Drip Pan Replacement</a:t>
            </a:r>
          </a:p>
        </p:txBody>
      </p:sp>
      <p:pic>
        <p:nvPicPr>
          <p:cNvPr id="7" name="Picture 6">
            <a:extLst>
              <a:ext uri="{FF2B5EF4-FFF2-40B4-BE49-F238E27FC236}">
                <a16:creationId xmlns:a16="http://schemas.microsoft.com/office/drawing/2014/main" id="{DB0961E2-6060-42F8-BFB1-BD24BBD3D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345" y="1363515"/>
            <a:ext cx="5845529" cy="4384147"/>
          </a:xfrm>
          <a:prstGeom prst="rect">
            <a:avLst/>
          </a:prstGeom>
        </p:spPr>
      </p:pic>
      <p:pic>
        <p:nvPicPr>
          <p:cNvPr id="9" name="Picture 8">
            <a:extLst>
              <a:ext uri="{FF2B5EF4-FFF2-40B4-BE49-F238E27FC236}">
                <a16:creationId xmlns:a16="http://schemas.microsoft.com/office/drawing/2014/main" id="{74DFA357-D673-499E-9C9A-C1799AB50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0" y="1363515"/>
            <a:ext cx="5845528" cy="4384146"/>
          </a:xfrm>
          <a:prstGeom prst="rect">
            <a:avLst/>
          </a:prstGeom>
        </p:spPr>
      </p:pic>
      <p:sp>
        <p:nvSpPr>
          <p:cNvPr id="10" name="TextBox 9">
            <a:extLst>
              <a:ext uri="{FF2B5EF4-FFF2-40B4-BE49-F238E27FC236}">
                <a16:creationId xmlns:a16="http://schemas.microsoft.com/office/drawing/2014/main" id="{C9FC5E6B-70B7-4A8E-9C92-CC0B72359026}"/>
              </a:ext>
            </a:extLst>
          </p:cNvPr>
          <p:cNvSpPr txBox="1"/>
          <p:nvPr/>
        </p:nvSpPr>
        <p:spPr>
          <a:xfrm>
            <a:off x="1569013" y="5747659"/>
            <a:ext cx="3142207" cy="674031"/>
          </a:xfrm>
          <a:prstGeom prst="rect">
            <a:avLst/>
          </a:prstGeom>
          <a:noFill/>
        </p:spPr>
        <p:txBody>
          <a:bodyPr wrap="none" rtlCol="0">
            <a:spAutoFit/>
          </a:bodyPr>
          <a:lstStyle/>
          <a:p>
            <a:pPr algn="ctr">
              <a:lnSpc>
                <a:spcPct val="90000"/>
              </a:lnSpc>
            </a:pPr>
            <a:r>
              <a:rPr lang="en-US" sz="1400" b="1" dirty="0"/>
              <a:t>Remote Camera Image of Previous</a:t>
            </a:r>
          </a:p>
          <a:p>
            <a:pPr algn="ctr">
              <a:lnSpc>
                <a:spcPct val="90000"/>
              </a:lnSpc>
            </a:pPr>
            <a:r>
              <a:rPr lang="en-US" sz="1400" b="1" dirty="0"/>
              <a:t>Mercury Drip Pan Damaged by</a:t>
            </a:r>
          </a:p>
          <a:p>
            <a:pPr algn="ctr">
              <a:lnSpc>
                <a:spcPct val="90000"/>
              </a:lnSpc>
            </a:pPr>
            <a:r>
              <a:rPr lang="en-US" sz="1400" b="1" dirty="0"/>
              <a:t>Contact with Target Carriage</a:t>
            </a:r>
          </a:p>
        </p:txBody>
      </p:sp>
      <p:sp>
        <p:nvSpPr>
          <p:cNvPr id="11" name="TextBox 10">
            <a:extLst>
              <a:ext uri="{FF2B5EF4-FFF2-40B4-BE49-F238E27FC236}">
                <a16:creationId xmlns:a16="http://schemas.microsoft.com/office/drawing/2014/main" id="{A4AA0836-CE73-4B74-966B-01B5D4A87CE4}"/>
              </a:ext>
            </a:extLst>
          </p:cNvPr>
          <p:cNvSpPr txBox="1"/>
          <p:nvPr/>
        </p:nvSpPr>
        <p:spPr>
          <a:xfrm>
            <a:off x="6496950" y="5749335"/>
            <a:ext cx="4965911" cy="480131"/>
          </a:xfrm>
          <a:prstGeom prst="rect">
            <a:avLst/>
          </a:prstGeom>
          <a:noFill/>
        </p:spPr>
        <p:txBody>
          <a:bodyPr wrap="none" rtlCol="0">
            <a:spAutoFit/>
          </a:bodyPr>
          <a:lstStyle/>
          <a:p>
            <a:pPr algn="ctr">
              <a:lnSpc>
                <a:spcPct val="90000"/>
              </a:lnSpc>
            </a:pPr>
            <a:r>
              <a:rPr lang="en-US" sz="1400" b="1" dirty="0"/>
              <a:t>Installation of New Mercury Drip</a:t>
            </a:r>
          </a:p>
          <a:p>
            <a:pPr algn="ctr">
              <a:lnSpc>
                <a:spcPct val="90000"/>
              </a:lnSpc>
            </a:pPr>
            <a:r>
              <a:rPr lang="en-US" sz="1400" b="1" dirty="0"/>
              <a:t>Pan with Carriage Retracted for Target T18 Replacement</a:t>
            </a:r>
          </a:p>
        </p:txBody>
      </p:sp>
      <p:sp>
        <p:nvSpPr>
          <p:cNvPr id="12" name="TextBox 11">
            <a:extLst>
              <a:ext uri="{FF2B5EF4-FFF2-40B4-BE49-F238E27FC236}">
                <a16:creationId xmlns:a16="http://schemas.microsoft.com/office/drawing/2014/main" id="{8FA80B04-AD8D-4B0D-B18F-42705F8F3752}"/>
              </a:ext>
            </a:extLst>
          </p:cNvPr>
          <p:cNvSpPr txBox="1"/>
          <p:nvPr/>
        </p:nvSpPr>
        <p:spPr>
          <a:xfrm>
            <a:off x="3302026" y="954116"/>
            <a:ext cx="881972" cy="286232"/>
          </a:xfrm>
          <a:prstGeom prst="rect">
            <a:avLst/>
          </a:prstGeom>
          <a:noFill/>
        </p:spPr>
        <p:txBody>
          <a:bodyPr wrap="none" rtlCol="0">
            <a:spAutoFit/>
          </a:bodyPr>
          <a:lstStyle/>
          <a:p>
            <a:pPr algn="ctr">
              <a:lnSpc>
                <a:spcPct val="90000"/>
              </a:lnSpc>
            </a:pPr>
            <a:r>
              <a:rPr lang="en-US" sz="1400" dirty="0"/>
              <a:t>Drip Pan</a:t>
            </a:r>
          </a:p>
        </p:txBody>
      </p:sp>
      <p:cxnSp>
        <p:nvCxnSpPr>
          <p:cNvPr id="14" name="Straight Arrow Connector 13">
            <a:extLst>
              <a:ext uri="{FF2B5EF4-FFF2-40B4-BE49-F238E27FC236}">
                <a16:creationId xmlns:a16="http://schemas.microsoft.com/office/drawing/2014/main" id="{600E0714-D814-48A7-92FA-D833B6201174}"/>
              </a:ext>
            </a:extLst>
          </p:cNvPr>
          <p:cNvCxnSpPr/>
          <p:nvPr/>
        </p:nvCxnSpPr>
        <p:spPr>
          <a:xfrm flipH="1">
            <a:off x="2461846" y="1240348"/>
            <a:ext cx="1115367" cy="187464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68C9A3FE-4412-4A34-8D81-10557E087830}"/>
              </a:ext>
            </a:extLst>
          </p:cNvPr>
          <p:cNvSpPr txBox="1"/>
          <p:nvPr/>
        </p:nvSpPr>
        <p:spPr>
          <a:xfrm>
            <a:off x="9573872" y="874249"/>
            <a:ext cx="881972" cy="286232"/>
          </a:xfrm>
          <a:prstGeom prst="rect">
            <a:avLst/>
          </a:prstGeom>
          <a:noFill/>
        </p:spPr>
        <p:txBody>
          <a:bodyPr wrap="none" rtlCol="0">
            <a:spAutoFit/>
          </a:bodyPr>
          <a:lstStyle/>
          <a:p>
            <a:pPr algn="ctr">
              <a:lnSpc>
                <a:spcPct val="90000"/>
              </a:lnSpc>
            </a:pPr>
            <a:r>
              <a:rPr lang="en-US" sz="1400" dirty="0"/>
              <a:t>Drip Pan</a:t>
            </a:r>
          </a:p>
        </p:txBody>
      </p:sp>
      <p:cxnSp>
        <p:nvCxnSpPr>
          <p:cNvPr id="17" name="Straight Arrow Connector 16">
            <a:extLst>
              <a:ext uri="{FF2B5EF4-FFF2-40B4-BE49-F238E27FC236}">
                <a16:creationId xmlns:a16="http://schemas.microsoft.com/office/drawing/2014/main" id="{2C0AB181-4A52-44BB-8A35-D4F50F3FD469}"/>
              </a:ext>
            </a:extLst>
          </p:cNvPr>
          <p:cNvCxnSpPr/>
          <p:nvPr/>
        </p:nvCxnSpPr>
        <p:spPr>
          <a:xfrm flipH="1">
            <a:off x="9425354" y="1219563"/>
            <a:ext cx="452176" cy="304093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9643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4651-BE2C-49A3-8F77-87E59840E614}"/>
              </a:ext>
            </a:extLst>
          </p:cNvPr>
          <p:cNvSpPr>
            <a:spLocks noGrp="1"/>
          </p:cNvSpPr>
          <p:nvPr>
            <p:ph type="title"/>
          </p:nvPr>
        </p:nvSpPr>
        <p:spPr>
          <a:xfrm>
            <a:off x="344288" y="320040"/>
            <a:ext cx="11422261" cy="510909"/>
          </a:xfrm>
        </p:spPr>
        <p:txBody>
          <a:bodyPr/>
          <a:lstStyle/>
          <a:p>
            <a:r>
              <a:rPr lang="en-US" dirty="0"/>
              <a:t>Three targets were replaced during this review period</a:t>
            </a:r>
          </a:p>
        </p:txBody>
      </p:sp>
      <p:sp>
        <p:nvSpPr>
          <p:cNvPr id="3" name="Content Placeholder 2">
            <a:extLst>
              <a:ext uri="{FF2B5EF4-FFF2-40B4-BE49-F238E27FC236}">
                <a16:creationId xmlns:a16="http://schemas.microsoft.com/office/drawing/2014/main" id="{0C305856-2474-4C3E-9836-728420257897}"/>
              </a:ext>
            </a:extLst>
          </p:cNvPr>
          <p:cNvSpPr>
            <a:spLocks noGrp="1"/>
          </p:cNvSpPr>
          <p:nvPr>
            <p:ph idx="1"/>
          </p:nvPr>
        </p:nvSpPr>
        <p:spPr>
          <a:xfrm>
            <a:off x="347472" y="1077520"/>
            <a:ext cx="11369809" cy="4047778"/>
          </a:xfrm>
        </p:spPr>
        <p:txBody>
          <a:bodyPr/>
          <a:lstStyle/>
          <a:p>
            <a:r>
              <a:rPr lang="en-US" dirty="0"/>
              <a:t>Target T16 (MTX-011JF):	June 2017, 1784 MW-hrs, 93 RH hours*</a:t>
            </a:r>
          </a:p>
          <a:p>
            <a:r>
              <a:rPr lang="en-US" dirty="0"/>
              <a:t>Target T17 (MTX-012):	Oct 2017, 1934 MW-hrs, 51 RH hours*</a:t>
            </a:r>
          </a:p>
          <a:p>
            <a:r>
              <a:rPr lang="en-US" dirty="0"/>
              <a:t>Target T18 (MTX-008):	Jan 2018, 1262 MW-hrs, 48 RH hours*</a:t>
            </a:r>
          </a:p>
          <a:p>
            <a:r>
              <a:rPr lang="en-US" dirty="0"/>
              <a:t>A philosophy of continuous improvement, lessons learned and technician engagement have led to:</a:t>
            </a:r>
          </a:p>
          <a:p>
            <a:pPr lvl="1"/>
            <a:r>
              <a:rPr lang="en-US" dirty="0"/>
              <a:t>A reduction in the amount of time needed to replace targets</a:t>
            </a:r>
          </a:p>
          <a:p>
            <a:pPr lvl="1"/>
            <a:r>
              <a:rPr lang="en-US" dirty="0"/>
              <a:t>Mitigation of the risks associated with target replacement</a:t>
            </a:r>
          </a:p>
          <a:p>
            <a:pPr lvl="1"/>
            <a:r>
              <a:rPr lang="en-US" dirty="0"/>
              <a:t>Successful increases in the scope of work during target replacements for target instrumentation, implementation of gas injection, etc.</a:t>
            </a:r>
          </a:p>
          <a:p>
            <a:r>
              <a:rPr lang="en-US" dirty="0"/>
              <a:t>Target replacements are never routine, however…</a:t>
            </a:r>
          </a:p>
          <a:p>
            <a:endParaRPr lang="en-US" dirty="0"/>
          </a:p>
        </p:txBody>
      </p:sp>
      <p:sp>
        <p:nvSpPr>
          <p:cNvPr id="4" name="TextBox 3">
            <a:extLst>
              <a:ext uri="{FF2B5EF4-FFF2-40B4-BE49-F238E27FC236}">
                <a16:creationId xmlns:a16="http://schemas.microsoft.com/office/drawing/2014/main" id="{1B3ABB9B-0E6F-49E2-A970-7510B73A02E1}"/>
              </a:ext>
            </a:extLst>
          </p:cNvPr>
          <p:cNvSpPr txBox="1"/>
          <p:nvPr/>
        </p:nvSpPr>
        <p:spPr>
          <a:xfrm>
            <a:off x="2427385" y="6087707"/>
            <a:ext cx="7052700" cy="535531"/>
          </a:xfrm>
          <a:prstGeom prst="rect">
            <a:avLst/>
          </a:prstGeom>
          <a:noFill/>
        </p:spPr>
        <p:txBody>
          <a:bodyPr wrap="none" rtlCol="0">
            <a:spAutoFit/>
          </a:bodyPr>
          <a:lstStyle/>
          <a:p>
            <a:pPr algn="ctr">
              <a:lnSpc>
                <a:spcPct val="90000"/>
              </a:lnSpc>
            </a:pPr>
            <a:r>
              <a:rPr lang="en-US" sz="1600" i="1" dirty="0"/>
              <a:t>*Approximate hands-on remote handling hours required to complete all</a:t>
            </a:r>
          </a:p>
          <a:p>
            <a:pPr>
              <a:lnSpc>
                <a:spcPct val="90000"/>
              </a:lnSpc>
            </a:pPr>
            <a:r>
              <a:rPr lang="en-US" sz="1600" i="1" dirty="0"/>
              <a:t>      target replacement operations – metric used for process improvement</a:t>
            </a:r>
          </a:p>
        </p:txBody>
      </p:sp>
    </p:spTree>
    <p:extLst>
      <p:ext uri="{BB962C8B-B14F-4D97-AF65-F5344CB8AC3E}">
        <p14:creationId xmlns:p14="http://schemas.microsoft.com/office/powerpoint/2010/main" val="3754150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58AE-1692-4FAB-88A6-AED8304A9401}"/>
              </a:ext>
            </a:extLst>
          </p:cNvPr>
          <p:cNvSpPr>
            <a:spLocks noGrp="1"/>
          </p:cNvSpPr>
          <p:nvPr>
            <p:ph type="title"/>
          </p:nvPr>
        </p:nvSpPr>
        <p:spPr>
          <a:xfrm>
            <a:off x="344288" y="320040"/>
            <a:ext cx="11422261" cy="510909"/>
          </a:xfrm>
        </p:spPr>
        <p:txBody>
          <a:bodyPr/>
          <a:lstStyle/>
          <a:p>
            <a:r>
              <a:rPr lang="en-US" dirty="0"/>
              <a:t>PIE Support</a:t>
            </a:r>
          </a:p>
        </p:txBody>
      </p:sp>
      <p:sp>
        <p:nvSpPr>
          <p:cNvPr id="3" name="Content Placeholder 2">
            <a:extLst>
              <a:ext uri="{FF2B5EF4-FFF2-40B4-BE49-F238E27FC236}">
                <a16:creationId xmlns:a16="http://schemas.microsoft.com/office/drawing/2014/main" id="{52997BB0-0BC0-44B1-B819-EF1954B4EEBD}"/>
              </a:ext>
            </a:extLst>
          </p:cNvPr>
          <p:cNvSpPr>
            <a:spLocks noGrp="1"/>
          </p:cNvSpPr>
          <p:nvPr>
            <p:ph idx="1"/>
          </p:nvPr>
        </p:nvSpPr>
        <p:spPr>
          <a:xfrm>
            <a:off x="347472" y="1011806"/>
            <a:ext cx="6023511" cy="4047778"/>
          </a:xfrm>
        </p:spPr>
        <p:txBody>
          <a:bodyPr/>
          <a:lstStyle/>
          <a:p>
            <a:r>
              <a:rPr lang="en-US" dirty="0"/>
              <a:t>Due to the activation of target modules, remote handling remains a critical part of target PIE</a:t>
            </a:r>
          </a:p>
          <a:p>
            <a:r>
              <a:rPr lang="en-US" dirty="0"/>
              <a:t>Laser scanning of nose samples continues to provide invaluable data quantifying cavitation erosion damage</a:t>
            </a:r>
          </a:p>
          <a:p>
            <a:pPr lvl="1"/>
            <a:r>
              <a:rPr lang="en-US" dirty="0"/>
              <a:t>Efforts are underway to begin robotic scanning of nose samples to:</a:t>
            </a:r>
          </a:p>
          <a:p>
            <a:pPr lvl="2"/>
            <a:r>
              <a:rPr lang="en-US" dirty="0"/>
              <a:t>Reduce the technician dose associated with the scanning operation</a:t>
            </a:r>
          </a:p>
          <a:p>
            <a:pPr lvl="2"/>
            <a:r>
              <a:rPr lang="en-US" dirty="0"/>
              <a:t>Enable the scanning of more highly-activated samples than what is currently possible </a:t>
            </a:r>
          </a:p>
        </p:txBody>
      </p:sp>
      <p:pic>
        <p:nvPicPr>
          <p:cNvPr id="5" name="Picture 4">
            <a:extLst>
              <a:ext uri="{FF2B5EF4-FFF2-40B4-BE49-F238E27FC236}">
                <a16:creationId xmlns:a16="http://schemas.microsoft.com/office/drawing/2014/main" id="{DECB81EC-6DA6-4C81-88F9-4976459C7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1430" y="150912"/>
            <a:ext cx="3880452" cy="2910339"/>
          </a:xfrm>
          <a:prstGeom prst="rect">
            <a:avLst/>
          </a:prstGeom>
        </p:spPr>
      </p:pic>
      <p:pic>
        <p:nvPicPr>
          <p:cNvPr id="7" name="Picture 6">
            <a:extLst>
              <a:ext uri="{FF2B5EF4-FFF2-40B4-BE49-F238E27FC236}">
                <a16:creationId xmlns:a16="http://schemas.microsoft.com/office/drawing/2014/main" id="{68558AF0-E304-411B-9194-2571D91BA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599" y="3230379"/>
            <a:ext cx="3880450" cy="2910338"/>
          </a:xfrm>
          <a:prstGeom prst="rect">
            <a:avLst/>
          </a:prstGeom>
        </p:spPr>
      </p:pic>
      <p:sp>
        <p:nvSpPr>
          <p:cNvPr id="8" name="TextBox 7">
            <a:extLst>
              <a:ext uri="{FF2B5EF4-FFF2-40B4-BE49-F238E27FC236}">
                <a16:creationId xmlns:a16="http://schemas.microsoft.com/office/drawing/2014/main" id="{8642D3A1-8006-4FC3-BE70-945844C06BBD}"/>
              </a:ext>
            </a:extLst>
          </p:cNvPr>
          <p:cNvSpPr txBox="1"/>
          <p:nvPr/>
        </p:nvSpPr>
        <p:spPr>
          <a:xfrm>
            <a:off x="10498963" y="690372"/>
            <a:ext cx="1478033" cy="1255728"/>
          </a:xfrm>
          <a:prstGeom prst="rect">
            <a:avLst/>
          </a:prstGeom>
          <a:noFill/>
        </p:spPr>
        <p:txBody>
          <a:bodyPr wrap="none" rtlCol="0">
            <a:spAutoFit/>
          </a:bodyPr>
          <a:lstStyle/>
          <a:p>
            <a:pPr>
              <a:lnSpc>
                <a:spcPct val="90000"/>
              </a:lnSpc>
            </a:pPr>
            <a:r>
              <a:rPr lang="en-US" sz="1400" b="1" dirty="0"/>
              <a:t>Technician</a:t>
            </a:r>
          </a:p>
          <a:p>
            <a:pPr>
              <a:lnSpc>
                <a:spcPct val="90000"/>
              </a:lnSpc>
            </a:pPr>
            <a:r>
              <a:rPr lang="en-US" sz="1400" b="1" dirty="0"/>
              <a:t>performing</a:t>
            </a:r>
          </a:p>
          <a:p>
            <a:pPr>
              <a:lnSpc>
                <a:spcPct val="90000"/>
              </a:lnSpc>
            </a:pPr>
            <a:r>
              <a:rPr lang="en-US" sz="1400" b="1" dirty="0"/>
              <a:t>laser scanning</a:t>
            </a:r>
          </a:p>
          <a:p>
            <a:pPr>
              <a:lnSpc>
                <a:spcPct val="90000"/>
              </a:lnSpc>
            </a:pPr>
            <a:r>
              <a:rPr lang="en-US" sz="1400" b="1" dirty="0"/>
              <a:t>on activated</a:t>
            </a:r>
          </a:p>
          <a:p>
            <a:pPr>
              <a:lnSpc>
                <a:spcPct val="90000"/>
              </a:lnSpc>
            </a:pPr>
            <a:r>
              <a:rPr lang="en-US" sz="1400" b="1" dirty="0"/>
              <a:t>Nose sample</a:t>
            </a:r>
          </a:p>
          <a:p>
            <a:pPr>
              <a:lnSpc>
                <a:spcPct val="90000"/>
              </a:lnSpc>
            </a:pPr>
            <a:r>
              <a:rPr lang="en-US" sz="1400" b="1" dirty="0"/>
              <a:t>in Transfer Bay</a:t>
            </a:r>
          </a:p>
        </p:txBody>
      </p:sp>
      <p:sp>
        <p:nvSpPr>
          <p:cNvPr id="9" name="TextBox 8">
            <a:extLst>
              <a:ext uri="{FF2B5EF4-FFF2-40B4-BE49-F238E27FC236}">
                <a16:creationId xmlns:a16="http://schemas.microsoft.com/office/drawing/2014/main" id="{581DF899-DCB5-4FE0-9710-9E2F430FB7EF}"/>
              </a:ext>
            </a:extLst>
          </p:cNvPr>
          <p:cNvSpPr txBox="1"/>
          <p:nvPr/>
        </p:nvSpPr>
        <p:spPr>
          <a:xfrm>
            <a:off x="6529274" y="4431720"/>
            <a:ext cx="1645002" cy="1255728"/>
          </a:xfrm>
          <a:prstGeom prst="rect">
            <a:avLst/>
          </a:prstGeom>
          <a:noFill/>
        </p:spPr>
        <p:txBody>
          <a:bodyPr wrap="none" rtlCol="0">
            <a:spAutoFit/>
          </a:bodyPr>
          <a:lstStyle/>
          <a:p>
            <a:pPr algn="r">
              <a:lnSpc>
                <a:spcPct val="90000"/>
              </a:lnSpc>
            </a:pPr>
            <a:r>
              <a:rPr lang="en-US" sz="1400" b="1" dirty="0"/>
              <a:t>Testing of a</a:t>
            </a:r>
          </a:p>
          <a:p>
            <a:pPr algn="r">
              <a:lnSpc>
                <a:spcPct val="90000"/>
              </a:lnSpc>
            </a:pPr>
            <a:r>
              <a:rPr lang="en-US" sz="1400" b="1" dirty="0"/>
              <a:t>robotic system</a:t>
            </a:r>
          </a:p>
          <a:p>
            <a:pPr algn="r">
              <a:lnSpc>
                <a:spcPct val="90000"/>
              </a:lnSpc>
            </a:pPr>
            <a:r>
              <a:rPr lang="en-US" sz="1400" b="1" dirty="0"/>
              <a:t>to eliminate the</a:t>
            </a:r>
          </a:p>
          <a:p>
            <a:pPr algn="r">
              <a:lnSpc>
                <a:spcPct val="90000"/>
              </a:lnSpc>
            </a:pPr>
            <a:r>
              <a:rPr lang="en-US" sz="1400" b="1" dirty="0"/>
              <a:t>need for a tech</a:t>
            </a:r>
          </a:p>
          <a:p>
            <a:pPr algn="r">
              <a:lnSpc>
                <a:spcPct val="90000"/>
              </a:lnSpc>
            </a:pPr>
            <a:r>
              <a:rPr lang="en-US" sz="1400" b="1" dirty="0"/>
              <a:t>no be present for</a:t>
            </a:r>
          </a:p>
          <a:p>
            <a:pPr algn="r">
              <a:lnSpc>
                <a:spcPct val="90000"/>
              </a:lnSpc>
            </a:pPr>
            <a:r>
              <a:rPr lang="en-US" sz="1400" b="1" dirty="0"/>
              <a:t>the scanning </a:t>
            </a:r>
          </a:p>
        </p:txBody>
      </p:sp>
    </p:spTree>
    <p:extLst>
      <p:ext uri="{BB962C8B-B14F-4D97-AF65-F5344CB8AC3E}">
        <p14:creationId xmlns:p14="http://schemas.microsoft.com/office/powerpoint/2010/main" val="2441485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948-31B0-4532-AA1B-700A0C8CB038}"/>
              </a:ext>
            </a:extLst>
          </p:cNvPr>
          <p:cNvSpPr>
            <a:spLocks noGrp="1"/>
          </p:cNvSpPr>
          <p:nvPr>
            <p:ph type="title"/>
          </p:nvPr>
        </p:nvSpPr>
        <p:spPr>
          <a:xfrm>
            <a:off x="344288" y="320040"/>
            <a:ext cx="11422261" cy="510909"/>
          </a:xfrm>
        </p:spPr>
        <p:txBody>
          <a:bodyPr/>
          <a:lstStyle/>
          <a:p>
            <a:r>
              <a:rPr lang="en-US" dirty="0"/>
              <a:t>Waste Disposal Support</a:t>
            </a:r>
          </a:p>
        </p:txBody>
      </p:sp>
      <p:sp>
        <p:nvSpPr>
          <p:cNvPr id="3" name="Content Placeholder 2">
            <a:extLst>
              <a:ext uri="{FF2B5EF4-FFF2-40B4-BE49-F238E27FC236}">
                <a16:creationId xmlns:a16="http://schemas.microsoft.com/office/drawing/2014/main" id="{A390201A-A3D1-450C-AD09-80885DFB5C7E}"/>
              </a:ext>
            </a:extLst>
          </p:cNvPr>
          <p:cNvSpPr>
            <a:spLocks noGrp="1"/>
          </p:cNvSpPr>
          <p:nvPr>
            <p:ph idx="1"/>
          </p:nvPr>
        </p:nvSpPr>
        <p:spPr>
          <a:xfrm>
            <a:off x="347472" y="1197265"/>
            <a:ext cx="7401499" cy="4047778"/>
          </a:xfrm>
        </p:spPr>
        <p:txBody>
          <a:bodyPr/>
          <a:lstStyle/>
          <a:p>
            <a:r>
              <a:rPr lang="en-US" dirty="0"/>
              <a:t>The following TN-RAM shipments were completed:</a:t>
            </a:r>
          </a:p>
          <a:p>
            <a:pPr lvl="1"/>
            <a:r>
              <a:rPr lang="en-US" dirty="0"/>
              <a:t>Target T15:		September 2017</a:t>
            </a:r>
          </a:p>
          <a:p>
            <a:pPr lvl="1"/>
            <a:r>
              <a:rPr lang="en-US" dirty="0"/>
              <a:t>Target T16:		October 2017</a:t>
            </a:r>
          </a:p>
          <a:p>
            <a:pPr lvl="2"/>
            <a:r>
              <a:rPr lang="en-US" i="1" dirty="0"/>
              <a:t>21 successful TN-RAM shipments have been made</a:t>
            </a:r>
          </a:p>
          <a:p>
            <a:r>
              <a:rPr lang="en-US" dirty="0"/>
              <a:t>Target T17 shipment in June will be the first utilization of the new, second, TN-RAM cask</a:t>
            </a:r>
          </a:p>
          <a:p>
            <a:pPr lvl="1"/>
            <a:r>
              <a:rPr lang="en-US" dirty="0"/>
              <a:t>In conjunction with this shipment, a new “dry” lift beam will be used</a:t>
            </a:r>
          </a:p>
          <a:p>
            <a:pPr lvl="1"/>
            <a:r>
              <a:rPr lang="en-US" dirty="0"/>
              <a:t>SNS reviewed the design of this lift beam to ensure compatibility with 50T crane hook height constraints  </a:t>
            </a:r>
          </a:p>
          <a:p>
            <a:pPr lvl="1"/>
            <a:endParaRPr lang="en-US" dirty="0"/>
          </a:p>
        </p:txBody>
      </p:sp>
      <p:pic>
        <p:nvPicPr>
          <p:cNvPr id="4" name="Content Placeholder 4">
            <a:extLst>
              <a:ext uri="{FF2B5EF4-FFF2-40B4-BE49-F238E27FC236}">
                <a16:creationId xmlns:a16="http://schemas.microsoft.com/office/drawing/2014/main" id="{0B450F7B-7C4F-4D43-BBE6-5E331400B6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910387" y="531052"/>
            <a:ext cx="3694747" cy="4925003"/>
          </a:xfrm>
          <a:prstGeom prst="rect">
            <a:avLst/>
          </a:prstGeom>
          <a:noFill/>
          <a:ln w="9525">
            <a:noFill/>
            <a:miter lim="800000"/>
            <a:headEnd/>
            <a:tailEnd/>
          </a:ln>
        </p:spPr>
      </p:pic>
      <p:sp>
        <p:nvSpPr>
          <p:cNvPr id="5" name="TextBox 4">
            <a:extLst>
              <a:ext uri="{FF2B5EF4-FFF2-40B4-BE49-F238E27FC236}">
                <a16:creationId xmlns:a16="http://schemas.microsoft.com/office/drawing/2014/main" id="{028E11A3-CA78-4C6F-BC1F-CDF7E1EF13F6}"/>
              </a:ext>
            </a:extLst>
          </p:cNvPr>
          <p:cNvSpPr txBox="1"/>
          <p:nvPr/>
        </p:nvSpPr>
        <p:spPr>
          <a:xfrm>
            <a:off x="8111294" y="5446202"/>
            <a:ext cx="3241080" cy="480131"/>
          </a:xfrm>
          <a:prstGeom prst="rect">
            <a:avLst/>
          </a:prstGeom>
          <a:noFill/>
        </p:spPr>
        <p:txBody>
          <a:bodyPr wrap="none" rtlCol="0">
            <a:spAutoFit/>
          </a:bodyPr>
          <a:lstStyle/>
          <a:p>
            <a:pPr algn="ctr">
              <a:lnSpc>
                <a:spcPct val="90000"/>
              </a:lnSpc>
            </a:pPr>
            <a:r>
              <a:rPr lang="en-US" sz="1400" b="1" dirty="0"/>
              <a:t>Functional Testing of Dry Lift Beam </a:t>
            </a:r>
          </a:p>
          <a:p>
            <a:pPr algn="ctr">
              <a:lnSpc>
                <a:spcPct val="90000"/>
              </a:lnSpc>
            </a:pPr>
            <a:r>
              <a:rPr lang="en-US" sz="1400" b="1" dirty="0"/>
              <a:t>at Orano Facilities</a:t>
            </a:r>
          </a:p>
        </p:txBody>
      </p:sp>
    </p:spTree>
    <p:extLst>
      <p:ext uri="{BB962C8B-B14F-4D97-AF65-F5344CB8AC3E}">
        <p14:creationId xmlns:p14="http://schemas.microsoft.com/office/powerpoint/2010/main" val="244940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9BBE-D8ED-413F-9688-0AEC46E2A9C3}"/>
              </a:ext>
            </a:extLst>
          </p:cNvPr>
          <p:cNvSpPr>
            <a:spLocks noGrp="1"/>
          </p:cNvSpPr>
          <p:nvPr>
            <p:ph type="title"/>
          </p:nvPr>
        </p:nvSpPr>
        <p:spPr>
          <a:xfrm>
            <a:off x="344288" y="320040"/>
            <a:ext cx="11422261" cy="510909"/>
          </a:xfrm>
        </p:spPr>
        <p:txBody>
          <a:bodyPr/>
          <a:lstStyle/>
          <a:p>
            <a:r>
              <a:rPr lang="en-US" dirty="0"/>
              <a:t>Summary</a:t>
            </a:r>
          </a:p>
        </p:txBody>
      </p:sp>
      <p:sp>
        <p:nvSpPr>
          <p:cNvPr id="3" name="Content Placeholder 2">
            <a:extLst>
              <a:ext uri="{FF2B5EF4-FFF2-40B4-BE49-F238E27FC236}">
                <a16:creationId xmlns:a16="http://schemas.microsoft.com/office/drawing/2014/main" id="{1C2168F2-538C-4EF9-9E6D-F27FBAFBA4B9}"/>
              </a:ext>
            </a:extLst>
          </p:cNvPr>
          <p:cNvSpPr>
            <a:spLocks noGrp="1"/>
          </p:cNvSpPr>
          <p:nvPr>
            <p:ph idx="1"/>
          </p:nvPr>
        </p:nvSpPr>
        <p:spPr/>
        <p:txBody>
          <a:bodyPr/>
          <a:lstStyle/>
          <a:p>
            <a:r>
              <a:rPr lang="en-US" dirty="0"/>
              <a:t>Remote handling continues to be an integral part of continued operations at SNS</a:t>
            </a:r>
          </a:p>
          <a:p>
            <a:r>
              <a:rPr lang="en-US" dirty="0"/>
              <a:t>In addition to “routine” component replacements, the scope of remote handling work has increased over the years beyond what was originally envisioned</a:t>
            </a:r>
          </a:p>
          <a:p>
            <a:r>
              <a:rPr lang="en-US" dirty="0"/>
              <a:t>Rigorous planning, incorporation of lessons learned and continuous improvement has enabled successful outcomes of these varied activities </a:t>
            </a:r>
          </a:p>
        </p:txBody>
      </p:sp>
    </p:spTree>
    <p:extLst>
      <p:ext uri="{BB962C8B-B14F-4D97-AF65-F5344CB8AC3E}">
        <p14:creationId xmlns:p14="http://schemas.microsoft.com/office/powerpoint/2010/main" val="107247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0C32-DDE5-4494-82E8-26B3F52EC375}"/>
              </a:ext>
            </a:extLst>
          </p:cNvPr>
          <p:cNvSpPr>
            <a:spLocks noGrp="1"/>
          </p:cNvSpPr>
          <p:nvPr>
            <p:ph type="title"/>
          </p:nvPr>
        </p:nvSpPr>
        <p:spPr>
          <a:xfrm>
            <a:off x="344288" y="320040"/>
            <a:ext cx="11422261" cy="510909"/>
          </a:xfrm>
        </p:spPr>
        <p:txBody>
          <a:bodyPr/>
          <a:lstStyle/>
          <a:p>
            <a:r>
              <a:rPr lang="en-US" dirty="0"/>
              <a:t>Delays were incurred during the installation of T17</a:t>
            </a:r>
          </a:p>
        </p:txBody>
      </p:sp>
      <p:sp>
        <p:nvSpPr>
          <p:cNvPr id="3" name="Content Placeholder 2">
            <a:extLst>
              <a:ext uri="{FF2B5EF4-FFF2-40B4-BE49-F238E27FC236}">
                <a16:creationId xmlns:a16="http://schemas.microsoft.com/office/drawing/2014/main" id="{A05F79EA-3F68-4FFC-BAB7-DEF0E281662E}"/>
              </a:ext>
            </a:extLst>
          </p:cNvPr>
          <p:cNvSpPr>
            <a:spLocks noGrp="1"/>
          </p:cNvSpPr>
          <p:nvPr>
            <p:ph idx="1"/>
          </p:nvPr>
        </p:nvSpPr>
        <p:spPr>
          <a:xfrm>
            <a:off x="347472" y="849553"/>
            <a:ext cx="11369809" cy="4047778"/>
          </a:xfrm>
        </p:spPr>
        <p:txBody>
          <a:bodyPr/>
          <a:lstStyle/>
          <a:p>
            <a:r>
              <a:rPr lang="en-US" dirty="0"/>
              <a:t>After several “routine” target replacements, a problem with bolt installation during the installation of target T17 caused delays</a:t>
            </a:r>
          </a:p>
          <a:p>
            <a:pPr lvl="1"/>
            <a:r>
              <a:rPr lang="en-US" dirty="0"/>
              <a:t>Two iterations of lowering the target onto the Carriage Seal Plate were required to achieve an alignment enabling installation of the eight bolts that secure the target to the Carriage incurring a two day delay</a:t>
            </a:r>
          </a:p>
          <a:p>
            <a:pPr lvl="1"/>
            <a:r>
              <a:rPr lang="en-US" dirty="0"/>
              <a:t>Previous issues with bolt installation led to enhancements in the process that had eliminated these issues, so the T17 installation was disappointing</a:t>
            </a:r>
          </a:p>
          <a:p>
            <a:r>
              <a:rPr lang="en-US" dirty="0"/>
              <a:t>Additionally, once installed, the quality of the seal between the target and the Carriage was not acceptable</a:t>
            </a:r>
          </a:p>
          <a:p>
            <a:pPr lvl="1"/>
            <a:r>
              <a:rPr lang="en-US" dirty="0"/>
              <a:t>This seal is tested by pressurizing with N2, isolating and then measuring the  pressure decay in the seal volume</a:t>
            </a:r>
          </a:p>
          <a:p>
            <a:pPr lvl="1"/>
            <a:r>
              <a:rPr lang="en-US" dirty="0"/>
              <a:t>The test revealed that the soft iron seal was leaking at a rate of 36 psi/hr (nominal requirement is &lt;.1 psi/hr)</a:t>
            </a:r>
          </a:p>
          <a:p>
            <a:pPr lvl="2"/>
            <a:r>
              <a:rPr lang="en-US" dirty="0"/>
              <a:t>Increasing the torque to 950 ft-lbs only marginally improved the leak rate</a:t>
            </a:r>
          </a:p>
        </p:txBody>
      </p:sp>
    </p:spTree>
    <p:extLst>
      <p:ext uri="{BB962C8B-B14F-4D97-AF65-F5344CB8AC3E}">
        <p14:creationId xmlns:p14="http://schemas.microsoft.com/office/powerpoint/2010/main" val="824045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26D5-BDCE-49CB-B0DF-A3111C4C9A83}"/>
              </a:ext>
            </a:extLst>
          </p:cNvPr>
          <p:cNvSpPr>
            <a:spLocks noGrp="1"/>
          </p:cNvSpPr>
          <p:nvPr>
            <p:ph type="title"/>
          </p:nvPr>
        </p:nvSpPr>
        <p:spPr>
          <a:xfrm>
            <a:off x="344288" y="320040"/>
            <a:ext cx="11422261" cy="510909"/>
          </a:xfrm>
        </p:spPr>
        <p:txBody>
          <a:bodyPr/>
          <a:lstStyle/>
          <a:p>
            <a:r>
              <a:rPr lang="en-US" dirty="0"/>
              <a:t>Seal Plate issues experienced during installation of T17</a:t>
            </a:r>
          </a:p>
        </p:txBody>
      </p:sp>
      <p:sp>
        <p:nvSpPr>
          <p:cNvPr id="3" name="Content Placeholder 2">
            <a:extLst>
              <a:ext uri="{FF2B5EF4-FFF2-40B4-BE49-F238E27FC236}">
                <a16:creationId xmlns:a16="http://schemas.microsoft.com/office/drawing/2014/main" id="{8CF86835-0B34-44E3-811E-1BDE5287641D}"/>
              </a:ext>
            </a:extLst>
          </p:cNvPr>
          <p:cNvSpPr>
            <a:spLocks noGrp="1"/>
          </p:cNvSpPr>
          <p:nvPr>
            <p:ph idx="1"/>
          </p:nvPr>
        </p:nvSpPr>
        <p:spPr>
          <a:xfrm>
            <a:off x="347473" y="1117189"/>
            <a:ext cx="7272528" cy="4047778"/>
          </a:xfrm>
        </p:spPr>
        <p:txBody>
          <a:bodyPr/>
          <a:lstStyle/>
          <a:p>
            <a:r>
              <a:rPr lang="en-US" dirty="0"/>
              <a:t>T17 was moved back into the Transfer Bay for the installation of a new soft iron seal</a:t>
            </a:r>
          </a:p>
          <a:p>
            <a:pPr lvl="1"/>
            <a:r>
              <a:rPr lang="en-US" sz="2000" dirty="0"/>
              <a:t>The assumption was that the repeated attempts at alignment damaged the iron seal</a:t>
            </a:r>
          </a:p>
          <a:p>
            <a:r>
              <a:rPr lang="en-US" dirty="0"/>
              <a:t>Following installation of a new seal, T17 was re-installed and the seal test repeated with the same result – 36 psi/hr leak rate</a:t>
            </a:r>
          </a:p>
          <a:p>
            <a:pPr lvl="1"/>
            <a:r>
              <a:rPr lang="en-US" sz="2000" dirty="0"/>
              <a:t>This indicated that the problem was not the seal itself and that improved alignment/new gaskets were not going to improve the leak rate</a:t>
            </a:r>
          </a:p>
          <a:p>
            <a:pPr lvl="1"/>
            <a:r>
              <a:rPr lang="en-US" sz="2000" dirty="0"/>
              <a:t>Following consultations between NTD and RAD, the decision was made to increase the target bolt torque from the nominal 900 ft-lbs to understand if increased preload affects leak rate</a:t>
            </a:r>
          </a:p>
        </p:txBody>
      </p:sp>
      <p:pic>
        <p:nvPicPr>
          <p:cNvPr id="6" name="Picture 5">
            <a:extLst>
              <a:ext uri="{FF2B5EF4-FFF2-40B4-BE49-F238E27FC236}">
                <a16:creationId xmlns:a16="http://schemas.microsoft.com/office/drawing/2014/main" id="{07707AEB-E466-40DF-942E-94BBB2290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1" y="1270635"/>
            <a:ext cx="4401819" cy="3301365"/>
          </a:xfrm>
          <a:prstGeom prst="rect">
            <a:avLst/>
          </a:prstGeom>
        </p:spPr>
      </p:pic>
      <p:sp>
        <p:nvSpPr>
          <p:cNvPr id="7" name="TextBox 6">
            <a:extLst>
              <a:ext uri="{FF2B5EF4-FFF2-40B4-BE49-F238E27FC236}">
                <a16:creationId xmlns:a16="http://schemas.microsoft.com/office/drawing/2014/main" id="{4FE1D89A-35DE-4EBD-94BA-C5751D7E26EE}"/>
              </a:ext>
            </a:extLst>
          </p:cNvPr>
          <p:cNvSpPr txBox="1"/>
          <p:nvPr/>
        </p:nvSpPr>
        <p:spPr>
          <a:xfrm>
            <a:off x="7994359" y="4610100"/>
            <a:ext cx="3665875" cy="286232"/>
          </a:xfrm>
          <a:prstGeom prst="rect">
            <a:avLst/>
          </a:prstGeom>
          <a:noFill/>
        </p:spPr>
        <p:txBody>
          <a:bodyPr wrap="none" rtlCol="0">
            <a:spAutoFit/>
          </a:bodyPr>
          <a:lstStyle/>
          <a:p>
            <a:pPr>
              <a:lnSpc>
                <a:spcPct val="90000"/>
              </a:lnSpc>
            </a:pPr>
            <a:r>
              <a:rPr lang="en-US" sz="1400" b="1" dirty="0"/>
              <a:t>Installation of a new seal onto Target T17</a:t>
            </a:r>
          </a:p>
        </p:txBody>
      </p:sp>
    </p:spTree>
    <p:extLst>
      <p:ext uri="{BB962C8B-B14F-4D97-AF65-F5344CB8AC3E}">
        <p14:creationId xmlns:p14="http://schemas.microsoft.com/office/powerpoint/2010/main" val="26977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DB75E-2BB1-4EE5-9897-A940CAFAFDAA}"/>
              </a:ext>
            </a:extLst>
          </p:cNvPr>
          <p:cNvSpPr>
            <a:spLocks noGrp="1"/>
          </p:cNvSpPr>
          <p:nvPr>
            <p:ph type="title"/>
          </p:nvPr>
        </p:nvSpPr>
        <p:spPr>
          <a:xfrm>
            <a:off x="344288" y="320040"/>
            <a:ext cx="11422261" cy="510909"/>
          </a:xfrm>
        </p:spPr>
        <p:txBody>
          <a:bodyPr/>
          <a:lstStyle/>
          <a:p>
            <a:r>
              <a:rPr lang="en-US" dirty="0"/>
              <a:t>Seal Plate issues experienced during installation of T17</a:t>
            </a:r>
          </a:p>
        </p:txBody>
      </p:sp>
      <p:sp>
        <p:nvSpPr>
          <p:cNvPr id="4" name="Content Placeholder 2">
            <a:extLst>
              <a:ext uri="{FF2B5EF4-FFF2-40B4-BE49-F238E27FC236}">
                <a16:creationId xmlns:a16="http://schemas.microsoft.com/office/drawing/2014/main" id="{7858232E-38A0-4993-A617-07915FE4F5BB}"/>
              </a:ext>
            </a:extLst>
          </p:cNvPr>
          <p:cNvSpPr>
            <a:spLocks noGrp="1"/>
          </p:cNvSpPr>
          <p:nvPr>
            <p:ph idx="1"/>
          </p:nvPr>
        </p:nvSpPr>
        <p:spPr>
          <a:xfrm>
            <a:off x="347472" y="1086852"/>
            <a:ext cx="11369809" cy="4047778"/>
          </a:xfrm>
        </p:spPr>
        <p:txBody>
          <a:bodyPr/>
          <a:lstStyle/>
          <a:p>
            <a:r>
              <a:rPr lang="en-US" dirty="0"/>
              <a:t>The following from the target replacement log shows the change in leak rate as a function of the target bolt torque:</a:t>
            </a:r>
          </a:p>
          <a:p>
            <a:endParaRPr lang="en-US" dirty="0"/>
          </a:p>
          <a:p>
            <a:endParaRPr lang="en-US" dirty="0"/>
          </a:p>
          <a:p>
            <a:endParaRPr lang="en-US" dirty="0"/>
          </a:p>
          <a:p>
            <a:endParaRPr lang="en-US" dirty="0"/>
          </a:p>
          <a:p>
            <a:endParaRPr lang="en-US" dirty="0"/>
          </a:p>
          <a:p>
            <a:r>
              <a:rPr lang="en-US" dirty="0"/>
              <a:t>Torqueing above 1100 ft-lbs incurred unacceptable hardware risk resulting in the decision to accept the 6 psi/hr leak rate and to move forward with the target replacement and beam operations</a:t>
            </a:r>
          </a:p>
        </p:txBody>
      </p:sp>
      <p:pic>
        <p:nvPicPr>
          <p:cNvPr id="5" name="Picture 4">
            <a:extLst>
              <a:ext uri="{FF2B5EF4-FFF2-40B4-BE49-F238E27FC236}">
                <a16:creationId xmlns:a16="http://schemas.microsoft.com/office/drawing/2014/main" id="{BF98B8F0-2CE1-4015-927C-1D84AAF4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88" y="2141952"/>
            <a:ext cx="9446915" cy="2353848"/>
          </a:xfrm>
          <a:prstGeom prst="rect">
            <a:avLst/>
          </a:prstGeom>
        </p:spPr>
      </p:pic>
      <p:sp>
        <p:nvSpPr>
          <p:cNvPr id="6" name="TextBox 5">
            <a:extLst>
              <a:ext uri="{FF2B5EF4-FFF2-40B4-BE49-F238E27FC236}">
                <a16:creationId xmlns:a16="http://schemas.microsoft.com/office/drawing/2014/main" id="{51CE416E-B714-48C2-87FA-141886FD0DF8}"/>
              </a:ext>
            </a:extLst>
          </p:cNvPr>
          <p:cNvSpPr txBox="1"/>
          <p:nvPr/>
        </p:nvSpPr>
        <p:spPr>
          <a:xfrm>
            <a:off x="9870405" y="1895475"/>
            <a:ext cx="2190023" cy="923330"/>
          </a:xfrm>
          <a:prstGeom prst="rect">
            <a:avLst/>
          </a:prstGeom>
          <a:noFill/>
        </p:spPr>
        <p:txBody>
          <a:bodyPr wrap="none" rtlCol="0">
            <a:spAutoFit/>
          </a:bodyPr>
          <a:lstStyle/>
          <a:p>
            <a:pPr>
              <a:lnSpc>
                <a:spcPct val="90000"/>
              </a:lnSpc>
            </a:pPr>
            <a:r>
              <a:rPr lang="en-US" sz="1200" dirty="0"/>
              <a:t>The small reduction in leak</a:t>
            </a:r>
          </a:p>
          <a:p>
            <a:pPr>
              <a:lnSpc>
                <a:spcPct val="90000"/>
              </a:lnSpc>
            </a:pPr>
            <a:r>
              <a:rPr lang="en-US" sz="1200" dirty="0"/>
              <a:t>rate led to the conclusion that</a:t>
            </a:r>
          </a:p>
          <a:p>
            <a:pPr>
              <a:lnSpc>
                <a:spcPct val="90000"/>
              </a:lnSpc>
            </a:pPr>
            <a:r>
              <a:rPr lang="en-US" sz="1200" dirty="0"/>
              <a:t>the seal was damaged and</a:t>
            </a:r>
          </a:p>
          <a:p>
            <a:pPr>
              <a:lnSpc>
                <a:spcPct val="90000"/>
              </a:lnSpc>
            </a:pPr>
            <a:r>
              <a:rPr lang="en-US" sz="1200" dirty="0"/>
              <a:t>additional preload would not</a:t>
            </a:r>
          </a:p>
          <a:p>
            <a:pPr>
              <a:lnSpc>
                <a:spcPct val="90000"/>
              </a:lnSpc>
            </a:pPr>
            <a:r>
              <a:rPr lang="en-US" sz="1200" dirty="0"/>
              <a:t>be the solution</a:t>
            </a:r>
          </a:p>
        </p:txBody>
      </p:sp>
      <p:cxnSp>
        <p:nvCxnSpPr>
          <p:cNvPr id="8" name="Straight Arrow Connector 7">
            <a:extLst>
              <a:ext uri="{FF2B5EF4-FFF2-40B4-BE49-F238E27FC236}">
                <a16:creationId xmlns:a16="http://schemas.microsoft.com/office/drawing/2014/main" id="{64666B9B-DD49-46EE-954D-4AEE0FA9A15B}"/>
              </a:ext>
            </a:extLst>
          </p:cNvPr>
          <p:cNvCxnSpPr/>
          <p:nvPr/>
        </p:nvCxnSpPr>
        <p:spPr>
          <a:xfrm flipH="1">
            <a:off x="9870405" y="3110741"/>
            <a:ext cx="4642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805436B-0960-4BE6-BA38-F18EC905A2B3}"/>
              </a:ext>
            </a:extLst>
          </p:cNvPr>
          <p:cNvCxnSpPr/>
          <p:nvPr/>
        </p:nvCxnSpPr>
        <p:spPr>
          <a:xfrm flipV="1">
            <a:off x="10334625" y="2818805"/>
            <a:ext cx="0" cy="2919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017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7179-7FC3-4CFE-8FA5-49A4D1E49C4C}"/>
              </a:ext>
            </a:extLst>
          </p:cNvPr>
          <p:cNvSpPr>
            <a:spLocks noGrp="1"/>
          </p:cNvSpPr>
          <p:nvPr>
            <p:ph type="title"/>
          </p:nvPr>
        </p:nvSpPr>
        <p:spPr>
          <a:xfrm>
            <a:off x="344288" y="320040"/>
            <a:ext cx="11422261" cy="510909"/>
          </a:xfrm>
        </p:spPr>
        <p:txBody>
          <a:bodyPr/>
          <a:lstStyle/>
          <a:p>
            <a:r>
              <a:rPr lang="en-US" dirty="0"/>
              <a:t>Seal Plate issues experienced during installation of T17</a:t>
            </a:r>
          </a:p>
        </p:txBody>
      </p:sp>
      <p:sp>
        <p:nvSpPr>
          <p:cNvPr id="6" name="Content Placeholder 2">
            <a:extLst>
              <a:ext uri="{FF2B5EF4-FFF2-40B4-BE49-F238E27FC236}">
                <a16:creationId xmlns:a16="http://schemas.microsoft.com/office/drawing/2014/main" id="{A6AD7CFB-07E4-42C8-9B08-16B9AD27ADB9}"/>
              </a:ext>
            </a:extLst>
          </p:cNvPr>
          <p:cNvSpPr>
            <a:spLocks noGrp="1"/>
          </p:cNvSpPr>
          <p:nvPr>
            <p:ph idx="1"/>
          </p:nvPr>
        </p:nvSpPr>
        <p:spPr>
          <a:xfrm>
            <a:off x="347472" y="1000592"/>
            <a:ext cx="11369809" cy="4047778"/>
          </a:xfrm>
        </p:spPr>
        <p:txBody>
          <a:bodyPr/>
          <a:lstStyle/>
          <a:p>
            <a:r>
              <a:rPr lang="en-US" dirty="0"/>
              <a:t>The previous testing was performed with the target in the retracted position</a:t>
            </a:r>
          </a:p>
          <a:p>
            <a:r>
              <a:rPr lang="en-US" dirty="0"/>
              <a:t>An additional test was performed with the target in the inserted (operational) position on 7-1-2017</a:t>
            </a:r>
          </a:p>
          <a:p>
            <a:pPr lvl="1"/>
            <a:r>
              <a:rPr lang="en-US" dirty="0"/>
              <a:t>This test revealed the following:</a:t>
            </a:r>
          </a:p>
        </p:txBody>
      </p:sp>
      <p:pic>
        <p:nvPicPr>
          <p:cNvPr id="7" name="Picture 6">
            <a:extLst>
              <a:ext uri="{FF2B5EF4-FFF2-40B4-BE49-F238E27FC236}">
                <a16:creationId xmlns:a16="http://schemas.microsoft.com/office/drawing/2014/main" id="{E919D7ED-B34E-49E0-9CCC-77F78B485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93" y="3414511"/>
            <a:ext cx="7166088" cy="3374478"/>
          </a:xfrm>
          <a:prstGeom prst="rect">
            <a:avLst/>
          </a:prstGeom>
        </p:spPr>
      </p:pic>
      <p:grpSp>
        <p:nvGrpSpPr>
          <p:cNvPr id="8" name="Group 7">
            <a:extLst>
              <a:ext uri="{FF2B5EF4-FFF2-40B4-BE49-F238E27FC236}">
                <a16:creationId xmlns:a16="http://schemas.microsoft.com/office/drawing/2014/main" id="{322A21BB-1366-4FED-AD74-8FF1993A9934}"/>
              </a:ext>
            </a:extLst>
          </p:cNvPr>
          <p:cNvGrpSpPr/>
          <p:nvPr/>
        </p:nvGrpSpPr>
        <p:grpSpPr>
          <a:xfrm>
            <a:off x="5296619" y="3778370"/>
            <a:ext cx="1357428" cy="1897811"/>
            <a:chOff x="5296619" y="3778370"/>
            <a:chExt cx="1357428" cy="1897811"/>
          </a:xfrm>
        </p:grpSpPr>
        <p:sp>
          <p:nvSpPr>
            <p:cNvPr id="9" name="Left Brace 8">
              <a:extLst>
                <a:ext uri="{FF2B5EF4-FFF2-40B4-BE49-F238E27FC236}">
                  <a16:creationId xmlns:a16="http://schemas.microsoft.com/office/drawing/2014/main" id="{FDABB953-750A-4C67-81E8-2BC6EED62279}"/>
                </a:ext>
              </a:extLst>
            </p:cNvPr>
            <p:cNvSpPr/>
            <p:nvPr/>
          </p:nvSpPr>
          <p:spPr>
            <a:xfrm rot="16200000">
              <a:off x="5578517" y="4600652"/>
              <a:ext cx="793631" cy="135742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BE2698B-1551-400F-9F9B-6E808D2D965A}"/>
                </a:ext>
              </a:extLst>
            </p:cNvPr>
            <p:cNvCxnSpPr/>
            <p:nvPr/>
          </p:nvCxnSpPr>
          <p:spPr>
            <a:xfrm>
              <a:off x="5296619" y="3778370"/>
              <a:ext cx="0" cy="1104180"/>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8DC5CAAD-0E54-4376-906E-426B5693B0CB}"/>
              </a:ext>
            </a:extLst>
          </p:cNvPr>
          <p:cNvSpPr txBox="1"/>
          <p:nvPr/>
        </p:nvSpPr>
        <p:spPr>
          <a:xfrm>
            <a:off x="4962546" y="5641802"/>
            <a:ext cx="2180854" cy="757130"/>
          </a:xfrm>
          <a:prstGeom prst="rect">
            <a:avLst/>
          </a:prstGeom>
          <a:noFill/>
        </p:spPr>
        <p:txBody>
          <a:bodyPr wrap="none" rtlCol="0">
            <a:spAutoFit/>
          </a:bodyPr>
          <a:lstStyle/>
          <a:p>
            <a:pPr algn="ctr">
              <a:lnSpc>
                <a:spcPct val="90000"/>
              </a:lnSpc>
            </a:pPr>
            <a:r>
              <a:rPr lang="en-US" sz="1200" dirty="0"/>
              <a:t>Seal was pressed back</a:t>
            </a:r>
          </a:p>
          <a:p>
            <a:pPr algn="ctr">
              <a:lnSpc>
                <a:spcPct val="90000"/>
              </a:lnSpc>
            </a:pPr>
            <a:r>
              <a:rPr lang="en-US" sz="1200" dirty="0"/>
              <a:t>up and an additional decay</a:t>
            </a:r>
          </a:p>
          <a:p>
            <a:pPr algn="ctr">
              <a:lnSpc>
                <a:spcPct val="90000"/>
              </a:lnSpc>
            </a:pPr>
            <a:r>
              <a:rPr lang="en-US" sz="1200" dirty="0"/>
              <a:t>performed.  This test resulted</a:t>
            </a:r>
          </a:p>
          <a:p>
            <a:pPr algn="ctr">
              <a:lnSpc>
                <a:spcPct val="90000"/>
              </a:lnSpc>
            </a:pPr>
            <a:r>
              <a:rPr lang="en-US" sz="1200" dirty="0"/>
              <a:t>in a leak rate of ~</a:t>
            </a:r>
            <a:r>
              <a:rPr lang="en-US" sz="1200" b="1" dirty="0"/>
              <a:t>4.2 psi/hr</a:t>
            </a:r>
            <a:r>
              <a:rPr lang="en-US" sz="1200" dirty="0"/>
              <a:t>.</a:t>
            </a:r>
          </a:p>
        </p:txBody>
      </p:sp>
      <p:sp>
        <p:nvSpPr>
          <p:cNvPr id="12" name="Left Brace 11">
            <a:extLst>
              <a:ext uri="{FF2B5EF4-FFF2-40B4-BE49-F238E27FC236}">
                <a16:creationId xmlns:a16="http://schemas.microsoft.com/office/drawing/2014/main" id="{363704D7-8259-4364-B007-359C0D481BDD}"/>
              </a:ext>
            </a:extLst>
          </p:cNvPr>
          <p:cNvSpPr/>
          <p:nvPr/>
        </p:nvSpPr>
        <p:spPr>
          <a:xfrm rot="5400000">
            <a:off x="4919368" y="3423910"/>
            <a:ext cx="243085" cy="22428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82E734-636F-4C10-A9A5-BC327D5E38F4}"/>
              </a:ext>
            </a:extLst>
          </p:cNvPr>
          <p:cNvCxnSpPr/>
          <p:nvPr/>
        </p:nvCxnSpPr>
        <p:spPr>
          <a:xfrm flipH="1">
            <a:off x="3838755" y="3414510"/>
            <a:ext cx="1202155" cy="1"/>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A21A680-754E-44DB-ADFF-400AA7CC3C3D}"/>
              </a:ext>
            </a:extLst>
          </p:cNvPr>
          <p:cNvCxnSpPr/>
          <p:nvPr/>
        </p:nvCxnSpPr>
        <p:spPr>
          <a:xfrm>
            <a:off x="3838755" y="3414511"/>
            <a:ext cx="0" cy="59677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BE7CB65-E501-41D0-B555-24DA933771C2}"/>
              </a:ext>
            </a:extLst>
          </p:cNvPr>
          <p:cNvSpPr txBox="1"/>
          <p:nvPr/>
        </p:nvSpPr>
        <p:spPr>
          <a:xfrm>
            <a:off x="2791891" y="4011422"/>
            <a:ext cx="1943161" cy="590931"/>
          </a:xfrm>
          <a:prstGeom prst="rect">
            <a:avLst/>
          </a:prstGeom>
          <a:noFill/>
        </p:spPr>
        <p:txBody>
          <a:bodyPr wrap="none" rtlCol="0">
            <a:spAutoFit/>
          </a:bodyPr>
          <a:lstStyle/>
          <a:p>
            <a:pPr algn="ctr">
              <a:lnSpc>
                <a:spcPct val="90000"/>
              </a:lnSpc>
            </a:pPr>
            <a:r>
              <a:rPr lang="en-US" sz="1200" dirty="0"/>
              <a:t>Initial testing showing</a:t>
            </a:r>
          </a:p>
          <a:p>
            <a:pPr algn="ctr">
              <a:lnSpc>
                <a:spcPct val="90000"/>
              </a:lnSpc>
            </a:pPr>
            <a:r>
              <a:rPr lang="en-US" sz="1200" dirty="0"/>
              <a:t>approximately </a:t>
            </a:r>
            <a:r>
              <a:rPr lang="en-US" sz="1200" b="1" dirty="0"/>
              <a:t>19.5 psi/hr</a:t>
            </a:r>
          </a:p>
          <a:p>
            <a:pPr algn="ctr">
              <a:lnSpc>
                <a:spcPct val="90000"/>
              </a:lnSpc>
            </a:pPr>
            <a:r>
              <a:rPr lang="en-US" sz="1200" dirty="0"/>
              <a:t>leak rate</a:t>
            </a:r>
          </a:p>
        </p:txBody>
      </p:sp>
      <p:sp>
        <p:nvSpPr>
          <p:cNvPr id="16" name="TextBox 15">
            <a:extLst>
              <a:ext uri="{FF2B5EF4-FFF2-40B4-BE49-F238E27FC236}">
                <a16:creationId xmlns:a16="http://schemas.microsoft.com/office/drawing/2014/main" id="{F664D96C-CA3A-488B-B4AC-70427E394183}"/>
              </a:ext>
            </a:extLst>
          </p:cNvPr>
          <p:cNvSpPr txBox="1"/>
          <p:nvPr/>
        </p:nvSpPr>
        <p:spPr>
          <a:xfrm>
            <a:off x="7276714" y="3712897"/>
            <a:ext cx="2141932" cy="757130"/>
          </a:xfrm>
          <a:prstGeom prst="rect">
            <a:avLst/>
          </a:prstGeom>
          <a:noFill/>
        </p:spPr>
        <p:txBody>
          <a:bodyPr wrap="none" rtlCol="0">
            <a:spAutoFit/>
          </a:bodyPr>
          <a:lstStyle/>
          <a:p>
            <a:pPr algn="ctr">
              <a:lnSpc>
                <a:spcPct val="90000"/>
              </a:lnSpc>
            </a:pPr>
            <a:r>
              <a:rPr lang="en-US" sz="1200" dirty="0"/>
              <a:t>At this point, the testing was </a:t>
            </a:r>
          </a:p>
          <a:p>
            <a:pPr algn="ctr">
              <a:lnSpc>
                <a:spcPct val="90000"/>
              </a:lnSpc>
            </a:pPr>
            <a:r>
              <a:rPr lang="en-US" sz="1200" dirty="0"/>
              <a:t>stopped and a pressure</a:t>
            </a:r>
          </a:p>
          <a:p>
            <a:pPr algn="ctr">
              <a:lnSpc>
                <a:spcPct val="90000"/>
              </a:lnSpc>
            </a:pPr>
            <a:r>
              <a:rPr lang="en-US" sz="1200" dirty="0"/>
              <a:t>of ~46 psi was constantly </a:t>
            </a:r>
          </a:p>
          <a:p>
            <a:pPr algn="ctr">
              <a:lnSpc>
                <a:spcPct val="90000"/>
              </a:lnSpc>
            </a:pPr>
            <a:r>
              <a:rPr lang="en-US" sz="1200" dirty="0"/>
              <a:t>applied to the seal</a:t>
            </a:r>
          </a:p>
        </p:txBody>
      </p:sp>
      <p:cxnSp>
        <p:nvCxnSpPr>
          <p:cNvPr id="17" name="Straight Arrow Connector 16">
            <a:extLst>
              <a:ext uri="{FF2B5EF4-FFF2-40B4-BE49-F238E27FC236}">
                <a16:creationId xmlns:a16="http://schemas.microsoft.com/office/drawing/2014/main" id="{45BE2B98-7BE3-4497-A705-C0D49D67BCF9}"/>
              </a:ext>
            </a:extLst>
          </p:cNvPr>
          <p:cNvCxnSpPr/>
          <p:nvPr/>
        </p:nvCxnSpPr>
        <p:spPr>
          <a:xfrm flipH="1">
            <a:off x="6892506" y="4470027"/>
            <a:ext cx="750498" cy="3262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496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E349-F88C-470D-B5CA-721773AD01A3}"/>
              </a:ext>
            </a:extLst>
          </p:cNvPr>
          <p:cNvSpPr>
            <a:spLocks noGrp="1"/>
          </p:cNvSpPr>
          <p:nvPr>
            <p:ph type="title"/>
          </p:nvPr>
        </p:nvSpPr>
        <p:spPr>
          <a:xfrm>
            <a:off x="344288" y="320040"/>
            <a:ext cx="11422261" cy="510909"/>
          </a:xfrm>
        </p:spPr>
        <p:txBody>
          <a:bodyPr/>
          <a:lstStyle/>
          <a:p>
            <a:r>
              <a:rPr lang="en-US" dirty="0"/>
              <a:t>T17 seal performance improved with production beam</a:t>
            </a:r>
          </a:p>
        </p:txBody>
      </p:sp>
      <p:sp>
        <p:nvSpPr>
          <p:cNvPr id="3" name="Content Placeholder 2">
            <a:extLst>
              <a:ext uri="{FF2B5EF4-FFF2-40B4-BE49-F238E27FC236}">
                <a16:creationId xmlns:a16="http://schemas.microsoft.com/office/drawing/2014/main" id="{01E76B58-4754-49B6-AEAC-88A4EC01DEB8}"/>
              </a:ext>
            </a:extLst>
          </p:cNvPr>
          <p:cNvSpPr>
            <a:spLocks noGrp="1"/>
          </p:cNvSpPr>
          <p:nvPr>
            <p:ph idx="1"/>
          </p:nvPr>
        </p:nvSpPr>
        <p:spPr>
          <a:xfrm>
            <a:off x="347472" y="835525"/>
            <a:ext cx="11369809" cy="4047778"/>
          </a:xfrm>
        </p:spPr>
        <p:txBody>
          <a:bodyPr/>
          <a:lstStyle/>
          <a:p>
            <a:r>
              <a:rPr lang="en-US" dirty="0"/>
              <a:t>Seal performance was monitored during the run cycle:</a:t>
            </a:r>
          </a:p>
        </p:txBody>
      </p:sp>
      <p:pic>
        <p:nvPicPr>
          <p:cNvPr id="5" name="Picture 4">
            <a:extLst>
              <a:ext uri="{FF2B5EF4-FFF2-40B4-BE49-F238E27FC236}">
                <a16:creationId xmlns:a16="http://schemas.microsoft.com/office/drawing/2014/main" id="{113158ED-AC72-411B-A79B-5FCCAA69F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21" y="1644392"/>
            <a:ext cx="9897627" cy="4660748"/>
          </a:xfrm>
          <a:prstGeom prst="rect">
            <a:avLst/>
          </a:prstGeom>
        </p:spPr>
      </p:pic>
      <p:sp>
        <p:nvSpPr>
          <p:cNvPr id="6" name="Oval 5">
            <a:extLst>
              <a:ext uri="{FF2B5EF4-FFF2-40B4-BE49-F238E27FC236}">
                <a16:creationId xmlns:a16="http://schemas.microsoft.com/office/drawing/2014/main" id="{94B6ABE5-44BB-47FD-82D9-D0FEDE194182}"/>
              </a:ext>
            </a:extLst>
          </p:cNvPr>
          <p:cNvSpPr/>
          <p:nvPr/>
        </p:nvSpPr>
        <p:spPr>
          <a:xfrm>
            <a:off x="610840" y="3894379"/>
            <a:ext cx="241160" cy="998969"/>
          </a:xfrm>
          <a:prstGeom prst="ellipse">
            <a:avLst/>
          </a:prstGeom>
          <a:no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C2C2FA20-0B32-457A-B7BD-06A13712417C}"/>
              </a:ext>
            </a:extLst>
          </p:cNvPr>
          <p:cNvSpPr txBox="1"/>
          <p:nvPr/>
        </p:nvSpPr>
        <p:spPr>
          <a:xfrm>
            <a:off x="1002900" y="5366820"/>
            <a:ext cx="1266692" cy="424732"/>
          </a:xfrm>
          <a:prstGeom prst="rect">
            <a:avLst/>
          </a:prstGeom>
          <a:noFill/>
        </p:spPr>
        <p:txBody>
          <a:bodyPr wrap="none" rtlCol="0">
            <a:spAutoFit/>
          </a:bodyPr>
          <a:lstStyle/>
          <a:p>
            <a:pPr algn="ctr">
              <a:lnSpc>
                <a:spcPct val="90000"/>
              </a:lnSpc>
            </a:pPr>
            <a:r>
              <a:rPr lang="en-US" sz="1200" dirty="0"/>
              <a:t>Post-installation</a:t>
            </a:r>
          </a:p>
          <a:p>
            <a:pPr algn="ctr">
              <a:lnSpc>
                <a:spcPct val="90000"/>
              </a:lnSpc>
            </a:pPr>
            <a:r>
              <a:rPr lang="en-US" sz="1200" dirty="0"/>
              <a:t>testing</a:t>
            </a:r>
          </a:p>
        </p:txBody>
      </p:sp>
      <p:sp>
        <p:nvSpPr>
          <p:cNvPr id="8" name="TextBox 7">
            <a:extLst>
              <a:ext uri="{FF2B5EF4-FFF2-40B4-BE49-F238E27FC236}">
                <a16:creationId xmlns:a16="http://schemas.microsoft.com/office/drawing/2014/main" id="{8ED29BB0-CF86-41E6-9F18-61C139AD77A5}"/>
              </a:ext>
            </a:extLst>
          </p:cNvPr>
          <p:cNvSpPr txBox="1"/>
          <p:nvPr/>
        </p:nvSpPr>
        <p:spPr>
          <a:xfrm>
            <a:off x="1644261" y="3957154"/>
            <a:ext cx="1250662" cy="424732"/>
          </a:xfrm>
          <a:prstGeom prst="rect">
            <a:avLst/>
          </a:prstGeom>
          <a:noFill/>
        </p:spPr>
        <p:txBody>
          <a:bodyPr wrap="none" rtlCol="0">
            <a:spAutoFit/>
          </a:bodyPr>
          <a:lstStyle/>
          <a:p>
            <a:pPr algn="ctr">
              <a:lnSpc>
                <a:spcPct val="90000"/>
              </a:lnSpc>
            </a:pPr>
            <a:r>
              <a:rPr lang="en-US" sz="1200" dirty="0"/>
              <a:t>Constant 46 psi</a:t>
            </a:r>
          </a:p>
          <a:p>
            <a:pPr algn="ctr">
              <a:lnSpc>
                <a:spcPct val="90000"/>
              </a:lnSpc>
            </a:pPr>
            <a:r>
              <a:rPr lang="en-US" sz="1200" dirty="0"/>
              <a:t>operation</a:t>
            </a:r>
          </a:p>
        </p:txBody>
      </p:sp>
      <p:sp>
        <p:nvSpPr>
          <p:cNvPr id="9" name="TextBox 8">
            <a:extLst>
              <a:ext uri="{FF2B5EF4-FFF2-40B4-BE49-F238E27FC236}">
                <a16:creationId xmlns:a16="http://schemas.microsoft.com/office/drawing/2014/main" id="{56C7503A-21AA-4EEB-B769-050214796100}"/>
              </a:ext>
            </a:extLst>
          </p:cNvPr>
          <p:cNvSpPr txBox="1"/>
          <p:nvPr/>
        </p:nvSpPr>
        <p:spPr>
          <a:xfrm>
            <a:off x="5658526" y="5260909"/>
            <a:ext cx="1726755" cy="590931"/>
          </a:xfrm>
          <a:prstGeom prst="rect">
            <a:avLst/>
          </a:prstGeom>
          <a:noFill/>
        </p:spPr>
        <p:txBody>
          <a:bodyPr wrap="none" rtlCol="0">
            <a:spAutoFit/>
          </a:bodyPr>
          <a:lstStyle/>
          <a:p>
            <a:pPr algn="ctr">
              <a:lnSpc>
                <a:spcPct val="90000"/>
              </a:lnSpc>
            </a:pPr>
            <a:r>
              <a:rPr lang="en-US" sz="1200" dirty="0"/>
              <a:t>Seal pressure was</a:t>
            </a:r>
          </a:p>
          <a:p>
            <a:pPr algn="ctr">
              <a:lnSpc>
                <a:spcPct val="90000"/>
              </a:lnSpc>
            </a:pPr>
            <a:r>
              <a:rPr lang="en-US" sz="1200" dirty="0"/>
              <a:t>increased and isolated</a:t>
            </a:r>
          </a:p>
          <a:p>
            <a:pPr algn="ctr">
              <a:lnSpc>
                <a:spcPct val="90000"/>
              </a:lnSpc>
            </a:pPr>
            <a:r>
              <a:rPr lang="en-US" sz="1200" dirty="0"/>
              <a:t>for nominal operation</a:t>
            </a:r>
          </a:p>
        </p:txBody>
      </p:sp>
      <p:sp>
        <p:nvSpPr>
          <p:cNvPr id="10" name="TextBox 9">
            <a:extLst>
              <a:ext uri="{FF2B5EF4-FFF2-40B4-BE49-F238E27FC236}">
                <a16:creationId xmlns:a16="http://schemas.microsoft.com/office/drawing/2014/main" id="{01205D06-8370-4DB1-AD2E-F9AC7A3AB1F2}"/>
              </a:ext>
            </a:extLst>
          </p:cNvPr>
          <p:cNvSpPr txBox="1"/>
          <p:nvPr/>
        </p:nvSpPr>
        <p:spPr>
          <a:xfrm>
            <a:off x="10172407" y="2714625"/>
            <a:ext cx="1505540" cy="341632"/>
          </a:xfrm>
          <a:prstGeom prst="rect">
            <a:avLst/>
          </a:prstGeom>
          <a:noFill/>
        </p:spPr>
        <p:txBody>
          <a:bodyPr wrap="none" rtlCol="0">
            <a:spAutoFit/>
          </a:bodyPr>
          <a:lstStyle/>
          <a:p>
            <a:pPr algn="ctr">
              <a:lnSpc>
                <a:spcPct val="90000"/>
              </a:lnSpc>
            </a:pPr>
            <a:r>
              <a:rPr lang="en-US" dirty="0"/>
              <a:t>Beam Power</a:t>
            </a:r>
          </a:p>
        </p:txBody>
      </p:sp>
      <p:sp>
        <p:nvSpPr>
          <p:cNvPr id="11" name="TextBox 10">
            <a:extLst>
              <a:ext uri="{FF2B5EF4-FFF2-40B4-BE49-F238E27FC236}">
                <a16:creationId xmlns:a16="http://schemas.microsoft.com/office/drawing/2014/main" id="{B6C0FF1F-6F2D-4434-9DB0-AD324F4A5309}"/>
              </a:ext>
            </a:extLst>
          </p:cNvPr>
          <p:cNvSpPr txBox="1"/>
          <p:nvPr/>
        </p:nvSpPr>
        <p:spPr>
          <a:xfrm>
            <a:off x="10043264" y="4560292"/>
            <a:ext cx="1941557" cy="590931"/>
          </a:xfrm>
          <a:prstGeom prst="rect">
            <a:avLst/>
          </a:prstGeom>
          <a:noFill/>
        </p:spPr>
        <p:txBody>
          <a:bodyPr wrap="none" rtlCol="0">
            <a:spAutoFit/>
          </a:bodyPr>
          <a:lstStyle/>
          <a:p>
            <a:pPr>
              <a:lnSpc>
                <a:spcPct val="90000"/>
              </a:lnSpc>
            </a:pPr>
            <a:r>
              <a:rPr lang="en-US" dirty="0"/>
              <a:t>Upper knife edge</a:t>
            </a:r>
          </a:p>
          <a:p>
            <a:pPr>
              <a:lnSpc>
                <a:spcPct val="90000"/>
              </a:lnSpc>
            </a:pPr>
            <a:r>
              <a:rPr lang="en-US" dirty="0"/>
              <a:t>seal pressure</a:t>
            </a:r>
          </a:p>
        </p:txBody>
      </p:sp>
      <p:cxnSp>
        <p:nvCxnSpPr>
          <p:cNvPr id="13" name="Straight Connector 12">
            <a:extLst>
              <a:ext uri="{FF2B5EF4-FFF2-40B4-BE49-F238E27FC236}">
                <a16:creationId xmlns:a16="http://schemas.microsoft.com/office/drawing/2014/main" id="{FDE87FA0-64E5-4282-ABDD-5AB040AA6DF2}"/>
              </a:ext>
            </a:extLst>
          </p:cNvPr>
          <p:cNvCxnSpPr>
            <a:cxnSpLocks/>
          </p:cNvCxnSpPr>
          <p:nvPr/>
        </p:nvCxnSpPr>
        <p:spPr>
          <a:xfrm>
            <a:off x="1306286" y="2351316"/>
            <a:ext cx="522513"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BCD37DD-2B0D-47BC-817A-76F5F295698E}"/>
              </a:ext>
            </a:extLst>
          </p:cNvPr>
          <p:cNvCxnSpPr>
            <a:cxnSpLocks/>
          </p:cNvCxnSpPr>
          <p:nvPr/>
        </p:nvCxnSpPr>
        <p:spPr>
          <a:xfrm flipH="1">
            <a:off x="1370849" y="1858945"/>
            <a:ext cx="1080949" cy="0"/>
          </a:xfrm>
          <a:prstGeom prst="line">
            <a:avLst/>
          </a:prstGeom>
        </p:spPr>
        <p:style>
          <a:lnRef idx="1">
            <a:schemeClr val="dk1"/>
          </a:lnRef>
          <a:fillRef idx="0">
            <a:schemeClr val="dk1"/>
          </a:fillRef>
          <a:effectRef idx="0">
            <a:schemeClr val="dk1"/>
          </a:effectRef>
          <a:fontRef idx="minor">
            <a:schemeClr val="tx1"/>
          </a:fontRef>
        </p:style>
      </p:cxnSp>
      <p:sp>
        <p:nvSpPr>
          <p:cNvPr id="17" name="Right Brace 16">
            <a:extLst>
              <a:ext uri="{FF2B5EF4-FFF2-40B4-BE49-F238E27FC236}">
                <a16:creationId xmlns:a16="http://schemas.microsoft.com/office/drawing/2014/main" id="{19DB5A66-5F9F-4E3C-A532-A337B333BE31}"/>
              </a:ext>
            </a:extLst>
          </p:cNvPr>
          <p:cNvSpPr/>
          <p:nvPr/>
        </p:nvSpPr>
        <p:spPr>
          <a:xfrm rot="16200000">
            <a:off x="5473813" y="-2547866"/>
            <a:ext cx="495300" cy="84930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5571F445-7CBD-4A61-AC37-39EE27991948}"/>
              </a:ext>
            </a:extLst>
          </p:cNvPr>
          <p:cNvSpPr txBox="1"/>
          <p:nvPr/>
        </p:nvSpPr>
        <p:spPr>
          <a:xfrm>
            <a:off x="4995338" y="1249606"/>
            <a:ext cx="1504386" cy="258532"/>
          </a:xfrm>
          <a:prstGeom prst="rect">
            <a:avLst/>
          </a:prstGeom>
          <a:noFill/>
        </p:spPr>
        <p:txBody>
          <a:bodyPr wrap="none" rtlCol="0">
            <a:spAutoFit/>
          </a:bodyPr>
          <a:lstStyle/>
          <a:p>
            <a:pPr algn="ctr">
              <a:lnSpc>
                <a:spcPct val="90000"/>
              </a:lnSpc>
            </a:pPr>
            <a:r>
              <a:rPr lang="en-US" sz="1200" dirty="0"/>
              <a:t>Duration of T17 run</a:t>
            </a:r>
          </a:p>
        </p:txBody>
      </p:sp>
      <p:cxnSp>
        <p:nvCxnSpPr>
          <p:cNvPr id="20" name="Straight Connector 19">
            <a:extLst>
              <a:ext uri="{FF2B5EF4-FFF2-40B4-BE49-F238E27FC236}">
                <a16:creationId xmlns:a16="http://schemas.microsoft.com/office/drawing/2014/main" id="{BF5470DD-109E-4B90-87AD-39EFA0B5B1BC}"/>
              </a:ext>
            </a:extLst>
          </p:cNvPr>
          <p:cNvCxnSpPr/>
          <p:nvPr/>
        </p:nvCxnSpPr>
        <p:spPr>
          <a:xfrm>
            <a:off x="9967965" y="1946286"/>
            <a:ext cx="0" cy="143771"/>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F396C8B-42C4-433B-99DA-CC6E5C81D062}"/>
              </a:ext>
            </a:extLst>
          </p:cNvPr>
          <p:cNvCxnSpPr>
            <a:stCxn id="17" idx="0"/>
          </p:cNvCxnSpPr>
          <p:nvPr/>
        </p:nvCxnSpPr>
        <p:spPr>
          <a:xfrm flipH="1">
            <a:off x="1474961" y="1946286"/>
            <a:ext cx="1" cy="405030"/>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4E80E98-E72F-4305-9C56-F8AD48A68F76}"/>
              </a:ext>
            </a:extLst>
          </p:cNvPr>
          <p:cNvSpPr txBox="1"/>
          <p:nvPr/>
        </p:nvSpPr>
        <p:spPr>
          <a:xfrm>
            <a:off x="665207" y="2243507"/>
            <a:ext cx="705642" cy="258532"/>
          </a:xfrm>
          <a:prstGeom prst="rect">
            <a:avLst/>
          </a:prstGeom>
          <a:noFill/>
        </p:spPr>
        <p:txBody>
          <a:bodyPr wrap="none" rtlCol="0">
            <a:spAutoFit/>
          </a:bodyPr>
          <a:lstStyle/>
          <a:p>
            <a:pPr algn="ctr">
              <a:lnSpc>
                <a:spcPct val="90000"/>
              </a:lnSpc>
            </a:pPr>
            <a:r>
              <a:rPr lang="en-US" sz="1200" dirty="0"/>
              <a:t>850 kW</a:t>
            </a:r>
          </a:p>
        </p:txBody>
      </p:sp>
      <p:sp>
        <p:nvSpPr>
          <p:cNvPr id="24" name="TextBox 23">
            <a:extLst>
              <a:ext uri="{FF2B5EF4-FFF2-40B4-BE49-F238E27FC236}">
                <a16:creationId xmlns:a16="http://schemas.microsoft.com/office/drawing/2014/main" id="{F4CA2955-FFCD-49FA-9EA7-81D5AA88AC11}"/>
              </a:ext>
            </a:extLst>
          </p:cNvPr>
          <p:cNvSpPr txBox="1"/>
          <p:nvPr/>
        </p:nvSpPr>
        <p:spPr>
          <a:xfrm>
            <a:off x="654551" y="1732716"/>
            <a:ext cx="790601" cy="258532"/>
          </a:xfrm>
          <a:prstGeom prst="rect">
            <a:avLst/>
          </a:prstGeom>
          <a:noFill/>
        </p:spPr>
        <p:txBody>
          <a:bodyPr wrap="none" rtlCol="0">
            <a:spAutoFit/>
          </a:bodyPr>
          <a:lstStyle/>
          <a:p>
            <a:pPr algn="ctr">
              <a:lnSpc>
                <a:spcPct val="90000"/>
              </a:lnSpc>
            </a:pPr>
            <a:r>
              <a:rPr lang="en-US" sz="1200" dirty="0"/>
              <a:t>1200 kW</a:t>
            </a:r>
          </a:p>
        </p:txBody>
      </p:sp>
      <p:sp>
        <p:nvSpPr>
          <p:cNvPr id="26" name="Right Brace 25">
            <a:extLst>
              <a:ext uri="{FF2B5EF4-FFF2-40B4-BE49-F238E27FC236}">
                <a16:creationId xmlns:a16="http://schemas.microsoft.com/office/drawing/2014/main" id="{E77FA1C9-AFC3-414C-A4C5-1027B1EAADC6}"/>
              </a:ext>
            </a:extLst>
          </p:cNvPr>
          <p:cNvSpPr/>
          <p:nvPr/>
        </p:nvSpPr>
        <p:spPr>
          <a:xfrm rot="5400000">
            <a:off x="6304067" y="1677565"/>
            <a:ext cx="495300" cy="67751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595A13D8-A5F9-4546-9CAA-61BB099431F4}"/>
              </a:ext>
            </a:extLst>
          </p:cNvPr>
          <p:cNvSpPr txBox="1"/>
          <p:nvPr/>
        </p:nvSpPr>
        <p:spPr>
          <a:xfrm>
            <a:off x="3807256" y="3805308"/>
            <a:ext cx="906018" cy="258532"/>
          </a:xfrm>
          <a:prstGeom prst="rect">
            <a:avLst/>
          </a:prstGeom>
          <a:noFill/>
        </p:spPr>
        <p:txBody>
          <a:bodyPr wrap="none" rtlCol="0">
            <a:spAutoFit/>
          </a:bodyPr>
          <a:lstStyle/>
          <a:p>
            <a:pPr algn="ctr">
              <a:lnSpc>
                <a:spcPct val="90000"/>
              </a:lnSpc>
            </a:pPr>
            <a:r>
              <a:rPr lang="en-US" sz="1200" dirty="0"/>
              <a:t>&lt;.25 psi/hr</a:t>
            </a:r>
          </a:p>
        </p:txBody>
      </p:sp>
      <p:cxnSp>
        <p:nvCxnSpPr>
          <p:cNvPr id="29" name="Straight Arrow Connector 28">
            <a:extLst>
              <a:ext uri="{FF2B5EF4-FFF2-40B4-BE49-F238E27FC236}">
                <a16:creationId xmlns:a16="http://schemas.microsoft.com/office/drawing/2014/main" id="{FDFAA073-9FE2-47A4-AB52-51E384AD1154}"/>
              </a:ext>
            </a:extLst>
          </p:cNvPr>
          <p:cNvCxnSpPr>
            <a:cxnSpLocks/>
          </p:cNvCxnSpPr>
          <p:nvPr/>
        </p:nvCxnSpPr>
        <p:spPr>
          <a:xfrm flipH="1">
            <a:off x="3496826" y="3974766"/>
            <a:ext cx="411983" cy="315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EAEB62B-E873-4341-9A46-220C752127C8}"/>
              </a:ext>
            </a:extLst>
          </p:cNvPr>
          <p:cNvCxnSpPr/>
          <p:nvPr/>
        </p:nvCxnSpPr>
        <p:spPr>
          <a:xfrm flipH="1">
            <a:off x="1828799" y="4381886"/>
            <a:ext cx="82524" cy="197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BFDE6F09-CAC7-4B4B-8573-999221731E0C}"/>
              </a:ext>
            </a:extLst>
          </p:cNvPr>
          <p:cNvCxnSpPr/>
          <p:nvPr/>
        </p:nvCxnSpPr>
        <p:spPr>
          <a:xfrm flipH="1" flipV="1">
            <a:off x="862717" y="4861178"/>
            <a:ext cx="508132" cy="505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9C7B23C-571C-4028-A6CA-67770AB53FF3}"/>
              </a:ext>
            </a:extLst>
          </p:cNvPr>
          <p:cNvSpPr txBox="1"/>
          <p:nvPr/>
        </p:nvSpPr>
        <p:spPr>
          <a:xfrm>
            <a:off x="5658526" y="3845500"/>
            <a:ext cx="2470548" cy="258532"/>
          </a:xfrm>
          <a:prstGeom prst="rect">
            <a:avLst/>
          </a:prstGeom>
          <a:noFill/>
        </p:spPr>
        <p:txBody>
          <a:bodyPr wrap="none" rtlCol="0">
            <a:spAutoFit/>
          </a:bodyPr>
          <a:lstStyle/>
          <a:p>
            <a:pPr algn="ctr">
              <a:lnSpc>
                <a:spcPct val="90000"/>
              </a:lnSpc>
            </a:pPr>
            <a:r>
              <a:rPr lang="en-US" sz="1200" dirty="0"/>
              <a:t>Seal quality improves to this point</a:t>
            </a:r>
          </a:p>
        </p:txBody>
      </p:sp>
      <p:cxnSp>
        <p:nvCxnSpPr>
          <p:cNvPr id="37" name="Straight Arrow Connector 36">
            <a:extLst>
              <a:ext uri="{FF2B5EF4-FFF2-40B4-BE49-F238E27FC236}">
                <a16:creationId xmlns:a16="http://schemas.microsoft.com/office/drawing/2014/main" id="{28F04495-FA42-4DAA-AC43-D19D5131510D}"/>
              </a:ext>
            </a:extLst>
          </p:cNvPr>
          <p:cNvCxnSpPr/>
          <p:nvPr/>
        </p:nvCxnSpPr>
        <p:spPr>
          <a:xfrm flipH="1">
            <a:off x="6310365" y="4132706"/>
            <a:ext cx="189359" cy="2611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8020724E-3DF4-478A-A987-A4213F08708E}"/>
              </a:ext>
            </a:extLst>
          </p:cNvPr>
          <p:cNvSpPr txBox="1"/>
          <p:nvPr/>
        </p:nvSpPr>
        <p:spPr>
          <a:xfrm>
            <a:off x="8229199" y="3730426"/>
            <a:ext cx="2087431" cy="424732"/>
          </a:xfrm>
          <a:prstGeom prst="rect">
            <a:avLst/>
          </a:prstGeom>
          <a:noFill/>
        </p:spPr>
        <p:txBody>
          <a:bodyPr wrap="none" rtlCol="0">
            <a:spAutoFit/>
          </a:bodyPr>
          <a:lstStyle/>
          <a:p>
            <a:pPr algn="ctr">
              <a:lnSpc>
                <a:spcPct val="90000"/>
              </a:lnSpc>
            </a:pPr>
            <a:r>
              <a:rPr lang="en-US" sz="1200" dirty="0"/>
              <a:t>And then degrades thru the </a:t>
            </a:r>
          </a:p>
          <a:p>
            <a:pPr algn="ctr">
              <a:lnSpc>
                <a:spcPct val="90000"/>
              </a:lnSpc>
            </a:pPr>
            <a:r>
              <a:rPr lang="en-US" sz="1200" dirty="0"/>
              <a:t>remainder of the cycle</a:t>
            </a:r>
          </a:p>
        </p:txBody>
      </p:sp>
      <p:cxnSp>
        <p:nvCxnSpPr>
          <p:cNvPr id="40" name="Straight Arrow Connector 39">
            <a:extLst>
              <a:ext uri="{FF2B5EF4-FFF2-40B4-BE49-F238E27FC236}">
                <a16:creationId xmlns:a16="http://schemas.microsoft.com/office/drawing/2014/main" id="{520A5BEC-7232-41E2-BD0D-17DA9F0E5501}"/>
              </a:ext>
            </a:extLst>
          </p:cNvPr>
          <p:cNvCxnSpPr>
            <a:cxnSpLocks/>
          </p:cNvCxnSpPr>
          <p:nvPr/>
        </p:nvCxnSpPr>
        <p:spPr>
          <a:xfrm flipH="1">
            <a:off x="8299939" y="4104032"/>
            <a:ext cx="168943" cy="2898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A4199C43-7E2E-4616-8171-909D71E9F208}"/>
              </a:ext>
            </a:extLst>
          </p:cNvPr>
          <p:cNvSpPr txBox="1"/>
          <p:nvPr/>
        </p:nvSpPr>
        <p:spPr>
          <a:xfrm>
            <a:off x="10149569" y="4016082"/>
            <a:ext cx="821059" cy="258532"/>
          </a:xfrm>
          <a:prstGeom prst="rect">
            <a:avLst/>
          </a:prstGeom>
          <a:noFill/>
        </p:spPr>
        <p:txBody>
          <a:bodyPr wrap="none" rtlCol="0">
            <a:spAutoFit/>
          </a:bodyPr>
          <a:lstStyle/>
          <a:p>
            <a:pPr algn="ctr">
              <a:lnSpc>
                <a:spcPct val="90000"/>
              </a:lnSpc>
            </a:pPr>
            <a:r>
              <a:rPr lang="en-US" sz="1200" dirty="0"/>
              <a:t>&lt;.5 psi/hr</a:t>
            </a:r>
          </a:p>
        </p:txBody>
      </p:sp>
      <p:cxnSp>
        <p:nvCxnSpPr>
          <p:cNvPr id="42" name="Straight Arrow Connector 41">
            <a:extLst>
              <a:ext uri="{FF2B5EF4-FFF2-40B4-BE49-F238E27FC236}">
                <a16:creationId xmlns:a16="http://schemas.microsoft.com/office/drawing/2014/main" id="{8B828A8E-DB1D-474D-9502-CDB619F80C94}"/>
              </a:ext>
            </a:extLst>
          </p:cNvPr>
          <p:cNvCxnSpPr>
            <a:cxnSpLocks/>
          </p:cNvCxnSpPr>
          <p:nvPr/>
        </p:nvCxnSpPr>
        <p:spPr>
          <a:xfrm flipH="1">
            <a:off x="9833116" y="4183491"/>
            <a:ext cx="411983" cy="315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4470144"/>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0EC660-24D0-43A0-AE5E-E274115E726B}">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3.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8073</TotalTime>
  <Words>3207</Words>
  <Application>Microsoft Office PowerPoint</Application>
  <PresentationFormat>Custom</PresentationFormat>
  <Paragraphs>457</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 Black</vt:lpstr>
      <vt:lpstr>Arial Narrow</vt:lpstr>
      <vt:lpstr>Calibri</vt:lpstr>
      <vt:lpstr>ヒラギノ角ゴ Pro W3</vt:lpstr>
      <vt:lpstr>Presentations (Wide Screen)</vt:lpstr>
      <vt:lpstr>Remote Handling in Target Systems</vt:lpstr>
      <vt:lpstr>Overview</vt:lpstr>
      <vt:lpstr>Major component replacements in SNS history</vt:lpstr>
      <vt:lpstr>Three targets were replaced during this review period</vt:lpstr>
      <vt:lpstr>Delays were incurred during the installation of T17</vt:lpstr>
      <vt:lpstr>Seal Plate issues experienced during installation of T17</vt:lpstr>
      <vt:lpstr>Seal Plate issues experienced during installation of T17</vt:lpstr>
      <vt:lpstr>Seal Plate issues experienced during installation of T17</vt:lpstr>
      <vt:lpstr>T17 seal performance improved with production beam</vt:lpstr>
      <vt:lpstr>Target T17 Replacement</vt:lpstr>
      <vt:lpstr>Target T18 seal issues also resolved during beam operations</vt:lpstr>
      <vt:lpstr>Target T18 Replacement/T19 Installation</vt:lpstr>
      <vt:lpstr>Target Replacement Summary</vt:lpstr>
      <vt:lpstr>Replacement of IRP-1</vt:lpstr>
      <vt:lpstr>Mockup testing and pipe cutting used extensively to understand all aspects of the removal process</vt:lpstr>
      <vt:lpstr>Tooling test and checkout in preparation for removal of IRP-1</vt:lpstr>
      <vt:lpstr>IRP-2 receipt required significant planning</vt:lpstr>
      <vt:lpstr>Installation into Mock Up Test Stand</vt:lpstr>
      <vt:lpstr>A comprehensive ALARA Plan was developed to address worker dose control, contamination control, and area monitoring</vt:lpstr>
      <vt:lpstr>ALARA Planning Included Building Access Restrictions</vt:lpstr>
      <vt:lpstr>IRP removal can be summarized into a few basic steps</vt:lpstr>
      <vt:lpstr>Upper Segment Removal Details</vt:lpstr>
      <vt:lpstr>Middle Segment Removal Details</vt:lpstr>
      <vt:lpstr>Lower Segment Removal Preparation</vt:lpstr>
      <vt:lpstr>Lower Segment Removal</vt:lpstr>
      <vt:lpstr>Lower Segment Cask Removal</vt:lpstr>
      <vt:lpstr>IRP replacement activities enabled Core Vessel inspection</vt:lpstr>
      <vt:lpstr>IRP-2 Installation</vt:lpstr>
      <vt:lpstr>Initial installation of IRP-2 revealed a slight misalignment</vt:lpstr>
      <vt:lpstr>IRP-2 was removed and an adjustment made to the alignment</vt:lpstr>
      <vt:lpstr>Unexpected Neutron Dose from Lower IRP</vt:lpstr>
      <vt:lpstr>IRP Replacement Summary</vt:lpstr>
      <vt:lpstr>Initial Implementation of Gas Injection</vt:lpstr>
      <vt:lpstr>Helium Supply to the Service Bay </vt:lpstr>
      <vt:lpstr>Helium Supply</vt:lpstr>
      <vt:lpstr>Pipe cutting tooling design</vt:lpstr>
      <vt:lpstr>Pipe cutting successfully completed</vt:lpstr>
      <vt:lpstr>Service Bay Support Activities</vt:lpstr>
      <vt:lpstr>Mercury Drip Pan Replacement</vt:lpstr>
      <vt:lpstr>PIE Support</vt:lpstr>
      <vt:lpstr>Waste Disposal Support</vt:lpstr>
      <vt:lpstr>Summary</vt:lpstr>
    </vt:vector>
  </TitlesOfParts>
  <Manager/>
  <Company>ORNL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Dayton, Michael J.</dc:creator>
  <cp:keywords/>
  <dc:description/>
  <cp:lastModifiedBy>Eady, Lisa B.</cp:lastModifiedBy>
  <cp:revision>276</cp:revision>
  <cp:lastPrinted>2015-09-14T20:56:03Z</cp:lastPrinted>
  <dcterms:created xsi:type="dcterms:W3CDTF">2015-03-03T13:47:39Z</dcterms:created>
  <dcterms:modified xsi:type="dcterms:W3CDTF">2018-05-13T17:19:03Z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