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40"/>
  </p:notesMasterIdLst>
  <p:handoutMasterIdLst>
    <p:handoutMasterId r:id="rId41"/>
  </p:handoutMasterIdLst>
  <p:sldIdLst>
    <p:sldId id="256" r:id="rId5"/>
    <p:sldId id="354" r:id="rId6"/>
    <p:sldId id="329" r:id="rId7"/>
    <p:sldId id="351" r:id="rId8"/>
    <p:sldId id="352" r:id="rId9"/>
    <p:sldId id="265" r:id="rId10"/>
    <p:sldId id="347" r:id="rId11"/>
    <p:sldId id="348" r:id="rId12"/>
    <p:sldId id="353" r:id="rId13"/>
    <p:sldId id="325" r:id="rId14"/>
    <p:sldId id="340" r:id="rId15"/>
    <p:sldId id="341" r:id="rId16"/>
    <p:sldId id="338" r:id="rId17"/>
    <p:sldId id="339" r:id="rId18"/>
    <p:sldId id="309" r:id="rId19"/>
    <p:sldId id="310" r:id="rId20"/>
    <p:sldId id="311" r:id="rId21"/>
    <p:sldId id="312" r:id="rId22"/>
    <p:sldId id="313" r:id="rId23"/>
    <p:sldId id="317" r:id="rId24"/>
    <p:sldId id="319" r:id="rId25"/>
    <p:sldId id="320" r:id="rId26"/>
    <p:sldId id="321" r:id="rId27"/>
    <p:sldId id="331" r:id="rId28"/>
    <p:sldId id="332" r:id="rId29"/>
    <p:sldId id="330" r:id="rId30"/>
    <p:sldId id="344" r:id="rId31"/>
    <p:sldId id="336" r:id="rId32"/>
    <p:sldId id="328" r:id="rId33"/>
    <p:sldId id="306" r:id="rId34"/>
    <p:sldId id="333" r:id="rId35"/>
    <p:sldId id="334" r:id="rId36"/>
    <p:sldId id="349" r:id="rId37"/>
    <p:sldId id="337" r:id="rId38"/>
    <p:sldId id="350" r:id="rId39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05">
          <p15:clr>
            <a:srgbClr val="A4A3A4"/>
          </p15:clr>
        </p15:guide>
        <p15:guide id="2" pos="3820">
          <p15:clr>
            <a:srgbClr val="A4A3A4"/>
          </p15:clr>
        </p15:guide>
        <p15:guide id="3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3" autoAdjust="0"/>
    <p:restoredTop sz="93943" autoAdjust="0"/>
  </p:normalViewPr>
  <p:slideViewPr>
    <p:cSldViewPr snapToGrid="0" showGuides="1">
      <p:cViewPr varScale="1">
        <p:scale>
          <a:sx n="115" d="100"/>
          <a:sy n="115" d="100"/>
        </p:scale>
        <p:origin x="90" y="666"/>
      </p:cViewPr>
      <p:guideLst>
        <p:guide orient="horz" pos="1205"/>
        <p:guide pos="3820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5/13/2018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5/13/2018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7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g"/><Relationship Id="rId5" Type="http://schemas.openxmlformats.org/officeDocument/2006/relationships/image" Target="../media/image6.jpeg"/><Relationship Id="rId4" Type="http://schemas.openxmlformats.org/officeDocument/2006/relationships/image" Target="../media/image13.jp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472" y="2001548"/>
            <a:ext cx="5485292" cy="15428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Advisory Committee Meeting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07" y="2044835"/>
            <a:ext cx="1865376" cy="18219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09" y="3249477"/>
            <a:ext cx="1919175" cy="1821992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6" y="320040"/>
            <a:ext cx="3803952" cy="877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20" r="6047" b="8563"/>
          <a:stretch/>
        </p:blipFill>
        <p:spPr>
          <a:xfrm>
            <a:off x="8336280" y="65"/>
            <a:ext cx="3852545" cy="6270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903" y="-807261"/>
            <a:ext cx="10220258" cy="7665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87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AAC / TAC Meeting, May 15-17, 2018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37" r:id="rId6"/>
    <p:sldLayoutId id="2147483939" r:id="rId7"/>
    <p:sldLayoutId id="2147483940" r:id="rId8"/>
    <p:sldLayoutId id="2147483941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0"/>
            <a:ext cx="6527308" cy="1348061"/>
          </a:xfrm>
        </p:spPr>
        <p:txBody>
          <a:bodyPr/>
          <a:lstStyle/>
          <a:p>
            <a:r>
              <a:rPr lang="en-US" dirty="0"/>
              <a:t>Inner Reflector Plug Performance and IRP-3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Presented at the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Advisory Committee Meeting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A316262-51F6-4D87-900B-63844D9A4111}"/>
              </a:ext>
            </a:extLst>
          </p:cNvPr>
          <p:cNvSpPr txBox="1">
            <a:spLocks/>
          </p:cNvSpPr>
          <p:nvPr/>
        </p:nvSpPr>
        <p:spPr bwMode="auto">
          <a:xfrm>
            <a:off x="347472" y="4106734"/>
            <a:ext cx="5485292" cy="154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Jim Janney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Mechanical Engineer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May 16,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1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272415"/>
            <a:ext cx="11422261" cy="510909"/>
          </a:xfrm>
        </p:spPr>
        <p:txBody>
          <a:bodyPr/>
          <a:lstStyle/>
          <a:p>
            <a:r>
              <a:rPr lang="en-US" dirty="0"/>
              <a:t>IRP-3 Change Request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907631-26F9-4A6D-BF39-1A2369AF1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3" y="1290351"/>
            <a:ext cx="11419076" cy="3181993"/>
          </a:xfrm>
        </p:spPr>
        <p:txBody>
          <a:bodyPr/>
          <a:lstStyle/>
          <a:p>
            <a:r>
              <a:rPr lang="en-US" dirty="0"/>
              <a:t>Provide moderator and pre-moderator in same states and locations</a:t>
            </a:r>
          </a:p>
          <a:p>
            <a:r>
              <a:rPr lang="en-US" dirty="0"/>
              <a:t>Provide decoupler material in similar locations</a:t>
            </a:r>
          </a:p>
          <a:p>
            <a:r>
              <a:rPr lang="en-US" dirty="0"/>
              <a:t>Provide as much neutron reflector as possible in moderator region</a:t>
            </a:r>
          </a:p>
          <a:p>
            <a:r>
              <a:rPr lang="en-US" dirty="0"/>
              <a:t>Surround neutron reflector in shielding to reduce dose rates</a:t>
            </a:r>
          </a:p>
          <a:p>
            <a:r>
              <a:rPr lang="en-US" dirty="0"/>
              <a:t>Increase IRP lifetime by thickening poisons without sacrificing significant performance</a:t>
            </a:r>
          </a:p>
          <a:p>
            <a:r>
              <a:rPr lang="en-US" dirty="0"/>
              <a:t>Simplify IRP manufacturing as much as possible without sacrificing neutronic performance</a:t>
            </a:r>
          </a:p>
          <a:p>
            <a:r>
              <a:rPr lang="en-US" dirty="0"/>
              <a:t>Modify design to mitigate problems encountered during IRP-1 operation and IRP-1 and 2 fabrication and installation</a:t>
            </a:r>
          </a:p>
        </p:txBody>
      </p:sp>
    </p:spTree>
    <p:extLst>
      <p:ext uri="{BB962C8B-B14F-4D97-AF65-F5344CB8AC3E}">
        <p14:creationId xmlns:p14="http://schemas.microsoft.com/office/powerpoint/2010/main" val="3794502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503F731-2FE8-4F29-99CE-911027273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"/>
          <a:stretch/>
        </p:blipFill>
        <p:spPr bwMode="auto">
          <a:xfrm>
            <a:off x="4477167" y="1015827"/>
            <a:ext cx="5062421" cy="534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FC9928-6E94-497E-9A1C-154BA879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Moderator Vessel Locations and Geometries Unchanged</a:t>
            </a:r>
          </a:p>
        </p:txBody>
      </p:sp>
      <p:sp>
        <p:nvSpPr>
          <p:cNvPr id="4" name="Line Callout 2 6">
            <a:extLst>
              <a:ext uri="{FF2B5EF4-FFF2-40B4-BE49-F238E27FC236}">
                <a16:creationId xmlns:a16="http://schemas.microsoft.com/office/drawing/2014/main" id="{4E1A6DD5-8FC9-4B18-A5AD-00FCDBDF0FDB}"/>
              </a:ext>
            </a:extLst>
          </p:cNvPr>
          <p:cNvSpPr/>
          <p:nvPr/>
        </p:nvSpPr>
        <p:spPr>
          <a:xfrm>
            <a:off x="2322496" y="2053658"/>
            <a:ext cx="1997648" cy="689032"/>
          </a:xfrm>
          <a:prstGeom prst="borderCallout2">
            <a:avLst>
              <a:gd name="adj1" fmla="val 54044"/>
              <a:gd name="adj2" fmla="val 99359"/>
              <a:gd name="adj3" fmla="val 86738"/>
              <a:gd name="adj4" fmla="val 141027"/>
              <a:gd name="adj5" fmla="val 139267"/>
              <a:gd name="adj6" fmla="val 207893"/>
            </a:avLst>
          </a:prstGeom>
          <a:solidFill>
            <a:schemeClr val="bg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Top Upstream Decoupled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Line Callout 2 7">
            <a:extLst>
              <a:ext uri="{FF2B5EF4-FFF2-40B4-BE49-F238E27FC236}">
                <a16:creationId xmlns:a16="http://schemas.microsoft.com/office/drawing/2014/main" id="{21766660-2953-4410-AAD0-34ADF25E2BB8}"/>
              </a:ext>
            </a:extLst>
          </p:cNvPr>
          <p:cNvSpPr/>
          <p:nvPr/>
        </p:nvSpPr>
        <p:spPr>
          <a:xfrm>
            <a:off x="2242307" y="1156397"/>
            <a:ext cx="2302368" cy="689032"/>
          </a:xfrm>
          <a:prstGeom prst="borderCallout2">
            <a:avLst>
              <a:gd name="adj1" fmla="val 54044"/>
              <a:gd name="adj2" fmla="val 99359"/>
              <a:gd name="adj3" fmla="val 125642"/>
              <a:gd name="adj4" fmla="val 137520"/>
              <a:gd name="adj5" fmla="val 241332"/>
              <a:gd name="adj6" fmla="val 215141"/>
            </a:avLst>
          </a:prstGeom>
          <a:solidFill>
            <a:schemeClr val="bg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Top Downstream Coupled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Line Callout 2 8">
            <a:extLst>
              <a:ext uri="{FF2B5EF4-FFF2-40B4-BE49-F238E27FC236}">
                <a16:creationId xmlns:a16="http://schemas.microsoft.com/office/drawing/2014/main" id="{D953975F-1D87-40E7-8F2C-94BF6D55955D}"/>
              </a:ext>
            </a:extLst>
          </p:cNvPr>
          <p:cNvSpPr/>
          <p:nvPr/>
        </p:nvSpPr>
        <p:spPr>
          <a:xfrm>
            <a:off x="2645928" y="3606393"/>
            <a:ext cx="1997648" cy="1007458"/>
          </a:xfrm>
          <a:prstGeom prst="borderCallout2">
            <a:avLst>
              <a:gd name="adj1" fmla="val 54044"/>
              <a:gd name="adj2" fmla="val 99359"/>
              <a:gd name="adj3" fmla="val 51977"/>
              <a:gd name="adj4" fmla="val 139020"/>
              <a:gd name="adj5" fmla="val 52031"/>
              <a:gd name="adj6" fmla="val 192237"/>
            </a:avLst>
          </a:prstGeom>
          <a:solidFill>
            <a:schemeClr val="bg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Bottom Upstream Decoupled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Line Callout 2 9">
            <a:extLst>
              <a:ext uri="{FF2B5EF4-FFF2-40B4-BE49-F238E27FC236}">
                <a16:creationId xmlns:a16="http://schemas.microsoft.com/office/drawing/2014/main" id="{6F189BF4-5E62-44D6-B805-0211CC12E655}"/>
              </a:ext>
            </a:extLst>
          </p:cNvPr>
          <p:cNvSpPr/>
          <p:nvPr/>
        </p:nvSpPr>
        <p:spPr>
          <a:xfrm>
            <a:off x="2645928" y="5001599"/>
            <a:ext cx="1997648" cy="959386"/>
          </a:xfrm>
          <a:prstGeom prst="borderCallout2">
            <a:avLst>
              <a:gd name="adj1" fmla="val 54044"/>
              <a:gd name="adj2" fmla="val 99359"/>
              <a:gd name="adj3" fmla="val -3612"/>
              <a:gd name="adj4" fmla="val 146246"/>
              <a:gd name="adj5" fmla="val -71080"/>
              <a:gd name="adj6" fmla="val 225806"/>
            </a:avLst>
          </a:prstGeom>
          <a:solidFill>
            <a:schemeClr val="bg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Bottom Downstream Coupled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7485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BEDA-8A5A-4294-8A0C-6AA8227A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Decoupler and Poison Material in Similar Configurations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0C611-0343-4823-A182-C7EC28FF0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068765"/>
            <a:ext cx="4984627" cy="4927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8AE4E-458D-4CC9-B274-278F0A58D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51" y="1081969"/>
            <a:ext cx="5380226" cy="5016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5826AB-400E-45AF-B96E-9964A2A13B7B}"/>
              </a:ext>
            </a:extLst>
          </p:cNvPr>
          <p:cNvSpPr txBox="1"/>
          <p:nvPr/>
        </p:nvSpPr>
        <p:spPr>
          <a:xfrm>
            <a:off x="2247900" y="6026551"/>
            <a:ext cx="1603373" cy="3139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Top Moderators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1A216-FAF8-4D74-AE6E-65C64F1324C9}"/>
              </a:ext>
            </a:extLst>
          </p:cNvPr>
          <p:cNvSpPr txBox="1"/>
          <p:nvPr/>
        </p:nvSpPr>
        <p:spPr>
          <a:xfrm>
            <a:off x="7791451" y="6161164"/>
            <a:ext cx="1993200" cy="3139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Bottom Moderators</a:t>
            </a:r>
          </a:p>
        </p:txBody>
      </p:sp>
    </p:spTree>
    <p:extLst>
      <p:ext uri="{BB962C8B-B14F-4D97-AF65-F5344CB8AC3E}">
        <p14:creationId xmlns:p14="http://schemas.microsoft.com/office/powerpoint/2010/main" val="2343283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B1FA-CC4D-4696-95B1-81FB39134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44" y="275756"/>
            <a:ext cx="11422261" cy="510909"/>
          </a:xfrm>
        </p:spPr>
        <p:txBody>
          <a:bodyPr/>
          <a:lstStyle/>
          <a:p>
            <a:r>
              <a:rPr lang="en-US" dirty="0"/>
              <a:t>Lower Inner Reflector Plug Heavy Water Cooling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AB3A0-D3F7-46B4-90C5-0DDCD9FD6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"/>
          <a:stretch/>
        </p:blipFill>
        <p:spPr bwMode="auto">
          <a:xfrm>
            <a:off x="344288" y="914391"/>
            <a:ext cx="5062421" cy="534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28F900-840A-4976-AE4F-3B7CD8083E77}"/>
              </a:ext>
            </a:extLst>
          </p:cNvPr>
          <p:cNvCxnSpPr/>
          <p:nvPr/>
        </p:nvCxnSpPr>
        <p:spPr>
          <a:xfrm>
            <a:off x="2636322" y="1145969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B390D2-CE76-4D0D-9569-0F2FB5C567C2}"/>
              </a:ext>
            </a:extLst>
          </p:cNvPr>
          <p:cNvCxnSpPr/>
          <p:nvPr/>
        </p:nvCxnSpPr>
        <p:spPr>
          <a:xfrm>
            <a:off x="2354547" y="1145969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24E741-CB7F-41C1-99B8-25260F19E8F4}"/>
              </a:ext>
            </a:extLst>
          </p:cNvPr>
          <p:cNvCxnSpPr/>
          <p:nvPr/>
        </p:nvCxnSpPr>
        <p:spPr>
          <a:xfrm>
            <a:off x="2629217" y="177201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CC6AD3-E3C4-41BF-AE92-C1593899EFEB}"/>
              </a:ext>
            </a:extLst>
          </p:cNvPr>
          <p:cNvCxnSpPr/>
          <p:nvPr/>
        </p:nvCxnSpPr>
        <p:spPr>
          <a:xfrm>
            <a:off x="2367177" y="177201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18A626-1268-4618-A4C2-FCC8B8DDDEAC}"/>
              </a:ext>
            </a:extLst>
          </p:cNvPr>
          <p:cNvCxnSpPr/>
          <p:nvPr/>
        </p:nvCxnSpPr>
        <p:spPr>
          <a:xfrm>
            <a:off x="2775565" y="177201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56D370-6B89-4DA9-AEA5-6E0AD7ED5A0D}"/>
              </a:ext>
            </a:extLst>
          </p:cNvPr>
          <p:cNvCxnSpPr/>
          <p:nvPr/>
        </p:nvCxnSpPr>
        <p:spPr>
          <a:xfrm>
            <a:off x="3630759" y="177201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45C299-6004-45EC-8E40-48DAFCD15056}"/>
              </a:ext>
            </a:extLst>
          </p:cNvPr>
          <p:cNvCxnSpPr/>
          <p:nvPr/>
        </p:nvCxnSpPr>
        <p:spPr>
          <a:xfrm>
            <a:off x="2216400" y="1772014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58163B-8F93-4975-8253-BF13F9C4F9EA}"/>
              </a:ext>
            </a:extLst>
          </p:cNvPr>
          <p:cNvCxnSpPr/>
          <p:nvPr/>
        </p:nvCxnSpPr>
        <p:spPr>
          <a:xfrm>
            <a:off x="2065096" y="1772014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FE7355-4672-4437-9E57-3D1BA1480C62}"/>
              </a:ext>
            </a:extLst>
          </p:cNvPr>
          <p:cNvCxnSpPr>
            <a:cxnSpLocks/>
          </p:cNvCxnSpPr>
          <p:nvPr/>
        </p:nvCxnSpPr>
        <p:spPr>
          <a:xfrm>
            <a:off x="3696543" y="3099099"/>
            <a:ext cx="43470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37F342-16AE-4681-9188-4D4CF486BE1A}"/>
              </a:ext>
            </a:extLst>
          </p:cNvPr>
          <p:cNvCxnSpPr>
            <a:cxnSpLocks/>
          </p:cNvCxnSpPr>
          <p:nvPr/>
        </p:nvCxnSpPr>
        <p:spPr>
          <a:xfrm flipH="1">
            <a:off x="1644604" y="3099099"/>
            <a:ext cx="361286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BE0BEC-93D8-4562-96B6-B16E12A6A382}"/>
              </a:ext>
            </a:extLst>
          </p:cNvPr>
          <p:cNvCxnSpPr/>
          <p:nvPr/>
        </p:nvCxnSpPr>
        <p:spPr>
          <a:xfrm>
            <a:off x="4328071" y="213480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A98EAF-2F6C-4C61-915A-FE8DFF17E943}"/>
              </a:ext>
            </a:extLst>
          </p:cNvPr>
          <p:cNvCxnSpPr/>
          <p:nvPr/>
        </p:nvCxnSpPr>
        <p:spPr>
          <a:xfrm>
            <a:off x="1499352" y="206146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27D414-D87B-4D7A-90BB-C0B040BE25DD}"/>
              </a:ext>
            </a:extLst>
          </p:cNvPr>
          <p:cNvCxnSpPr>
            <a:cxnSpLocks/>
          </p:cNvCxnSpPr>
          <p:nvPr/>
        </p:nvCxnSpPr>
        <p:spPr>
          <a:xfrm flipV="1">
            <a:off x="4216239" y="213480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373328-D89E-49D3-BAA4-3F7A52E740AC}"/>
              </a:ext>
            </a:extLst>
          </p:cNvPr>
          <p:cNvCxnSpPr>
            <a:cxnSpLocks/>
          </p:cNvCxnSpPr>
          <p:nvPr/>
        </p:nvCxnSpPr>
        <p:spPr>
          <a:xfrm flipV="1">
            <a:off x="4565992" y="2129920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6EF8E5-74D7-4EB9-82BD-25AF1702E3EE}"/>
              </a:ext>
            </a:extLst>
          </p:cNvPr>
          <p:cNvCxnSpPr>
            <a:cxnSpLocks/>
          </p:cNvCxnSpPr>
          <p:nvPr/>
        </p:nvCxnSpPr>
        <p:spPr>
          <a:xfrm flipV="1">
            <a:off x="1618292" y="2023552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DBBEC8-C0BB-4A5E-A9BC-937CA22259AE}"/>
              </a:ext>
            </a:extLst>
          </p:cNvPr>
          <p:cNvCxnSpPr>
            <a:cxnSpLocks/>
          </p:cNvCxnSpPr>
          <p:nvPr/>
        </p:nvCxnSpPr>
        <p:spPr>
          <a:xfrm flipV="1">
            <a:off x="2816866" y="4806739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E17FDE-BD3E-4BA9-9448-0B8FC42018E2}"/>
              </a:ext>
            </a:extLst>
          </p:cNvPr>
          <p:cNvCxnSpPr>
            <a:cxnSpLocks/>
          </p:cNvCxnSpPr>
          <p:nvPr/>
        </p:nvCxnSpPr>
        <p:spPr>
          <a:xfrm flipV="1">
            <a:off x="3612119" y="4806738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7463A68-6F51-4F63-B7DB-BDD2CE4B933D}"/>
              </a:ext>
            </a:extLst>
          </p:cNvPr>
          <p:cNvCxnSpPr>
            <a:cxnSpLocks/>
          </p:cNvCxnSpPr>
          <p:nvPr/>
        </p:nvCxnSpPr>
        <p:spPr>
          <a:xfrm flipV="1">
            <a:off x="2264640" y="4855576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67D2FAD-EA72-4E55-9905-21C3F25738FF}"/>
              </a:ext>
            </a:extLst>
          </p:cNvPr>
          <p:cNvCxnSpPr>
            <a:cxnSpLocks/>
          </p:cNvCxnSpPr>
          <p:nvPr/>
        </p:nvCxnSpPr>
        <p:spPr>
          <a:xfrm flipV="1">
            <a:off x="2073339" y="4855576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5E37B50-E3AE-417B-8162-B4647F0BFA65}"/>
              </a:ext>
            </a:extLst>
          </p:cNvPr>
          <p:cNvCxnSpPr>
            <a:cxnSpLocks/>
          </p:cNvCxnSpPr>
          <p:nvPr/>
        </p:nvCxnSpPr>
        <p:spPr>
          <a:xfrm flipV="1">
            <a:off x="4330259" y="4464663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E340FE-0A2B-4667-B1A2-E2351EB6E4F3}"/>
              </a:ext>
            </a:extLst>
          </p:cNvPr>
          <p:cNvCxnSpPr>
            <a:cxnSpLocks/>
          </p:cNvCxnSpPr>
          <p:nvPr/>
        </p:nvCxnSpPr>
        <p:spPr>
          <a:xfrm flipV="1">
            <a:off x="1527330" y="4492785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686D57D-4CD0-467F-A653-09FCB17CE1E0}"/>
              </a:ext>
            </a:extLst>
          </p:cNvPr>
          <p:cNvCxnSpPr>
            <a:cxnSpLocks/>
          </p:cNvCxnSpPr>
          <p:nvPr/>
        </p:nvCxnSpPr>
        <p:spPr>
          <a:xfrm flipV="1">
            <a:off x="4731546" y="4488996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B67CF19-9454-43B3-AF8A-842679A853F8}"/>
              </a:ext>
            </a:extLst>
          </p:cNvPr>
          <p:cNvCxnSpPr>
            <a:cxnSpLocks/>
          </p:cNvCxnSpPr>
          <p:nvPr/>
        </p:nvCxnSpPr>
        <p:spPr>
          <a:xfrm flipV="1">
            <a:off x="1100260" y="4493766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A1F191-54A1-481A-B56A-5C0EF69118AD}"/>
              </a:ext>
            </a:extLst>
          </p:cNvPr>
          <p:cNvCxnSpPr>
            <a:cxnSpLocks/>
          </p:cNvCxnSpPr>
          <p:nvPr/>
        </p:nvCxnSpPr>
        <p:spPr>
          <a:xfrm flipV="1">
            <a:off x="3711364" y="3818103"/>
            <a:ext cx="419882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1FCD7F0-9373-4848-ACF5-66945262C8A8}"/>
              </a:ext>
            </a:extLst>
          </p:cNvPr>
          <p:cNvCxnSpPr>
            <a:cxnSpLocks/>
          </p:cNvCxnSpPr>
          <p:nvPr/>
        </p:nvCxnSpPr>
        <p:spPr>
          <a:xfrm flipH="1" flipV="1">
            <a:off x="1690653" y="3818103"/>
            <a:ext cx="315237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F360F21-BD8A-45AC-A224-D3F3539DC08C}"/>
              </a:ext>
            </a:extLst>
          </p:cNvPr>
          <p:cNvCxnSpPr>
            <a:cxnSpLocks/>
          </p:cNvCxnSpPr>
          <p:nvPr/>
        </p:nvCxnSpPr>
        <p:spPr>
          <a:xfrm>
            <a:off x="4211325" y="4488997"/>
            <a:ext cx="4914" cy="3627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F706980-43A0-4007-AB94-4FB1D25F0656}"/>
              </a:ext>
            </a:extLst>
          </p:cNvPr>
          <p:cNvCxnSpPr>
            <a:cxnSpLocks/>
          </p:cNvCxnSpPr>
          <p:nvPr/>
        </p:nvCxnSpPr>
        <p:spPr>
          <a:xfrm>
            <a:off x="4565992" y="4448441"/>
            <a:ext cx="4914" cy="3627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7E27258-904F-4BFB-AB89-86F14533DCCC}"/>
              </a:ext>
            </a:extLst>
          </p:cNvPr>
          <p:cNvCxnSpPr>
            <a:cxnSpLocks/>
          </p:cNvCxnSpPr>
          <p:nvPr/>
        </p:nvCxnSpPr>
        <p:spPr>
          <a:xfrm>
            <a:off x="1606307" y="4470554"/>
            <a:ext cx="4914" cy="3627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DBC2767-76DE-477A-B064-CD504A3068A7}"/>
              </a:ext>
            </a:extLst>
          </p:cNvPr>
          <p:cNvCxnSpPr>
            <a:cxnSpLocks/>
          </p:cNvCxnSpPr>
          <p:nvPr/>
        </p:nvCxnSpPr>
        <p:spPr>
          <a:xfrm>
            <a:off x="1306424" y="4488997"/>
            <a:ext cx="4914" cy="3627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20D013B-A4FD-496C-B5AC-CA66C4A5C432}"/>
              </a:ext>
            </a:extLst>
          </p:cNvPr>
          <p:cNvCxnSpPr>
            <a:cxnSpLocks/>
          </p:cNvCxnSpPr>
          <p:nvPr/>
        </p:nvCxnSpPr>
        <p:spPr>
          <a:xfrm>
            <a:off x="4329472" y="3811267"/>
            <a:ext cx="30831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BC426CD-6148-4D1B-8D13-A46C45E7DB4B}"/>
              </a:ext>
            </a:extLst>
          </p:cNvPr>
          <p:cNvCxnSpPr>
            <a:cxnSpLocks/>
          </p:cNvCxnSpPr>
          <p:nvPr/>
        </p:nvCxnSpPr>
        <p:spPr>
          <a:xfrm>
            <a:off x="4423234" y="5351713"/>
            <a:ext cx="30831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B113FD8-2AC4-4AF5-9623-C7967FB2C0AD}"/>
              </a:ext>
            </a:extLst>
          </p:cNvPr>
          <p:cNvCxnSpPr>
            <a:cxnSpLocks/>
          </p:cNvCxnSpPr>
          <p:nvPr/>
        </p:nvCxnSpPr>
        <p:spPr>
          <a:xfrm flipH="1">
            <a:off x="1217007" y="3818103"/>
            <a:ext cx="27285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F168485-D357-407F-AD65-D0C640B705D8}"/>
              </a:ext>
            </a:extLst>
          </p:cNvPr>
          <p:cNvCxnSpPr>
            <a:cxnSpLocks/>
          </p:cNvCxnSpPr>
          <p:nvPr/>
        </p:nvCxnSpPr>
        <p:spPr>
          <a:xfrm flipH="1">
            <a:off x="1100260" y="5355430"/>
            <a:ext cx="27285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30F8595-FD2B-4E86-8119-CFEC68F791D0}"/>
              </a:ext>
            </a:extLst>
          </p:cNvPr>
          <p:cNvCxnSpPr>
            <a:cxnSpLocks/>
          </p:cNvCxnSpPr>
          <p:nvPr/>
        </p:nvCxnSpPr>
        <p:spPr>
          <a:xfrm flipH="1">
            <a:off x="1254472" y="3099099"/>
            <a:ext cx="27285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81A36DC-C888-4979-A8DA-49F14DEFC90B}"/>
              </a:ext>
            </a:extLst>
          </p:cNvPr>
          <p:cNvCxnSpPr>
            <a:cxnSpLocks/>
          </p:cNvCxnSpPr>
          <p:nvPr/>
        </p:nvCxnSpPr>
        <p:spPr>
          <a:xfrm flipH="1">
            <a:off x="1099638" y="1556224"/>
            <a:ext cx="27285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6FE1A50-6875-4B1E-9B3A-70E95EE271E8}"/>
              </a:ext>
            </a:extLst>
          </p:cNvPr>
          <p:cNvCxnSpPr>
            <a:cxnSpLocks/>
          </p:cNvCxnSpPr>
          <p:nvPr/>
        </p:nvCxnSpPr>
        <p:spPr>
          <a:xfrm>
            <a:off x="4484183" y="1543068"/>
            <a:ext cx="24736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DAF39A5-7710-43BE-BDD1-626594287BD8}"/>
              </a:ext>
            </a:extLst>
          </p:cNvPr>
          <p:cNvCxnSpPr>
            <a:cxnSpLocks/>
          </p:cNvCxnSpPr>
          <p:nvPr/>
        </p:nvCxnSpPr>
        <p:spPr>
          <a:xfrm>
            <a:off x="4333976" y="3089660"/>
            <a:ext cx="273888" cy="94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243787B-8E12-486F-B103-C5224416FC20}"/>
              </a:ext>
            </a:extLst>
          </p:cNvPr>
          <p:cNvCxnSpPr>
            <a:cxnSpLocks/>
          </p:cNvCxnSpPr>
          <p:nvPr/>
        </p:nvCxnSpPr>
        <p:spPr>
          <a:xfrm flipV="1">
            <a:off x="4740885" y="2170202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56C83E3-FF65-4D34-B73E-C26095648C2D}"/>
              </a:ext>
            </a:extLst>
          </p:cNvPr>
          <p:cNvCxnSpPr>
            <a:cxnSpLocks/>
          </p:cNvCxnSpPr>
          <p:nvPr/>
        </p:nvCxnSpPr>
        <p:spPr>
          <a:xfrm flipV="1">
            <a:off x="1099638" y="2190748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2">
            <a:extLst>
              <a:ext uri="{FF2B5EF4-FFF2-40B4-BE49-F238E27FC236}">
                <a16:creationId xmlns:a16="http://schemas.microsoft.com/office/drawing/2014/main" id="{32D9858B-8C68-4C0F-A207-B5E62C35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710" y="875577"/>
            <a:ext cx="3243910" cy="267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E5A67868-5F10-48A6-856E-8AA674E32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712" y="3542589"/>
            <a:ext cx="3265256" cy="292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4F89716D-5D12-4B79-A52B-5DB1A6599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378" y="3054669"/>
            <a:ext cx="3454390" cy="32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2ED2CD3-A411-4C0D-ADD2-5D55180CFFFF}"/>
              </a:ext>
            </a:extLst>
          </p:cNvPr>
          <p:cNvCxnSpPr>
            <a:cxnSpLocks/>
          </p:cNvCxnSpPr>
          <p:nvPr/>
        </p:nvCxnSpPr>
        <p:spPr>
          <a:xfrm flipV="1">
            <a:off x="6435356" y="5532449"/>
            <a:ext cx="70699" cy="44732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2169B91-1A87-4FDC-935D-73339DDD9B61}"/>
              </a:ext>
            </a:extLst>
          </p:cNvPr>
          <p:cNvCxnSpPr>
            <a:cxnSpLocks/>
          </p:cNvCxnSpPr>
          <p:nvPr/>
        </p:nvCxnSpPr>
        <p:spPr>
          <a:xfrm flipV="1">
            <a:off x="6744542" y="5715656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9EF6262-EFF5-4161-9777-19E97DAC2254}"/>
              </a:ext>
            </a:extLst>
          </p:cNvPr>
          <p:cNvCxnSpPr>
            <a:cxnSpLocks/>
          </p:cNvCxnSpPr>
          <p:nvPr/>
        </p:nvCxnSpPr>
        <p:spPr>
          <a:xfrm flipV="1">
            <a:off x="6837736" y="5715656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0401FB3-ACFB-4471-93C4-E4C79B19ED93}"/>
              </a:ext>
            </a:extLst>
          </p:cNvPr>
          <p:cNvCxnSpPr>
            <a:cxnSpLocks/>
          </p:cNvCxnSpPr>
          <p:nvPr/>
        </p:nvCxnSpPr>
        <p:spPr>
          <a:xfrm>
            <a:off x="6905287" y="4851787"/>
            <a:ext cx="58655" cy="42410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F83F026-1CDF-405D-8F39-C30BF3CEE378}"/>
              </a:ext>
            </a:extLst>
          </p:cNvPr>
          <p:cNvCxnSpPr>
            <a:cxnSpLocks/>
          </p:cNvCxnSpPr>
          <p:nvPr/>
        </p:nvCxnSpPr>
        <p:spPr>
          <a:xfrm flipH="1">
            <a:off x="6644201" y="4851788"/>
            <a:ext cx="100341" cy="42410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315C495-2D3E-4C60-92E1-93CB77F39C2C}"/>
              </a:ext>
            </a:extLst>
          </p:cNvPr>
          <p:cNvCxnSpPr>
            <a:cxnSpLocks/>
          </p:cNvCxnSpPr>
          <p:nvPr/>
        </p:nvCxnSpPr>
        <p:spPr>
          <a:xfrm flipH="1">
            <a:off x="6470705" y="4855674"/>
            <a:ext cx="117051" cy="36269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F887174-531F-40FB-AFEB-9521E7E134C8}"/>
              </a:ext>
            </a:extLst>
          </p:cNvPr>
          <p:cNvCxnSpPr>
            <a:cxnSpLocks/>
          </p:cNvCxnSpPr>
          <p:nvPr/>
        </p:nvCxnSpPr>
        <p:spPr>
          <a:xfrm flipV="1">
            <a:off x="6777432" y="4216873"/>
            <a:ext cx="0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45A728F-F013-44D7-8156-7B481CAC8D28}"/>
              </a:ext>
            </a:extLst>
          </p:cNvPr>
          <p:cNvCxnSpPr>
            <a:cxnSpLocks/>
          </p:cNvCxnSpPr>
          <p:nvPr/>
        </p:nvCxnSpPr>
        <p:spPr>
          <a:xfrm flipV="1">
            <a:off x="6914880" y="4275971"/>
            <a:ext cx="143763" cy="3036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C26AA43-BE4F-4915-AECD-FC5D9B3592A6}"/>
              </a:ext>
            </a:extLst>
          </p:cNvPr>
          <p:cNvCxnSpPr>
            <a:cxnSpLocks/>
          </p:cNvCxnSpPr>
          <p:nvPr/>
        </p:nvCxnSpPr>
        <p:spPr>
          <a:xfrm flipH="1" flipV="1">
            <a:off x="6600912" y="4210295"/>
            <a:ext cx="56445" cy="362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E49E96F-543A-4515-9746-B640C0F75CDF}"/>
              </a:ext>
            </a:extLst>
          </p:cNvPr>
          <p:cNvCxnSpPr>
            <a:cxnSpLocks/>
          </p:cNvCxnSpPr>
          <p:nvPr/>
        </p:nvCxnSpPr>
        <p:spPr>
          <a:xfrm flipH="1">
            <a:off x="6914880" y="3736108"/>
            <a:ext cx="74640" cy="34908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5EEE3AA-F54B-4952-AC50-C33EAE1E79F6}"/>
              </a:ext>
            </a:extLst>
          </p:cNvPr>
          <p:cNvCxnSpPr>
            <a:cxnSpLocks/>
          </p:cNvCxnSpPr>
          <p:nvPr/>
        </p:nvCxnSpPr>
        <p:spPr>
          <a:xfrm flipH="1">
            <a:off x="7015509" y="3741314"/>
            <a:ext cx="65629" cy="34388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677544A-00B6-4DD2-BB13-FAA06D7C4FA0}"/>
              </a:ext>
            </a:extLst>
          </p:cNvPr>
          <p:cNvCxnSpPr>
            <a:cxnSpLocks/>
          </p:cNvCxnSpPr>
          <p:nvPr/>
        </p:nvCxnSpPr>
        <p:spPr>
          <a:xfrm flipH="1">
            <a:off x="6694371" y="3769223"/>
            <a:ext cx="22494" cy="3817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041F988-1E62-40AF-A670-EFA87C2FAD0C}"/>
              </a:ext>
            </a:extLst>
          </p:cNvPr>
          <p:cNvCxnSpPr>
            <a:cxnSpLocks/>
          </p:cNvCxnSpPr>
          <p:nvPr/>
        </p:nvCxnSpPr>
        <p:spPr>
          <a:xfrm>
            <a:off x="6603671" y="1145970"/>
            <a:ext cx="0" cy="3627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BDBAF04-9E81-4061-99FD-868F62EC92AB}"/>
              </a:ext>
            </a:extLst>
          </p:cNvPr>
          <p:cNvCxnSpPr>
            <a:cxnSpLocks/>
          </p:cNvCxnSpPr>
          <p:nvPr/>
        </p:nvCxnSpPr>
        <p:spPr>
          <a:xfrm flipH="1">
            <a:off x="6716865" y="1145969"/>
            <a:ext cx="34292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860B425-30B5-407B-80FE-382485440D8A}"/>
              </a:ext>
            </a:extLst>
          </p:cNvPr>
          <p:cNvCxnSpPr>
            <a:cxnSpLocks/>
          </p:cNvCxnSpPr>
          <p:nvPr/>
        </p:nvCxnSpPr>
        <p:spPr>
          <a:xfrm flipH="1">
            <a:off x="6837736" y="1099541"/>
            <a:ext cx="83759" cy="4092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649BF64-CA49-4399-A04B-CC12623EA001}"/>
              </a:ext>
            </a:extLst>
          </p:cNvPr>
          <p:cNvCxnSpPr>
            <a:cxnSpLocks/>
          </p:cNvCxnSpPr>
          <p:nvPr/>
        </p:nvCxnSpPr>
        <p:spPr>
          <a:xfrm flipH="1">
            <a:off x="6963942" y="1099541"/>
            <a:ext cx="117196" cy="4092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6907CEB2-64DB-42CD-B98A-C5EEEDFBD49C}"/>
              </a:ext>
            </a:extLst>
          </p:cNvPr>
          <p:cNvCxnSpPr>
            <a:cxnSpLocks/>
          </p:cNvCxnSpPr>
          <p:nvPr/>
        </p:nvCxnSpPr>
        <p:spPr>
          <a:xfrm flipH="1">
            <a:off x="7081138" y="1122755"/>
            <a:ext cx="142000" cy="3860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E733D46D-CEDE-4B6D-A1A1-76A13D4BE13E}"/>
              </a:ext>
            </a:extLst>
          </p:cNvPr>
          <p:cNvCxnSpPr>
            <a:cxnSpLocks/>
          </p:cNvCxnSpPr>
          <p:nvPr/>
        </p:nvCxnSpPr>
        <p:spPr>
          <a:xfrm flipH="1">
            <a:off x="7223138" y="1145969"/>
            <a:ext cx="164461" cy="3627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A5CF982-756A-4359-8CF9-0DC3A08BA859}"/>
              </a:ext>
            </a:extLst>
          </p:cNvPr>
          <p:cNvCxnSpPr>
            <a:cxnSpLocks/>
          </p:cNvCxnSpPr>
          <p:nvPr/>
        </p:nvCxnSpPr>
        <p:spPr>
          <a:xfrm flipH="1">
            <a:off x="6407377" y="2386343"/>
            <a:ext cx="141587" cy="2844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9E01BD57-7D9A-4907-B10A-624D48D2926B}"/>
              </a:ext>
            </a:extLst>
          </p:cNvPr>
          <p:cNvCxnSpPr>
            <a:cxnSpLocks/>
          </p:cNvCxnSpPr>
          <p:nvPr/>
        </p:nvCxnSpPr>
        <p:spPr>
          <a:xfrm flipH="1">
            <a:off x="6506055" y="2411100"/>
            <a:ext cx="101472" cy="2597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8C816F20-71E4-432D-A7C4-00AA08D73B96}"/>
              </a:ext>
            </a:extLst>
          </p:cNvPr>
          <p:cNvCxnSpPr>
            <a:cxnSpLocks/>
          </p:cNvCxnSpPr>
          <p:nvPr/>
        </p:nvCxnSpPr>
        <p:spPr>
          <a:xfrm flipH="1">
            <a:off x="6587756" y="2424256"/>
            <a:ext cx="69601" cy="2465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E8DC50B-F7B6-4F0B-B5AB-4CB6CC6F189B}"/>
              </a:ext>
            </a:extLst>
          </p:cNvPr>
          <p:cNvCxnSpPr>
            <a:cxnSpLocks/>
          </p:cNvCxnSpPr>
          <p:nvPr/>
        </p:nvCxnSpPr>
        <p:spPr>
          <a:xfrm flipH="1">
            <a:off x="6657357" y="2424256"/>
            <a:ext cx="59508" cy="2465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75B12BCA-F1A1-4D33-8082-30C39DA5F1CB}"/>
              </a:ext>
            </a:extLst>
          </p:cNvPr>
          <p:cNvCxnSpPr>
            <a:cxnSpLocks/>
          </p:cNvCxnSpPr>
          <p:nvPr/>
        </p:nvCxnSpPr>
        <p:spPr>
          <a:xfrm flipH="1">
            <a:off x="6747167" y="2424256"/>
            <a:ext cx="43421" cy="2465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138F32C-9677-4A8B-9081-FFDF802CEA69}"/>
              </a:ext>
            </a:extLst>
          </p:cNvPr>
          <p:cNvCxnSpPr>
            <a:cxnSpLocks/>
          </p:cNvCxnSpPr>
          <p:nvPr/>
        </p:nvCxnSpPr>
        <p:spPr>
          <a:xfrm>
            <a:off x="6837736" y="2424256"/>
            <a:ext cx="0" cy="2465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736512C-7254-4AB7-9902-4CCC7DBDE834}"/>
              </a:ext>
            </a:extLst>
          </p:cNvPr>
          <p:cNvCxnSpPr>
            <a:cxnSpLocks/>
          </p:cNvCxnSpPr>
          <p:nvPr/>
        </p:nvCxnSpPr>
        <p:spPr>
          <a:xfrm flipV="1">
            <a:off x="9571633" y="3742663"/>
            <a:ext cx="282836" cy="25064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B9FE2C7A-C407-488A-8F2A-E742378B3CEB}"/>
              </a:ext>
            </a:extLst>
          </p:cNvPr>
          <p:cNvCxnSpPr>
            <a:cxnSpLocks/>
          </p:cNvCxnSpPr>
          <p:nvPr/>
        </p:nvCxnSpPr>
        <p:spPr>
          <a:xfrm>
            <a:off x="9416721" y="4867543"/>
            <a:ext cx="209879" cy="3355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Picture 121">
            <a:extLst>
              <a:ext uri="{FF2B5EF4-FFF2-40B4-BE49-F238E27FC236}">
                <a16:creationId xmlns:a16="http://schemas.microsoft.com/office/drawing/2014/main" id="{AE2E3411-8BE9-4CE0-8F35-332E9FF34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498" y="867465"/>
            <a:ext cx="3045646" cy="21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74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D352-4566-4F82-BADE-4424FE387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Moderator Water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FBEF3-E624-4DD7-ACDB-0C43A2EAD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7AE38E-DBDC-40E0-9E47-E3E723A29071}"/>
              </a:ext>
            </a:extLst>
          </p:cNvPr>
          <p:cNvGrpSpPr/>
          <p:nvPr/>
        </p:nvGrpSpPr>
        <p:grpSpPr>
          <a:xfrm>
            <a:off x="344288" y="857249"/>
            <a:ext cx="2910086" cy="5295901"/>
            <a:chOff x="7645120" y="857249"/>
            <a:chExt cx="2946679" cy="538997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D59E1F7-83AB-46B3-B45E-08E7EA149D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120" y="857249"/>
              <a:ext cx="2927629" cy="5389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F7DD88A-BC96-40E2-A0CE-6B854844DFF1}"/>
                </a:ext>
              </a:extLst>
            </p:cNvPr>
            <p:cNvCxnSpPr/>
            <p:nvPr/>
          </p:nvCxnSpPr>
          <p:spPr>
            <a:xfrm flipH="1">
              <a:off x="9629775" y="2152650"/>
              <a:ext cx="19050" cy="7048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532B9BB-F703-4A1F-9E7F-62DC4AAE4B2E}"/>
                </a:ext>
              </a:extLst>
            </p:cNvPr>
            <p:cNvCxnSpPr/>
            <p:nvPr/>
          </p:nvCxnSpPr>
          <p:spPr>
            <a:xfrm flipH="1">
              <a:off x="8896350" y="2105025"/>
              <a:ext cx="19050" cy="7048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BBE4058-3B54-49B4-8316-64E1D5828FA4}"/>
                </a:ext>
              </a:extLst>
            </p:cNvPr>
            <p:cNvCxnSpPr/>
            <p:nvPr/>
          </p:nvCxnSpPr>
          <p:spPr>
            <a:xfrm>
              <a:off x="9944100" y="1381125"/>
              <a:ext cx="476250" cy="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C2F87F9-0FF5-49DD-8E9B-6868A3E647AA}"/>
                </a:ext>
              </a:extLst>
            </p:cNvPr>
            <p:cNvCxnSpPr/>
            <p:nvPr/>
          </p:nvCxnSpPr>
          <p:spPr>
            <a:xfrm flipH="1">
              <a:off x="8267700" y="1343025"/>
              <a:ext cx="46672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7D20521-351D-49AA-A71A-09A387D077A6}"/>
                </a:ext>
              </a:extLst>
            </p:cNvPr>
            <p:cNvCxnSpPr/>
            <p:nvPr/>
          </p:nvCxnSpPr>
          <p:spPr>
            <a:xfrm>
              <a:off x="9686925" y="857249"/>
              <a:ext cx="0" cy="4857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E49F649-1A2A-4F77-97AB-3CD7DE252D16}"/>
                </a:ext>
              </a:extLst>
            </p:cNvPr>
            <p:cNvCxnSpPr/>
            <p:nvPr/>
          </p:nvCxnSpPr>
          <p:spPr>
            <a:xfrm flipH="1">
              <a:off x="8896350" y="857249"/>
              <a:ext cx="9525" cy="4857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E999C5C-9C7C-47FA-ADF2-CE57C4C28217}"/>
                </a:ext>
              </a:extLst>
            </p:cNvPr>
            <p:cNvCxnSpPr/>
            <p:nvPr/>
          </p:nvCxnSpPr>
          <p:spPr>
            <a:xfrm>
              <a:off x="9639300" y="3619500"/>
              <a:ext cx="542925" cy="1238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E8CCDE5-7CD2-4474-996B-404A19379130}"/>
                </a:ext>
              </a:extLst>
            </p:cNvPr>
            <p:cNvCxnSpPr/>
            <p:nvPr/>
          </p:nvCxnSpPr>
          <p:spPr>
            <a:xfrm flipH="1">
              <a:off x="8362950" y="3619500"/>
              <a:ext cx="457200" cy="6191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2572C42-7EE4-4681-B7C5-C47BA9DC9B5D}"/>
                </a:ext>
              </a:extLst>
            </p:cNvPr>
            <p:cNvCxnSpPr/>
            <p:nvPr/>
          </p:nvCxnSpPr>
          <p:spPr>
            <a:xfrm flipH="1">
              <a:off x="10182225" y="4210050"/>
              <a:ext cx="19050" cy="7048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D2B3927-986B-4F9A-89BE-629415BE2486}"/>
                </a:ext>
              </a:extLst>
            </p:cNvPr>
            <p:cNvCxnSpPr/>
            <p:nvPr/>
          </p:nvCxnSpPr>
          <p:spPr>
            <a:xfrm flipH="1">
              <a:off x="8181975" y="4200525"/>
              <a:ext cx="19050" cy="7048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6014C10-B337-4976-830C-0E83B11D1B41}"/>
                </a:ext>
              </a:extLst>
            </p:cNvPr>
            <p:cNvCxnSpPr/>
            <p:nvPr/>
          </p:nvCxnSpPr>
          <p:spPr>
            <a:xfrm>
              <a:off x="10182225" y="5791200"/>
              <a:ext cx="40957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B988B8E-067A-4638-A7E5-5EA04A30E596}"/>
                </a:ext>
              </a:extLst>
            </p:cNvPr>
            <p:cNvCxnSpPr/>
            <p:nvPr/>
          </p:nvCxnSpPr>
          <p:spPr>
            <a:xfrm flipH="1">
              <a:off x="7664170" y="5734050"/>
              <a:ext cx="52733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D136344-A41C-4F06-A3B2-C61F12D24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895" y="857250"/>
            <a:ext cx="4783363" cy="53756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95A760-67C3-4B20-9764-4110AC7E0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129" y="857249"/>
            <a:ext cx="2642083" cy="539148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C6CC65-9D9D-4E4E-9B0F-C54703A6DC27}"/>
              </a:ext>
            </a:extLst>
          </p:cNvPr>
          <p:cNvCxnSpPr>
            <a:cxnSpLocks/>
          </p:cNvCxnSpPr>
          <p:nvPr/>
        </p:nvCxnSpPr>
        <p:spPr>
          <a:xfrm flipH="1">
            <a:off x="4387850" y="1381125"/>
            <a:ext cx="44767" cy="204787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737473-0D47-4B46-BA03-68308F5BC610}"/>
              </a:ext>
            </a:extLst>
          </p:cNvPr>
          <p:cNvCxnSpPr>
            <a:cxnSpLocks/>
          </p:cNvCxnSpPr>
          <p:nvPr/>
        </p:nvCxnSpPr>
        <p:spPr>
          <a:xfrm>
            <a:off x="3696017" y="4028654"/>
            <a:ext cx="0" cy="165459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17387D1-D8C3-4D78-A3E8-4B52C5910780}"/>
              </a:ext>
            </a:extLst>
          </p:cNvPr>
          <p:cNvCxnSpPr>
            <a:cxnSpLocks/>
          </p:cNvCxnSpPr>
          <p:nvPr/>
        </p:nvCxnSpPr>
        <p:spPr>
          <a:xfrm>
            <a:off x="4089717" y="6036449"/>
            <a:ext cx="109188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F3AC0F1-79A0-4D0D-B68B-F51D1121F0CF}"/>
              </a:ext>
            </a:extLst>
          </p:cNvPr>
          <p:cNvCxnSpPr>
            <a:cxnSpLocks/>
          </p:cNvCxnSpPr>
          <p:nvPr/>
        </p:nvCxnSpPr>
        <p:spPr>
          <a:xfrm flipV="1">
            <a:off x="5531167" y="4102100"/>
            <a:ext cx="56833" cy="16891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40239D-464D-4774-AE35-4497AD8E4BE2}"/>
              </a:ext>
            </a:extLst>
          </p:cNvPr>
          <p:cNvCxnSpPr>
            <a:cxnSpLocks/>
          </p:cNvCxnSpPr>
          <p:nvPr/>
        </p:nvCxnSpPr>
        <p:spPr>
          <a:xfrm flipV="1">
            <a:off x="4889817" y="1381125"/>
            <a:ext cx="56833" cy="205697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5F6A7D3-AD2D-4194-8739-9B80FC7CF1DB}"/>
              </a:ext>
            </a:extLst>
          </p:cNvPr>
          <p:cNvCxnSpPr>
            <a:cxnSpLocks/>
          </p:cNvCxnSpPr>
          <p:nvPr/>
        </p:nvCxnSpPr>
        <p:spPr>
          <a:xfrm flipH="1">
            <a:off x="3784600" y="3837734"/>
            <a:ext cx="501967" cy="802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2ED6B31-CEE8-4BEA-B7BB-761335ABBA00}"/>
              </a:ext>
            </a:extLst>
          </p:cNvPr>
          <p:cNvCxnSpPr>
            <a:cxnSpLocks/>
          </p:cNvCxnSpPr>
          <p:nvPr/>
        </p:nvCxnSpPr>
        <p:spPr>
          <a:xfrm flipH="1" flipV="1">
            <a:off x="5022851" y="3899265"/>
            <a:ext cx="444499" cy="186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82BBC7-F38B-46A5-A228-F227391CED2C}"/>
              </a:ext>
            </a:extLst>
          </p:cNvPr>
          <p:cNvCxnSpPr>
            <a:cxnSpLocks/>
          </p:cNvCxnSpPr>
          <p:nvPr/>
        </p:nvCxnSpPr>
        <p:spPr>
          <a:xfrm flipV="1">
            <a:off x="7956867" y="3016250"/>
            <a:ext cx="56833" cy="22355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992D306-C37A-47EB-934B-CD906FF2A41B}"/>
              </a:ext>
            </a:extLst>
          </p:cNvPr>
          <p:cNvCxnSpPr>
            <a:cxnSpLocks/>
          </p:cNvCxnSpPr>
          <p:nvPr/>
        </p:nvCxnSpPr>
        <p:spPr>
          <a:xfrm flipH="1">
            <a:off x="8553450" y="1508760"/>
            <a:ext cx="63817" cy="130111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838D0A1-4607-42BA-91CB-91BE08296C77}"/>
              </a:ext>
            </a:extLst>
          </p:cNvPr>
          <p:cNvCxnSpPr>
            <a:cxnSpLocks/>
          </p:cNvCxnSpPr>
          <p:nvPr/>
        </p:nvCxnSpPr>
        <p:spPr>
          <a:xfrm flipH="1">
            <a:off x="7473950" y="1575165"/>
            <a:ext cx="63817" cy="14410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767C8C6-C93A-4006-85C6-2727129D80D0}"/>
              </a:ext>
            </a:extLst>
          </p:cNvPr>
          <p:cNvCxnSpPr>
            <a:cxnSpLocks/>
          </p:cNvCxnSpPr>
          <p:nvPr/>
        </p:nvCxnSpPr>
        <p:spPr>
          <a:xfrm>
            <a:off x="7537767" y="3016250"/>
            <a:ext cx="27273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5CB5E77-B774-4A88-B43E-4C848C59FB67}"/>
              </a:ext>
            </a:extLst>
          </p:cNvPr>
          <p:cNvCxnSpPr>
            <a:cxnSpLocks/>
          </p:cNvCxnSpPr>
          <p:nvPr/>
        </p:nvCxnSpPr>
        <p:spPr>
          <a:xfrm flipH="1">
            <a:off x="8178800" y="2895965"/>
            <a:ext cx="374650" cy="1202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BE8E2B-3DB7-4EE0-84D7-4A3FB719D580}"/>
              </a:ext>
            </a:extLst>
          </p:cNvPr>
          <p:cNvCxnSpPr>
            <a:cxnSpLocks/>
          </p:cNvCxnSpPr>
          <p:nvPr/>
        </p:nvCxnSpPr>
        <p:spPr>
          <a:xfrm flipV="1">
            <a:off x="8178800" y="3111500"/>
            <a:ext cx="685800" cy="1019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6D5D2D8-DC6E-4746-87FE-DBE6FB442C77}"/>
              </a:ext>
            </a:extLst>
          </p:cNvPr>
          <p:cNvCxnSpPr>
            <a:cxnSpLocks/>
          </p:cNvCxnSpPr>
          <p:nvPr/>
        </p:nvCxnSpPr>
        <p:spPr>
          <a:xfrm flipV="1">
            <a:off x="8998267" y="1575165"/>
            <a:ext cx="69533" cy="150014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44D1EE7-5153-4462-8112-2E6A3C555315}"/>
              </a:ext>
            </a:extLst>
          </p:cNvPr>
          <p:cNvCxnSpPr>
            <a:cxnSpLocks/>
          </p:cNvCxnSpPr>
          <p:nvPr/>
        </p:nvCxnSpPr>
        <p:spPr>
          <a:xfrm>
            <a:off x="9207817" y="1448165"/>
            <a:ext cx="1276033" cy="1270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AEB3E8D-F6BC-4B3A-BFF5-EB4C145C433E}"/>
              </a:ext>
            </a:extLst>
          </p:cNvPr>
          <p:cNvCxnSpPr>
            <a:cxnSpLocks/>
          </p:cNvCxnSpPr>
          <p:nvPr/>
        </p:nvCxnSpPr>
        <p:spPr>
          <a:xfrm flipH="1">
            <a:off x="10623550" y="1742234"/>
            <a:ext cx="70167" cy="16958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12838E7-DBB4-4C2F-8015-122376DEC986}"/>
              </a:ext>
            </a:extLst>
          </p:cNvPr>
          <p:cNvCxnSpPr>
            <a:cxnSpLocks/>
          </p:cNvCxnSpPr>
          <p:nvPr/>
        </p:nvCxnSpPr>
        <p:spPr>
          <a:xfrm flipH="1">
            <a:off x="10077450" y="3448415"/>
            <a:ext cx="406400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7AF0C5-47CD-4BAE-BF66-C6F89E4F020F}"/>
              </a:ext>
            </a:extLst>
          </p:cNvPr>
          <p:cNvCxnSpPr>
            <a:cxnSpLocks/>
          </p:cNvCxnSpPr>
          <p:nvPr/>
        </p:nvCxnSpPr>
        <p:spPr>
          <a:xfrm flipH="1">
            <a:off x="9975850" y="3536474"/>
            <a:ext cx="44767" cy="118157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EE6C071-CE9E-4A27-A5DB-6B26C7F3D6CC}"/>
              </a:ext>
            </a:extLst>
          </p:cNvPr>
          <p:cNvCxnSpPr>
            <a:cxnSpLocks/>
          </p:cNvCxnSpPr>
          <p:nvPr/>
        </p:nvCxnSpPr>
        <p:spPr>
          <a:xfrm flipH="1">
            <a:off x="9537700" y="3474943"/>
            <a:ext cx="44767" cy="119230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9AC8506-4E17-4C10-83B1-869B1945381F}"/>
              </a:ext>
            </a:extLst>
          </p:cNvPr>
          <p:cNvSpPr txBox="1"/>
          <p:nvPr/>
        </p:nvSpPr>
        <p:spPr>
          <a:xfrm>
            <a:off x="337938" y="6178951"/>
            <a:ext cx="2891035" cy="3139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Top Upstream (Heavy Water)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4E124D4-877B-4B76-AF26-F72B22622633}"/>
              </a:ext>
            </a:extLst>
          </p:cNvPr>
          <p:cNvSpPr txBox="1"/>
          <p:nvPr/>
        </p:nvSpPr>
        <p:spPr>
          <a:xfrm>
            <a:off x="3627760" y="6265981"/>
            <a:ext cx="2259008" cy="53553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Top Downstream (Light Water)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A2B3DCF-CE7A-4D6E-AB29-4BBD1409ED33}"/>
              </a:ext>
            </a:extLst>
          </p:cNvPr>
          <p:cNvSpPr txBox="1"/>
          <p:nvPr/>
        </p:nvSpPr>
        <p:spPr>
          <a:xfrm>
            <a:off x="7537767" y="6259235"/>
            <a:ext cx="2259008" cy="53553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Bottom Moderators (Light Water)</a:t>
            </a:r>
          </a:p>
        </p:txBody>
      </p:sp>
    </p:spTree>
    <p:extLst>
      <p:ext uri="{BB962C8B-B14F-4D97-AF65-F5344CB8AC3E}">
        <p14:creationId xmlns:p14="http://schemas.microsoft.com/office/powerpoint/2010/main" val="21813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Moderator Welding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3" y="904875"/>
            <a:ext cx="5691378" cy="5562600"/>
          </a:xfrm>
        </p:spPr>
        <p:txBody>
          <a:bodyPr/>
          <a:lstStyle/>
          <a:p>
            <a:r>
              <a:rPr lang="en-US" dirty="0"/>
              <a:t>Hydrogen Vessel EB welds feature difficult geometry but were consistently successful after development</a:t>
            </a:r>
          </a:p>
          <a:p>
            <a:r>
              <a:rPr lang="en-US" dirty="0"/>
              <a:t>Vacuum Vessel welds feature difficult geometry and extremely thin welds</a:t>
            </a:r>
          </a:p>
          <a:p>
            <a:pPr lvl="1"/>
            <a:r>
              <a:rPr lang="en-US" dirty="0"/>
              <a:t>Scrapped 2/3 fully inspected vessels</a:t>
            </a:r>
          </a:p>
          <a:p>
            <a:pPr lvl="1"/>
            <a:r>
              <a:rPr lang="en-US" dirty="0"/>
              <a:t>No success in EB redevelopment</a:t>
            </a:r>
          </a:p>
          <a:p>
            <a:pPr lvl="1"/>
            <a:r>
              <a:rPr lang="en-US" dirty="0"/>
              <a:t>GTAW VV were successful</a:t>
            </a:r>
          </a:p>
          <a:p>
            <a:r>
              <a:rPr lang="en-US" dirty="0"/>
              <a:t>Plan to EB H</a:t>
            </a:r>
            <a:r>
              <a:rPr lang="en-US" baseline="-25000" dirty="0"/>
              <a:t>2</a:t>
            </a:r>
            <a:r>
              <a:rPr lang="en-US" dirty="0"/>
              <a:t> vessels and GTAW Vacuum vessels as in IRP-2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5" b="11660"/>
          <a:stretch/>
        </p:blipFill>
        <p:spPr bwMode="auto">
          <a:xfrm>
            <a:off x="6321319" y="3286123"/>
            <a:ext cx="3048000" cy="333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8"/>
          <a:stretch/>
        </p:blipFill>
        <p:spPr>
          <a:xfrm>
            <a:off x="6321319" y="799572"/>
            <a:ext cx="3266589" cy="22674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2ABF95-F2AE-491D-A77E-3AABEA21A6E5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78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Cadmium Application and Machining Issues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63" y="1625588"/>
            <a:ext cx="5576887" cy="375603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7472" y="1219863"/>
            <a:ext cx="6053327" cy="495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Only one known source for Cd spraying</a:t>
            </a:r>
          </a:p>
          <a:p>
            <a:pPr lvl="1"/>
            <a:r>
              <a:rPr lang="en-US" dirty="0"/>
              <a:t>Many issues with adhesion and thickness consistency</a:t>
            </a:r>
          </a:p>
          <a:p>
            <a:pPr lvl="1"/>
            <a:r>
              <a:rPr lang="en-US" dirty="0"/>
              <a:t>Adhesion improved if only one layer is sprayed</a:t>
            </a:r>
          </a:p>
          <a:p>
            <a:r>
              <a:rPr lang="en-US" dirty="0"/>
              <a:t>Limited sources for machining of cadmium</a:t>
            </a:r>
          </a:p>
          <a:p>
            <a:pPr lvl="1"/>
            <a:r>
              <a:rPr lang="en-US" dirty="0"/>
              <a:t>Allows one heavy layer to be sprayed with no subsequent touch up</a:t>
            </a:r>
          </a:p>
          <a:p>
            <a:pPr lvl="1"/>
            <a:r>
              <a:rPr lang="en-US" dirty="0"/>
              <a:t>Makes necessary moderator fit up and thickness tolerances possible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B4182-9C0D-42A1-A6E4-9CA7C72E5492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92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Moderator Fit Up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771525"/>
            <a:ext cx="5396101" cy="5934075"/>
          </a:xfrm>
        </p:spPr>
        <p:txBody>
          <a:bodyPr/>
          <a:lstStyle/>
          <a:p>
            <a:r>
              <a:rPr lang="en-US" dirty="0"/>
              <a:t>Minimal issues fitting up ambient and downstream cryogenic moderators</a:t>
            </a:r>
          </a:p>
          <a:p>
            <a:r>
              <a:rPr lang="en-US" dirty="0"/>
              <a:t>Fit requirement for heat removal from Top Upstream Moderator very problematic</a:t>
            </a:r>
          </a:p>
          <a:p>
            <a:pPr lvl="1"/>
            <a:r>
              <a:rPr lang="en-US" dirty="0"/>
              <a:t>GTAW Vacuum Vessel marginal in straightness for required fit </a:t>
            </a:r>
          </a:p>
          <a:p>
            <a:pPr lvl="1"/>
            <a:r>
              <a:rPr lang="en-US" dirty="0"/>
              <a:t>Lots of time intensive match machining</a:t>
            </a:r>
          </a:p>
          <a:p>
            <a:r>
              <a:rPr lang="en-US" dirty="0"/>
              <a:t>Spraying Cd into moderator pocket loosens fit requirement</a:t>
            </a:r>
          </a:p>
          <a:p>
            <a:pPr lvl="1"/>
            <a:r>
              <a:rPr lang="en-US" dirty="0"/>
              <a:t>Prefer to develop He lid Cd coating and subsequent welding</a:t>
            </a:r>
          </a:p>
          <a:p>
            <a:pPr lvl="1"/>
            <a:endParaRPr lang="en-US" dirty="0"/>
          </a:p>
        </p:txBody>
      </p:sp>
      <p:pic>
        <p:nvPicPr>
          <p:cNvPr id="4" name="Picture 2" descr="\\nscd\Groups\NFDD\Engineering_Group\System_Engineers\163_Documents\Spare IRP\photos\TUS Fit up blueing\3rd\IMG_1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4" y="1241024"/>
            <a:ext cx="6221305" cy="466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095626-4B15-4865-B425-BAECE8D4DFCF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09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Serpentine Plate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3" y="1095375"/>
            <a:ext cx="6015228" cy="5076825"/>
          </a:xfrm>
        </p:spPr>
        <p:txBody>
          <a:bodyPr/>
          <a:lstStyle/>
          <a:p>
            <a:r>
              <a:rPr lang="en-US" dirty="0"/>
              <a:t>Flatness requirement for weld fit up was problematic for IRP-2</a:t>
            </a:r>
          </a:p>
          <a:p>
            <a:r>
              <a:rPr lang="en-US" dirty="0"/>
              <a:t>Some subsequent tolerances were missed due to material movement from machining and welding</a:t>
            </a:r>
          </a:p>
          <a:p>
            <a:pPr lvl="1"/>
            <a:r>
              <a:rPr lang="en-US" dirty="0"/>
              <a:t>No major issues</a:t>
            </a:r>
          </a:p>
          <a:p>
            <a:r>
              <a:rPr lang="en-US" dirty="0"/>
              <a:t>Difficult to inspect EB welding</a:t>
            </a:r>
          </a:p>
          <a:p>
            <a:r>
              <a:rPr lang="en-US" dirty="0"/>
              <a:t>Serpentine channels will be removed and replaced with gun drilled beamtube cooling channels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t="4252" r="7647" b="26981"/>
          <a:stretch/>
        </p:blipFill>
        <p:spPr bwMode="auto">
          <a:xfrm>
            <a:off x="6672512" y="881337"/>
            <a:ext cx="4897621" cy="24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3402001"/>
            <a:ext cx="3445308" cy="273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918E15-7F25-4380-9598-CC5265A43F85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06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Helium Lid Welds likely leak sites in IRP-1 and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3" y="908685"/>
            <a:ext cx="5768858" cy="4047778"/>
          </a:xfrm>
        </p:spPr>
        <p:txBody>
          <a:bodyPr/>
          <a:lstStyle/>
          <a:p>
            <a:r>
              <a:rPr lang="en-US" dirty="0"/>
              <a:t>Top Upstream Helium Lid had problematic weld access</a:t>
            </a:r>
          </a:p>
          <a:p>
            <a:pPr lvl="1"/>
            <a:r>
              <a:rPr lang="en-US" dirty="0"/>
              <a:t>Access improved by removing water lid from top upstream</a:t>
            </a:r>
          </a:p>
          <a:p>
            <a:pPr lvl="1"/>
            <a:r>
              <a:rPr lang="en-US" dirty="0"/>
              <a:t>Plan to EB weld Top Upstream Helium lid to reduce Cd inclusion risk</a:t>
            </a:r>
          </a:p>
          <a:p>
            <a:r>
              <a:rPr lang="en-US" sz="2600" dirty="0"/>
              <a:t>Development activity to access robustness of current downstream helium lid welds planned</a:t>
            </a:r>
          </a:p>
          <a:p>
            <a:pPr lvl="1"/>
            <a:r>
              <a:rPr lang="en-US" dirty="0"/>
              <a:t>May EB weld or change joint design if necessary</a:t>
            </a:r>
          </a:p>
          <a:p>
            <a:pPr lvl="1"/>
            <a:r>
              <a:rPr lang="en-US" dirty="0"/>
              <a:t>Access improved with new premoderator design</a:t>
            </a:r>
          </a:p>
          <a:p>
            <a:endParaRPr lang="en-US" dirty="0"/>
          </a:p>
        </p:txBody>
      </p:sp>
      <p:pic>
        <p:nvPicPr>
          <p:cNvPr id="6" name="Picture 2" descr="\\nscd\Groups\NFDD\Engineering_Group\System_Engineers\163_Documents\Spare IRP\2017_03_12_HeliumLidReplacementLeakCheckRound1\DSC_04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r="21337"/>
          <a:stretch/>
        </p:blipFill>
        <p:spPr bwMode="auto">
          <a:xfrm>
            <a:off x="6696075" y="949251"/>
            <a:ext cx="4486275" cy="51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D2E7A1-1B89-42CD-835C-881CDF8013C9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95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B9F6-7450-46AA-8EF5-42ED70152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E320-CC9F-4236-B650-DFB161DE3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13" y="1405111"/>
            <a:ext cx="11369809" cy="4047778"/>
          </a:xfrm>
        </p:spPr>
        <p:txBody>
          <a:bodyPr/>
          <a:lstStyle/>
          <a:p>
            <a:r>
              <a:rPr lang="en-US" sz="3200" dirty="0"/>
              <a:t>Overview</a:t>
            </a:r>
          </a:p>
          <a:p>
            <a:r>
              <a:rPr lang="en-US" sz="3200" dirty="0"/>
              <a:t>2017 AAC Recommendations</a:t>
            </a:r>
          </a:p>
          <a:p>
            <a:r>
              <a:rPr lang="en-US" sz="3200" dirty="0"/>
              <a:t>IRP-1 Performance</a:t>
            </a:r>
          </a:p>
          <a:p>
            <a:r>
              <a:rPr lang="en-US" sz="3200" dirty="0"/>
              <a:t>IRP-3 Design Changes</a:t>
            </a:r>
          </a:p>
          <a:p>
            <a:r>
              <a:rPr lang="en-US" sz="3200" dirty="0"/>
              <a:t>IRP-3 Procurement Strategy</a:t>
            </a:r>
          </a:p>
          <a:p>
            <a:r>
              <a:rPr lang="en-US" sz="3200" dirty="0"/>
              <a:t>Summary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B03BF-203A-4ED9-A454-8C245E0D7E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4" r="31352"/>
          <a:stretch/>
        </p:blipFill>
        <p:spPr>
          <a:xfrm>
            <a:off x="7543800" y="544975"/>
            <a:ext cx="3362325" cy="56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52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Pipe chases added back to reflector vessel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898" y="1047750"/>
            <a:ext cx="6253352" cy="5172073"/>
          </a:xfrm>
        </p:spPr>
        <p:txBody>
          <a:bodyPr/>
          <a:lstStyle/>
          <a:p>
            <a:r>
              <a:rPr lang="en-US" dirty="0"/>
              <a:t>In IRP-2, bottom reflector utilities were run within reflector vessel</a:t>
            </a:r>
          </a:p>
          <a:p>
            <a:pPr lvl="1"/>
            <a:r>
              <a:rPr lang="en-US" dirty="0"/>
              <a:t>Lots of additional aluminum welding</a:t>
            </a:r>
          </a:p>
          <a:p>
            <a:r>
              <a:rPr lang="en-US" dirty="0"/>
              <a:t>In order to transition utilities to SS as soon as possible, bottom reflector utilities will be run in pipe chases on the outer diameter</a:t>
            </a:r>
          </a:p>
          <a:p>
            <a:pPr lvl="1"/>
            <a:r>
              <a:rPr lang="en-US" dirty="0"/>
              <a:t>This method was used in IRP-1</a:t>
            </a:r>
          </a:p>
          <a:p>
            <a:r>
              <a:rPr lang="en-US" dirty="0"/>
              <a:t>Creates some additional complexity in circumferential reflector welds</a:t>
            </a:r>
          </a:p>
          <a:p>
            <a:r>
              <a:rPr lang="en-US" dirty="0"/>
              <a:t>Eases requirement for precision of piping fabrication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878698"/>
            <a:ext cx="5251449" cy="536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8F6734-65CD-4419-8BAF-A49B8B8C914F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60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Water layer broken off transfer lines immediately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761999"/>
            <a:ext cx="6662927" cy="5153025"/>
          </a:xfrm>
        </p:spPr>
        <p:txBody>
          <a:bodyPr/>
          <a:lstStyle/>
          <a:p>
            <a:r>
              <a:rPr lang="en-US" dirty="0"/>
              <a:t>Simplify transfer lines by breaking off water leaving only 4 concentric lines</a:t>
            </a:r>
          </a:p>
          <a:p>
            <a:pPr lvl="1"/>
            <a:r>
              <a:rPr lang="en-US" dirty="0"/>
              <a:t>Reduces risk of pulling on moderator structures</a:t>
            </a:r>
          </a:p>
          <a:p>
            <a:pPr lvl="1"/>
            <a:r>
              <a:rPr lang="en-US" dirty="0"/>
              <a:t>Allows for transfer line functional tests</a:t>
            </a:r>
          </a:p>
          <a:p>
            <a:r>
              <a:rPr lang="en-US" dirty="0"/>
              <a:t>Potential for increased heat load to hydrogen system by not having water near vacuum layer</a:t>
            </a:r>
          </a:p>
          <a:p>
            <a:pPr lvl="1"/>
            <a:r>
              <a:rPr lang="en-US" dirty="0"/>
              <a:t>In close proximity to reflector vessel, wrap aluminum wire between vacuum layer and water pipe to cool vacuum layer and reduce radiation heat transfer</a:t>
            </a:r>
          </a:p>
          <a:p>
            <a:r>
              <a:rPr lang="en-US" dirty="0"/>
              <a:t>No mitre bends in transfer lines</a:t>
            </a:r>
          </a:p>
          <a:p>
            <a:pPr lvl="1"/>
            <a:r>
              <a:rPr lang="en-US" dirty="0"/>
              <a:t>Improves venting and structural robustness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E74356-B424-4F1D-BF58-C43BFF66B046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0B0BD-D7E9-410F-9E31-59860D11A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30"/>
          <a:stretch/>
        </p:blipFill>
        <p:spPr>
          <a:xfrm>
            <a:off x="7318967" y="931302"/>
            <a:ext cx="4197956" cy="2598965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6" t="14707" r="5937" b="19035"/>
          <a:stretch/>
        </p:blipFill>
        <p:spPr bwMode="auto">
          <a:xfrm rot="10800000">
            <a:off x="7884004" y="3630620"/>
            <a:ext cx="3067883" cy="267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9014FDA-37AE-4B37-AF31-ADC8BAACA0BE}"/>
              </a:ext>
            </a:extLst>
          </p:cNvPr>
          <p:cNvSpPr/>
          <p:nvPr/>
        </p:nvSpPr>
        <p:spPr>
          <a:xfrm>
            <a:off x="9144568" y="2802735"/>
            <a:ext cx="546754" cy="5702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853B1E-C038-4E02-AAEE-D0F987FCE405}"/>
              </a:ext>
            </a:extLst>
          </p:cNvPr>
          <p:cNvCxnSpPr>
            <a:cxnSpLocks/>
          </p:cNvCxnSpPr>
          <p:nvPr/>
        </p:nvCxnSpPr>
        <p:spPr>
          <a:xfrm>
            <a:off x="9417945" y="3372986"/>
            <a:ext cx="202305" cy="109423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026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320040"/>
            <a:ext cx="11915774" cy="929485"/>
          </a:xfrm>
        </p:spPr>
        <p:txBody>
          <a:bodyPr/>
          <a:lstStyle/>
          <a:p>
            <a:r>
              <a:rPr lang="en-US" dirty="0"/>
              <a:t>Transfer line routing allows testing before stacking shielding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019175"/>
            <a:ext cx="6139053" cy="5238749"/>
          </a:xfrm>
        </p:spPr>
        <p:txBody>
          <a:bodyPr/>
          <a:lstStyle/>
          <a:p>
            <a:r>
              <a:rPr lang="en-US" dirty="0"/>
              <a:t>New transfer line routing allows for transfer lines to be fabricated and tested in parallel with reflector vessel fabrication</a:t>
            </a:r>
          </a:p>
          <a:p>
            <a:pPr lvl="1"/>
            <a:r>
              <a:rPr lang="en-US" dirty="0"/>
              <a:t>Greatly improves schedule and reduces fabrication risk</a:t>
            </a:r>
          </a:p>
          <a:p>
            <a:pPr lvl="1"/>
            <a:r>
              <a:rPr lang="en-US" dirty="0"/>
              <a:t>Transfer line routing more complicated</a:t>
            </a:r>
          </a:p>
          <a:p>
            <a:r>
              <a:rPr lang="en-US" dirty="0"/>
              <a:t>Transfer lines installed and functionally tested prior to any shielding stacking</a:t>
            </a:r>
          </a:p>
          <a:p>
            <a:pPr lvl="1"/>
            <a:r>
              <a:rPr lang="en-US" dirty="0"/>
              <a:t>If issues are found later in fabrication, shielding can be easily removed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B91DF0-3168-4F07-A298-590CD8028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602" y="828674"/>
            <a:ext cx="1569967" cy="54292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C81FB7-D5B9-4D04-8C70-F9631DB3E569}"/>
              </a:ext>
            </a:extLst>
          </p:cNvPr>
          <p:cNvSpPr/>
          <p:nvPr/>
        </p:nvSpPr>
        <p:spPr>
          <a:xfrm>
            <a:off x="10728324" y="1019175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97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600062" cy="929485"/>
          </a:xfrm>
        </p:spPr>
        <p:txBody>
          <a:bodyPr/>
          <a:lstStyle/>
          <a:p>
            <a:r>
              <a:rPr lang="en-US" dirty="0"/>
              <a:t>Almost all water piping installed prior to stacking shielding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3" y="962025"/>
            <a:ext cx="6472428" cy="5295900"/>
          </a:xfrm>
        </p:spPr>
        <p:txBody>
          <a:bodyPr/>
          <a:lstStyle/>
          <a:p>
            <a:r>
              <a:rPr lang="en-US" dirty="0"/>
              <a:t>Water piping can be fabricated in parallel with reflector vessel if desired</a:t>
            </a:r>
          </a:p>
          <a:p>
            <a:pPr lvl="1"/>
            <a:r>
              <a:rPr lang="en-US" dirty="0"/>
              <a:t>Piping routing more complicated</a:t>
            </a:r>
          </a:p>
          <a:p>
            <a:r>
              <a:rPr lang="en-US" dirty="0"/>
              <a:t>All water piping can be brought to level above upper shielding prior to stacking shielding</a:t>
            </a:r>
          </a:p>
          <a:p>
            <a:pPr lvl="1"/>
            <a:r>
              <a:rPr lang="en-US" dirty="0"/>
              <a:t>2 lines must be crossed over upper shielding after stacking</a:t>
            </a:r>
          </a:p>
          <a:p>
            <a:pPr lvl="1"/>
            <a:r>
              <a:rPr lang="en-US" dirty="0"/>
              <a:t>Most testing can be performed prior to stacking of shielding</a:t>
            </a:r>
          </a:p>
          <a:p>
            <a:r>
              <a:rPr lang="en-US" dirty="0"/>
              <a:t>If issues are found after shipping, only 2 welds need to be cut to remove shielding to gain access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F87E5-6604-422A-B3D5-7422E58F6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717" y="1047750"/>
            <a:ext cx="4940916" cy="5118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FA72ED-86C6-4337-B964-F25443480043}"/>
              </a:ext>
            </a:extLst>
          </p:cNvPr>
          <p:cNvSpPr/>
          <p:nvPr/>
        </p:nvSpPr>
        <p:spPr>
          <a:xfrm>
            <a:off x="10674350" y="962025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7A9B6-E34B-4868-A051-DBA3B1A2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Transfer Line Terminations Incorporate As-Built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FC3E82-3B3D-4B90-B400-1453543BF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43" y="1389372"/>
            <a:ext cx="5588915" cy="4459299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C93B58-4D5C-4880-AD07-9A3B8BE64D9B}"/>
              </a:ext>
            </a:extLst>
          </p:cNvPr>
          <p:cNvSpPr txBox="1">
            <a:spLocks/>
          </p:cNvSpPr>
          <p:nvPr/>
        </p:nvSpPr>
        <p:spPr bwMode="auto">
          <a:xfrm>
            <a:off x="347473" y="1102461"/>
            <a:ext cx="4752980" cy="318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IRP-2 transfer lines were very close to not fitting core vessel penetrations</a:t>
            </a:r>
          </a:p>
          <a:p>
            <a:r>
              <a:rPr lang="en-US" dirty="0"/>
              <a:t>Survey and Alignment Team provided data on location of core vessel transfer line penetrations during IRP-2 installation</a:t>
            </a:r>
          </a:p>
          <a:p>
            <a:r>
              <a:rPr lang="en-US" dirty="0"/>
              <a:t>As-built data used to align nominal transfer line routing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88F1AF-981F-43BE-B562-89D28D922AD3}"/>
              </a:ext>
            </a:extLst>
          </p:cNvPr>
          <p:cNvSpPr/>
          <p:nvPr/>
        </p:nvSpPr>
        <p:spPr>
          <a:xfrm>
            <a:off x="10694058" y="92455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27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E568-89EC-421D-BC99-6BB147E55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Transfer Line Installation Improved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448F0-FAD9-4595-8DC2-D69C0F783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002577"/>
            <a:ext cx="6219583" cy="4797037"/>
          </a:xfrm>
        </p:spPr>
        <p:txBody>
          <a:bodyPr/>
          <a:lstStyle/>
          <a:p>
            <a:r>
              <a:rPr lang="en-US" dirty="0"/>
              <a:t>L-shaped spools to be added atop the IRP during installation to allow for greater tolerance for transfer line fit up</a:t>
            </a:r>
          </a:p>
          <a:p>
            <a:pPr lvl="1"/>
            <a:r>
              <a:rPr lang="en-US" dirty="0"/>
              <a:t>Existing spools will be pulled out of the way from outside the SDER to allow for installation and fit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73250-9FD8-4677-9B2F-3318BFD56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67" t="6160" b="15013"/>
          <a:stretch/>
        </p:blipFill>
        <p:spPr>
          <a:xfrm>
            <a:off x="1943100" y="3732151"/>
            <a:ext cx="3702078" cy="2687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BF6491-6601-40C2-AA45-52C85752C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/>
          <a:stretch/>
        </p:blipFill>
        <p:spPr>
          <a:xfrm>
            <a:off x="6549946" y="1346200"/>
            <a:ext cx="5472705" cy="3941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A91189-E021-494D-B55B-5B35B6ED57D7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22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64548-D660-480E-BD70-BC8AE8E3C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0066537" cy="929485"/>
          </a:xfrm>
        </p:spPr>
        <p:txBody>
          <a:bodyPr/>
          <a:lstStyle/>
          <a:p>
            <a:r>
              <a:rPr lang="en-US" dirty="0"/>
              <a:t>Alignment blocks will have recessed mounts to prevent movement during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FC711-D8D9-4BE8-96A1-B08DFEEE9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3" y="1346911"/>
            <a:ext cx="4752980" cy="3181993"/>
          </a:xfrm>
        </p:spPr>
        <p:txBody>
          <a:bodyPr/>
          <a:lstStyle/>
          <a:p>
            <a:r>
              <a:rPr lang="en-US" dirty="0"/>
              <a:t>Alignment blocks moved during initial IRP-2 installation because friction force was not enough to hold them in place</a:t>
            </a:r>
          </a:p>
          <a:p>
            <a:r>
              <a:rPr lang="en-US" dirty="0"/>
              <a:t>Machined recessed mounts will simplify alignment and prevent movement during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EDD41-3DCC-4F74-8348-7563D2533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5" r="6253"/>
          <a:stretch/>
        </p:blipFill>
        <p:spPr>
          <a:xfrm>
            <a:off x="5213265" y="1445468"/>
            <a:ext cx="6596743" cy="47128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16BD4B-7AAD-4D07-956F-26F0FC45EE3B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95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F399A-543C-4C7A-A7E9-7DC9FE3C5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Cadmium Picture Frames Recessed to Prevent Damage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0225C-1C74-438D-8B48-7985ECD32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0" y="1301750"/>
            <a:ext cx="5964422" cy="435518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1E514D-5548-4700-BA80-BCABD7591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2" r="11264"/>
          <a:stretch/>
        </p:blipFill>
        <p:spPr>
          <a:xfrm>
            <a:off x="412749" y="1301750"/>
            <a:ext cx="5097492" cy="43561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E77763-3FB9-4F1C-9CBD-4E34954E7B15}"/>
              </a:ext>
            </a:extLst>
          </p:cNvPr>
          <p:cNvSpPr txBox="1"/>
          <p:nvPr/>
        </p:nvSpPr>
        <p:spPr>
          <a:xfrm>
            <a:off x="1397000" y="5702701"/>
            <a:ext cx="2914650" cy="53553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Damaged Cadmium from MUTS Insertion/Removal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64C8AD-6476-4DDF-A1D6-B4EA3A6B98A2}"/>
              </a:ext>
            </a:extLst>
          </p:cNvPr>
          <p:cNvSpPr txBox="1"/>
          <p:nvPr/>
        </p:nvSpPr>
        <p:spPr>
          <a:xfrm>
            <a:off x="7141812" y="5702701"/>
            <a:ext cx="3072697" cy="53553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Cadmium Recessed to Prevent Damage during Handling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EAD528-DD78-49C2-8E5C-30A95184C914}"/>
              </a:ext>
            </a:extLst>
          </p:cNvPr>
          <p:cNvSpPr/>
          <p:nvPr/>
        </p:nvSpPr>
        <p:spPr>
          <a:xfrm>
            <a:off x="10574537" y="830949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63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F13C4-6D60-4028-9D1F-B7726C3A0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R &amp; D will Alleviate Manufacturing 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AE19F-EBE6-4C25-A996-1D3F417CF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350010"/>
            <a:ext cx="11369809" cy="4047778"/>
          </a:xfrm>
        </p:spPr>
        <p:txBody>
          <a:bodyPr/>
          <a:lstStyle/>
          <a:p>
            <a:r>
              <a:rPr lang="en-US" dirty="0"/>
              <a:t>Cadmium coating with limited access and subsequent cadmium machining</a:t>
            </a:r>
          </a:p>
          <a:p>
            <a:r>
              <a:rPr lang="en-US" dirty="0"/>
              <a:t>Helium lid weld development for welding adjacent to cadmium coatings</a:t>
            </a:r>
          </a:p>
          <a:p>
            <a:r>
              <a:rPr lang="en-US" dirty="0"/>
              <a:t>Transfer line tube bending and welding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250663D-2F84-485B-AA69-429DD76B3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22" y="3998864"/>
            <a:ext cx="3414562" cy="227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9D7DAC3-85CA-4271-A593-EA9C4FBF3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1" y="3974806"/>
            <a:ext cx="3033658" cy="236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9F84C7-5135-4905-9D6A-8177E46B2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232" y="3873865"/>
            <a:ext cx="3414562" cy="23604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3822CC-0AD0-407C-95FE-4DE7B6D5BCD7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89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IRP-3 Lifetime Consideration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870585"/>
            <a:ext cx="11369809" cy="5520690"/>
          </a:xfrm>
        </p:spPr>
        <p:txBody>
          <a:bodyPr/>
          <a:lstStyle/>
          <a:p>
            <a:r>
              <a:rPr lang="en-US" sz="2400" dirty="0"/>
              <a:t>IRP lifetime limited to 50 GWHr by aluminum radiation damage</a:t>
            </a:r>
          </a:p>
          <a:p>
            <a:pPr lvl="1"/>
            <a:r>
              <a:rPr lang="en-US" sz="2000" dirty="0"/>
              <a:t>Not a firm limit, 50 GWHr=~35 dpa</a:t>
            </a:r>
          </a:p>
          <a:p>
            <a:r>
              <a:rPr lang="en-US" sz="2400" dirty="0"/>
              <a:t>Ambient moderator poison and decoupler could easily be thickened to accomplish this lifetime</a:t>
            </a:r>
          </a:p>
          <a:p>
            <a:pPr lvl="1"/>
            <a:r>
              <a:rPr lang="en-US" sz="2000" dirty="0"/>
              <a:t>3% loss of flux at beginning of life compared to nominal poison</a:t>
            </a:r>
          </a:p>
          <a:p>
            <a:r>
              <a:rPr lang="en-US" sz="2400" dirty="0"/>
              <a:t>Decoupled hydrogen moderator could have problems with thickened poison plate</a:t>
            </a:r>
          </a:p>
          <a:p>
            <a:pPr lvl="1"/>
            <a:r>
              <a:rPr lang="en-US" sz="2000" dirty="0"/>
              <a:t>Moderator non-linear performance with power not well understood</a:t>
            </a:r>
          </a:p>
          <a:p>
            <a:pPr lvl="1"/>
            <a:r>
              <a:rPr lang="en-US" sz="2000" dirty="0"/>
              <a:t>If problem is with Hydrogen density, adding heat load would make it worse</a:t>
            </a:r>
          </a:p>
          <a:p>
            <a:pPr lvl="1"/>
            <a:r>
              <a:rPr lang="en-US" sz="2000" dirty="0"/>
              <a:t>Extreme non-linearity of density change with temperature makes consequences to top upstream moderator potentially catastrophic</a:t>
            </a:r>
          </a:p>
          <a:p>
            <a:r>
              <a:rPr lang="en-US" sz="2400" dirty="0"/>
              <a:t>Increase ambient poison thickness but not cryogenic moderator</a:t>
            </a:r>
          </a:p>
          <a:p>
            <a:pPr lvl="1"/>
            <a:r>
              <a:rPr lang="en-US" sz="2000" dirty="0"/>
              <a:t>IRP-3 lifetime would be 37 GWHr, compared to 27 GWHr for IRP-2</a:t>
            </a:r>
          </a:p>
          <a:p>
            <a:pPr lvl="1"/>
            <a:r>
              <a:rPr lang="en-US" sz="2000" dirty="0"/>
              <a:t>Perform simulation and experiments to increase confidence and reduce risk for increasing lifetime of future IRPs</a:t>
            </a:r>
          </a:p>
        </p:txBody>
      </p:sp>
    </p:spTree>
    <p:extLst>
      <p:ext uri="{BB962C8B-B14F-4D97-AF65-F5344CB8AC3E}">
        <p14:creationId xmlns:p14="http://schemas.microsoft.com/office/powerpoint/2010/main" val="1204346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Inner Reflector Plug Overview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/>
          <a:stretch/>
        </p:blipFill>
        <p:spPr bwMode="auto">
          <a:xfrm>
            <a:off x="5102019" y="825327"/>
            <a:ext cx="2002182" cy="553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"/>
          <a:stretch/>
        </p:blipFill>
        <p:spPr bwMode="auto">
          <a:xfrm>
            <a:off x="7086806" y="825327"/>
            <a:ext cx="5062421" cy="534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E27D39-6A43-4A9D-BEA8-F72A559BB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9" y="1080650"/>
            <a:ext cx="5104223" cy="5346873"/>
          </a:xfrm>
        </p:spPr>
        <p:txBody>
          <a:bodyPr/>
          <a:lstStyle/>
          <a:p>
            <a:r>
              <a:rPr lang="en-US" dirty="0"/>
              <a:t>The IRP is a 70,000lb plug divided into 3 main segments</a:t>
            </a:r>
          </a:p>
          <a:p>
            <a:pPr lvl="1"/>
            <a:r>
              <a:rPr lang="en-US" dirty="0"/>
              <a:t>Upper IRP – Plated carbon steel shielding</a:t>
            </a:r>
          </a:p>
          <a:p>
            <a:pPr lvl="1"/>
            <a:r>
              <a:rPr lang="en-US" dirty="0"/>
              <a:t>Middle IRP – Water cooled stainless steel shielding</a:t>
            </a:r>
          </a:p>
          <a:p>
            <a:pPr lvl="1"/>
            <a:r>
              <a:rPr lang="en-US" dirty="0"/>
              <a:t>Lower IRP – Water cooled aluminum vessel filled with steel and beryllium surrounding aluminum ambient and cryogenic moderator vessels</a:t>
            </a:r>
          </a:p>
          <a:p>
            <a:pPr lvl="1"/>
            <a:r>
              <a:rPr lang="en-US" dirty="0"/>
              <a:t>Water piping and cryogenic transfer lines transverse all three assemblies</a:t>
            </a:r>
          </a:p>
        </p:txBody>
      </p:sp>
    </p:spTree>
    <p:extLst>
      <p:ext uri="{BB962C8B-B14F-4D97-AF65-F5344CB8AC3E}">
        <p14:creationId xmlns:p14="http://schemas.microsoft.com/office/powerpoint/2010/main" val="2402309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253365"/>
            <a:ext cx="11422261" cy="510909"/>
          </a:xfrm>
        </p:spPr>
        <p:txBody>
          <a:bodyPr/>
          <a:lstStyle/>
          <a:p>
            <a:r>
              <a:rPr lang="en-US" dirty="0"/>
              <a:t>Bottom Upstream Internals and Coating Modified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822961"/>
            <a:ext cx="11692128" cy="3110864"/>
          </a:xfrm>
        </p:spPr>
        <p:txBody>
          <a:bodyPr/>
          <a:lstStyle/>
          <a:p>
            <a:r>
              <a:rPr lang="en-US" sz="2400" dirty="0"/>
              <a:t>Gd poison plate thickened from 1mm to 1.31mm</a:t>
            </a:r>
          </a:p>
          <a:p>
            <a:pPr lvl="1"/>
            <a:r>
              <a:rPr lang="en-US" sz="2000" dirty="0"/>
              <a:t>Increases lifetime to same as Top Upstream poison plate</a:t>
            </a:r>
          </a:p>
          <a:p>
            <a:r>
              <a:rPr lang="en-US" sz="2400" dirty="0"/>
              <a:t>Dummy Al plate removed – flow no longer symmetric</a:t>
            </a:r>
          </a:p>
          <a:p>
            <a:r>
              <a:rPr lang="en-US" sz="2400" dirty="0"/>
              <a:t>Beam line 15-16-17 side maintained at 25 mm water thickness</a:t>
            </a:r>
          </a:p>
          <a:p>
            <a:r>
              <a:rPr lang="en-US" sz="2400" dirty="0"/>
              <a:t>Beamline 7-8-9 side increased from 15 mm to 16.7 mm water thickness</a:t>
            </a:r>
          </a:p>
          <a:p>
            <a:r>
              <a:rPr lang="en-US" sz="2400" dirty="0"/>
              <a:t>Cadmium designed overlapped in corners to reduce gap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14733"/>
          <a:stretch/>
        </p:blipFill>
        <p:spPr bwMode="auto">
          <a:xfrm>
            <a:off x="2828924" y="3698687"/>
            <a:ext cx="6924675" cy="270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066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9C2A-B055-463C-A0CC-C346530F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248784"/>
            <a:ext cx="11422261" cy="510909"/>
          </a:xfrm>
        </p:spPr>
        <p:txBody>
          <a:bodyPr/>
          <a:lstStyle/>
          <a:p>
            <a:r>
              <a:rPr lang="en-US" dirty="0"/>
              <a:t>Bottom Upstream Moderator Performance Improved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8E046C-BA48-44A6-A1C0-5402EF350500}"/>
              </a:ext>
            </a:extLst>
          </p:cNvPr>
          <p:cNvSpPr txBox="1">
            <a:spLocks/>
          </p:cNvSpPr>
          <p:nvPr/>
        </p:nvSpPr>
        <p:spPr bwMode="auto">
          <a:xfrm>
            <a:off x="176525" y="1243284"/>
            <a:ext cx="7702753" cy="511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By removing the aluminum plate on the BL-17 side and moving the poison plate 2 mm towards BL-17, the effective poison depth on BL-17 side remains the same and the one on BL-8 side increases by 2 mm</a:t>
            </a:r>
          </a:p>
          <a:p>
            <a:r>
              <a:rPr lang="en-US" sz="2400" dirty="0"/>
              <a:t>The moderator performance on BL-17 side remains nearly the same:</a:t>
            </a:r>
          </a:p>
          <a:p>
            <a:pPr lvl="1"/>
            <a:r>
              <a:rPr lang="en-US" sz="2000" dirty="0"/>
              <a:t>Up to ~5% increase in peak pulse intensity due to the removal of the 2 mm gap</a:t>
            </a:r>
          </a:p>
          <a:p>
            <a:pPr lvl="1"/>
            <a:r>
              <a:rPr lang="en-US" sz="2000" dirty="0"/>
              <a:t>Negligible change on the time-averaged intensity and FWHM</a:t>
            </a:r>
          </a:p>
          <a:p>
            <a:r>
              <a:rPr lang="en-US" sz="2400" dirty="0"/>
              <a:t>On BL-8 side:</a:t>
            </a:r>
          </a:p>
          <a:p>
            <a:pPr lvl="1"/>
            <a:r>
              <a:rPr lang="en-US" sz="2000" dirty="0"/>
              <a:t>15 – 20% increase in the time-averaged intensity</a:t>
            </a:r>
          </a:p>
          <a:p>
            <a:pPr lvl="1"/>
            <a:r>
              <a:rPr lang="en-US" sz="2000" dirty="0"/>
              <a:t> only ~ 7% increase in the peak pulse intensity</a:t>
            </a:r>
          </a:p>
          <a:p>
            <a:pPr lvl="1"/>
            <a:r>
              <a:rPr lang="en-US" sz="2000" dirty="0"/>
              <a:t> ~ 10% increase in FWHM</a:t>
            </a:r>
          </a:p>
          <a:p>
            <a:pPr lvl="1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16214-1CDD-4131-92B6-BEA024E3F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276" y="748142"/>
            <a:ext cx="4233964" cy="2971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48680-ACFA-4B65-80BD-B3D11C5BE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278" y="3801259"/>
            <a:ext cx="4233964" cy="30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82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68EFF-D4AC-4B7C-8E0C-6AF8F980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Thermal Analysis Meets Design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197D2-2A89-4E99-B9FB-630E001BF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021968"/>
            <a:ext cx="4047338" cy="4683300"/>
          </a:xfrm>
        </p:spPr>
        <p:txBody>
          <a:bodyPr/>
          <a:lstStyle/>
          <a:p>
            <a:r>
              <a:rPr lang="en-US" dirty="0"/>
              <a:t>CFD analysis completed confirming IRP-3 design meets thermal design requirements at 2 MW power, 1 GeV</a:t>
            </a:r>
          </a:p>
          <a:p>
            <a:pPr lvl="1"/>
            <a:r>
              <a:rPr lang="en-US" dirty="0"/>
              <a:t>All surfaces in contact with water &lt;100 C</a:t>
            </a:r>
          </a:p>
          <a:p>
            <a:pPr lvl="1"/>
            <a:r>
              <a:rPr lang="en-US" dirty="0"/>
              <a:t>All aluminum parts &lt;120 C</a:t>
            </a:r>
          </a:p>
          <a:p>
            <a:r>
              <a:rPr lang="en-US" dirty="0"/>
              <a:t>Need to confirm design with 1.3 GeV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DC9F4D-F082-4B5E-BA79-1347013D2E37}"/>
              </a:ext>
            </a:extLst>
          </p:cNvPr>
          <p:cNvCxnSpPr/>
          <p:nvPr/>
        </p:nvCxnSpPr>
        <p:spPr>
          <a:xfrm flipH="1" flipV="1">
            <a:off x="6530400" y="1821600"/>
            <a:ext cx="83982" cy="24033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EAFC866-F792-4B1E-8E0A-E9CBED3E425E}"/>
              </a:ext>
            </a:extLst>
          </p:cNvPr>
          <p:cNvSpPr txBox="1"/>
          <p:nvPr/>
        </p:nvSpPr>
        <p:spPr>
          <a:xfrm>
            <a:off x="7770919" y="5258972"/>
            <a:ext cx="43241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Max temperature located on duct surface = 86 C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67516AD-B2BE-44D9-A8CC-F57BC2EAD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74" y="1778243"/>
            <a:ext cx="3178875" cy="356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3A09042C-3E6F-46F2-BE00-C88000B96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397" y="1724309"/>
            <a:ext cx="2955319" cy="340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9E4D4A-EE25-423A-BE2B-2E1F33D9FCB1}"/>
              </a:ext>
            </a:extLst>
          </p:cNvPr>
          <p:cNvCxnSpPr/>
          <p:nvPr/>
        </p:nvCxnSpPr>
        <p:spPr>
          <a:xfrm flipH="1" flipV="1">
            <a:off x="9481516" y="2932398"/>
            <a:ext cx="83982" cy="24033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E1CD5A3-8459-4E25-B448-D7844731A1D1}"/>
              </a:ext>
            </a:extLst>
          </p:cNvPr>
          <p:cNvSpPr txBox="1">
            <a:spLocks/>
          </p:cNvSpPr>
          <p:nvPr/>
        </p:nvSpPr>
        <p:spPr bwMode="auto">
          <a:xfrm>
            <a:off x="5227362" y="1071468"/>
            <a:ext cx="551005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IRP-3 Aluminum Temperatures</a:t>
            </a:r>
          </a:p>
        </p:txBody>
      </p:sp>
    </p:spTree>
    <p:extLst>
      <p:ext uri="{BB962C8B-B14F-4D97-AF65-F5344CB8AC3E}">
        <p14:creationId xmlns:p14="http://schemas.microsoft.com/office/powerpoint/2010/main" val="611796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5F22-634C-4347-962C-F0220F9D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52" y="320040"/>
            <a:ext cx="11844537" cy="929485"/>
          </a:xfrm>
        </p:spPr>
        <p:txBody>
          <a:bodyPr/>
          <a:lstStyle/>
          <a:p>
            <a:r>
              <a:rPr lang="en-US" dirty="0"/>
              <a:t>Structural Analysis Requires Minor Revision to Weld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E61B3-0623-454F-B076-B7FDEEA89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53" y="1047029"/>
            <a:ext cx="3820300" cy="5288103"/>
          </a:xfrm>
        </p:spPr>
        <p:txBody>
          <a:bodyPr/>
          <a:lstStyle/>
          <a:p>
            <a:r>
              <a:rPr lang="en-US" dirty="0"/>
              <a:t>ASME Section VIII Div. 2 style structural analysis shows general design compliance based on deadweight, pressure, and thermal loadings</a:t>
            </a:r>
          </a:p>
          <a:p>
            <a:r>
              <a:rPr lang="en-US" dirty="0"/>
              <a:t>Some weld details to be modified in order to meet design requirements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09A783-18A6-42E8-B510-2F0D69057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343" y="1287095"/>
            <a:ext cx="7416885" cy="497561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1C66AD6-594F-487B-91BA-C67E80A7F4E7}"/>
              </a:ext>
            </a:extLst>
          </p:cNvPr>
          <p:cNvSpPr txBox="1">
            <a:spLocks/>
          </p:cNvSpPr>
          <p:nvPr/>
        </p:nvSpPr>
        <p:spPr bwMode="auto">
          <a:xfrm>
            <a:off x="5314384" y="784782"/>
            <a:ext cx="6255945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IRP-3 Combined Von Mises Stresses</a:t>
            </a:r>
          </a:p>
        </p:txBody>
      </p:sp>
    </p:spTree>
    <p:extLst>
      <p:ext uri="{BB962C8B-B14F-4D97-AF65-F5344CB8AC3E}">
        <p14:creationId xmlns:p14="http://schemas.microsoft.com/office/powerpoint/2010/main" val="1312183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386E-B6A7-4A25-87A8-7FC495D1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Procurement Strategy Modified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2F33E-9EEE-4D14-81FF-60D072395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284" y="1152499"/>
            <a:ext cx="11046902" cy="4047778"/>
          </a:xfrm>
        </p:spPr>
        <p:txBody>
          <a:bodyPr/>
          <a:lstStyle/>
          <a:p>
            <a:r>
              <a:rPr lang="en-US" dirty="0"/>
              <a:t>Rather than procuring IRP-3 through 1 large contract, IRP will be broken into many smaller contracts to help control schedule, risk and cost</a:t>
            </a:r>
          </a:p>
          <a:p>
            <a:endParaRPr lang="en-US" dirty="0"/>
          </a:p>
          <a:p>
            <a:r>
              <a:rPr lang="en-US" dirty="0"/>
              <a:t>FY18 – Moderators and R&amp;D</a:t>
            </a:r>
          </a:p>
          <a:p>
            <a:r>
              <a:rPr lang="en-US" dirty="0"/>
              <a:t>FY19 – Beryllium, Lower IRP, and Piping (Including Transfer Lines)</a:t>
            </a:r>
          </a:p>
          <a:p>
            <a:r>
              <a:rPr lang="en-US" dirty="0"/>
              <a:t>FY20 – Middle IRP, Upper IRP, and Integration</a:t>
            </a:r>
          </a:p>
          <a:p>
            <a:endParaRPr lang="en-US" dirty="0"/>
          </a:p>
          <a:p>
            <a:r>
              <a:rPr lang="en-US" dirty="0"/>
              <a:t>Should allow for delivery before mid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832256-43D9-4A4A-AC9A-A0CC78C5A3D2}"/>
              </a:ext>
            </a:extLst>
          </p:cNvPr>
          <p:cNvSpPr/>
          <p:nvPr/>
        </p:nvSpPr>
        <p:spPr>
          <a:xfrm>
            <a:off x="10574537" y="219687"/>
            <a:ext cx="1270000" cy="3558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</a:t>
            </a:r>
            <a:r>
              <a:rPr lang="en-US" b="1" baseline="0" dirty="0">
                <a:solidFill>
                  <a:schemeClr val="bg1"/>
                </a:solidFill>
              </a:rPr>
              <a:t> 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47C1B671-A7B4-4D76-9B42-4A7C577E49B1}"/>
              </a:ext>
            </a:extLst>
          </p:cNvPr>
          <p:cNvSpPr/>
          <p:nvPr/>
        </p:nvSpPr>
        <p:spPr>
          <a:xfrm>
            <a:off x="10595282" y="710926"/>
            <a:ext cx="1228510" cy="220376"/>
          </a:xfrm>
          <a:prstGeom prst="roundRect">
            <a:avLst>
              <a:gd name="adj" fmla="val 3895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>
                <a:solidFill>
                  <a:schemeClr val="bg1"/>
                </a:solidFill>
              </a:rPr>
              <a:t>T6 - Rosenblad</a:t>
            </a:r>
          </a:p>
        </p:txBody>
      </p:sp>
    </p:spTree>
    <p:extLst>
      <p:ext uri="{BB962C8B-B14F-4D97-AF65-F5344CB8AC3E}">
        <p14:creationId xmlns:p14="http://schemas.microsoft.com/office/powerpoint/2010/main" val="2277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03E0-ADF1-4E17-9858-62B7B20C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E3604-1DEE-48DF-9241-A966007EA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IRP-1 exceeded lifetime expectations despite operational issues</a:t>
            </a:r>
          </a:p>
          <a:p>
            <a:r>
              <a:rPr lang="en-US" dirty="0"/>
              <a:t>Lessons learned from IRP-1 operation and IRP-2 fabrication have been incorporated into IRP-3 design</a:t>
            </a:r>
          </a:p>
          <a:p>
            <a:r>
              <a:rPr lang="en-US" dirty="0"/>
              <a:t>Manufacturing development is planned to mitigate remaining fabrication uncertainties</a:t>
            </a:r>
          </a:p>
          <a:p>
            <a:r>
              <a:rPr lang="en-US" dirty="0"/>
              <a:t>IRP-3 design meets design requirements with the exception of a few weld details</a:t>
            </a:r>
          </a:p>
          <a:p>
            <a:r>
              <a:rPr lang="en-US" dirty="0"/>
              <a:t>IRP-3 procurement strategy modified to mitigate schedule risk</a:t>
            </a:r>
          </a:p>
        </p:txBody>
      </p:sp>
    </p:spTree>
    <p:extLst>
      <p:ext uri="{BB962C8B-B14F-4D97-AF65-F5344CB8AC3E}">
        <p14:creationId xmlns:p14="http://schemas.microsoft.com/office/powerpoint/2010/main" val="728874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B9F6-7450-46AA-8EF5-42ED70152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2017 AAC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E320-CC9F-4236-B650-DFB161DE3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886588"/>
            <a:ext cx="11369809" cy="4047778"/>
          </a:xfrm>
        </p:spPr>
        <p:txBody>
          <a:bodyPr/>
          <a:lstStyle/>
          <a:p>
            <a:r>
              <a:rPr lang="en-US" dirty="0"/>
              <a:t>Provide engineering, welding, inspection, and leak checking support to IRP-2 vendor to maintain schedule</a:t>
            </a:r>
          </a:p>
          <a:p>
            <a:pPr lvl="1"/>
            <a:r>
              <a:rPr lang="en-US" dirty="0"/>
              <a:t>Support was supplied and IRP-2 schedule was maintained</a:t>
            </a:r>
          </a:p>
          <a:p>
            <a:r>
              <a:rPr lang="en-US" dirty="0"/>
              <a:t>Consider Post Irradiation Examination (PIE) of IRP-1 to clarify the root cause of the water leak to inform the IRP-3 design</a:t>
            </a:r>
          </a:p>
          <a:p>
            <a:pPr lvl="1"/>
            <a:r>
              <a:rPr lang="en-US" dirty="0"/>
              <a:t>Not possible due to leak location</a:t>
            </a:r>
          </a:p>
          <a:p>
            <a:pPr lvl="1"/>
            <a:r>
              <a:rPr lang="en-US" dirty="0"/>
              <a:t>Development activities planned to make helium lid welds more robust</a:t>
            </a:r>
          </a:p>
          <a:p>
            <a:r>
              <a:rPr lang="en-US" dirty="0"/>
              <a:t>Consider off-line cryogenic testing of the IRP-2 prior to installation</a:t>
            </a:r>
          </a:p>
          <a:p>
            <a:pPr lvl="1"/>
            <a:r>
              <a:rPr lang="en-US" dirty="0"/>
              <a:t>Not possible due to IRP-2 transfer line design but IRP-3 transfer line design has been modified to allow testing</a:t>
            </a:r>
          </a:p>
          <a:p>
            <a:r>
              <a:rPr lang="en-US" dirty="0"/>
              <a:t>Consider measures to increase the lifetime of future IRPs</a:t>
            </a:r>
          </a:p>
          <a:p>
            <a:pPr lvl="1"/>
            <a:r>
              <a:rPr lang="en-US" dirty="0"/>
              <a:t>IRP-3 ambient moderator poison plate has been thickened to increase lifetime</a:t>
            </a:r>
          </a:p>
        </p:txBody>
      </p:sp>
    </p:spTree>
    <p:extLst>
      <p:ext uri="{BB962C8B-B14F-4D97-AF65-F5344CB8AC3E}">
        <p14:creationId xmlns:p14="http://schemas.microsoft.com/office/powerpoint/2010/main" val="3966827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702D-4808-4B46-B2E4-D65874D31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IRP-1 Operational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72421-0289-4CAD-B5B8-1644B28C6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90" y="1304545"/>
            <a:ext cx="11814772" cy="5426191"/>
          </a:xfrm>
        </p:spPr>
        <p:txBody>
          <a:bodyPr/>
          <a:lstStyle/>
          <a:p>
            <a:r>
              <a:rPr lang="en-US" sz="2600" dirty="0"/>
              <a:t>Leak in transfer lines discovered after installation required disassembly of middle and upper IRP to repair (2005)</a:t>
            </a:r>
          </a:p>
          <a:p>
            <a:r>
              <a:rPr lang="en-US" sz="2600" dirty="0"/>
              <a:t>Insufficient hydrogen supply tube length required installation of spring to provide adequate hydrogen flow to the bottom downstream moderator (2009)</a:t>
            </a:r>
          </a:p>
          <a:p>
            <a:r>
              <a:rPr lang="en-US" sz="2600" dirty="0"/>
              <a:t>Nonlinear performance of top upstream moderator discovered (2012)</a:t>
            </a:r>
          </a:p>
          <a:p>
            <a:r>
              <a:rPr lang="en-US" sz="2600" dirty="0"/>
              <a:t>Targets 8 &amp; 9 scrape IRP target port but cause no performance issues (2012)</a:t>
            </a:r>
          </a:p>
          <a:p>
            <a:r>
              <a:rPr lang="en-US" sz="2600" dirty="0"/>
              <a:t>Loop 3 water leak causes major operational challenges including stopping the operation of BL-4B (2016)</a:t>
            </a:r>
          </a:p>
          <a:p>
            <a:r>
              <a:rPr lang="en-US" sz="2600" dirty="0"/>
              <a:t>Expected lifetime of 32 GWh but operated for 40.5 GWh with loss of instrument resolution on decoupled moderators (2017)</a:t>
            </a:r>
          </a:p>
        </p:txBody>
      </p:sp>
    </p:spTree>
    <p:extLst>
      <p:ext uri="{BB962C8B-B14F-4D97-AF65-F5344CB8AC3E}">
        <p14:creationId xmlns:p14="http://schemas.microsoft.com/office/powerpoint/2010/main" val="265341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296" y="177800"/>
            <a:ext cx="1415512" cy="59451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13655" t="5862" r="2456" b="12523"/>
          <a:stretch/>
        </p:blipFill>
        <p:spPr>
          <a:xfrm>
            <a:off x="6309903" y="915055"/>
            <a:ext cx="2294390" cy="190343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968" y="190474"/>
            <a:ext cx="6963367" cy="510909"/>
          </a:xfrm>
        </p:spPr>
        <p:txBody>
          <a:bodyPr/>
          <a:lstStyle/>
          <a:p>
            <a:r>
              <a:rPr lang="en-US" dirty="0"/>
              <a:t>IRP-1 Premoderator Water Leak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353" y="781369"/>
            <a:ext cx="1646785" cy="5541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9910" y="3787812"/>
            <a:ext cx="1186441" cy="6740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Top Downstream Moderator</a:t>
            </a:r>
          </a:p>
        </p:txBody>
      </p:sp>
      <p:cxnSp>
        <p:nvCxnSpPr>
          <p:cNvPr id="6" name="Straight Arrow Connector 5"/>
          <p:cNvCxnSpPr>
            <a:cxnSpLocks/>
            <a:stCxn id="5" idx="2"/>
          </p:cNvCxnSpPr>
          <p:nvPr/>
        </p:nvCxnSpPr>
        <p:spPr>
          <a:xfrm>
            <a:off x="2123131" y="4461842"/>
            <a:ext cx="1215281" cy="9207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338412" y="5382627"/>
            <a:ext cx="1358683" cy="2436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  <a:stCxn id="8" idx="0"/>
          </p:cNvCxnSpPr>
          <p:nvPr/>
        </p:nvCxnSpPr>
        <p:spPr>
          <a:xfrm flipV="1">
            <a:off x="4240535" y="5562609"/>
            <a:ext cx="120762" cy="5047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41170" y="6067350"/>
            <a:ext cx="1398731" cy="5909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Neutrons to 4, 5, and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88133" y="3023123"/>
            <a:ext cx="2089506" cy="20867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Leak is from water annulus that surrounds the Top Downstream Moderator transfer line between the indicated elevations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3338411" y="5109848"/>
            <a:ext cx="749722" cy="1802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3541170" y="2681206"/>
            <a:ext cx="546965" cy="3419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  <a:stCxn id="29" idx="0"/>
          </p:cNvCxnSpPr>
          <p:nvPr/>
        </p:nvCxnSpPr>
        <p:spPr>
          <a:xfrm flipH="1" flipV="1">
            <a:off x="8033634" y="2372811"/>
            <a:ext cx="900084" cy="10070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962211" y="3379890"/>
            <a:ext cx="1943015" cy="5909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Water break off from transfer line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10297" y="2432782"/>
            <a:ext cx="578603" cy="49642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77542" y="4160534"/>
            <a:ext cx="2106284" cy="8402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Water annulus termination weld to helium line</a:t>
            </a:r>
          </a:p>
        </p:txBody>
      </p:sp>
      <p:cxnSp>
        <p:nvCxnSpPr>
          <p:cNvPr id="46" name="Straight Arrow Connector 45"/>
          <p:cNvCxnSpPr>
            <a:cxnSpLocks/>
            <a:stCxn id="44" idx="0"/>
          </p:cNvCxnSpPr>
          <p:nvPr/>
        </p:nvCxnSpPr>
        <p:spPr>
          <a:xfrm flipH="1" flipV="1">
            <a:off x="7708396" y="2231756"/>
            <a:ext cx="22288" cy="19287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078167" y="1361309"/>
            <a:ext cx="2195593" cy="10895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Helium annulus termination, water flowing from this location</a:t>
            </a:r>
          </a:p>
        </p:txBody>
      </p:sp>
      <p:cxnSp>
        <p:nvCxnSpPr>
          <p:cNvPr id="50" name="Straight Arrow Connector 49"/>
          <p:cNvCxnSpPr>
            <a:cxnSpLocks/>
            <a:stCxn id="47" idx="3"/>
          </p:cNvCxnSpPr>
          <p:nvPr/>
        </p:nvCxnSpPr>
        <p:spPr>
          <a:xfrm flipV="1">
            <a:off x="6273759" y="1286359"/>
            <a:ext cx="502578" cy="6197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  <a:stCxn id="32" idx="1"/>
            <a:endCxn id="31" idx="3"/>
          </p:cNvCxnSpPr>
          <p:nvPr/>
        </p:nvCxnSpPr>
        <p:spPr>
          <a:xfrm flipH="1" flipV="1">
            <a:off x="8604294" y="1866775"/>
            <a:ext cx="206003" cy="814219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27812" y="5486401"/>
            <a:ext cx="2794862" cy="5909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Top Downstream transfer and water lines </a:t>
            </a:r>
          </a:p>
        </p:txBody>
      </p:sp>
      <p:cxnSp>
        <p:nvCxnSpPr>
          <p:cNvPr id="23" name="Straight Arrow Connector 22"/>
          <p:cNvCxnSpPr>
            <a:cxnSpLocks/>
            <a:stCxn id="13" idx="0"/>
          </p:cNvCxnSpPr>
          <p:nvPr/>
        </p:nvCxnSpPr>
        <p:spPr>
          <a:xfrm flipV="1">
            <a:off x="8025244" y="4572000"/>
            <a:ext cx="2031569" cy="9144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5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B615-BA25-4011-A6BB-008CADEF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69" y="320040"/>
            <a:ext cx="11977478" cy="929485"/>
          </a:xfrm>
        </p:spPr>
        <p:txBody>
          <a:bodyPr/>
          <a:lstStyle/>
          <a:p>
            <a:r>
              <a:rPr lang="en-US" dirty="0"/>
              <a:t>Top Upstream Moderator Performance Non-linear with Power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BFB0F-A89C-4CDB-BEE9-3984BF88C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91" y="893716"/>
            <a:ext cx="10947097" cy="52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7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AF45-2D53-4358-8BE7-C0F1822D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IRP-1 End of Life Performance Degraded on Ambient Moderator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B6AD6-F190-4EA1-A686-D0C2B254C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yth\Documents\Program Files\OriginLab\2015\User Files\VULCAN_countsperpcharge_.png">
            <a:extLst>
              <a:ext uri="{FF2B5EF4-FFF2-40B4-BE49-F238E27FC236}">
                <a16:creationId xmlns:a16="http://schemas.microsoft.com/office/drawing/2014/main" id="{47E07955-BCD2-42CC-A89F-F3F95A98F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3" y="1137362"/>
            <a:ext cx="5628029" cy="4306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yth\Documents\Program Files\OriginLab\2015\User Files\VULCAN_ratio_monitor.png">
            <a:extLst>
              <a:ext uri="{FF2B5EF4-FFF2-40B4-BE49-F238E27FC236}">
                <a16:creationId xmlns:a16="http://schemas.microsoft.com/office/drawing/2014/main" id="{EAEFA7B9-C9DD-4E69-8A40-3580AE365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13" y="1137362"/>
            <a:ext cx="5496487" cy="4206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59C0CC9-BCEB-48BB-98D8-159F7BC84A2D}"/>
              </a:ext>
            </a:extLst>
          </p:cNvPr>
          <p:cNvSpPr/>
          <p:nvPr/>
        </p:nvSpPr>
        <p:spPr>
          <a:xfrm>
            <a:off x="3947093" y="1825208"/>
            <a:ext cx="1259737" cy="2776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1E518-DBB8-41DC-8404-6F3E83808AE7}"/>
              </a:ext>
            </a:extLst>
          </p:cNvPr>
          <p:cNvSpPr txBox="1"/>
          <p:nvPr/>
        </p:nvSpPr>
        <p:spPr>
          <a:xfrm>
            <a:off x="3166691" y="5242064"/>
            <a:ext cx="6025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VULCAN after 35 GWh: </a:t>
            </a:r>
          </a:p>
          <a:p>
            <a:pPr marL="285750" indent="-285750">
              <a:buFontTx/>
              <a:buChar char="-"/>
            </a:pPr>
            <a:r>
              <a:rPr lang="en-US" dirty="0"/>
              <a:t>Uptick in neutron production at steady beam power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spectral changes</a:t>
            </a:r>
          </a:p>
        </p:txBody>
      </p:sp>
    </p:spTree>
    <p:extLst>
      <p:ext uri="{BB962C8B-B14F-4D97-AF65-F5344CB8AC3E}">
        <p14:creationId xmlns:p14="http://schemas.microsoft.com/office/powerpoint/2010/main" val="4062830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5F3D2-5FEA-4358-99DC-94A9BE53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IRP-1 Decoupled Hydrogen Moderator starting to show signs of degradation</a:t>
            </a:r>
          </a:p>
        </p:txBody>
      </p:sp>
      <p:pic>
        <p:nvPicPr>
          <p:cNvPr id="4" name="Picture 3" descr="C:\Users\yth\Documents\Program Files\OriginLab\2015\User Files\Graph27.png">
            <a:extLst>
              <a:ext uri="{FF2B5EF4-FFF2-40B4-BE49-F238E27FC236}">
                <a16:creationId xmlns:a16="http://schemas.microsoft.com/office/drawing/2014/main" id="{84C667A9-2884-462D-B3C6-36B1AB62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684" y="1451467"/>
            <a:ext cx="4716152" cy="360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yth\Documents\Program Files\OriginLab\2015\User Files\Graph35.png">
            <a:extLst>
              <a:ext uri="{FF2B5EF4-FFF2-40B4-BE49-F238E27FC236}">
                <a16:creationId xmlns:a16="http://schemas.microsoft.com/office/drawing/2014/main" id="{A3000701-F9A3-4254-BA72-93CD7F7B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31" y="1262957"/>
            <a:ext cx="4967798" cy="380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1E1BA-1246-48C3-B666-6840CC705BE1}"/>
              </a:ext>
            </a:extLst>
          </p:cNvPr>
          <p:cNvSpPr txBox="1"/>
          <p:nvPr/>
        </p:nvSpPr>
        <p:spPr>
          <a:xfrm>
            <a:off x="2949318" y="5091311"/>
            <a:ext cx="62901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TOPAZ: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Uptick in neutron production at steady beam power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Spectral changes</a:t>
            </a:r>
          </a:p>
        </p:txBody>
      </p:sp>
    </p:spTree>
    <p:extLst>
      <p:ext uri="{BB962C8B-B14F-4D97-AF65-F5344CB8AC3E}">
        <p14:creationId xmlns:p14="http://schemas.microsoft.com/office/powerpoint/2010/main" val="326600916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50EC660-24D0-43A0-AE5E-E274115E726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6156</TotalTime>
  <Words>1887</Words>
  <Application>Microsoft Office PowerPoint</Application>
  <PresentationFormat>Custom</PresentationFormat>
  <Paragraphs>226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ＭＳ Ｐゴシック</vt:lpstr>
      <vt:lpstr>Arial</vt:lpstr>
      <vt:lpstr>Arial Black</vt:lpstr>
      <vt:lpstr>Arial Narrow</vt:lpstr>
      <vt:lpstr>Calibri</vt:lpstr>
      <vt:lpstr>Presentations (Wide Screen)</vt:lpstr>
      <vt:lpstr>Inner Reflector Plug Performance and IRP-3 Design</vt:lpstr>
      <vt:lpstr>Introduction</vt:lpstr>
      <vt:lpstr>Inner Reflector Plug Overview</vt:lpstr>
      <vt:lpstr>2017 AAC Recommendations</vt:lpstr>
      <vt:lpstr>IRP-1 Operational Overview</vt:lpstr>
      <vt:lpstr>IRP-1 Premoderator Water Leak</vt:lpstr>
      <vt:lpstr>Top Upstream Moderator Performance Non-linear with Power</vt:lpstr>
      <vt:lpstr>IRP-1 End of Life Performance Degraded on Ambient Moderator</vt:lpstr>
      <vt:lpstr>IRP-1 Decoupled Hydrogen Moderator starting to show signs of degradation</vt:lpstr>
      <vt:lpstr>IRP-3 Change Request</vt:lpstr>
      <vt:lpstr>Moderator Vessel Locations and Geometries Unchanged</vt:lpstr>
      <vt:lpstr>Decoupler and Poison Material in Similar Configurations</vt:lpstr>
      <vt:lpstr>Lower Inner Reflector Plug Heavy Water Cooling</vt:lpstr>
      <vt:lpstr>Moderator Water Cooling</vt:lpstr>
      <vt:lpstr>Moderator Welding Issues</vt:lpstr>
      <vt:lpstr>Cadmium Application and Machining Issues</vt:lpstr>
      <vt:lpstr>Moderator Fit Up Issues</vt:lpstr>
      <vt:lpstr>Serpentine Plate Issues</vt:lpstr>
      <vt:lpstr>Helium Lid Welds likely leak sites in IRP-1 and 2</vt:lpstr>
      <vt:lpstr>Pipe chases added back to reflector vessel</vt:lpstr>
      <vt:lpstr>Water layer broken off transfer lines immediately</vt:lpstr>
      <vt:lpstr>Transfer line routing allows testing before stacking shielding</vt:lpstr>
      <vt:lpstr>Almost all water piping installed prior to stacking shielding</vt:lpstr>
      <vt:lpstr>Transfer Line Terminations Incorporate As-Built Data</vt:lpstr>
      <vt:lpstr>Transfer Line Installation Improved</vt:lpstr>
      <vt:lpstr>Alignment blocks will have recessed mounts to prevent movement during installation</vt:lpstr>
      <vt:lpstr>Cadmium Picture Frames Recessed to Prevent Damage</vt:lpstr>
      <vt:lpstr>R &amp; D will Alleviate Manufacturing Uncertainties</vt:lpstr>
      <vt:lpstr>IRP-3 Lifetime Consideration</vt:lpstr>
      <vt:lpstr>Bottom Upstream Internals and Coating Modified</vt:lpstr>
      <vt:lpstr>Bottom Upstream Moderator Performance Improved</vt:lpstr>
      <vt:lpstr>Thermal Analysis Meets Design Requirements</vt:lpstr>
      <vt:lpstr>Structural Analysis Requires Minor Revision to Weld Details</vt:lpstr>
      <vt:lpstr>Procurement Strategy Modified</vt:lpstr>
      <vt:lpstr>Summary</vt:lpstr>
    </vt:vector>
  </TitlesOfParts>
  <Manager/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Janney, Jim G.</dc:creator>
  <cp:keywords/>
  <dc:description/>
  <cp:lastModifiedBy>Eady, Lisa B.</cp:lastModifiedBy>
  <cp:revision>192</cp:revision>
  <cp:lastPrinted>2015-09-14T20:56:03Z</cp:lastPrinted>
  <dcterms:created xsi:type="dcterms:W3CDTF">2015-03-03T13:47:39Z</dcterms:created>
  <dcterms:modified xsi:type="dcterms:W3CDTF">2018-05-13T17:46:20Z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