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3"/>
  </p:notesMasterIdLst>
  <p:handoutMasterIdLst>
    <p:handoutMasterId r:id="rId24"/>
  </p:handoutMasterIdLst>
  <p:sldIdLst>
    <p:sldId id="258" r:id="rId5"/>
    <p:sldId id="278" r:id="rId6"/>
    <p:sldId id="259" r:id="rId7"/>
    <p:sldId id="260" r:id="rId8"/>
    <p:sldId id="262" r:id="rId9"/>
    <p:sldId id="263" r:id="rId10"/>
    <p:sldId id="264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5" userDrawn="1">
          <p15:clr>
            <a:srgbClr val="A4A3A4"/>
          </p15:clr>
        </p15:guide>
        <p15:guide id="2" pos="3821" userDrawn="1">
          <p15:clr>
            <a:srgbClr val="A4A3A4"/>
          </p15:clr>
        </p15:guide>
        <p15:guide id="3" pos="74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3" autoAdjust="0"/>
    <p:restoredTop sz="93943" autoAdjust="0"/>
  </p:normalViewPr>
  <p:slideViewPr>
    <p:cSldViewPr snapToGrid="0" showGuides="1">
      <p:cViewPr varScale="1">
        <p:scale>
          <a:sx n="115" d="100"/>
          <a:sy n="115" d="100"/>
        </p:scale>
        <p:origin x="102" y="222"/>
      </p:cViewPr>
      <p:guideLst>
        <p:guide orient="horz" pos="1205"/>
        <p:guide pos="3821"/>
        <p:guide pos="74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6.jpeg"/><Relationship Id="rId4" Type="http://schemas.openxmlformats.org/officeDocument/2006/relationships/image" Target="../media/image13.jp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2950" y="26458"/>
            <a:ext cx="4322618" cy="4227460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7470" y="0"/>
            <a:ext cx="4344531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3480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167" y="6270708"/>
            <a:ext cx="21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5" y="320043"/>
            <a:ext cx="5546896" cy="929485"/>
          </a:xfrm>
        </p:spPr>
        <p:txBody>
          <a:bodyPr/>
          <a:lstStyle>
            <a:lvl1pPr algn="l">
              <a:defRPr sz="320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562" y="2001551"/>
            <a:ext cx="5486721" cy="154281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 Narrow" panose="020B0606020202030204" pitchFamily="34" charset="0"/>
              </a:rPr>
              <a:t>Presented at the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1" b="1" dirty="0">
                <a:latin typeface="Arial Narrow" panose="020B0606020202030204" pitchFamily="34" charset="0"/>
              </a:rPr>
              <a:t>SNS Accelerator &amp; Target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1" b="1" dirty="0">
                <a:latin typeface="Arial Narrow" panose="020B0606020202030204" pitchFamily="34" charset="0"/>
              </a:rPr>
              <a:t>Advisory Committee Meeting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3697" y="68"/>
            <a:ext cx="3838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4421" y="1261872"/>
            <a:ext cx="214940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87" y="2044835"/>
            <a:ext cx="1865862" cy="182199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13" y="3249477"/>
            <a:ext cx="1919675" cy="1821992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01" y="6309360"/>
            <a:ext cx="19207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177800"/>
            <a:ext cx="10972801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4673602" y="6602377"/>
            <a:ext cx="28448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5/13/2018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3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A0E6-027B-4196-B05B-23E0FCF2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F9935-603C-4EC3-AAB6-3868E5465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539ED-3413-4E5A-94E0-299581C24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FDDA-6A5A-4722-8F01-FF0B73E3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5F0F-9EBC-439F-8653-6DD2FFB80920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7D74-30EC-4414-8E44-D43B998B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CF4FC-E473-4932-9C3A-07862160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755D-65C5-4190-81D6-72C86CD44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2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2950" y="26458"/>
            <a:ext cx="4322618" cy="4227460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7470" y="0"/>
            <a:ext cx="4344531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3480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167" y="6270708"/>
            <a:ext cx="21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5" y="320043"/>
            <a:ext cx="5546896" cy="929485"/>
          </a:xfrm>
        </p:spPr>
        <p:txBody>
          <a:bodyPr/>
          <a:lstStyle>
            <a:lvl1pPr algn="l">
              <a:defRPr sz="320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3697" y="68"/>
            <a:ext cx="3838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9443" r="18020" b="764"/>
          <a:stretch/>
        </p:blipFill>
        <p:spPr bwMode="auto">
          <a:xfrm>
            <a:off x="7024421" y="1261872"/>
            <a:ext cx="214940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74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1" t="8520" r="22629" b="20108"/>
          <a:stretch/>
        </p:blipFill>
        <p:spPr>
          <a:xfrm>
            <a:off x="8707355" y="1856232"/>
            <a:ext cx="1865862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7957352" y="3172968"/>
            <a:ext cx="1664642" cy="1664208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01" y="6309360"/>
            <a:ext cx="19207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2950" y="26458"/>
            <a:ext cx="4322618" cy="4227460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7470" y="0"/>
            <a:ext cx="4344531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3480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167" y="6270708"/>
            <a:ext cx="21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5" y="320043"/>
            <a:ext cx="5546896" cy="929485"/>
          </a:xfrm>
        </p:spPr>
        <p:txBody>
          <a:bodyPr/>
          <a:lstStyle>
            <a:lvl1pPr algn="l">
              <a:defRPr sz="320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3697" y="68"/>
            <a:ext cx="3838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t="3312" r="16687" b="3312"/>
          <a:stretch/>
        </p:blipFill>
        <p:spPr bwMode="auto">
          <a:xfrm>
            <a:off x="7024421" y="1261872"/>
            <a:ext cx="214940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28795" r="-484" b="4538"/>
          <a:stretch/>
        </p:blipFill>
        <p:spPr>
          <a:xfrm>
            <a:off x="8707355" y="1856232"/>
            <a:ext cx="1865862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7352" y="3172968"/>
            <a:ext cx="1664642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01" y="6309360"/>
            <a:ext cx="19207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2950" y="26458"/>
            <a:ext cx="4322618" cy="4227460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7470" y="0"/>
            <a:ext cx="4344531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3480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167" y="6270708"/>
            <a:ext cx="21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5" y="320043"/>
            <a:ext cx="5546896" cy="929485"/>
          </a:xfrm>
        </p:spPr>
        <p:txBody>
          <a:bodyPr/>
          <a:lstStyle>
            <a:lvl1pPr algn="l">
              <a:defRPr sz="320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3697" y="68"/>
            <a:ext cx="3838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16662" r="-170" b="6610"/>
          <a:stretch/>
        </p:blipFill>
        <p:spPr bwMode="auto">
          <a:xfrm>
            <a:off x="7024421" y="1261872"/>
            <a:ext cx="214940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30283" r="3117" b="1520"/>
          <a:stretch/>
        </p:blipFill>
        <p:spPr>
          <a:xfrm>
            <a:off x="8707355" y="1856232"/>
            <a:ext cx="1865862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 b="11140"/>
          <a:stretch/>
        </p:blipFill>
        <p:spPr>
          <a:xfrm>
            <a:off x="7957352" y="3172968"/>
            <a:ext cx="1664642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01" y="6309360"/>
            <a:ext cx="19207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2950" y="26458"/>
            <a:ext cx="4322618" cy="4227460"/>
          </a:xfrm>
          <a:prstGeom prst="rect">
            <a:avLst/>
          </a:prstGeom>
        </p:spPr>
      </p:pic>
      <p:sp>
        <p:nvSpPr>
          <p:cNvPr id="33" name="Freeform 12"/>
          <p:cNvSpPr>
            <a:spLocks/>
          </p:cNvSpPr>
          <p:nvPr userDrawn="1"/>
        </p:nvSpPr>
        <p:spPr bwMode="auto">
          <a:xfrm>
            <a:off x="7847470" y="0"/>
            <a:ext cx="4344531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3"/>
          <p:cNvSpPr>
            <a:spLocks/>
          </p:cNvSpPr>
          <p:nvPr userDrawn="1"/>
        </p:nvSpPr>
        <p:spPr bwMode="auto">
          <a:xfrm>
            <a:off x="7553480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5167" y="6270708"/>
            <a:ext cx="2115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95" y="320043"/>
            <a:ext cx="5546896" cy="929485"/>
          </a:xfrm>
        </p:spPr>
        <p:txBody>
          <a:bodyPr/>
          <a:lstStyle>
            <a:lvl1pPr algn="l">
              <a:defRPr sz="3201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87" r="6047" b="8563"/>
          <a:stretch/>
        </p:blipFill>
        <p:spPr>
          <a:xfrm>
            <a:off x="8353697" y="68"/>
            <a:ext cx="3838305" cy="627064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0171" r="29718" b="33192"/>
          <a:stretch/>
        </p:blipFill>
        <p:spPr bwMode="auto">
          <a:xfrm>
            <a:off x="7024421" y="1261872"/>
            <a:ext cx="214940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8" t="19328" r="21816" b="2285"/>
          <a:stretch/>
        </p:blipFill>
        <p:spPr>
          <a:xfrm>
            <a:off x="8707355" y="1856232"/>
            <a:ext cx="1865862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7957352" y="3172968"/>
            <a:ext cx="1664642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01" y="6309360"/>
            <a:ext cx="19207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4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2"/>
            <a:ext cx="11425236" cy="511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4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3170" indent="-222317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3" y="320042"/>
            <a:ext cx="11504904" cy="511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62" y="1444752"/>
            <a:ext cx="5590038" cy="821190"/>
          </a:xfrm>
        </p:spPr>
        <p:txBody>
          <a:bodyPr anchor="b"/>
          <a:lstStyle>
            <a:lvl1pPr marL="0" indent="0">
              <a:buNone/>
              <a:defRPr sz="2401" b="1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0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62" y="2270334"/>
            <a:ext cx="5590038" cy="3373229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 marL="1483170" indent="-222317">
              <a:buFont typeface="Arial" panose="020B0604020202020204" pitchFamily="34" charset="0"/>
              <a:buChar char="•"/>
              <a:defRPr sz="180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44752"/>
            <a:ext cx="5533375" cy="821190"/>
          </a:xfrm>
        </p:spPr>
        <p:txBody>
          <a:bodyPr anchor="b"/>
          <a:lstStyle>
            <a:lvl1pPr marL="0" indent="0">
              <a:buNone/>
              <a:defRPr sz="2401" b="1">
                <a:solidFill>
                  <a:schemeClr val="tx2"/>
                </a:solidFill>
              </a:defRPr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0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70334"/>
            <a:ext cx="5533375" cy="3373229"/>
          </a:xfrm>
        </p:spPr>
        <p:txBody>
          <a:bodyPr/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 marL="1483170" indent="-222317">
              <a:defRPr lang="en-US" sz="180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2950" y="26458"/>
            <a:ext cx="4322618" cy="422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5" y="320041"/>
            <a:ext cx="3804943" cy="9297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7847470" y="0"/>
            <a:ext cx="4344531" cy="6858000"/>
          </a:xfrm>
          <a:custGeom>
            <a:avLst/>
            <a:gdLst>
              <a:gd name="T0" fmla="*/ 150 w 1412"/>
              <a:gd name="T1" fmla="*/ 2166 h 2166"/>
              <a:gd name="T2" fmla="*/ 1412 w 1412"/>
              <a:gd name="T3" fmla="*/ 2166 h 2166"/>
              <a:gd name="T4" fmla="*/ 1412 w 1412"/>
              <a:gd name="T5" fmla="*/ 0 h 2166"/>
              <a:gd name="T6" fmla="*/ 0 w 1412"/>
              <a:gd name="T7" fmla="*/ 0 h 2166"/>
              <a:gd name="T8" fmla="*/ 150 w 141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2" h="2166">
                <a:moveTo>
                  <a:pt x="150" y="2166"/>
                </a:moveTo>
                <a:cubicBezTo>
                  <a:pt x="1412" y="2166"/>
                  <a:pt x="1412" y="2166"/>
                  <a:pt x="1412" y="2166"/>
                </a:cubicBezTo>
                <a:cubicBezTo>
                  <a:pt x="1412" y="0"/>
                  <a:pt x="1412" y="0"/>
                  <a:pt x="141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50" y="2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>
            <a:off x="7553480" y="0"/>
            <a:ext cx="1236985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20" r="6047" b="8563"/>
          <a:stretch/>
        </p:blipFill>
        <p:spPr>
          <a:xfrm>
            <a:off x="8338453" y="68"/>
            <a:ext cx="3853549" cy="6270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90" y="6309360"/>
            <a:ext cx="19207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94" y="320042"/>
            <a:ext cx="11504904" cy="511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635" y="-807261"/>
            <a:ext cx="10222920" cy="7665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62950" y="26458"/>
            <a:ext cx="4322618" cy="422746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4212" y="320043"/>
            <a:ext cx="11378099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564" y="1508763"/>
            <a:ext cx="1152352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76608" y="65130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90">
              <a:lnSpc>
                <a:spcPct val="90000"/>
              </a:lnSpc>
              <a:tabLst>
                <a:tab pos="230257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90">
                <a:lnSpc>
                  <a:spcPct val="90000"/>
                </a:lnSpc>
                <a:tabLst>
                  <a:tab pos="230257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659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AAC / TAC Meeting, May 15-17, 2018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90" y="6309360"/>
            <a:ext cx="1920739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37" r:id="rId6"/>
    <p:sldLayoutId id="2147483939" r:id="rId7"/>
    <p:sldLayoutId id="2147483940" r:id="rId8"/>
    <p:sldLayoutId id="2147483941" r:id="rId9"/>
    <p:sldLayoutId id="2147483950" r:id="rId10"/>
    <p:sldLayoutId id="2147483951" r:id="rId11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1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5pPr>
      <a:lvl6pPr marL="45733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6pPr>
      <a:lvl7pPr marL="914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7pPr>
      <a:lvl8pPr marL="137201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8pPr>
      <a:lvl9pPr marL="182934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1">
          <a:solidFill>
            <a:srgbClr val="006C3A"/>
          </a:solidFill>
          <a:latin typeface="Arial Black" pitchFamily="34" charset="0"/>
        </a:defRPr>
      </a:lvl9pPr>
    </p:titleStyle>
    <p:bodyStyle>
      <a:lvl1pPr marL="230257" indent="-230257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25663" indent="-27948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indent="-230257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144931" indent="-17309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483170" indent="-222317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3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8564" y="235113"/>
            <a:ext cx="6834630" cy="1269909"/>
          </a:xfrm>
        </p:spPr>
        <p:txBody>
          <a:bodyPr>
            <a:normAutofit/>
          </a:bodyPr>
          <a:lstStyle/>
          <a:p>
            <a:r>
              <a:rPr lang="en-US" dirty="0"/>
              <a:t>Status of Linac High Voltage Converter Modulators Upgrades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1" dirty="0"/>
              <a:t>Presented to the</a:t>
            </a:r>
            <a:br>
              <a:rPr lang="en-US" dirty="0"/>
            </a:br>
            <a:r>
              <a:rPr lang="en-US" b="1" dirty="0"/>
              <a:t>SNS Accelerator Advisory Committee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347562" y="4025183"/>
            <a:ext cx="3256145" cy="7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b="1" dirty="0"/>
              <a:t>David E. Anderson	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Team Lead, High Voltage &amp; Pulsed Power Systems</a:t>
            </a:r>
            <a:endParaRPr lang="en-US" sz="2000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347562" y="5273006"/>
            <a:ext cx="3256145" cy="7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64" tIns="45732" rIns="91464" bIns="45732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1" dirty="0"/>
              <a:t>May 16, 2018</a:t>
            </a:r>
            <a:endParaRPr lang="en-US" sz="2401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24B1E-6CDB-401C-AFE5-8721CAAAA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5" y="236153"/>
            <a:ext cx="11850169" cy="877391"/>
          </a:xfrm>
        </p:spPr>
        <p:txBody>
          <a:bodyPr>
            <a:normAutofit/>
          </a:bodyPr>
          <a:lstStyle/>
          <a:p>
            <a:r>
              <a:rPr lang="en-US" sz="2400" dirty="0"/>
              <a:t>Completion of HVCM IGBT gate driver PCB addresses compatibility, noise and obsolescence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2508E-C12F-4870-866D-F86FA58FAAD6}"/>
              </a:ext>
            </a:extLst>
          </p:cNvPr>
          <p:cNvSpPr txBox="1"/>
          <p:nvPr/>
        </p:nvSpPr>
        <p:spPr>
          <a:xfrm>
            <a:off x="170916" y="956539"/>
            <a:ext cx="8396121" cy="1785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77" indent="-169914">
              <a:spcAft>
                <a:spcPts val="600"/>
              </a:spcAft>
              <a:buClr>
                <a:srgbClr val="00673E"/>
              </a:buClr>
              <a:buFont typeface="Arial" panose="020B0604020202020204" pitchFamily="34" charset="0"/>
              <a:buChar char="•"/>
            </a:pPr>
            <a:r>
              <a:rPr lang="en-US" dirty="0"/>
              <a:t>Incorporates additional protection features</a:t>
            </a:r>
          </a:p>
          <a:p>
            <a:pPr marL="174677" indent="-169914">
              <a:spcAft>
                <a:spcPts val="600"/>
              </a:spcAft>
              <a:buClr>
                <a:srgbClr val="00673E"/>
              </a:buClr>
              <a:buFont typeface="Arial" panose="020B0604020202020204" pitchFamily="34" charset="0"/>
              <a:buChar char="•"/>
            </a:pPr>
            <a:r>
              <a:rPr lang="en-US" dirty="0"/>
              <a:t>Compatible with other IGBT power modules (current HVCM IGBT obsolete)</a:t>
            </a:r>
          </a:p>
          <a:p>
            <a:pPr marL="174677" indent="-169914">
              <a:spcAft>
                <a:spcPts val="600"/>
              </a:spcAft>
              <a:buClr>
                <a:srgbClr val="00673E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noise immunity and high voltage isolation</a:t>
            </a:r>
          </a:p>
          <a:p>
            <a:pPr marL="174677" indent="-169914">
              <a:spcAft>
                <a:spcPts val="600"/>
              </a:spcAft>
              <a:buClr>
                <a:srgbClr val="00673E"/>
              </a:buClr>
              <a:buFont typeface="Arial" panose="020B0604020202020204" pitchFamily="34" charset="0"/>
              <a:buChar char="•"/>
            </a:pPr>
            <a:r>
              <a:rPr lang="en-US" dirty="0"/>
              <a:t>Tested to 300+ hours in RFTF at full power (testing is ongoing)</a:t>
            </a:r>
          </a:p>
          <a:p>
            <a:pPr marL="174677" indent="-169914">
              <a:spcAft>
                <a:spcPts val="600"/>
              </a:spcAft>
              <a:buClr>
                <a:srgbClr val="00673E"/>
              </a:buClr>
              <a:buFont typeface="Arial" panose="020B0604020202020204" pitchFamily="34" charset="0"/>
              <a:buChar char="•"/>
            </a:pPr>
            <a:r>
              <a:rPr lang="en-US" dirty="0"/>
              <a:t>Plan to install in operational modulators during upcoming outage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993E7-3B0D-4F45-B7AD-287D05D74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7991" r="-2697" b="-8452"/>
          <a:stretch/>
        </p:blipFill>
        <p:spPr>
          <a:xfrm rot="5400000">
            <a:off x="804106" y="3066546"/>
            <a:ext cx="4491373" cy="3384161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EC4E5-9ECB-45DF-9384-73096489F5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56" y="2985758"/>
            <a:ext cx="3900962" cy="32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7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4562" y="73989"/>
            <a:ext cx="10323554" cy="699610"/>
          </a:xfrm>
        </p:spPr>
        <p:txBody>
          <a:bodyPr>
            <a:normAutofit/>
          </a:bodyPr>
          <a:lstStyle/>
          <a:p>
            <a:r>
              <a:rPr lang="en-US" sz="2400" dirty="0"/>
              <a:t>Obsolete IGBT Evaluation complete, -HE3 device compatible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84562" y="664047"/>
            <a:ext cx="9475526" cy="2360471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FZ1200R33KL2C discontinued Nov. 2016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Sufficient spares on-hand for a few years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FZ1200R33HE3 is compatible with minor changes to gate resistors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Evaluated most manufacturers’ compatible modules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170385"/>
              </p:ext>
            </p:extLst>
          </p:nvPr>
        </p:nvGraphicFramePr>
        <p:xfrm>
          <a:off x="3605402" y="3429000"/>
          <a:ext cx="6811452" cy="148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37">
                <a:tc>
                  <a:txBody>
                    <a:bodyPr/>
                    <a:lstStyle/>
                    <a:p>
                      <a:r>
                        <a:rPr lang="en-US" sz="1800" dirty="0"/>
                        <a:t>Device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V</a:t>
                      </a:r>
                      <a:r>
                        <a:rPr lang="en-US" sz="1800" baseline="-25000" dirty="0">
                          <a:latin typeface="+mn-lt"/>
                        </a:rPr>
                        <a:t>CES</a:t>
                      </a:r>
                      <a:r>
                        <a:rPr lang="en-US" sz="1800" baseline="0" dirty="0">
                          <a:latin typeface="+mn-lt"/>
                        </a:rPr>
                        <a:t>, V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I</a:t>
                      </a:r>
                      <a:r>
                        <a:rPr lang="en-US" sz="1800" baseline="-25000" dirty="0">
                          <a:latin typeface="+mn-lt"/>
                        </a:rPr>
                        <a:t>C</a:t>
                      </a:r>
                      <a:r>
                        <a:rPr lang="en-US" sz="1800" baseline="0" dirty="0">
                          <a:latin typeface="+mn-lt"/>
                        </a:rPr>
                        <a:t>, A</a:t>
                      </a:r>
                      <a:endParaRPr lang="en-US" sz="1800" baseline="-25000" dirty="0">
                        <a:latin typeface="+mn-lt"/>
                      </a:endParaRP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</a:t>
                      </a:r>
                      <a:r>
                        <a:rPr lang="en-US" sz="1800" baseline="-25000" dirty="0"/>
                        <a:t>on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mJ</a:t>
                      </a:r>
                      <a:r>
                        <a:rPr lang="en-US" sz="1800" dirty="0"/>
                        <a:t>*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E</a:t>
                      </a:r>
                      <a:r>
                        <a:rPr lang="en-US" sz="1800" baseline="-25000" dirty="0" err="1"/>
                        <a:t>off</a:t>
                      </a:r>
                      <a:r>
                        <a:rPr lang="en-US" sz="1800" dirty="0"/>
                        <a:t>, J*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3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FZ1200R33KL2C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3300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1200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144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2.5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37">
                <a:tc>
                  <a:txBody>
                    <a:bodyPr/>
                    <a:lstStyle/>
                    <a:p>
                      <a:r>
                        <a:rPr lang="en-US" sz="1600" dirty="0"/>
                        <a:t>FZ1200R33HE3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3300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2.5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37">
                <a:tc>
                  <a:txBody>
                    <a:bodyPr/>
                    <a:lstStyle/>
                    <a:p>
                      <a:r>
                        <a:rPr lang="en-US" sz="1600" dirty="0"/>
                        <a:t>FZ1500R33HE3**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3300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1500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2.3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061D0A4-872C-4969-833C-3D092F08A8F6}"/>
              </a:ext>
            </a:extLst>
          </p:cNvPr>
          <p:cNvGrpSpPr/>
          <p:nvPr/>
        </p:nvGrpSpPr>
        <p:grpSpPr>
          <a:xfrm>
            <a:off x="3593146" y="5059034"/>
            <a:ext cx="7231655" cy="474656"/>
            <a:chOff x="520505" y="4999617"/>
            <a:chExt cx="7229772" cy="474532"/>
          </a:xfrm>
        </p:grpSpPr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03881880-8D23-4625-A834-29C52C3E87B2}"/>
                </a:ext>
              </a:extLst>
            </p:cNvPr>
            <p:cNvSpPr txBox="1">
              <a:spLocks/>
            </p:cNvSpPr>
            <p:nvPr/>
          </p:nvSpPr>
          <p:spPr>
            <a:xfrm>
              <a:off x="520505" y="4999617"/>
              <a:ext cx="7229772" cy="258183"/>
            </a:xfrm>
            <a:prstGeom prst="rect">
              <a:avLst/>
            </a:prstGeom>
          </p:spPr>
          <p:txBody>
            <a:bodyPr wrap="square" tIns="0" bIns="0"/>
            <a:lstStyle>
              <a:lvl1pPr marL="230188" indent="-230188" algn="l" rtl="0" eaLnBrk="0" fontAlgn="base" hangingPunct="0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625475" indent="-279400" algn="l" rtl="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indent="-230188" algn="l" rtl="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144588" indent="-173038" algn="l" rtl="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482725" indent="-222250" algn="l" rtl="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2"/>
                </a:buClr>
                <a:buNone/>
              </a:pPr>
              <a:r>
                <a:rPr lang="en-US" sz="1200" kern="100" dirty="0">
                  <a:latin typeface="+mn-lt"/>
                </a:rPr>
                <a:t>*measured at V</a:t>
              </a:r>
              <a:r>
                <a:rPr lang="en-US" sz="1200" kern="100" baseline="-25000" dirty="0">
                  <a:latin typeface="+mn-lt"/>
                </a:rPr>
                <a:t>CE</a:t>
              </a:r>
              <a:r>
                <a:rPr lang="en-US" sz="1200" kern="100" dirty="0">
                  <a:latin typeface="+mn-lt"/>
                </a:rPr>
                <a:t>=2400 V, </a:t>
              </a:r>
              <a:r>
                <a:rPr lang="en-US" sz="1200" kern="100" dirty="0" err="1">
                  <a:latin typeface="+mn-lt"/>
                </a:rPr>
                <a:t>I</a:t>
              </a:r>
              <a:r>
                <a:rPr lang="en-US" sz="1200" kern="100" baseline="-25000" dirty="0" err="1">
                  <a:latin typeface="+mn-lt"/>
                </a:rPr>
                <a:t>C,comm</a:t>
              </a:r>
              <a:r>
                <a:rPr lang="en-US" sz="1200" kern="100" dirty="0">
                  <a:latin typeface="+mn-lt"/>
                </a:rPr>
                <a:t>=1320 A</a:t>
              </a:r>
            </a:p>
          </p:txBody>
        </p:sp>
        <p:sp>
          <p:nvSpPr>
            <p:cNvPr id="8" name="Content Placeholder 5">
              <a:extLst>
                <a:ext uri="{FF2B5EF4-FFF2-40B4-BE49-F238E27FC236}">
                  <a16:creationId xmlns:a16="http://schemas.microsoft.com/office/drawing/2014/main" id="{CEFE26FD-41AF-49D0-B636-E4028D6D5A9B}"/>
                </a:ext>
              </a:extLst>
            </p:cNvPr>
            <p:cNvSpPr txBox="1">
              <a:spLocks/>
            </p:cNvSpPr>
            <p:nvPr/>
          </p:nvSpPr>
          <p:spPr>
            <a:xfrm>
              <a:off x="520505" y="5215965"/>
              <a:ext cx="7229772" cy="258184"/>
            </a:xfrm>
            <a:prstGeom prst="rect">
              <a:avLst/>
            </a:prstGeom>
          </p:spPr>
          <p:txBody>
            <a:bodyPr wrap="square" tIns="0" bIns="0"/>
            <a:lstStyle>
              <a:lvl1pPr marL="230188" indent="-230188" algn="l" rtl="0" eaLnBrk="0" fontAlgn="base" hangingPunct="0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1pPr>
              <a:lvl2pPr marL="625475" indent="-279400" algn="l" rtl="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2pPr>
              <a:lvl3pPr marL="914400" indent="-230188" algn="l" rtl="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3pPr>
              <a:lvl4pPr marL="1144588" indent="-173038" algn="l" rtl="0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–"/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4pPr>
              <a:lvl5pPr marL="1482725" indent="-222250" algn="l" rtl="0"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kern="1200">
                  <a:solidFill>
                    <a:schemeClr val="tx1"/>
                  </a:solidFill>
                  <a:latin typeface="Arial Narrow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2"/>
                </a:buClr>
                <a:buNone/>
              </a:pPr>
              <a:r>
                <a:rPr lang="en-US" sz="1200" kern="100" dirty="0">
                  <a:latin typeface="+mn-lt"/>
                </a:rPr>
                <a:t>**1500 A version of the non-obsolete device considered for PPU upgrades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56F45E-ADA9-4B22-AC5D-90D277D6D056}"/>
              </a:ext>
            </a:extLst>
          </p:cNvPr>
          <p:cNvSpPr txBox="1"/>
          <p:nvPr/>
        </p:nvSpPr>
        <p:spPr>
          <a:xfrm>
            <a:off x="1061911" y="3833483"/>
            <a:ext cx="105670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obsolete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4D257-AD3F-4932-AE23-B41467335DCE}"/>
              </a:ext>
            </a:extLst>
          </p:cNvPr>
          <p:cNvSpPr txBox="1"/>
          <p:nvPr/>
        </p:nvSpPr>
        <p:spPr>
          <a:xfrm>
            <a:off x="863140" y="4170874"/>
            <a:ext cx="14542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replacement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A92D12-5F49-4B1E-9393-7457ECCD1BDE}"/>
              </a:ext>
            </a:extLst>
          </p:cNvPr>
          <p:cNvCxnSpPr>
            <a:stCxn id="3" idx="3"/>
          </p:cNvCxnSpPr>
          <p:nvPr/>
        </p:nvCxnSpPr>
        <p:spPr>
          <a:xfrm>
            <a:off x="2118612" y="4004299"/>
            <a:ext cx="14745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417EA6-3ECF-4DC5-869F-6D964F9EF79E}"/>
              </a:ext>
            </a:extLst>
          </p:cNvPr>
          <p:cNvCxnSpPr>
            <a:cxnSpLocks/>
          </p:cNvCxnSpPr>
          <p:nvPr/>
        </p:nvCxnSpPr>
        <p:spPr>
          <a:xfrm>
            <a:off x="2445026" y="4314015"/>
            <a:ext cx="114812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7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017" y="110076"/>
            <a:ext cx="8231744" cy="406371"/>
          </a:xfrm>
        </p:spPr>
        <p:txBody>
          <a:bodyPr>
            <a:normAutofit/>
          </a:bodyPr>
          <a:lstStyle/>
          <a:p>
            <a:r>
              <a:rPr lang="en-US" sz="2401" dirty="0"/>
              <a:t>Progress continuing on HVCM boost capacitors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736" y="856288"/>
            <a:ext cx="8537249" cy="392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Condenser Products currently utilized in all systems but have exhibited some problems</a:t>
            </a:r>
          </a:p>
          <a:p>
            <a:pPr marL="624075" lvl="1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Caps installed in warm linac in 2015 required replacement in some HVCMs in 2017/2018</a:t>
            </a:r>
          </a:p>
          <a:p>
            <a:pPr marL="624075" lvl="1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Dissolved Gas Analysis samples from damaged capacitors reveal possible arcing and thermal decomposition of cellulose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2001" dirty="0">
              <a:latin typeface="+mn-lt"/>
            </a:endParaRPr>
          </a:p>
          <a:p>
            <a:pPr marL="166738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/>
              <a:t>NWL capacitors failed under evaluation in CCL-Mod1 (~10,000 hrs. operation)</a:t>
            </a:r>
          </a:p>
          <a:p>
            <a:pPr marL="166738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2001" dirty="0"/>
          </a:p>
          <a:p>
            <a:pPr marL="166738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/>
              <a:t>Identical NWL delivered a thermally-instrumented unit, installed in RFTF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 err="1"/>
              <a:t>T</a:t>
            </a:r>
            <a:r>
              <a:rPr lang="en-US" sz="2001" baseline="-25000" dirty="0" err="1"/>
              <a:t>case</a:t>
            </a:r>
            <a:r>
              <a:rPr lang="en-US" sz="2001" dirty="0"/>
              <a:t> = 122 </a:t>
            </a:r>
            <a:r>
              <a:rPr lang="en-US" sz="2001" dirty="0">
                <a:latin typeface="Calibri" panose="020F0502020204030204" pitchFamily="34" charset="0"/>
              </a:rPr>
              <a:t>°</a:t>
            </a:r>
            <a:r>
              <a:rPr lang="en-US" sz="2001" dirty="0">
                <a:latin typeface="+mn-lt"/>
              </a:rPr>
              <a:t>F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 err="1">
                <a:latin typeface="+mn-lt"/>
              </a:rPr>
              <a:t>T</a:t>
            </a:r>
            <a:r>
              <a:rPr lang="en-US" sz="2001" baseline="-25000" dirty="0" err="1">
                <a:latin typeface="+mn-lt"/>
              </a:rPr>
              <a:t>internal</a:t>
            </a:r>
            <a:r>
              <a:rPr lang="en-US" sz="2001" dirty="0">
                <a:latin typeface="+mn-lt"/>
              </a:rPr>
              <a:t> = 124 </a:t>
            </a:r>
            <a:r>
              <a:rPr lang="en-US" sz="2001" dirty="0">
                <a:latin typeface="Calibri" panose="020F0502020204030204" pitchFamily="34" charset="0"/>
              </a:rPr>
              <a:t>°</a:t>
            </a:r>
            <a:r>
              <a:rPr lang="en-US" sz="2001" dirty="0"/>
              <a:t>F</a:t>
            </a:r>
            <a:endParaRPr lang="en-US" sz="2001" dirty="0">
              <a:latin typeface="+mn-lt"/>
            </a:endParaRPr>
          </a:p>
          <a:p>
            <a:pPr marL="166738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200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6" r="12946" b="-835"/>
          <a:stretch/>
        </p:blipFill>
        <p:spPr bwMode="auto">
          <a:xfrm>
            <a:off x="8537761" y="1500890"/>
            <a:ext cx="3201234" cy="21036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8682527" y="2837205"/>
            <a:ext cx="1153682" cy="9656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4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66" y="122529"/>
            <a:ext cx="11406218" cy="406371"/>
          </a:xfrm>
        </p:spPr>
        <p:txBody>
          <a:bodyPr>
            <a:noAutofit/>
          </a:bodyPr>
          <a:lstStyle/>
          <a:p>
            <a:r>
              <a:rPr lang="en-US" sz="2400" dirty="0"/>
              <a:t>Boost capacitor array shows great promise, need to test additional assemblies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240" y="971977"/>
            <a:ext cx="8383425" cy="269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738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TPC solution shown is ~100 metallized poly film capacitors</a:t>
            </a:r>
          </a:p>
          <a:p>
            <a:pPr marL="624075" lvl="1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Tested in RFTF for ~20 months, 7500 hours (began 2/11/16, removed 10/23/17)</a:t>
            </a:r>
          </a:p>
          <a:p>
            <a:pPr marL="624075" lvl="1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Temperature &lt;120°F (vs. 135-140 on prior film/foil caps)</a:t>
            </a:r>
          </a:p>
          <a:p>
            <a:pPr marL="624075" lvl="1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Average degradation of 0.04% over 3700 hours, expected end-of-life (</a:t>
            </a:r>
            <a:r>
              <a:rPr lang="en-US" sz="2001" dirty="0">
                <a:latin typeface="Symbol" panose="05050102010706020507" pitchFamily="18" charset="2"/>
              </a:rPr>
              <a:t>D</a:t>
            </a:r>
            <a:r>
              <a:rPr lang="en-US" sz="2001" dirty="0">
                <a:latin typeface="+mn-lt"/>
              </a:rPr>
              <a:t>C=1%) 90,000 hours</a:t>
            </a:r>
          </a:p>
          <a:p>
            <a:pPr marL="1081412" lvl="2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Component with largest </a:t>
            </a:r>
            <a:r>
              <a:rPr lang="en-US" sz="2001" dirty="0">
                <a:latin typeface="Symbol" panose="05050102010706020507" pitchFamily="18" charset="2"/>
              </a:rPr>
              <a:t>D</a:t>
            </a:r>
            <a:r>
              <a:rPr lang="en-US" sz="2001" dirty="0">
                <a:latin typeface="+mn-lt"/>
              </a:rPr>
              <a:t>C (0.76%) would change 19% over 90,000 hours</a:t>
            </a:r>
          </a:p>
          <a:p>
            <a:pPr marL="624212" lvl="1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1" dirty="0">
                <a:latin typeface="+mn-lt"/>
              </a:rPr>
              <a:t>Plan to purchase a full set of arrays and continue testing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EED6D0D-9DDA-43B0-9BD4-E4EE5B47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73294" y="1566455"/>
            <a:ext cx="3751709" cy="21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15E8D2-9885-49D3-A2A4-5F98F02342EA}"/>
              </a:ext>
            </a:extLst>
          </p:cNvPr>
          <p:cNvGrpSpPr/>
          <p:nvPr/>
        </p:nvGrpSpPr>
        <p:grpSpPr>
          <a:xfrm>
            <a:off x="1732948" y="3912262"/>
            <a:ext cx="6781526" cy="2055061"/>
            <a:chOff x="1741825" y="4347268"/>
            <a:chExt cx="6781526" cy="20550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F3EE1F5-130C-4473-8C6E-82EC49517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1825" y="4347268"/>
              <a:ext cx="3359459" cy="201746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B9F9421-E299-4FDF-A6A7-779F5AB98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1287" y="4347268"/>
              <a:ext cx="3422064" cy="205506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166AC2-76DB-4806-8061-F8144C28397B}"/>
                </a:ext>
              </a:extLst>
            </p:cNvPr>
            <p:cNvSpPr txBox="1"/>
            <p:nvPr/>
          </p:nvSpPr>
          <p:spPr>
            <a:xfrm>
              <a:off x="2023219" y="4375105"/>
              <a:ext cx="2915338" cy="2447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/>
                <a:t>FPG86Y0334J capacitors at 3832 hours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0BD44F-6502-4D83-ACF5-2D2D5B12E642}"/>
                </a:ext>
              </a:extLst>
            </p:cNvPr>
            <p:cNvSpPr txBox="1"/>
            <p:nvPr/>
          </p:nvSpPr>
          <p:spPr>
            <a:xfrm>
              <a:off x="5264016" y="4375105"/>
              <a:ext cx="2915338" cy="2447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dirty="0"/>
                <a:t>FPG86Y0334J capacitors at 7520 hours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1141CA6-CF53-464A-A45C-2F371AD02848}"/>
              </a:ext>
            </a:extLst>
          </p:cNvPr>
          <p:cNvSpPr txBox="1"/>
          <p:nvPr/>
        </p:nvSpPr>
        <p:spPr>
          <a:xfrm>
            <a:off x="2440318" y="5929725"/>
            <a:ext cx="20633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Capacitance range (</a:t>
            </a:r>
            <a:r>
              <a:rPr lang="en-US" sz="1400" dirty="0" err="1"/>
              <a:t>nF</a:t>
            </a:r>
            <a:r>
              <a:rPr lang="en-US" sz="1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04D00-814A-4378-A5C6-291D97A213DA}"/>
              </a:ext>
            </a:extLst>
          </p:cNvPr>
          <p:cNvSpPr txBox="1"/>
          <p:nvPr/>
        </p:nvSpPr>
        <p:spPr>
          <a:xfrm>
            <a:off x="5771749" y="5995160"/>
            <a:ext cx="206338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Capacitance range (</a:t>
            </a:r>
            <a:r>
              <a:rPr lang="en-US" sz="1400" dirty="0" err="1"/>
              <a:t>nF</a:t>
            </a:r>
            <a:r>
              <a:rPr lang="en-US" sz="14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D3AE0-2B56-42BC-8CB8-F84AA8C2DD11}"/>
              </a:ext>
            </a:extLst>
          </p:cNvPr>
          <p:cNvSpPr txBox="1"/>
          <p:nvPr/>
        </p:nvSpPr>
        <p:spPr>
          <a:xfrm rot="-5400000">
            <a:off x="1044648" y="4753050"/>
            <a:ext cx="109036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No. of units</a:t>
            </a:r>
          </a:p>
        </p:txBody>
      </p:sp>
    </p:spTree>
    <p:extLst>
      <p:ext uri="{BB962C8B-B14F-4D97-AF65-F5344CB8AC3E}">
        <p14:creationId xmlns:p14="http://schemas.microsoft.com/office/powerpoint/2010/main" val="380107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image001">
            <a:extLst>
              <a:ext uri="{FF2B5EF4-FFF2-40B4-BE49-F238E27FC236}">
                <a16:creationId xmlns:a16="http://schemas.microsoft.com/office/drawing/2014/main" id="{A0E18770-434A-430F-88A9-9B39E5F5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74" y="2160478"/>
            <a:ext cx="6606714" cy="4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47" y="125272"/>
            <a:ext cx="11758830" cy="406265"/>
          </a:xfrm>
        </p:spPr>
        <p:txBody>
          <a:bodyPr/>
          <a:lstStyle/>
          <a:p>
            <a:r>
              <a:rPr lang="en-US" sz="2400" dirty="0"/>
              <a:t>The laminated bus nearing finalization and proposed baseline for PPU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36" y="605311"/>
            <a:ext cx="11085996" cy="190338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latin typeface="+mn-lt"/>
              </a:rPr>
              <a:t>Dual bypass capacitors redesigned by TPC – reduces effects of parasitic inductance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n-lt"/>
              </a:rPr>
              <a:t>Alignment system designed and bids received, order pending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n-lt"/>
              </a:rPr>
              <a:t>Investigating alternative connections between laminated bus and switch plates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Flexible parallel </a:t>
            </a:r>
            <a:r>
              <a:rPr lang="en-US" sz="1600" dirty="0" err="1">
                <a:latin typeface="+mn-lt"/>
              </a:rPr>
              <a:t>Eriflex</a:t>
            </a:r>
            <a:r>
              <a:rPr lang="en-US" sz="1600" dirty="0">
                <a:latin typeface="+mn-lt"/>
              </a:rPr>
              <a:t> commercial bus</a:t>
            </a: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+mn-lt"/>
              </a:rPr>
              <a:t>ORNL-designed flexible thin copper bus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+mn-lt"/>
              </a:rPr>
              <a:t>Planned solution for PPU new modulator systems</a:t>
            </a:r>
          </a:p>
          <a:p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35" y="4127756"/>
            <a:ext cx="4789763" cy="286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389830-5085-4A84-920D-09D82A661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7" y="2508697"/>
            <a:ext cx="3061087" cy="22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80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5"/>
          <p:cNvSpPr>
            <a:spLocks noChangeArrowheads="1"/>
          </p:cNvSpPr>
          <p:nvPr/>
        </p:nvSpPr>
        <p:spPr bwMode="auto">
          <a:xfrm>
            <a:off x="249203" y="93666"/>
            <a:ext cx="11451364" cy="69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</a:pPr>
            <a:r>
              <a:rPr lang="en-US" sz="2400" dirty="0">
                <a:solidFill>
                  <a:srgbClr val="006C3A"/>
                </a:solidFill>
                <a:latin typeface="+mn-lt"/>
              </a:rPr>
              <a:t>Modulator test stands expanding to support PPU modulator development and other testing activities</a:t>
            </a:r>
          </a:p>
        </p:txBody>
      </p:sp>
      <p:sp>
        <p:nvSpPr>
          <p:cNvPr id="131076" name="Text Box 6"/>
          <p:cNvSpPr txBox="1">
            <a:spLocks noChangeArrowheads="1"/>
          </p:cNvSpPr>
          <p:nvPr/>
        </p:nvSpPr>
        <p:spPr bwMode="auto">
          <a:xfrm>
            <a:off x="180856" y="2910979"/>
            <a:ext cx="2664066" cy="226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93" indent="-225493" algn="ctr">
              <a:spcBef>
                <a:spcPct val="50000"/>
              </a:spcBef>
              <a:buClr>
                <a:schemeClr val="tx2"/>
              </a:buClr>
            </a:pPr>
            <a:r>
              <a:rPr lang="en-US" b="1" dirty="0">
                <a:latin typeface="Arial Narrow" pitchFamily="34" charset="0"/>
                <a:cs typeface="Arial" pitchFamily="34" charset="0"/>
              </a:rPr>
              <a:t>RFTF HVCM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NCL variant of HVCM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Primarily to support RF and SCL testing &amp; BTF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Secondary mission is NCL HVCM work (long run reliability studies)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250231" y="2868623"/>
            <a:ext cx="3143713" cy="19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93" indent="-225493" algn="ctr">
              <a:spcBef>
                <a:spcPct val="50000"/>
              </a:spcBef>
              <a:buClr>
                <a:schemeClr val="tx2"/>
              </a:buClr>
            </a:pPr>
            <a:r>
              <a:rPr lang="en-US" b="1" dirty="0">
                <a:latin typeface="Arial Narrow" pitchFamily="34" charset="0"/>
                <a:cs typeface="Arial" pitchFamily="34" charset="0"/>
              </a:rPr>
              <a:t>HEBT HVCM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SCL variant of HVCM, PPU-rated beam stick load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Primary mission is to support PPU new modulator development (AT-HVCM)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6427504" y="887895"/>
            <a:ext cx="2648357" cy="198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lum bright="7000"/>
          </a:blip>
          <a:srcRect/>
          <a:stretch>
            <a:fillRect/>
          </a:stretch>
        </p:blipFill>
        <p:spPr bwMode="auto">
          <a:xfrm>
            <a:off x="227721" y="887895"/>
            <a:ext cx="2570337" cy="192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60832" y="2890683"/>
            <a:ext cx="3143713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93" indent="-225493" algn="ctr">
              <a:spcBef>
                <a:spcPct val="50000"/>
              </a:spcBef>
              <a:buClr>
                <a:schemeClr val="tx2"/>
              </a:buClr>
            </a:pPr>
            <a:r>
              <a:rPr lang="en-US" b="1" dirty="0">
                <a:latin typeface="Arial Narrow" pitchFamily="34" charset="0"/>
                <a:cs typeface="Arial" pitchFamily="34" charset="0"/>
              </a:rPr>
              <a:t>Dedicated BTF HVCM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Nominally RFQ HVCM configuration also serves as spare for RFQ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Used for dual 3.0 MW DTL upgrade studies w/ dummy load</a:t>
            </a:r>
          </a:p>
          <a:p>
            <a:pPr marL="225493" indent="-225493">
              <a:spcBef>
                <a:spcPts val="60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Frees up RFTF HVCM to support PPU testing of cryomodules and RF couplers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57299" y="3925128"/>
            <a:ext cx="29254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</a:pPr>
            <a:r>
              <a:rPr lang="en-US" b="1" dirty="0">
                <a:latin typeface="Arial Narrow" pitchFamily="34" charset="0"/>
                <a:cs typeface="Arial" pitchFamily="34" charset="0"/>
              </a:rPr>
              <a:t>Single Phase Test Stand</a:t>
            </a:r>
          </a:p>
          <a:p>
            <a:pPr marL="225493" indent="-225493">
              <a:spcBef>
                <a:spcPts val="0"/>
              </a:spcBef>
              <a:buClr>
                <a:schemeClr val="tx2"/>
              </a:buClr>
              <a:buFontTx/>
              <a:buChar char="•"/>
            </a:pPr>
            <a:r>
              <a:rPr lang="en-US" kern="600" dirty="0">
                <a:latin typeface="Arial Narrow" pitchFamily="34" charset="0"/>
                <a:cs typeface="Arial" pitchFamily="34" charset="0"/>
              </a:rPr>
              <a:t>Test IGBT assemblies and pre-qualify spares</a:t>
            </a:r>
          </a:p>
          <a:p>
            <a:pPr marL="225493" indent="-225493">
              <a:spcBef>
                <a:spcPts val="0"/>
              </a:spcBef>
              <a:buClr>
                <a:schemeClr val="tx2"/>
              </a:buClr>
              <a:buFontTx/>
              <a:buChar char="•"/>
            </a:pPr>
            <a:r>
              <a:rPr lang="en-US" kern="600" dirty="0">
                <a:latin typeface="Arial Narrow" pitchFamily="34" charset="0"/>
                <a:cs typeface="Arial" pitchFamily="34" charset="0"/>
              </a:rPr>
              <a:t>Quantify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some PPU components</a:t>
            </a:r>
          </a:p>
          <a:p>
            <a:pPr marL="225493" indent="-225493">
              <a:spcBef>
                <a:spcPts val="0"/>
              </a:spcBef>
              <a:buClr>
                <a:schemeClr val="tx2"/>
              </a:buClr>
              <a:buFontTx/>
              <a:buChar char="•"/>
            </a:pPr>
            <a:r>
              <a:rPr lang="en-US" dirty="0">
                <a:latin typeface="Arial Narrow" pitchFamily="34" charset="0"/>
                <a:cs typeface="Arial" pitchFamily="34" charset="0"/>
              </a:rPr>
              <a:t>Test stand and new controller “plug &amp; play” spare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DAEFDE-4ABF-4A58-A79B-91ABFEC7E4C0}"/>
              </a:ext>
            </a:extLst>
          </p:cNvPr>
          <p:cNvSpPr/>
          <p:nvPr/>
        </p:nvSpPr>
        <p:spPr>
          <a:xfrm>
            <a:off x="3308509" y="887895"/>
            <a:ext cx="2648357" cy="19218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32" tIns="45732" rIns="45732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66FF"/>
                </a:solidFill>
              </a:rPr>
              <a:t>Planned</a:t>
            </a:r>
          </a:p>
        </p:txBody>
      </p:sp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09FB1A07-B70C-4FAA-9FA5-BBC2911C8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9262" y="1248082"/>
            <a:ext cx="2881491" cy="21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07" y="101978"/>
            <a:ext cx="11605609" cy="617894"/>
          </a:xfrm>
        </p:spPr>
        <p:txBody>
          <a:bodyPr>
            <a:noAutofit/>
          </a:bodyPr>
          <a:lstStyle/>
          <a:p>
            <a:r>
              <a:rPr lang="en-US" sz="2400" dirty="0"/>
              <a:t>The Existing Linac Upgrade portion of the PPU Project requires some development but should achieve comparable reliability</a:t>
            </a:r>
          </a:p>
        </p:txBody>
      </p:sp>
      <p:pic>
        <p:nvPicPr>
          <p:cNvPr id="7" name="Picture 1" descr="image001">
            <a:extLst>
              <a:ext uri="{FF2B5EF4-FFF2-40B4-BE49-F238E27FC236}">
                <a16:creationId xmlns:a16="http://schemas.microsoft.com/office/drawing/2014/main" id="{BFDB8CD9-BE6B-4BE9-A295-51EECA45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0" y="3429000"/>
            <a:ext cx="5579413" cy="357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A182BF-B30D-45BE-BDB8-4198AC59A7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7820" y="971144"/>
            <a:ext cx="3327022" cy="2495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610" y="826088"/>
            <a:ext cx="6940504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36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Summary of PPU upgrades of existing HVCM systems</a:t>
            </a:r>
          </a:p>
          <a:p>
            <a:pPr marL="743036" lvl="1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DTL – replace 2× HVCM with new transformers and capacitors to power dual 3.0 MW klystrons</a:t>
            </a:r>
          </a:p>
          <a:p>
            <a:pPr marL="743036" lvl="1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CCL – operate at elevated voltages due to additional beam loading</a:t>
            </a:r>
          </a:p>
          <a:p>
            <a:pPr marL="743036" lvl="1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SCL – operate at elevated voltages due to additional beam loading</a:t>
            </a:r>
          </a:p>
          <a:p>
            <a:pPr marL="285836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Testing / prototyping status to-date</a:t>
            </a:r>
          </a:p>
          <a:p>
            <a:pPr marL="743173" lvl="1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Initial testing in HEBT for SCL HVCMs at ±1220 V DC (78 kV 10 klystron load equivalent)</a:t>
            </a:r>
          </a:p>
          <a:p>
            <a:pPr marL="743173" lvl="1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Still need to perform increased voltage testing of CCL systems in RFTF</a:t>
            </a:r>
          </a:p>
          <a:p>
            <a:pPr marL="743036" lvl="1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Modified boost transformers (20:1) prototyped and capacitors specified to achieve required higher output voltages for dual 3.0 MW klystrons</a:t>
            </a:r>
          </a:p>
          <a:p>
            <a:pPr marL="743173" lvl="1" indent="-285836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Test in RFTF with </a:t>
            </a:r>
            <a:r>
              <a:rPr lang="en-US" sz="1600" dirty="0" err="1">
                <a:latin typeface="+mn-lt"/>
              </a:rPr>
              <a:t>Kanthal</a:t>
            </a:r>
            <a:r>
              <a:rPr lang="en-US" sz="1600" dirty="0">
                <a:latin typeface="+mn-lt"/>
              </a:rPr>
              <a:t>/Sandvik load</a:t>
            </a:r>
          </a:p>
          <a:p>
            <a:pPr marL="743173" lvl="1" indent="-285836"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72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1" descr="image001">
            <a:extLst>
              <a:ext uri="{FF2B5EF4-FFF2-40B4-BE49-F238E27FC236}">
                <a16:creationId xmlns:a16="http://schemas.microsoft.com/office/drawing/2014/main" id="{0670120F-8F94-4060-A812-0486499E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97" y="683476"/>
            <a:ext cx="4072610" cy="56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28A76F-6510-4828-A130-31C1D596AD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98341" y="3950950"/>
            <a:ext cx="4202777" cy="2914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" y="75329"/>
            <a:ext cx="11857703" cy="720197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The Alternate Topology Modulator (AT-HVCM) baseline for 3 new PPU modulators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708" y="781795"/>
            <a:ext cx="7011410" cy="2904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Compared to current HVCM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Permits soft-switching of IGBTs to minimize losses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Reduces ringing and voltage on capacitors across transformer secondaries = higher reliability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More load-tolerant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Added filter capacitor across secondary to reduce ripple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Created large initial IGBT currents and capacitor voltage transients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Freewheeling diode resolves issues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Testing resumes late-May culminating in a down-select review at end of calendar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0005E-5787-41CD-A3B1-42ED0FDB6CC4}"/>
              </a:ext>
            </a:extLst>
          </p:cNvPr>
          <p:cNvSpPr txBox="1"/>
          <p:nvPr/>
        </p:nvSpPr>
        <p:spPr>
          <a:xfrm>
            <a:off x="1000351" y="3784542"/>
            <a:ext cx="2597186" cy="2585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Output cap, no freewheeling diodes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583517-40FE-43AE-8EAC-AE590EA955E2}"/>
              </a:ext>
            </a:extLst>
          </p:cNvPr>
          <p:cNvSpPr txBox="1"/>
          <p:nvPr/>
        </p:nvSpPr>
        <p:spPr>
          <a:xfrm>
            <a:off x="4292193" y="3784542"/>
            <a:ext cx="2639550" cy="2585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/>
              <a:t>Output cap and freewheeling diodes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CD18D-0D94-4737-9F25-F7F45CF8E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4" y="4066028"/>
            <a:ext cx="3634988" cy="272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7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46" y="109512"/>
            <a:ext cx="8638540" cy="354035"/>
          </a:xfrm>
        </p:spPr>
        <p:txBody>
          <a:bodyPr>
            <a:noAutofit/>
          </a:bodyPr>
          <a:lstStyle/>
          <a:p>
            <a:r>
              <a:rPr lang="en-US" sz="2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04" y="657762"/>
            <a:ext cx="8796681" cy="5370568"/>
          </a:xfrm>
        </p:spPr>
        <p:txBody>
          <a:bodyPr/>
          <a:lstStyle/>
          <a:p>
            <a:r>
              <a:rPr lang="en-US" sz="2000" dirty="0"/>
              <a:t>Over 1 million combined operational hours on all HVCM systems to-date</a:t>
            </a:r>
          </a:p>
          <a:p>
            <a:r>
              <a:rPr lang="en-US" sz="2000" dirty="0"/>
              <a:t>Downtime has improved in spite of equipment aging</a:t>
            </a:r>
          </a:p>
          <a:p>
            <a:pPr lvl="1"/>
            <a:r>
              <a:rPr lang="en-US" sz="1600" dirty="0"/>
              <a:t>Emphasis on electromechanical component replacement and PM</a:t>
            </a:r>
          </a:p>
          <a:p>
            <a:pPr lvl="1"/>
            <a:r>
              <a:rPr lang="en-US" sz="1600" dirty="0"/>
              <a:t>Plans in place to address other failure mechanisms</a:t>
            </a:r>
          </a:p>
          <a:p>
            <a:r>
              <a:rPr lang="en-US" sz="2000" dirty="0"/>
              <a:t>Controller installation complete throughout</a:t>
            </a:r>
          </a:p>
          <a:p>
            <a:pPr lvl="1"/>
            <a:r>
              <a:rPr lang="en-US" sz="1600" dirty="0"/>
              <a:t>Pulse flattening, pulse length extension and pulse ripple optimization functioning</a:t>
            </a:r>
          </a:p>
          <a:p>
            <a:pPr lvl="1"/>
            <a:r>
              <a:rPr lang="en-US" sz="1600" dirty="0"/>
              <a:t>Further ripple optimization possible with IGBT timing changes</a:t>
            </a:r>
          </a:p>
          <a:p>
            <a:r>
              <a:rPr lang="en-US" sz="2000" dirty="0"/>
              <a:t>HVCM cooling upgrade AIP installed in 4 locations with 2-3 per upcoming outage scheduled</a:t>
            </a:r>
          </a:p>
          <a:p>
            <a:r>
              <a:rPr lang="en-US" sz="2000" dirty="0"/>
              <a:t>PPU work has transitioned into development stages</a:t>
            </a:r>
          </a:p>
          <a:p>
            <a:pPr lvl="1"/>
            <a:r>
              <a:rPr lang="en-US" sz="1600" dirty="0"/>
              <a:t>Alternate topology HVCM wrapping up late CY2018</a:t>
            </a:r>
          </a:p>
          <a:p>
            <a:pPr lvl="1"/>
            <a:r>
              <a:rPr lang="en-US" sz="1600" dirty="0"/>
              <a:t>Test load and prototype components for dual 3.0 MW HVCM ordered</a:t>
            </a:r>
          </a:p>
        </p:txBody>
      </p:sp>
    </p:spTree>
    <p:extLst>
      <p:ext uri="{BB962C8B-B14F-4D97-AF65-F5344CB8AC3E}">
        <p14:creationId xmlns:p14="http://schemas.microsoft.com/office/powerpoint/2010/main" val="80672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54" y="100277"/>
            <a:ext cx="8646944" cy="406371"/>
          </a:xfrm>
        </p:spPr>
        <p:txBody>
          <a:bodyPr>
            <a:normAutofit/>
          </a:bodyPr>
          <a:lstStyle/>
          <a:p>
            <a:r>
              <a:rPr lang="en-US" sz="2401" dirty="0"/>
              <a:t>Acronyms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12254" y="739699"/>
            <a:ext cx="8553560" cy="5368138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AT-HVCM – Alternate Topology High Voltage Converter Modulator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BTF – Beam Test Facility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DGA – Dissolved Gas Analysis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FPGA – Field Programmable Gate Array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HVCM – High Voltage Converter Modulator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IGBT – Insulated Gate Bipolar Transistor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NCL – Normal Conducting Linac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PM – Preventative Maintenance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PPU – Proton Power Upgrade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RFTF – Radio Frequency Test Facility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en-US" sz="2001" dirty="0"/>
              <a:t>SCL – Superconducting Linac</a:t>
            </a:r>
          </a:p>
        </p:txBody>
      </p:sp>
    </p:spTree>
    <p:extLst>
      <p:ext uri="{BB962C8B-B14F-4D97-AF65-F5344CB8AC3E}">
        <p14:creationId xmlns:p14="http://schemas.microsoft.com/office/powerpoint/2010/main" val="246759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54" y="100277"/>
            <a:ext cx="8646944" cy="406371"/>
          </a:xfrm>
        </p:spPr>
        <p:txBody>
          <a:bodyPr>
            <a:normAutofit/>
          </a:bodyPr>
          <a:lstStyle/>
          <a:p>
            <a:r>
              <a:rPr lang="en-US" sz="2401" dirty="0"/>
              <a:t>Outline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12254" y="739699"/>
            <a:ext cx="8553560" cy="5187771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System Introduction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Calendar year 2017 Performance Statistics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Preventative maintenance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Upgrades &amp; development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Proton Power Upgrade (PPU) Activities and Plans</a:t>
            </a:r>
          </a:p>
          <a:p>
            <a:pPr>
              <a:buClr>
                <a:schemeClr val="tx2"/>
              </a:buClr>
            </a:pPr>
            <a:r>
              <a:rPr lang="en-US" sz="2001" dirty="0">
                <a:latin typeface="+mn-lt"/>
              </a:rPr>
              <a:t>Conclusion</a:t>
            </a:r>
          </a:p>
          <a:p>
            <a:pPr>
              <a:buClr>
                <a:schemeClr val="tx2"/>
              </a:buClr>
            </a:pPr>
            <a:endParaRPr lang="en-US" sz="2001" dirty="0"/>
          </a:p>
        </p:txBody>
      </p:sp>
    </p:spTree>
    <p:extLst>
      <p:ext uri="{BB962C8B-B14F-4D97-AF65-F5344CB8AC3E}">
        <p14:creationId xmlns:p14="http://schemas.microsoft.com/office/powerpoint/2010/main" val="164677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/>
          </p:nvPr>
        </p:nvGraphicFramePr>
        <p:xfrm>
          <a:off x="5373929" y="83184"/>
          <a:ext cx="5449852" cy="425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utoCAD Drawing" r:id="rId3" imgW="11496675" imgH="7239000" progId="AutoCAD.Drawing.17">
                  <p:embed/>
                </p:oleObj>
              </mc:Choice>
              <mc:Fallback>
                <p:oleObj name="AutoCAD Drawing" r:id="rId3" imgW="11496675" imgH="7239000" progId="AutoCAD.Drawing.17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929" y="83184"/>
                        <a:ext cx="5449852" cy="4251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656" y="83185"/>
            <a:ext cx="10656606" cy="720385"/>
          </a:xfrm>
        </p:spPr>
        <p:txBody>
          <a:bodyPr>
            <a:normAutofit/>
          </a:bodyPr>
          <a:lstStyle/>
          <a:p>
            <a:r>
              <a:rPr lang="en-US" sz="2401" dirty="0"/>
              <a:t>Modulators provide pulsed power to high power RF klystrons using 20 kHz switching with Insulated Gate Bipolar Transistors (IGBT)</a:t>
            </a:r>
          </a:p>
        </p:txBody>
      </p:sp>
      <p:pic>
        <p:nvPicPr>
          <p:cNvPr id="4" name="Picture 46" descr="xfm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3140" y="4483767"/>
            <a:ext cx="2101917" cy="150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7" descr="SC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4942" y="4233032"/>
            <a:ext cx="1235566" cy="210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8" descr="rftf-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9355" y="4521867"/>
            <a:ext cx="2122017" cy="1539797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495656" y="875048"/>
            <a:ext cx="5122671" cy="3907548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001" dirty="0"/>
              <a:t>Provides up to 135 kV, 1.35 </a:t>
            </a:r>
            <a:r>
              <a:rPr lang="en-US" sz="2001" dirty="0" err="1"/>
              <a:t>ms</a:t>
            </a:r>
            <a:r>
              <a:rPr lang="en-US" sz="2001" dirty="0"/>
              <a:t> pulses at 60 Hz to amplify RF up to 5 MW</a:t>
            </a:r>
          </a:p>
          <a:p>
            <a:pPr lvl="1">
              <a:buClr>
                <a:schemeClr val="tx2"/>
              </a:buClr>
            </a:pPr>
            <a:r>
              <a:rPr lang="en-US" sz="1600" dirty="0"/>
              <a:t>75 kV for SCL, 125 kV for DTL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3 phases switching at a nominal 20 kHz employed to increase output ripple frequency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Powers multiple klystrons up to 11 MW peak power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15 operational modulators, 2 test stand modulators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Approximately 1.15×10</a:t>
            </a:r>
            <a:r>
              <a:rPr lang="en-US" sz="2001" baseline="30000" dirty="0"/>
              <a:t>6</a:t>
            </a:r>
            <a:r>
              <a:rPr lang="en-US" sz="2001" dirty="0"/>
              <a:t> combined hours</a:t>
            </a:r>
          </a:p>
        </p:txBody>
      </p:sp>
      <p:pic>
        <p:nvPicPr>
          <p:cNvPr id="10" name="Picture 817"/>
          <p:cNvPicPr/>
          <p:nvPr/>
        </p:nvPicPr>
        <p:blipFill rotWithShape="1">
          <a:blip r:embed="rId8"/>
          <a:srcRect t="-8194" b="6096"/>
          <a:stretch/>
        </p:blipFill>
        <p:spPr>
          <a:xfrm>
            <a:off x="9179763" y="4074351"/>
            <a:ext cx="836030" cy="22596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51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353" y="137654"/>
            <a:ext cx="9012704" cy="458706"/>
          </a:xfrm>
        </p:spPr>
        <p:txBody>
          <a:bodyPr>
            <a:normAutofit/>
          </a:bodyPr>
          <a:lstStyle/>
          <a:p>
            <a:r>
              <a:rPr lang="en-US" sz="2400" dirty="0"/>
              <a:t>HVCM Downtime Summary CY2017 – 22% (18%) of total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86291"/>
              </p:ext>
            </p:extLst>
          </p:nvPr>
        </p:nvGraphicFramePr>
        <p:xfrm>
          <a:off x="243353" y="635603"/>
          <a:ext cx="3604613" cy="604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271">
                <a:tc>
                  <a:txBody>
                    <a:bodyPr/>
                    <a:lstStyle/>
                    <a:p>
                      <a:r>
                        <a:rPr lang="en-US" sz="1600" dirty="0"/>
                        <a:t>System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 Hours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Major (&gt;4 hrs.)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260">
                <a:tc>
                  <a:txBody>
                    <a:bodyPr/>
                    <a:lstStyle/>
                    <a:p>
                      <a:r>
                        <a:rPr lang="en-US" sz="1500" dirty="0"/>
                        <a:t>RFQ-Mod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9.8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606">
                <a:tc>
                  <a:txBody>
                    <a:bodyPr/>
                    <a:lstStyle/>
                    <a:p>
                      <a:r>
                        <a:rPr lang="en-US" sz="1500" dirty="0"/>
                        <a:t>DTL-Mod3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1.9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DTL-Mod5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0.9</a:t>
                      </a:r>
                      <a:endParaRPr lang="en-US" sz="1500" dirty="0"/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CCL-Mod1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10.6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41">
                <a:tc>
                  <a:txBody>
                    <a:bodyPr/>
                    <a:lstStyle/>
                    <a:p>
                      <a:r>
                        <a:rPr lang="en-US" sz="1500" dirty="0"/>
                        <a:t>CCL-Mod2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5.6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CCL-Mod3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CCL-Mod4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13.3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SCL-Mod1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7.0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SCL-Mod5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1.1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SCL-Mod9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SCL-Mod12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SCL-Mod14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9.6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SCL-Mod15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1.0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SCL-Mod18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1.1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dirty="0"/>
                        <a:t>SCL-Mod21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9.7</a:t>
                      </a:r>
                    </a:p>
                  </a:txBody>
                  <a:tcPr marL="91464" marR="91464" marT="45732" marB="45732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-</a:t>
                      </a:r>
                    </a:p>
                  </a:txBody>
                  <a:tcPr marL="91464" marR="91464" marT="45732" marB="4573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b="0" dirty="0"/>
                        <a:t>Multiple</a:t>
                      </a:r>
                    </a:p>
                  </a:txBody>
                  <a:tcPr marL="91464" marR="91464" marT="45732" marB="4573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/>
                        <a:t>3.4</a:t>
                      </a:r>
                    </a:p>
                  </a:txBody>
                  <a:tcPr marL="91464" marR="91464" marT="45732" marB="4573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/>
                    </a:p>
                  </a:txBody>
                  <a:tcPr marL="91464" marR="91464" marT="45732" marB="4573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98821"/>
                  </a:ext>
                </a:extLst>
              </a:tr>
              <a:tr h="320123">
                <a:tc>
                  <a:txBody>
                    <a:bodyPr/>
                    <a:lstStyle/>
                    <a:p>
                      <a:r>
                        <a:rPr lang="en-US" sz="1500" b="1" dirty="0"/>
                        <a:t>TOTAL</a:t>
                      </a:r>
                    </a:p>
                  </a:txBody>
                  <a:tcPr marL="91464" marR="91464" marT="45732" marB="4573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75 (119)</a:t>
                      </a:r>
                    </a:p>
                  </a:txBody>
                  <a:tcPr marL="91464" marR="91464" marT="45732" marB="4573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4 (4)</a:t>
                      </a:r>
                    </a:p>
                  </a:txBody>
                  <a:tcPr marL="91464" marR="91464" marT="45732" marB="4573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Content Placeholder 5"/>
          <p:cNvSpPr txBox="1">
            <a:spLocks/>
          </p:cNvSpPr>
          <p:nvPr/>
        </p:nvSpPr>
        <p:spPr>
          <a:xfrm>
            <a:off x="4109885" y="596360"/>
            <a:ext cx="7688826" cy="6123986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</a:pPr>
            <a:r>
              <a:rPr lang="en-US" sz="2001" dirty="0"/>
              <a:t>PRIOR YEAR VALUES SHOWN IN PARENTHESIS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Total hours improved by 37% from previous year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Major failures account for 41% of total downtime</a:t>
            </a:r>
          </a:p>
          <a:p>
            <a:pPr lvl="1">
              <a:buClr>
                <a:schemeClr val="tx2"/>
              </a:buClr>
            </a:pPr>
            <a:r>
              <a:rPr lang="en-US" sz="1600" dirty="0"/>
              <a:t>NWL evaluation boost capacitors in CCL-Mod1</a:t>
            </a:r>
          </a:p>
          <a:p>
            <a:pPr lvl="1">
              <a:buClr>
                <a:schemeClr val="tx2"/>
              </a:buClr>
            </a:pPr>
            <a:r>
              <a:rPr lang="en-US" sz="1600" dirty="0"/>
              <a:t>Missing gate pulse in CCL-Mod4 and extensive troubleshooting</a:t>
            </a:r>
          </a:p>
          <a:p>
            <a:pPr lvl="1">
              <a:buClr>
                <a:schemeClr val="tx2"/>
              </a:buClr>
            </a:pPr>
            <a:r>
              <a:rPr lang="en-US" sz="1600" dirty="0"/>
              <a:t>Header cable failure in SCL-Mod1</a:t>
            </a:r>
          </a:p>
          <a:p>
            <a:pPr lvl="1">
              <a:buClr>
                <a:schemeClr val="tx2"/>
              </a:buClr>
            </a:pPr>
            <a:r>
              <a:rPr lang="en-US" sz="1600" dirty="0"/>
              <a:t>SCR cooling fan failure and electrical noise in SCL-Mod14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Oil pump failures lead non-major failures (10% overall)</a:t>
            </a:r>
          </a:p>
          <a:p>
            <a:pPr lvl="1">
              <a:buClr>
                <a:schemeClr val="tx2"/>
              </a:buClr>
            </a:pPr>
            <a:r>
              <a:rPr lang="en-US" sz="1601" dirty="0"/>
              <a:t>Usually due to bearing failure</a:t>
            </a:r>
          </a:p>
          <a:p>
            <a:pPr lvl="1">
              <a:buClr>
                <a:schemeClr val="tx2"/>
              </a:buClr>
            </a:pPr>
            <a:r>
              <a:rPr lang="en-US" sz="1601" dirty="0"/>
              <a:t>All replaced with units w/ thrust bearing or new oil cooling upgrade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New controller channel access / network / timing issues failures account for 9% of failures</a:t>
            </a:r>
          </a:p>
          <a:p>
            <a:pPr lvl="1">
              <a:buClr>
                <a:schemeClr val="tx2"/>
              </a:buClr>
            </a:pPr>
            <a:r>
              <a:rPr lang="en-US" sz="1601" dirty="0"/>
              <a:t>None since August 2017</a:t>
            </a:r>
          </a:p>
          <a:p>
            <a:pPr>
              <a:buClr>
                <a:schemeClr val="tx2"/>
              </a:buClr>
            </a:pPr>
            <a:r>
              <a:rPr lang="en-US" sz="2001" dirty="0"/>
              <a:t>IGBT drivers account for 5.4 hours or 7%</a:t>
            </a:r>
          </a:p>
          <a:p>
            <a:pPr lvl="1">
              <a:buClr>
                <a:schemeClr val="tx2"/>
              </a:buClr>
            </a:pPr>
            <a:r>
              <a:rPr lang="en-US" sz="1601" dirty="0"/>
              <a:t>Many modifications on existing drivers</a:t>
            </a:r>
          </a:p>
          <a:p>
            <a:pPr lvl="1">
              <a:buClr>
                <a:schemeClr val="tx2"/>
              </a:buClr>
            </a:pPr>
            <a:r>
              <a:rPr lang="en-US" sz="1601" dirty="0"/>
              <a:t>New design addresses modifications, obsolescence, noise mitigation and other issues</a:t>
            </a:r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60" y="116770"/>
            <a:ext cx="11288993" cy="720454"/>
          </a:xfrm>
        </p:spPr>
        <p:txBody>
          <a:bodyPr/>
          <a:lstStyle/>
          <a:p>
            <a:r>
              <a:rPr lang="en-US" sz="2401" dirty="0"/>
              <a:t>Recent Preventative Maintenance on HVCM systems focused on aging components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560" y="972706"/>
            <a:ext cx="11288994" cy="386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Replaced Envirotemp FR3 in DTL and CCL tanks after further analysis indicated oil reached end of life – SCL HVCMs pending but electric field stresses 45% lower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Boost capacitors replaced in warm linac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Boost capacitors, primary bus work and voltage dividers replaced on all SCL HVCMs during last 2 outages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Replaced Personnel Protection Interlock Chassis PCBs to address obsolete relay issue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Filtered AC signals from SCR cabinet to remove noise on new controller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All non-upgraded oil pumps replaced with motors that employ thrust bearing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Fiber optic cables replaced in warm linac, cold linac deferred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Partially replaced faulty SCR manifold flow switches</a:t>
            </a:r>
          </a:p>
          <a:p>
            <a:pPr marL="624075" lvl="1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Vulnerable to no indication of loss of flow</a:t>
            </a:r>
          </a:p>
          <a:p>
            <a:pPr marL="624075" lvl="1" indent="-166738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Complete redesign of switch/manifold a future activity</a:t>
            </a:r>
          </a:p>
        </p:txBody>
      </p:sp>
    </p:spTree>
    <p:extLst>
      <p:ext uri="{BB962C8B-B14F-4D97-AF65-F5344CB8AC3E}">
        <p14:creationId xmlns:p14="http://schemas.microsoft.com/office/powerpoint/2010/main" val="366692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55" y="26393"/>
            <a:ext cx="10823197" cy="504550"/>
          </a:xfrm>
        </p:spPr>
        <p:txBody>
          <a:bodyPr/>
          <a:lstStyle/>
          <a:p>
            <a:r>
              <a:rPr lang="en-US" sz="2401" dirty="0"/>
              <a:t>New controller installation (AIP-34) completed summer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226" y="862635"/>
            <a:ext cx="8715642" cy="75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738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Final four SCL units installed during summer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n-US" dirty="0">
              <a:latin typeface="+mn-lt"/>
            </a:endParaRPr>
          </a:p>
          <a:p>
            <a:pPr marL="166738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Added new features:</a:t>
            </a:r>
          </a:p>
        </p:txBody>
      </p:sp>
      <p:pic>
        <p:nvPicPr>
          <p:cNvPr id="9" name="Picture 2"/>
          <p:cNvPicPr/>
          <p:nvPr/>
        </p:nvPicPr>
        <p:blipFill>
          <a:blip r:embed="rId2"/>
          <a:stretch/>
        </p:blipFill>
        <p:spPr>
          <a:xfrm>
            <a:off x="4801423" y="1302817"/>
            <a:ext cx="5867768" cy="4400687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08069" y="1670581"/>
            <a:ext cx="344748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New oil cooling system AIP upgrade monitoring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Improved Human Machine Interface based on feedback from users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Enhanced interface to IGBT drivers to remotely monitor gate switching events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Improved efficiency of Averna FPGA virtual instruments – frees up FPGA resources for enhanced timing features, etc.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Expanded capabilities to support a future RF mobile test stand</a:t>
            </a:r>
          </a:p>
          <a:p>
            <a:pPr marL="624075" lvl="1" indent="-166738"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176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7D32F2A-AD09-4EFB-8DD1-DD6239C469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25" y="3267493"/>
            <a:ext cx="4862098" cy="3720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20" y="59699"/>
            <a:ext cx="10878796" cy="720385"/>
          </a:xfrm>
        </p:spPr>
        <p:txBody>
          <a:bodyPr>
            <a:normAutofit/>
          </a:bodyPr>
          <a:lstStyle/>
          <a:p>
            <a:r>
              <a:rPr lang="en-US" sz="2401" dirty="0"/>
              <a:t>Pulse flattening and optimization on all HVCMs to improve LLRF control margins &amp; minimize cavity trips</a:t>
            </a:r>
          </a:p>
        </p:txBody>
      </p:sp>
      <p:grpSp>
        <p:nvGrpSpPr>
          <p:cNvPr id="7174" name="Group 7173">
            <a:extLst>
              <a:ext uri="{FF2B5EF4-FFF2-40B4-BE49-F238E27FC236}">
                <a16:creationId xmlns:a16="http://schemas.microsoft.com/office/drawing/2014/main" id="{8BF61444-6104-4395-97F6-C8638FDC92DC}"/>
              </a:ext>
            </a:extLst>
          </p:cNvPr>
          <p:cNvGrpSpPr/>
          <p:nvPr/>
        </p:nvGrpSpPr>
        <p:grpSpPr>
          <a:xfrm>
            <a:off x="3934739" y="1420265"/>
            <a:ext cx="8198410" cy="3547057"/>
            <a:chOff x="-2898248" y="1655933"/>
            <a:chExt cx="8196275" cy="35461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9A8DC0-0141-4D2E-95D7-73F1D088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037" y="1655933"/>
              <a:ext cx="4634037" cy="35461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04CF76-A9CA-4B72-9A0D-C249EEB4018B}"/>
                </a:ext>
              </a:extLst>
            </p:cNvPr>
            <p:cNvSpPr txBox="1"/>
            <p:nvPr/>
          </p:nvSpPr>
          <p:spPr>
            <a:xfrm>
              <a:off x="-2898248" y="2978769"/>
              <a:ext cx="304442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/>
                <a:t>SCL-Mod14 Pulse Optimization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9FA460-DAC2-49CF-A6BD-83A06F75979D}"/>
                </a:ext>
              </a:extLst>
            </p:cNvPr>
            <p:cNvCxnSpPr>
              <a:cxnSpLocks/>
            </p:cNvCxnSpPr>
            <p:nvPr/>
          </p:nvCxnSpPr>
          <p:spPr>
            <a:xfrm>
              <a:off x="3953300" y="2188199"/>
              <a:ext cx="1151845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B7B29D-0137-4A25-A9C3-CE1AD474CA3B}"/>
                </a:ext>
              </a:extLst>
            </p:cNvPr>
            <p:cNvCxnSpPr>
              <a:cxnSpLocks/>
            </p:cNvCxnSpPr>
            <p:nvPr/>
          </p:nvCxnSpPr>
          <p:spPr>
            <a:xfrm>
              <a:off x="3953300" y="3202612"/>
              <a:ext cx="1151845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D0BF2F-AF76-407A-8AAD-A024A96A0BBB}"/>
                </a:ext>
              </a:extLst>
            </p:cNvPr>
            <p:cNvCxnSpPr/>
            <p:nvPr/>
          </p:nvCxnSpPr>
          <p:spPr>
            <a:xfrm>
              <a:off x="4986083" y="2188199"/>
              <a:ext cx="0" cy="10153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7D3F0A-B744-46E2-8292-9F4DD2B338DB}"/>
                </a:ext>
              </a:extLst>
            </p:cNvPr>
            <p:cNvSpPr txBox="1"/>
            <p:nvPr/>
          </p:nvSpPr>
          <p:spPr>
            <a:xfrm>
              <a:off x="4674138" y="2451611"/>
              <a:ext cx="623889" cy="4247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/>
                <a:t>+2.7%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/>
                <a:t>-5.2%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E8AC8A-12D9-4ADB-8E49-11196B7A9EB6}"/>
                </a:ext>
              </a:extLst>
            </p:cNvPr>
            <p:cNvCxnSpPr>
              <a:cxnSpLocks/>
            </p:cNvCxnSpPr>
            <p:nvPr/>
          </p:nvCxnSpPr>
          <p:spPr>
            <a:xfrm>
              <a:off x="3953301" y="2438388"/>
              <a:ext cx="304800" cy="0"/>
            </a:xfrm>
            <a:prstGeom prst="line">
              <a:avLst/>
            </a:prstGeom>
            <a:ln w="63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8E4C1BA-26C7-47EA-8F5D-8A8CEBCF46B7}"/>
                </a:ext>
              </a:extLst>
            </p:cNvPr>
            <p:cNvCxnSpPr>
              <a:cxnSpLocks/>
            </p:cNvCxnSpPr>
            <p:nvPr/>
          </p:nvCxnSpPr>
          <p:spPr>
            <a:xfrm>
              <a:off x="3953300" y="2731815"/>
              <a:ext cx="304801" cy="0"/>
            </a:xfrm>
            <a:prstGeom prst="line">
              <a:avLst/>
            </a:prstGeom>
            <a:ln w="63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75F759D-238F-4833-8430-4932BEB6E6E9}"/>
                </a:ext>
              </a:extLst>
            </p:cNvPr>
            <p:cNvCxnSpPr/>
            <p:nvPr/>
          </p:nvCxnSpPr>
          <p:spPr>
            <a:xfrm flipV="1">
              <a:off x="4194412" y="2069049"/>
              <a:ext cx="0" cy="369339"/>
            </a:xfrm>
            <a:prstGeom prst="straightConnector1">
              <a:avLst/>
            </a:prstGeom>
            <a:ln>
              <a:solidFill>
                <a:srgbClr val="FF00FF"/>
              </a:solidFill>
              <a:headEnd type="arrow" w="sm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32FC80B-CFF2-4934-8918-31738314F0F9}"/>
                </a:ext>
              </a:extLst>
            </p:cNvPr>
            <p:cNvCxnSpPr/>
            <p:nvPr/>
          </p:nvCxnSpPr>
          <p:spPr>
            <a:xfrm flipV="1">
              <a:off x="4192137" y="2731815"/>
              <a:ext cx="0" cy="369339"/>
            </a:xfrm>
            <a:prstGeom prst="straightConnector1">
              <a:avLst/>
            </a:prstGeom>
            <a:ln>
              <a:solidFill>
                <a:srgbClr val="FF00FF"/>
              </a:solidFill>
              <a:headEnd type="none" w="sm" len="med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10DA85-DD63-4489-8ECC-EEB46CB9A348}"/>
                </a:ext>
              </a:extLst>
            </p:cNvPr>
            <p:cNvSpPr txBox="1"/>
            <p:nvPr/>
          </p:nvSpPr>
          <p:spPr>
            <a:xfrm>
              <a:off x="4155152" y="2370858"/>
              <a:ext cx="623889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00FF"/>
                  </a:solidFill>
                </a:rPr>
                <a:t>+0.7%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00FF"/>
                  </a:solidFill>
                </a:rPr>
                <a:t>-1.5%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23DDC95-8B60-4B70-87B1-11F573FCB209}"/>
              </a:ext>
            </a:extLst>
          </p:cNvPr>
          <p:cNvSpPr/>
          <p:nvPr/>
        </p:nvSpPr>
        <p:spPr>
          <a:xfrm>
            <a:off x="4313256" y="3737906"/>
            <a:ext cx="720656" cy="50597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32" tIns="45732" rIns="45732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69" name="Straight Arrow Connector 7168">
            <a:extLst>
              <a:ext uri="{FF2B5EF4-FFF2-40B4-BE49-F238E27FC236}">
                <a16:creationId xmlns:a16="http://schemas.microsoft.com/office/drawing/2014/main" id="{47E13C13-F90E-41F7-A16A-D115ACCF72D0}"/>
              </a:ext>
            </a:extLst>
          </p:cNvPr>
          <p:cNvCxnSpPr>
            <a:cxnSpLocks/>
          </p:cNvCxnSpPr>
          <p:nvPr/>
        </p:nvCxnSpPr>
        <p:spPr>
          <a:xfrm flipV="1">
            <a:off x="5033912" y="3120094"/>
            <a:ext cx="2104580" cy="87080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6A20ACD-6192-4F68-B7A3-36027B90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1" y="1953312"/>
            <a:ext cx="3727967" cy="2914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761" y="905960"/>
            <a:ext cx="11750467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738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Pulse flattening enabled and leading edge optimized throughout Gallery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Further improvement possible after optimizing FPGA resources to control individual IGBT pulses – ongoing effort</a:t>
            </a:r>
          </a:p>
          <a:p>
            <a:pPr marL="166738" indent="-166738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Added 25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>
                <a:latin typeface="+mn-lt"/>
              </a:rPr>
              <a:t>s</a:t>
            </a:r>
            <a:r>
              <a:rPr lang="en-US" dirty="0">
                <a:latin typeface="+mn-lt"/>
              </a:rPr>
              <a:t> to all warm linac HVCMs to achieve 1 </a:t>
            </a:r>
            <a:r>
              <a:rPr lang="en-US" dirty="0" err="1">
                <a:latin typeface="+mn-lt"/>
              </a:rPr>
              <a:t>ms</a:t>
            </a:r>
            <a:r>
              <a:rPr lang="en-US" dirty="0">
                <a:latin typeface="+mn-lt"/>
              </a:rPr>
              <a:t> beam in linac</a:t>
            </a:r>
          </a:p>
        </p:txBody>
      </p:sp>
    </p:spTree>
    <p:extLst>
      <p:ext uri="{BB962C8B-B14F-4D97-AF65-F5344CB8AC3E}">
        <p14:creationId xmlns:p14="http://schemas.microsoft.com/office/powerpoint/2010/main" val="215013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05" y="3366225"/>
            <a:ext cx="4038915" cy="280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91" y="176954"/>
            <a:ext cx="11747618" cy="878117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Enhanced reliability and reduced MTTR is improved by replacing the existing oil cooling system (AIP-36)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191" y="980716"/>
            <a:ext cx="789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36" indent="-285836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Installed in DTL HVCMs (3X) &amp; on SCL-Mod21</a:t>
            </a:r>
          </a:p>
          <a:p>
            <a:pPr marL="285836" indent="-285836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Barron’s Oil system can be used during operation</a:t>
            </a:r>
          </a:p>
          <a:p>
            <a:pPr marL="285836" indent="-285836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Added dissolved gas analyzer (H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, CO, C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H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, &amp; C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H</a:t>
            </a:r>
            <a:r>
              <a:rPr lang="en-US" sz="2000" baseline="-25000" dirty="0">
                <a:latin typeface="+mn-lt"/>
              </a:rPr>
              <a:t>4 </a:t>
            </a:r>
            <a:r>
              <a:rPr lang="en-US" sz="2000" dirty="0">
                <a:latin typeface="+mn-lt"/>
              </a:rPr>
              <a:t>(ethylene))</a:t>
            </a:r>
          </a:p>
          <a:p>
            <a:pPr marL="285836" indent="-285836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Pressure, temperature, flow and dissolved gas levels available on local and EPICS screens</a:t>
            </a:r>
          </a:p>
          <a:p>
            <a:pPr marL="285836" indent="-285836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Operators trained on new capabilities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6" t="23912" r="14690" b="22874"/>
          <a:stretch/>
        </p:blipFill>
        <p:spPr>
          <a:xfrm>
            <a:off x="8474999" y="905667"/>
            <a:ext cx="2099955" cy="1794114"/>
          </a:xfrm>
          <a:prstGeom prst="rect">
            <a:avLst/>
          </a:prstGeom>
        </p:spPr>
      </p:pic>
      <p:pic>
        <p:nvPicPr>
          <p:cNvPr id="18" name="Picture 17" descr="U:\Accelerator\HVCM Oil Cooling\Photos\DSC06872.JPG">
            <a:extLst>
              <a:ext uri="{FF2B5EF4-FFF2-40B4-BE49-F238E27FC236}">
                <a16:creationId xmlns:a16="http://schemas.microsoft.com/office/drawing/2014/main" id="{0F7A15DA-20EB-48B5-A05F-C74D605036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48" y="3337864"/>
            <a:ext cx="3955604" cy="283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38140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0EC660-24D0-43A0-AE5E-E274115E726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17100</TotalTime>
  <Words>1591</Words>
  <Application>Microsoft Office PowerPoint</Application>
  <PresentationFormat>Widescreen</PresentationFormat>
  <Paragraphs>253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Symbol</vt:lpstr>
      <vt:lpstr>Times New Roman</vt:lpstr>
      <vt:lpstr>Presentations (Wide Screen)</vt:lpstr>
      <vt:lpstr>AutoCAD Drawing</vt:lpstr>
      <vt:lpstr>Status of Linac High Voltage Converter Modulators Upgrades</vt:lpstr>
      <vt:lpstr>Acronyms</vt:lpstr>
      <vt:lpstr>Outline</vt:lpstr>
      <vt:lpstr>Modulators provide pulsed power to high power RF klystrons using 20 kHz switching with Insulated Gate Bipolar Transistors (IGBT)</vt:lpstr>
      <vt:lpstr>HVCM Downtime Summary CY2017 – 22% (18%) of total</vt:lpstr>
      <vt:lpstr>Recent Preventative Maintenance on HVCM systems focused on aging components</vt:lpstr>
      <vt:lpstr>New controller installation (AIP-34) completed summer 2017</vt:lpstr>
      <vt:lpstr>Pulse flattening and optimization on all HVCMs to improve LLRF control margins &amp; minimize cavity trips</vt:lpstr>
      <vt:lpstr>Enhanced reliability and reduced MTTR is improved by replacing the existing oil cooling system (AIP-36)</vt:lpstr>
      <vt:lpstr>Completion of HVCM IGBT gate driver PCB addresses compatibility, noise and obsolescence issues</vt:lpstr>
      <vt:lpstr>Obsolete IGBT Evaluation complete, -HE3 device compatible</vt:lpstr>
      <vt:lpstr>Progress continuing on HVCM boost capacitors</vt:lpstr>
      <vt:lpstr>Boost capacitor array shows great promise, need to test additional assemblies</vt:lpstr>
      <vt:lpstr>The laminated bus nearing finalization and proposed baseline for PPU</vt:lpstr>
      <vt:lpstr>PowerPoint Presentation</vt:lpstr>
      <vt:lpstr>The Existing Linac Upgrade portion of the PPU Project requires some development but should achieve comparable reliability</vt:lpstr>
      <vt:lpstr>The Alternate Topology Modulator (AT-HVCM) baseline for 3 new PPU modulators</vt:lpstr>
      <vt:lpstr>Summary</vt:lpstr>
    </vt:vector>
  </TitlesOfParts>
  <Manager/>
  <Company>ORNL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Anderson, David E.</dc:creator>
  <cp:keywords/>
  <dc:description/>
  <cp:lastModifiedBy>Eady, Lisa B.</cp:lastModifiedBy>
  <cp:revision>192</cp:revision>
  <cp:lastPrinted>2015-09-14T20:56:03Z</cp:lastPrinted>
  <dcterms:created xsi:type="dcterms:W3CDTF">2015-03-03T13:47:39Z</dcterms:created>
  <dcterms:modified xsi:type="dcterms:W3CDTF">2018-05-13T19:19:07Z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