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8" r:id="rId6"/>
    <p:sldId id="257" r:id="rId7"/>
    <p:sldId id="259" r:id="rId8"/>
    <p:sldId id="260" r:id="rId9"/>
    <p:sldId id="264" r:id="rId10"/>
    <p:sldId id="262" r:id="rId11"/>
    <p:sldId id="263" r:id="rId12"/>
    <p:sldId id="265" r:id="rId13"/>
    <p:sldId id="266" r:id="rId14"/>
    <p:sldId id="267" r:id="rId15"/>
    <p:sldId id="268" r:id="rId16"/>
    <p:sldId id="278" r:id="rId17"/>
    <p:sldId id="270" r:id="rId18"/>
    <p:sldId id="271" r:id="rId19"/>
    <p:sldId id="277" r:id="rId20"/>
    <p:sldId id="276" r:id="rId21"/>
    <p:sldId id="274" r:id="rId22"/>
    <p:sldId id="275" r:id="rId23"/>
    <p:sldId id="269" r:id="rId24"/>
    <p:sldId id="272" r:id="rId25"/>
    <p:sldId id="273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rpekar, Swati" initials="KS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3" autoAdjust="0"/>
    <p:restoredTop sz="95293" autoAdjust="0"/>
  </p:normalViewPr>
  <p:slideViewPr>
    <p:cSldViewPr snapToGrid="0" showGuides="1">
      <p:cViewPr varScale="1">
        <p:scale>
          <a:sx n="124" d="100"/>
          <a:sy n="124" d="100"/>
        </p:scale>
        <p:origin x="822" y="132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3690" y="690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3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C6C8B-9EB1-473F-9368-1DB26D929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47CBD-3E78-42CE-8EE8-82421D44C2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D4A96-4D37-4019-B0CD-67E99229BDDF}"/>
              </a:ext>
            </a:extLst>
          </p:cNvPr>
          <p:cNvSpPr txBox="1"/>
          <p:nvPr/>
        </p:nvSpPr>
        <p:spPr>
          <a:xfrm>
            <a:off x="3970132" y="8829675"/>
            <a:ext cx="3038651" cy="4651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D39A57-7190-4635-904A-A88D20CC7714}" type="slidenum">
              <a:t>20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8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5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419602" y="888481"/>
            <a:ext cx="2363802" cy="236380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3" y="2139968"/>
            <a:ext cx="2188996" cy="21085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05" y="3216994"/>
            <a:ext cx="1922199" cy="1920001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42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6EF6-92AB-4F37-9C67-BFB6D3FD7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914" y="177795"/>
            <a:ext cx="8636288" cy="484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B8A3-3A75-4462-BC9B-2F5D5E4B6D6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9567" y="1363059"/>
            <a:ext cx="4198257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958F9-EB5A-46EA-B7C2-77D294F8298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97402" y="1363059"/>
            <a:ext cx="4198257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071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78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99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31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4922833" y="779664"/>
            <a:ext cx="2148840" cy="2148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6605329" y="1374024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855521" y="2690760"/>
            <a:ext cx="1664208" cy="1664208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37" r:id="rId6"/>
    <p:sldLayoutId id="2147483939" r:id="rId7"/>
    <p:sldLayoutId id="2147483940" r:id="rId8"/>
    <p:sldLayoutId id="2147483941" r:id="rId9"/>
    <p:sldLayoutId id="2147483942" r:id="rId10"/>
    <p:sldLayoutId id="2147483949" r:id="rId11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/>
          <a:p>
            <a:r>
              <a:rPr lang="en-US" dirty="0"/>
              <a:t>Beam Test Facility Performance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2100916"/>
            <a:ext cx="4370832" cy="7571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Advisory Committee Meeting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9465E-11BE-475D-BCDD-A3ACA044E42E}"/>
              </a:ext>
            </a:extLst>
          </p:cNvPr>
          <p:cNvSpPr/>
          <p:nvPr/>
        </p:nvSpPr>
        <p:spPr>
          <a:xfrm>
            <a:off x="211080" y="3999955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Alexander Aleksandrov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SNS BTF Manager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1FF9DA-1E34-4FDB-BD43-A7AB16145940}"/>
              </a:ext>
            </a:extLst>
          </p:cNvPr>
          <p:cNvSpPr/>
          <p:nvPr/>
        </p:nvSpPr>
        <p:spPr>
          <a:xfrm>
            <a:off x="233400" y="5357947"/>
            <a:ext cx="3092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May 16, 2018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D5AA-0F46-4A7D-AA2B-DDCB4CB437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531" y="261602"/>
            <a:ext cx="6959891" cy="514368"/>
          </a:xfrm>
        </p:spPr>
        <p:txBody>
          <a:bodyPr/>
          <a:lstStyle/>
          <a:p>
            <a:pPr lvl="0"/>
            <a:r>
              <a:rPr lang="en-US" sz="3200" dirty="0"/>
              <a:t>Beam stability during 6D scan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6A051AC-39BE-4CEC-9D0B-E73B18D15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654" t="-1758" r="7328" b="705"/>
          <a:stretch>
            <a:fillRect/>
          </a:stretch>
        </p:blipFill>
        <p:spPr>
          <a:xfrm>
            <a:off x="152403" y="838203"/>
            <a:ext cx="8579348" cy="4190996"/>
          </a:xfrm>
        </p:spPr>
      </p:pic>
      <p:cxnSp>
        <p:nvCxnSpPr>
          <p:cNvPr id="4" name="Straight Arrow Connector 4">
            <a:extLst>
              <a:ext uri="{FF2B5EF4-FFF2-40B4-BE49-F238E27FC236}">
                <a16:creationId xmlns:a16="http://schemas.microsoft.com/office/drawing/2014/main" id="{771D6D7A-3CA0-41F9-8BFC-1AA11D806529}"/>
              </a:ext>
            </a:extLst>
          </p:cNvPr>
          <p:cNvCxnSpPr/>
          <p:nvPr/>
        </p:nvCxnSpPr>
        <p:spPr>
          <a:xfrm>
            <a:off x="787398" y="4089397"/>
            <a:ext cx="7213602" cy="0"/>
          </a:xfrm>
          <a:prstGeom prst="straightConnector1">
            <a:avLst/>
          </a:prstGeom>
          <a:noFill/>
          <a:ln w="12701" cap="flat">
            <a:solidFill>
              <a:srgbClr val="C00000"/>
            </a:solidFill>
            <a:prstDash val="solid"/>
            <a:headEnd type="arrow"/>
            <a:tailEnd type="arrow"/>
          </a:ln>
        </p:spPr>
      </p:cxnSp>
      <p:sp>
        <p:nvSpPr>
          <p:cNvPr id="5" name="TextBox 6">
            <a:extLst>
              <a:ext uri="{FF2B5EF4-FFF2-40B4-BE49-F238E27FC236}">
                <a16:creationId xmlns:a16="http://schemas.microsoft.com/office/drawing/2014/main" id="{3F0BE583-4AB9-4B5D-AD37-836A3A6079E1}"/>
              </a:ext>
            </a:extLst>
          </p:cNvPr>
          <p:cNvSpPr txBox="1"/>
          <p:nvPr/>
        </p:nvSpPr>
        <p:spPr>
          <a:xfrm>
            <a:off x="3117281" y="3810003"/>
            <a:ext cx="2249332" cy="3416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C00000"/>
                </a:solidFill>
                <a:uFillTx/>
                <a:latin typeface="Arial"/>
                <a:cs typeface="Arial"/>
              </a:rPr>
              <a:t>32 hours of 6D scan</a:t>
            </a:r>
          </a:p>
        </p:txBody>
      </p:sp>
    </p:spTree>
    <p:extLst>
      <p:ext uri="{BB962C8B-B14F-4D97-AF65-F5344CB8AC3E}">
        <p14:creationId xmlns:p14="http://schemas.microsoft.com/office/powerpoint/2010/main" val="333488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EEFF-0E5F-47E0-99C3-B40141A530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914" y="177795"/>
            <a:ext cx="8864888" cy="484748"/>
          </a:xfrm>
        </p:spPr>
        <p:txBody>
          <a:bodyPr/>
          <a:lstStyle/>
          <a:p>
            <a:pPr lvl="0"/>
            <a:r>
              <a:rPr lang="en-US" dirty="0"/>
              <a:t>Observed correlation in x’-w partial projection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B6CCEC8-404E-4D29-A70F-CA1D3AD6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875" r="1059" b="5625"/>
          <a:stretch>
            <a:fillRect/>
          </a:stretch>
        </p:blipFill>
        <p:spPr>
          <a:xfrm>
            <a:off x="381003" y="1362465"/>
            <a:ext cx="4152903" cy="2514600"/>
          </a:xfr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FE933D4-E852-4B8A-A2CC-4110E69AA4A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rcRect l="49641" t="10000"/>
          <a:stretch>
            <a:fillRect/>
          </a:stretch>
        </p:blipFill>
        <p:spPr>
          <a:xfrm>
            <a:off x="4922324" y="1143000"/>
            <a:ext cx="3612072" cy="2705096"/>
          </a:xfrm>
        </p:spPr>
      </p:pic>
      <p:grpSp>
        <p:nvGrpSpPr>
          <p:cNvPr id="5" name="Group 14">
            <a:extLst>
              <a:ext uri="{FF2B5EF4-FFF2-40B4-BE49-F238E27FC236}">
                <a16:creationId xmlns:a16="http://schemas.microsoft.com/office/drawing/2014/main" id="{A9544EC9-DF7D-4B69-84B1-BA31C401BF46}"/>
              </a:ext>
            </a:extLst>
          </p:cNvPr>
          <p:cNvGrpSpPr/>
          <p:nvPr/>
        </p:nvGrpSpPr>
        <p:grpSpPr>
          <a:xfrm>
            <a:off x="2514600" y="1362465"/>
            <a:ext cx="914400" cy="2362206"/>
            <a:chOff x="2514600" y="1362465"/>
            <a:chExt cx="914400" cy="2362206"/>
          </a:xfrm>
        </p:grpSpPr>
        <p:cxnSp>
          <p:nvCxnSpPr>
            <p:cNvPr id="6" name="Straight Connector 7">
              <a:extLst>
                <a:ext uri="{FF2B5EF4-FFF2-40B4-BE49-F238E27FC236}">
                  <a16:creationId xmlns:a16="http://schemas.microsoft.com/office/drawing/2014/main" id="{D0BE37A2-CE54-44C6-80DF-FE226E26F6F0}"/>
                </a:ext>
              </a:extLst>
            </p:cNvPr>
            <p:cNvCxnSpPr/>
            <p:nvPr/>
          </p:nvCxnSpPr>
          <p:spPr>
            <a:xfrm>
              <a:off x="2743200" y="1362465"/>
              <a:ext cx="0" cy="2362206"/>
            </a:xfrm>
            <a:prstGeom prst="straightConnector1">
              <a:avLst/>
            </a:prstGeom>
            <a:noFill/>
            <a:ln w="25402" cap="flat">
              <a:solidFill>
                <a:srgbClr val="FFFFFF"/>
              </a:solidFill>
              <a:custDash>
                <a:ds d="299961" sp="299961"/>
              </a:custDash>
            </a:ln>
          </p:spPr>
        </p:cxn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01452532-8E6E-4AFA-B295-184BA42395FC}"/>
                </a:ext>
              </a:extLst>
            </p:cNvPr>
            <p:cNvCxnSpPr/>
            <p:nvPr/>
          </p:nvCxnSpPr>
          <p:spPr>
            <a:xfrm>
              <a:off x="3076571" y="1362465"/>
              <a:ext cx="0" cy="2362206"/>
            </a:xfrm>
            <a:prstGeom prst="straightConnector1">
              <a:avLst/>
            </a:prstGeom>
            <a:noFill/>
            <a:ln w="25402" cap="flat">
              <a:solidFill>
                <a:srgbClr val="FFFFFF"/>
              </a:solidFill>
              <a:custDash>
                <a:ds d="299961" sp="299961"/>
              </a:custDash>
            </a:ln>
          </p:spPr>
        </p:cxnSp>
        <p:cxnSp>
          <p:nvCxnSpPr>
            <p:cNvPr id="8" name="Straight Connector 10">
              <a:extLst>
                <a:ext uri="{FF2B5EF4-FFF2-40B4-BE49-F238E27FC236}">
                  <a16:creationId xmlns:a16="http://schemas.microsoft.com/office/drawing/2014/main" id="{92817482-8E92-44F3-B592-F2AA17F2BA87}"/>
                </a:ext>
              </a:extLst>
            </p:cNvPr>
            <p:cNvCxnSpPr/>
            <p:nvPr/>
          </p:nvCxnSpPr>
          <p:spPr>
            <a:xfrm>
              <a:off x="3429000" y="1362465"/>
              <a:ext cx="0" cy="2362206"/>
            </a:xfrm>
            <a:prstGeom prst="straightConnector1">
              <a:avLst/>
            </a:prstGeom>
            <a:noFill/>
            <a:ln w="25402" cap="flat">
              <a:solidFill>
                <a:srgbClr val="FFFFFF"/>
              </a:solidFill>
              <a:custDash>
                <a:ds d="299961" sp="299961"/>
              </a:custDash>
            </a:ln>
          </p:spPr>
        </p:cxn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52378774-4B09-48F4-AFC7-75AAD47CA633}"/>
                </a:ext>
              </a:extLst>
            </p:cNvPr>
            <p:cNvSpPr/>
            <p:nvPr/>
          </p:nvSpPr>
          <p:spPr>
            <a:xfrm>
              <a:off x="2514600" y="1514868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1</a:t>
              </a: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B49EB796-24EF-43F8-B102-2FC6C737F122}"/>
                </a:ext>
              </a:extLst>
            </p:cNvPr>
            <p:cNvSpPr/>
            <p:nvPr/>
          </p:nvSpPr>
          <p:spPr>
            <a:xfrm>
              <a:off x="2847971" y="1972068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2</a:t>
              </a: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6028DF2-374B-40BF-9419-3D3063A375AB}"/>
                </a:ext>
              </a:extLst>
            </p:cNvPr>
            <p:cNvSpPr/>
            <p:nvPr/>
          </p:nvSpPr>
          <p:spPr>
            <a:xfrm>
              <a:off x="3200400" y="2305440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3</a:t>
              </a:r>
            </a:p>
          </p:txBody>
        </p:sp>
      </p:grpSp>
      <p:grpSp>
        <p:nvGrpSpPr>
          <p:cNvPr id="12" name="Group 24">
            <a:extLst>
              <a:ext uri="{FF2B5EF4-FFF2-40B4-BE49-F238E27FC236}">
                <a16:creationId xmlns:a16="http://schemas.microsoft.com/office/drawing/2014/main" id="{C94A6431-3D3F-4A97-AC80-EBC76416BF2D}"/>
              </a:ext>
            </a:extLst>
          </p:cNvPr>
          <p:cNvGrpSpPr/>
          <p:nvPr/>
        </p:nvGrpSpPr>
        <p:grpSpPr>
          <a:xfrm>
            <a:off x="6437247" y="1514475"/>
            <a:ext cx="542925" cy="1962146"/>
            <a:chOff x="6437247" y="1514475"/>
            <a:chExt cx="542925" cy="1962146"/>
          </a:xfrm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22E4C569-AC61-494F-ACE0-238E3330A187}"/>
                </a:ext>
              </a:extLst>
            </p:cNvPr>
            <p:cNvSpPr/>
            <p:nvPr/>
          </p:nvSpPr>
          <p:spPr>
            <a:xfrm>
              <a:off x="6553203" y="1514475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1</a:t>
              </a: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A4EC3A2D-8E5E-48EC-A220-3B94A36E9F95}"/>
                </a:ext>
              </a:extLst>
            </p:cNvPr>
            <p:cNvSpPr/>
            <p:nvPr/>
          </p:nvSpPr>
          <p:spPr>
            <a:xfrm>
              <a:off x="6437247" y="2524128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2</a:t>
              </a: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893A3696-C473-405F-BC62-E56EB898DFB9}"/>
                </a:ext>
              </a:extLst>
            </p:cNvPr>
            <p:cNvSpPr/>
            <p:nvPr/>
          </p:nvSpPr>
          <p:spPr>
            <a:xfrm>
              <a:off x="6751572" y="3171825"/>
              <a:ext cx="228600" cy="30479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3</a:t>
              </a:r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0B8B5ED6-4D19-4EB9-A155-F7F337FEB3F4}"/>
              </a:ext>
            </a:extLst>
          </p:cNvPr>
          <p:cNvSpPr txBox="1"/>
          <p:nvPr/>
        </p:nvSpPr>
        <p:spPr>
          <a:xfrm>
            <a:off x="1561941" y="3877065"/>
            <a:ext cx="2133916" cy="3139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Horizontal angle [rad]</a:t>
            </a:r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EE266436-096B-46C8-B1AD-83C8F9CB5B1B}"/>
              </a:ext>
            </a:extLst>
          </p:cNvPr>
          <p:cNvGrpSpPr/>
          <p:nvPr/>
        </p:nvGrpSpPr>
        <p:grpSpPr>
          <a:xfrm>
            <a:off x="5333996" y="4106542"/>
            <a:ext cx="3612072" cy="646435"/>
            <a:chOff x="5333996" y="4106542"/>
            <a:chExt cx="3612072" cy="6464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ABADF492-6BBD-46A4-968B-C8489F84824F}"/>
                    </a:ext>
                  </a:extLst>
                </p:cNvPr>
                <p:cNvSpPr txBox="1"/>
                <p:nvPr/>
              </p:nvSpPr>
              <p:spPr>
                <a:xfrm>
                  <a:off x="5531900" y="4222113"/>
                  <a:ext cx="3063496" cy="36933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)≠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′)∙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ABADF492-6BBD-46A4-968B-C8489F848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900" y="4222113"/>
                  <a:ext cx="3063496" cy="369335"/>
                </a:xfrm>
                <a:prstGeom prst="rect">
                  <a:avLst/>
                </a:prstGeom>
                <a:blipFill>
                  <a:blip r:embed="rId4"/>
                  <a:stretch>
                    <a:fillRect b="-8333"/>
                  </a:stretch>
                </a:blipFill>
                <a:ln cap="flat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EC9C8462-420C-45CA-AE31-03966D6D7358}"/>
                </a:ext>
              </a:extLst>
            </p:cNvPr>
            <p:cNvSpPr/>
            <p:nvPr/>
          </p:nvSpPr>
          <p:spPr>
            <a:xfrm>
              <a:off x="5333996" y="4106542"/>
              <a:ext cx="3612072" cy="646435"/>
            </a:xfrm>
            <a:prstGeom prst="rect">
              <a:avLst/>
            </a:prstGeom>
            <a:noFill/>
            <a:ln w="22229" cap="flat">
              <a:solidFill>
                <a:srgbClr val="FF0000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1">
                <a:extLst>
                  <a:ext uri="{FF2B5EF4-FFF2-40B4-BE49-F238E27FC236}">
                    <a16:creationId xmlns:a16="http://schemas.microsoft.com/office/drawing/2014/main" id="{2FFC6AE8-AF9D-49C2-A684-7AC299EFFEE2}"/>
                  </a:ext>
                </a:extLst>
              </p:cNvPr>
              <p:cNvSpPr txBox="1"/>
              <p:nvPr/>
            </p:nvSpPr>
            <p:spPr>
              <a:xfrm>
                <a:off x="609603" y="812252"/>
                <a:ext cx="3924303" cy="54553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nary>
                      <m:r>
                        <a:rPr lang="en-US" sz="1600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0" name="TextBox 21">
                <a:extLst>
                  <a:ext uri="{FF2B5EF4-FFF2-40B4-BE49-F238E27FC236}">
                    <a16:creationId xmlns:a16="http://schemas.microsoft.com/office/drawing/2014/main" id="{2FFC6AE8-AF9D-49C2-A684-7AC299EFF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3" y="812252"/>
                <a:ext cx="3924303" cy="545534"/>
              </a:xfrm>
              <a:prstGeom prst="rect">
                <a:avLst/>
              </a:prstGeom>
              <a:blipFill>
                <a:blip r:embed="rId5"/>
                <a:stretch>
                  <a:fillRect t="-188889" b="-264444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8">
            <a:extLst>
              <a:ext uri="{FF2B5EF4-FFF2-40B4-BE49-F238E27FC236}">
                <a16:creationId xmlns:a16="http://schemas.microsoft.com/office/drawing/2014/main" id="{8042C00A-0EFE-495D-8843-7301DA80E6AB}"/>
              </a:ext>
            </a:extLst>
          </p:cNvPr>
          <p:cNvGrpSpPr/>
          <p:nvPr/>
        </p:nvGrpSpPr>
        <p:grpSpPr>
          <a:xfrm>
            <a:off x="287294" y="4495803"/>
            <a:ext cx="8658773" cy="2028825"/>
            <a:chOff x="287295" y="4495803"/>
            <a:chExt cx="7637498" cy="2028825"/>
          </a:xfrm>
        </p:grpSpPr>
        <p:pic>
          <p:nvPicPr>
            <p:cNvPr id="22" name="Content Placeholder 5">
              <a:extLst>
                <a:ext uri="{FF2B5EF4-FFF2-40B4-BE49-F238E27FC236}">
                  <a16:creationId xmlns:a16="http://schemas.microsoft.com/office/drawing/2014/main" id="{0F8039C6-536A-488F-A1B0-2D299DD56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167" r="50000"/>
            <a:stretch>
              <a:fillRect/>
            </a:stretch>
          </p:blipFill>
          <p:spPr>
            <a:xfrm>
              <a:off x="287295" y="4495803"/>
              <a:ext cx="3027404" cy="2028825"/>
            </a:xfrm>
            <a:prstGeom prst="rect">
              <a:avLst/>
            </a:prstGeom>
            <a:noFill/>
            <a:ln cap="flat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D449259-02CF-48E9-B078-9B6B796D4C57}"/>
                    </a:ext>
                  </a:extLst>
                </p:cNvPr>
                <p:cNvSpPr txBox="1"/>
                <p:nvPr/>
              </p:nvSpPr>
              <p:spPr>
                <a:xfrm>
                  <a:off x="3429000" y="5333996"/>
                  <a:ext cx="4495793" cy="67364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𝑑𝑡𝑑𝑥𝑑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𝑑𝑦𝑑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nary>
                        <m:r>
                          <a:rPr lang="en-US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D449259-02CF-48E9-B078-9B6B796D4C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5333996"/>
                  <a:ext cx="4495793" cy="673647"/>
                </a:xfrm>
                <a:prstGeom prst="rect">
                  <a:avLst/>
                </a:prstGeom>
                <a:blipFill>
                  <a:blip r:embed="rId6"/>
                  <a:stretch>
                    <a:fillRect t="-180180" b="-237838"/>
                  </a:stretch>
                </a:blipFill>
                <a:ln cap="flat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A6BD67CD-6987-495F-B042-D142F3D021C4}"/>
                </a:ext>
              </a:extLst>
            </p:cNvPr>
            <p:cNvSpPr txBox="1"/>
            <p:nvPr/>
          </p:nvSpPr>
          <p:spPr>
            <a:xfrm>
              <a:off x="3664009" y="4944746"/>
              <a:ext cx="3544561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70C0"/>
                  </a:solidFill>
                  <a:uFillTx/>
                  <a:latin typeface="Arial"/>
                  <a:cs typeface="Arial"/>
                </a:rPr>
                <a:t> full projection (energy spectrum)</a:t>
              </a: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B061B4DE-A32A-4D99-B152-B99B2627CFC4}"/>
                </a:ext>
              </a:extLst>
            </p:cNvPr>
            <p:cNvSpPr txBox="1"/>
            <p:nvPr/>
          </p:nvSpPr>
          <p:spPr>
            <a:xfrm>
              <a:off x="3914875" y="5942328"/>
              <a:ext cx="1787670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70C0"/>
                  </a:solidFill>
                  <a:uFillTx/>
                  <a:latin typeface="Arial"/>
                  <a:cs typeface="Arial"/>
                </a:rPr>
                <a:t> looks ordinarily</a:t>
              </a:r>
            </a:p>
          </p:txBody>
        </p:sp>
        <p:sp>
          <p:nvSpPr>
            <p:cNvPr id="26" name="Left Arrow 27">
              <a:extLst>
                <a:ext uri="{FF2B5EF4-FFF2-40B4-BE49-F238E27FC236}">
                  <a16:creationId xmlns:a16="http://schemas.microsoft.com/office/drawing/2014/main" id="{9E0AD470-4DB0-49BC-A226-D81AC4401732}"/>
                </a:ext>
              </a:extLst>
            </p:cNvPr>
            <p:cNvSpPr/>
            <p:nvPr/>
          </p:nvSpPr>
          <p:spPr>
            <a:xfrm>
              <a:off x="3314700" y="5338760"/>
              <a:ext cx="266703" cy="394655"/>
            </a:xfrm>
            <a:custGeom>
              <a:avLst>
                <a:gd name="f0" fmla="val 108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21600 f12 1"/>
                <a:gd name="f24" fmla="*/ 0 f13 1"/>
                <a:gd name="f25" fmla="*/ f16 1 f4"/>
                <a:gd name="f26" fmla="*/ 21600 f13 1"/>
                <a:gd name="f27" fmla="*/ f17 1 f4"/>
                <a:gd name="f28" fmla="*/ f19 f18 1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1 10800"/>
                <a:gd name="f35" fmla="+- f19 0 f34"/>
                <a:gd name="f36" fmla="*/ f35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36" t="f30" r="f23" b="f29"/>
              <a:pathLst>
                <a:path w="21600" h="21600">
                  <a:moveTo>
                    <a:pt x="f8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8" y="f20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3DC9E-E49F-4D89-905E-DF36FDEA26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96" y="152403"/>
            <a:ext cx="8991596" cy="827916"/>
          </a:xfrm>
        </p:spPr>
        <p:txBody>
          <a:bodyPr/>
          <a:lstStyle/>
          <a:p>
            <a:pPr lvl="0"/>
            <a:r>
              <a:rPr lang="en-US" sz="2800" dirty="0"/>
              <a:t>Similar patterns are observed in beam simulation with strong space charge  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47ADCE5-C35F-4872-8BB7-DC42B2339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6567" y="4114800"/>
            <a:ext cx="4128378" cy="2049453"/>
          </a:xfrm>
        </p:spPr>
      </p:pic>
      <p:grpSp>
        <p:nvGrpSpPr>
          <p:cNvPr id="4" name="Group 20">
            <a:extLst>
              <a:ext uri="{FF2B5EF4-FFF2-40B4-BE49-F238E27FC236}">
                <a16:creationId xmlns:a16="http://schemas.microsoft.com/office/drawing/2014/main" id="{A7D0E593-59E0-4EDE-BD2D-58553AF7FC7F}"/>
              </a:ext>
            </a:extLst>
          </p:cNvPr>
          <p:cNvGrpSpPr/>
          <p:nvPr/>
        </p:nvGrpSpPr>
        <p:grpSpPr>
          <a:xfrm>
            <a:off x="179725" y="1241371"/>
            <a:ext cx="3325471" cy="1578024"/>
            <a:chOff x="179725" y="1241371"/>
            <a:chExt cx="3325471" cy="1578024"/>
          </a:xfrm>
        </p:grpSpPr>
        <p:sp>
          <p:nvSpPr>
            <p:cNvPr id="5" name="Right Arrow 10">
              <a:extLst>
                <a:ext uri="{FF2B5EF4-FFF2-40B4-BE49-F238E27FC236}">
                  <a16:creationId xmlns:a16="http://schemas.microsoft.com/office/drawing/2014/main" id="{8910C9F3-86E3-4B3D-9396-D979C0833704}"/>
                </a:ext>
              </a:extLst>
            </p:cNvPr>
            <p:cNvSpPr/>
            <p:nvPr/>
          </p:nvSpPr>
          <p:spPr>
            <a:xfrm>
              <a:off x="742950" y="1762121"/>
              <a:ext cx="2743200" cy="171450"/>
            </a:xfrm>
            <a:custGeom>
              <a:avLst>
                <a:gd name="f0" fmla="val 20925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pin 0 f0 21600"/>
                <a:gd name="f15" fmla="pin 0 f1 10800"/>
                <a:gd name="f16" fmla="*/ f10 f2 1"/>
                <a:gd name="f17" fmla="*/ f11 f2 1"/>
                <a:gd name="f18" fmla="val f15"/>
                <a:gd name="f19" fmla="val f14"/>
                <a:gd name="f20" fmla="+- 21600 0 f15"/>
                <a:gd name="f21" fmla="*/ f14 f12 1"/>
                <a:gd name="f22" fmla="*/ f15 f13 1"/>
                <a:gd name="f23" fmla="*/ 0 f12 1"/>
                <a:gd name="f24" fmla="*/ 0 f13 1"/>
                <a:gd name="f25" fmla="*/ f16 1 f4"/>
                <a:gd name="f26" fmla="*/ 21600 f13 1"/>
                <a:gd name="f27" fmla="*/ f17 1 f4"/>
                <a:gd name="f28" fmla="+- 21600 0 f19"/>
                <a:gd name="f29" fmla="*/ f20 f13 1"/>
                <a:gd name="f30" fmla="*/ f18 f13 1"/>
                <a:gd name="f31" fmla="*/ f19 f12 1"/>
                <a:gd name="f32" fmla="+- f25 0 f3"/>
                <a:gd name="f33" fmla="+- f27 0 f3"/>
                <a:gd name="f34" fmla="*/ f28 f18 1"/>
                <a:gd name="f35" fmla="*/ f34 1 10800"/>
                <a:gd name="f36" fmla="+- f19 f35 0"/>
                <a:gd name="f37" fmla="*/ f36 f12 1"/>
              </a:gdLst>
              <a:ahLst>
                <a:ahXY gdRefX="f0" minX="f7" maxX="f8" gdRefY="f1" minY="f7" maxY="f9">
                  <a:pos x="f21" y="f22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24"/>
                </a:cxn>
                <a:cxn ang="f33">
                  <a:pos x="f31" y="f26"/>
                </a:cxn>
              </a:cxnLst>
              <a:rect l="f23" t="f30" r="f37" b="f29"/>
              <a:pathLst>
                <a:path w="21600" h="21600">
                  <a:moveTo>
                    <a:pt x="f7" y="f18"/>
                  </a:moveTo>
                  <a:lnTo>
                    <a:pt x="f19" y="f18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0"/>
                  </a:lnTo>
                  <a:lnTo>
                    <a:pt x="f7" y="f20"/>
                  </a:lnTo>
                  <a:close/>
                </a:path>
              </a:pathLst>
            </a:custGeom>
            <a:solidFill>
              <a:srgbClr val="00B050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" name="Flowchart: Collate 6">
              <a:extLst>
                <a:ext uri="{FF2B5EF4-FFF2-40B4-BE49-F238E27FC236}">
                  <a16:creationId xmlns:a16="http://schemas.microsoft.com/office/drawing/2014/main" id="{1AC1AED7-5DF1-491E-8E6A-7C50AFE4DDBE}"/>
                </a:ext>
              </a:extLst>
            </p:cNvPr>
            <p:cNvSpPr/>
            <p:nvPr/>
          </p:nvSpPr>
          <p:spPr>
            <a:xfrm>
              <a:off x="1104896" y="1390646"/>
              <a:ext cx="304796" cy="914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"/>
                <a:gd name="f7" fmla="val 1"/>
                <a:gd name="f8" fmla="+- 0 0 -360"/>
                <a:gd name="f9" fmla="*/ f3 1 2"/>
                <a:gd name="f10" fmla="*/ f4 1 2"/>
                <a:gd name="f11" fmla="val f5"/>
                <a:gd name="f12" fmla="val f6"/>
                <a:gd name="f13" fmla="*/ f8 f0 1"/>
                <a:gd name="f14" fmla="+- f12 0 f11"/>
                <a:gd name="f15" fmla="*/ f13 1 f2"/>
                <a:gd name="f16" fmla="*/ f14 1 2"/>
                <a:gd name="f17" fmla="*/ f14 1 4"/>
                <a:gd name="f18" fmla="*/ f14 3 1"/>
                <a:gd name="f19" fmla="+- f15 0 f1"/>
                <a:gd name="f20" fmla="+- f11 f16 0"/>
                <a:gd name="f21" fmla="*/ f18 1 4"/>
                <a:gd name="f22" fmla="*/ f17 1 f16"/>
                <a:gd name="f23" fmla="*/ f20 1 f16"/>
                <a:gd name="f24" fmla="*/ f21 1 f16"/>
                <a:gd name="f25" fmla="*/ f22 f9 1"/>
                <a:gd name="f26" fmla="*/ f22 f10 1"/>
                <a:gd name="f27" fmla="*/ f24 f9 1"/>
                <a:gd name="f28" fmla="*/ f24 f10 1"/>
                <a:gd name="f29" fmla="*/ f23 f9 1"/>
                <a:gd name="f30" fmla="*/ f2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">
                  <a:pos x="f29" y="f30"/>
                </a:cxn>
              </a:cxnLst>
              <a:rect l="f25" t="f26" r="f27" b="f28"/>
              <a:pathLst>
                <a:path w="2" h="2">
                  <a:moveTo>
                    <a:pt x="f5" y="f5"/>
                  </a:moveTo>
                  <a:lnTo>
                    <a:pt x="f6" y="f5"/>
                  </a:lnTo>
                  <a:lnTo>
                    <a:pt x="f7" y="f7"/>
                  </a:lnTo>
                  <a:lnTo>
                    <a:pt x="f6" y="f6"/>
                  </a:lnTo>
                  <a:lnTo>
                    <a:pt x="f5" y="f6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" name="Flowchart: Sort 7">
              <a:extLst>
                <a:ext uri="{FF2B5EF4-FFF2-40B4-BE49-F238E27FC236}">
                  <a16:creationId xmlns:a16="http://schemas.microsoft.com/office/drawing/2014/main" id="{B1924FE0-B2E6-4F33-BBCB-6763A0290137}"/>
                </a:ext>
              </a:extLst>
            </p:cNvPr>
            <p:cNvSpPr/>
            <p:nvPr/>
          </p:nvSpPr>
          <p:spPr>
            <a:xfrm>
              <a:off x="1571625" y="1390646"/>
              <a:ext cx="266703" cy="914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"/>
                <a:gd name="f4" fmla="val 1"/>
                <a:gd name="f5" fmla="*/ f0 1 2"/>
                <a:gd name="f6" fmla="*/ f1 1 2"/>
                <a:gd name="f7" fmla="val f2"/>
                <a:gd name="f8" fmla="val f3"/>
                <a:gd name="f9" fmla="+- f8 0 f7"/>
                <a:gd name="f10" fmla="*/ f9 1 2"/>
                <a:gd name="f11" fmla="*/ f9 1 4"/>
                <a:gd name="f12" fmla="*/ f9 3 1"/>
                <a:gd name="f13" fmla="*/ f12 1 4"/>
                <a:gd name="f14" fmla="*/ f11 1 f10"/>
                <a:gd name="f15" fmla="*/ f13 1 f10"/>
                <a:gd name="f16" fmla="*/ f14 f5 1"/>
                <a:gd name="f17" fmla="*/ f14 f6 1"/>
                <a:gd name="f18" fmla="*/ f15 f5 1"/>
                <a:gd name="f19" fmla="*/ f15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7" r="f18" b="f19"/>
              <a:pathLst>
                <a:path w="2" h="2" stroke="0">
                  <a:moveTo>
                    <a:pt x="f2" y="f4"/>
                  </a:moveTo>
                  <a:lnTo>
                    <a:pt x="f4" y="f2"/>
                  </a:lnTo>
                  <a:lnTo>
                    <a:pt x="f3" y="f4"/>
                  </a:lnTo>
                  <a:lnTo>
                    <a:pt x="f4" y="f3"/>
                  </a:lnTo>
                  <a:close/>
                </a:path>
                <a:path w="2" h="2" fill="none">
                  <a:moveTo>
                    <a:pt x="f2" y="f4"/>
                  </a:moveTo>
                  <a:lnTo>
                    <a:pt x="f3" y="f4"/>
                  </a:lnTo>
                </a:path>
                <a:path w="2" h="2" fill="none">
                  <a:moveTo>
                    <a:pt x="f2" y="f4"/>
                  </a:moveTo>
                  <a:lnTo>
                    <a:pt x="f4" y="f2"/>
                  </a:lnTo>
                  <a:lnTo>
                    <a:pt x="f3" y="f4"/>
                  </a:lnTo>
                  <a:lnTo>
                    <a:pt x="f4" y="f3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" name="Flowchart: Collate 8">
              <a:extLst>
                <a:ext uri="{FF2B5EF4-FFF2-40B4-BE49-F238E27FC236}">
                  <a16:creationId xmlns:a16="http://schemas.microsoft.com/office/drawing/2014/main" id="{CA14CD74-C7F2-48B3-AEBA-BC778870A5CC}"/>
                </a:ext>
              </a:extLst>
            </p:cNvPr>
            <p:cNvSpPr/>
            <p:nvPr/>
          </p:nvSpPr>
          <p:spPr>
            <a:xfrm>
              <a:off x="1962146" y="1390646"/>
              <a:ext cx="304796" cy="914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"/>
                <a:gd name="f7" fmla="val 1"/>
                <a:gd name="f8" fmla="+- 0 0 -360"/>
                <a:gd name="f9" fmla="*/ f3 1 2"/>
                <a:gd name="f10" fmla="*/ f4 1 2"/>
                <a:gd name="f11" fmla="val f5"/>
                <a:gd name="f12" fmla="val f6"/>
                <a:gd name="f13" fmla="*/ f8 f0 1"/>
                <a:gd name="f14" fmla="+- f12 0 f11"/>
                <a:gd name="f15" fmla="*/ f13 1 f2"/>
                <a:gd name="f16" fmla="*/ f14 1 2"/>
                <a:gd name="f17" fmla="*/ f14 1 4"/>
                <a:gd name="f18" fmla="*/ f14 3 1"/>
                <a:gd name="f19" fmla="+- f15 0 f1"/>
                <a:gd name="f20" fmla="+- f11 f16 0"/>
                <a:gd name="f21" fmla="*/ f18 1 4"/>
                <a:gd name="f22" fmla="*/ f17 1 f16"/>
                <a:gd name="f23" fmla="*/ f20 1 f16"/>
                <a:gd name="f24" fmla="*/ f21 1 f16"/>
                <a:gd name="f25" fmla="*/ f22 f9 1"/>
                <a:gd name="f26" fmla="*/ f22 f10 1"/>
                <a:gd name="f27" fmla="*/ f24 f9 1"/>
                <a:gd name="f28" fmla="*/ f24 f10 1"/>
                <a:gd name="f29" fmla="*/ f23 f9 1"/>
                <a:gd name="f30" fmla="*/ f2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">
                  <a:pos x="f29" y="f30"/>
                </a:cxn>
              </a:cxnLst>
              <a:rect l="f25" t="f26" r="f27" b="f28"/>
              <a:pathLst>
                <a:path w="2" h="2">
                  <a:moveTo>
                    <a:pt x="f5" y="f5"/>
                  </a:moveTo>
                  <a:lnTo>
                    <a:pt x="f6" y="f5"/>
                  </a:lnTo>
                  <a:lnTo>
                    <a:pt x="f7" y="f7"/>
                  </a:lnTo>
                  <a:lnTo>
                    <a:pt x="f6" y="f6"/>
                  </a:lnTo>
                  <a:lnTo>
                    <a:pt x="f5" y="f6"/>
                  </a:lnTo>
                  <a:lnTo>
                    <a:pt x="f7" y="f7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9" name="Flowchart: Sort 9">
              <a:extLst>
                <a:ext uri="{FF2B5EF4-FFF2-40B4-BE49-F238E27FC236}">
                  <a16:creationId xmlns:a16="http://schemas.microsoft.com/office/drawing/2014/main" id="{79482981-0A10-465D-A3ED-7ABF928F2EE9}"/>
                </a:ext>
              </a:extLst>
            </p:cNvPr>
            <p:cNvSpPr/>
            <p:nvPr/>
          </p:nvSpPr>
          <p:spPr>
            <a:xfrm>
              <a:off x="2457450" y="1390646"/>
              <a:ext cx="266703" cy="914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"/>
                <a:gd name="f4" fmla="val 1"/>
                <a:gd name="f5" fmla="*/ f0 1 2"/>
                <a:gd name="f6" fmla="*/ f1 1 2"/>
                <a:gd name="f7" fmla="val f2"/>
                <a:gd name="f8" fmla="val f3"/>
                <a:gd name="f9" fmla="+- f8 0 f7"/>
                <a:gd name="f10" fmla="*/ f9 1 2"/>
                <a:gd name="f11" fmla="*/ f9 1 4"/>
                <a:gd name="f12" fmla="*/ f9 3 1"/>
                <a:gd name="f13" fmla="*/ f12 1 4"/>
                <a:gd name="f14" fmla="*/ f11 1 f10"/>
                <a:gd name="f15" fmla="*/ f13 1 f10"/>
                <a:gd name="f16" fmla="*/ f14 f5 1"/>
                <a:gd name="f17" fmla="*/ f14 f6 1"/>
                <a:gd name="f18" fmla="*/ f15 f5 1"/>
                <a:gd name="f19" fmla="*/ f15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7" r="f18" b="f19"/>
              <a:pathLst>
                <a:path w="2" h="2" stroke="0">
                  <a:moveTo>
                    <a:pt x="f2" y="f4"/>
                  </a:moveTo>
                  <a:lnTo>
                    <a:pt x="f4" y="f2"/>
                  </a:lnTo>
                  <a:lnTo>
                    <a:pt x="f3" y="f4"/>
                  </a:lnTo>
                  <a:lnTo>
                    <a:pt x="f4" y="f3"/>
                  </a:lnTo>
                  <a:close/>
                </a:path>
                <a:path w="2" h="2" fill="none">
                  <a:moveTo>
                    <a:pt x="f2" y="f4"/>
                  </a:moveTo>
                  <a:lnTo>
                    <a:pt x="f3" y="f4"/>
                  </a:lnTo>
                </a:path>
                <a:path w="2" h="2" fill="none">
                  <a:moveTo>
                    <a:pt x="f2" y="f4"/>
                  </a:moveTo>
                  <a:lnTo>
                    <a:pt x="f4" y="f2"/>
                  </a:lnTo>
                  <a:lnTo>
                    <a:pt x="f3" y="f4"/>
                  </a:lnTo>
                  <a:lnTo>
                    <a:pt x="f4" y="f3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id="{A1FDFAB0-7035-499F-AAD2-74A8C270F603}"/>
                </a:ext>
              </a:extLst>
            </p:cNvPr>
            <p:cNvCxnSpPr/>
            <p:nvPr/>
          </p:nvCxnSpPr>
          <p:spPr>
            <a:xfrm>
              <a:off x="742950" y="1466853"/>
              <a:ext cx="0" cy="1066793"/>
            </a:xfrm>
            <a:prstGeom prst="straightConnector1">
              <a:avLst/>
            </a:prstGeom>
            <a:noFill/>
            <a:ln w="19046" cap="flat">
              <a:solidFill>
                <a:srgbClr val="035BBE"/>
              </a:solidFill>
              <a:custDash>
                <a:ds d="300063" sp="300063"/>
              </a:custDash>
            </a:ln>
          </p:spPr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992AB015-69B0-4AB0-AAC9-0EF6B499D792}"/>
                </a:ext>
              </a:extLst>
            </p:cNvPr>
            <p:cNvCxnSpPr/>
            <p:nvPr/>
          </p:nvCxnSpPr>
          <p:spPr>
            <a:xfrm>
              <a:off x="3505196" y="1476371"/>
              <a:ext cx="0" cy="1066804"/>
            </a:xfrm>
            <a:prstGeom prst="straightConnector1">
              <a:avLst/>
            </a:prstGeom>
            <a:noFill/>
            <a:ln w="19046" cap="flat">
              <a:solidFill>
                <a:srgbClr val="035BBE"/>
              </a:solidFill>
              <a:custDash>
                <a:ds d="300063" sp="300063"/>
              </a:custDash>
            </a:ln>
          </p:spPr>
        </p:cxn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B3BD5A56-0B35-44B9-85D4-B930DFD040C7}"/>
                </a:ext>
              </a:extLst>
            </p:cNvPr>
            <p:cNvSpPr txBox="1"/>
            <p:nvPr/>
          </p:nvSpPr>
          <p:spPr>
            <a:xfrm rot="16200004">
              <a:off x="-294862" y="1715958"/>
              <a:ext cx="1484702" cy="53552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6D Gaussian </a:t>
              </a:r>
            </a:p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distribution</a:t>
              </a:r>
            </a:p>
          </p:txBody>
        </p:sp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CFAF6FF0-6E11-43BD-AD36-134C6E8FD661}"/>
                </a:ext>
              </a:extLst>
            </p:cNvPr>
            <p:cNvCxnSpPr/>
            <p:nvPr/>
          </p:nvCxnSpPr>
          <p:spPr>
            <a:xfrm>
              <a:off x="742950" y="2457450"/>
              <a:ext cx="2743199" cy="0"/>
            </a:xfrm>
            <a:prstGeom prst="straightConnector1">
              <a:avLst/>
            </a:prstGeom>
            <a:noFill/>
            <a:ln w="12701" cap="flat">
              <a:solidFill>
                <a:srgbClr val="035BBE"/>
              </a:solidFill>
              <a:prstDash val="solid"/>
              <a:headEnd type="arrow"/>
              <a:tailEnd type="arrow"/>
            </a:ln>
          </p:spPr>
        </p:cxn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AAE5A3A0-DCED-4629-9773-F4E58FBB2E3E}"/>
                </a:ext>
              </a:extLst>
            </p:cNvPr>
            <p:cNvSpPr txBox="1"/>
            <p:nvPr/>
          </p:nvSpPr>
          <p:spPr>
            <a:xfrm>
              <a:off x="1733674" y="2477767"/>
              <a:ext cx="761750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1.2 m</a:t>
              </a:r>
            </a:p>
          </p:txBody>
        </p:sp>
      </p:grpSp>
      <p:sp>
        <p:nvSpPr>
          <p:cNvPr id="15" name="TextBox 21">
            <a:extLst>
              <a:ext uri="{FF2B5EF4-FFF2-40B4-BE49-F238E27FC236}">
                <a16:creationId xmlns:a16="http://schemas.microsoft.com/office/drawing/2014/main" id="{D9AEA603-B2BB-47A6-AC3D-13517CDBED73}"/>
              </a:ext>
            </a:extLst>
          </p:cNvPr>
          <p:cNvSpPr txBox="1"/>
          <p:nvPr/>
        </p:nvSpPr>
        <p:spPr>
          <a:xfrm rot="18524264">
            <a:off x="3108325" y="2134229"/>
            <a:ext cx="2018501" cy="3416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Partial projections</a:t>
            </a:r>
          </a:p>
        </p:txBody>
      </p:sp>
      <p:sp>
        <p:nvSpPr>
          <p:cNvPr id="16" name="Left Arrow 22">
            <a:extLst>
              <a:ext uri="{FF2B5EF4-FFF2-40B4-BE49-F238E27FC236}">
                <a16:creationId xmlns:a16="http://schemas.microsoft.com/office/drawing/2014/main" id="{A23DC176-D33D-4A35-BA3A-4D12EBE210EA}"/>
              </a:ext>
            </a:extLst>
          </p:cNvPr>
          <p:cNvSpPr/>
          <p:nvPr/>
        </p:nvSpPr>
        <p:spPr>
          <a:xfrm rot="13350627">
            <a:off x="3552407" y="2007327"/>
            <a:ext cx="525798" cy="138238"/>
          </a:xfrm>
          <a:custGeom>
            <a:avLst>
              <a:gd name="f0" fmla="val 283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2A6EBB"/>
            </a:solidFill>
            <a:prstDash val="solid"/>
          </a:ln>
        </p:spPr>
        <p:txBody>
          <a:bodyPr vert="horz" wrap="square" lIns="45720" tIns="45720" rIns="4572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" name="Left Arrow 24">
            <a:extLst>
              <a:ext uri="{FF2B5EF4-FFF2-40B4-BE49-F238E27FC236}">
                <a16:creationId xmlns:a16="http://schemas.microsoft.com/office/drawing/2014/main" id="{BFCB13CE-FFC2-4BFF-91C4-80525E05D4A0}"/>
              </a:ext>
            </a:extLst>
          </p:cNvPr>
          <p:cNvSpPr/>
          <p:nvPr/>
        </p:nvSpPr>
        <p:spPr>
          <a:xfrm rot="10799991">
            <a:off x="4356567" y="2339529"/>
            <a:ext cx="525798" cy="138238"/>
          </a:xfrm>
          <a:custGeom>
            <a:avLst>
              <a:gd name="f0" fmla="val 283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2A6EBB"/>
            </a:solidFill>
            <a:prstDash val="solid"/>
          </a:ln>
        </p:spPr>
        <p:txBody>
          <a:bodyPr vert="horz" wrap="square" lIns="45720" tIns="45720" rIns="4572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" name="Left Arrow 25">
            <a:extLst>
              <a:ext uri="{FF2B5EF4-FFF2-40B4-BE49-F238E27FC236}">
                <a16:creationId xmlns:a16="http://schemas.microsoft.com/office/drawing/2014/main" id="{A2F726C0-9635-4DD0-832D-FC685C9A59BD}"/>
              </a:ext>
            </a:extLst>
          </p:cNvPr>
          <p:cNvSpPr/>
          <p:nvPr/>
        </p:nvSpPr>
        <p:spPr>
          <a:xfrm rot="17444468">
            <a:off x="3592986" y="2987240"/>
            <a:ext cx="796378" cy="102467"/>
          </a:xfrm>
          <a:custGeom>
            <a:avLst>
              <a:gd name="f0" fmla="val 139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2A6EBB"/>
            </a:solidFill>
            <a:prstDash val="solid"/>
          </a:ln>
        </p:spPr>
        <p:txBody>
          <a:bodyPr vert="horz" wrap="square" lIns="45720" tIns="45720" rIns="4572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Left Arrow 26">
            <a:extLst>
              <a:ext uri="{FF2B5EF4-FFF2-40B4-BE49-F238E27FC236}">
                <a16:creationId xmlns:a16="http://schemas.microsoft.com/office/drawing/2014/main" id="{0CBF71C8-A624-43B1-A556-D3F8779BFC9D}"/>
              </a:ext>
            </a:extLst>
          </p:cNvPr>
          <p:cNvSpPr/>
          <p:nvPr/>
        </p:nvSpPr>
        <p:spPr>
          <a:xfrm rot="13939204">
            <a:off x="3931060" y="3139015"/>
            <a:ext cx="1617555" cy="132917"/>
          </a:xfrm>
          <a:custGeom>
            <a:avLst>
              <a:gd name="f0" fmla="val 887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21600 f12 1"/>
              <a:gd name="f24" fmla="*/ 0 f13 1"/>
              <a:gd name="f25" fmla="*/ f16 1 f4"/>
              <a:gd name="f26" fmla="*/ 21600 f13 1"/>
              <a:gd name="f27" fmla="*/ f17 1 f4"/>
              <a:gd name="f28" fmla="*/ f19 f18 1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1 10800"/>
              <a:gd name="f35" fmla="+- f19 0 f34"/>
              <a:gd name="f36" fmla="*/ f35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36" t="f30" r="f23" b="f29"/>
            <a:pathLst>
              <a:path w="21600" h="21600">
                <a:moveTo>
                  <a:pt x="f8" y="f18"/>
                </a:moveTo>
                <a:lnTo>
                  <a:pt x="f19" y="f18"/>
                </a:lnTo>
                <a:lnTo>
                  <a:pt x="f19" y="f7"/>
                </a:lnTo>
                <a:lnTo>
                  <a:pt x="f7" y="f9"/>
                </a:lnTo>
                <a:lnTo>
                  <a:pt x="f19" y="f8"/>
                </a:lnTo>
                <a:lnTo>
                  <a:pt x="f19" y="f20"/>
                </a:lnTo>
                <a:lnTo>
                  <a:pt x="f8" y="f20"/>
                </a:lnTo>
                <a:close/>
              </a:path>
            </a:pathLst>
          </a:custGeom>
          <a:solidFill>
            <a:srgbClr val="FFFFFF"/>
          </a:solidFill>
          <a:ln w="9528" cap="flat">
            <a:solidFill>
              <a:srgbClr val="2A6EBB"/>
            </a:solidFill>
            <a:prstDash val="solid"/>
          </a:ln>
        </p:spPr>
        <p:txBody>
          <a:bodyPr vert="horz" wrap="square" lIns="45720" tIns="45720" rIns="4572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0" name="Group 33">
            <a:extLst>
              <a:ext uri="{FF2B5EF4-FFF2-40B4-BE49-F238E27FC236}">
                <a16:creationId xmlns:a16="http://schemas.microsoft.com/office/drawing/2014/main" id="{E3FA3FDD-1437-4636-A280-5A33267AA798}"/>
              </a:ext>
            </a:extLst>
          </p:cNvPr>
          <p:cNvGrpSpPr/>
          <p:nvPr/>
        </p:nvGrpSpPr>
        <p:grpSpPr>
          <a:xfrm>
            <a:off x="457200" y="3201671"/>
            <a:ext cx="3229852" cy="3233399"/>
            <a:chOff x="457200" y="3201671"/>
            <a:chExt cx="3229852" cy="3233399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AAE061B-DAB5-4249-B826-C30AE8B11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232" t="2494" r="5341" b="3424"/>
            <a:stretch>
              <a:fillRect/>
            </a:stretch>
          </p:blipFill>
          <p:spPr>
            <a:xfrm>
              <a:off x="715252" y="3429000"/>
              <a:ext cx="2971800" cy="283525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9128E9D9-0160-47E3-BC4E-45036D467AD9}"/>
                </a:ext>
              </a:extLst>
            </p:cNvPr>
            <p:cNvSpPr txBox="1"/>
            <p:nvPr/>
          </p:nvSpPr>
          <p:spPr>
            <a:xfrm>
              <a:off x="1821960" y="6093442"/>
              <a:ext cx="889985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energy</a:t>
              </a:r>
            </a:p>
          </p:txBody>
        </p:sp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1F625AF2-90A2-4386-979F-69CA247AA722}"/>
                </a:ext>
              </a:extLst>
            </p:cNvPr>
            <p:cNvSpPr txBox="1"/>
            <p:nvPr/>
          </p:nvSpPr>
          <p:spPr>
            <a:xfrm rot="16200004">
              <a:off x="477975" y="4708346"/>
              <a:ext cx="300078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id="{3DA81C4D-883B-4B05-A8E7-95B0875B01D0}"/>
                </a:ext>
              </a:extLst>
            </p:cNvPr>
            <p:cNvSpPr txBox="1"/>
            <p:nvPr/>
          </p:nvSpPr>
          <p:spPr>
            <a:xfrm>
              <a:off x="1599660" y="3201671"/>
              <a:ext cx="1114406" cy="3139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 x’=y=y’=0</a:t>
              </a:r>
            </a:p>
          </p:txBody>
        </p:sp>
      </p:grpSp>
      <p:grpSp>
        <p:nvGrpSpPr>
          <p:cNvPr id="25" name="Group 34">
            <a:extLst>
              <a:ext uri="{FF2B5EF4-FFF2-40B4-BE49-F238E27FC236}">
                <a16:creationId xmlns:a16="http://schemas.microsoft.com/office/drawing/2014/main" id="{7B2E2E0C-4595-4A90-8893-36F619EF53C3}"/>
              </a:ext>
            </a:extLst>
          </p:cNvPr>
          <p:cNvGrpSpPr/>
          <p:nvPr/>
        </p:nvGrpSpPr>
        <p:grpSpPr>
          <a:xfrm>
            <a:off x="5181593" y="1066446"/>
            <a:ext cx="3124203" cy="2895949"/>
            <a:chOff x="5181593" y="1066446"/>
            <a:chExt cx="3124203" cy="2895949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6A8925F-F81D-4E57-B2CE-AA1F5DD7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00" r="4750" b="3780"/>
            <a:stretch>
              <a:fillRect/>
            </a:stretch>
          </p:blipFill>
          <p:spPr>
            <a:xfrm>
              <a:off x="5333996" y="1237256"/>
              <a:ext cx="2971800" cy="251187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FC328DC2-BC6D-47B4-8209-756A0D030CC7}"/>
                </a:ext>
              </a:extLst>
            </p:cNvPr>
            <p:cNvSpPr txBox="1"/>
            <p:nvPr/>
          </p:nvSpPr>
          <p:spPr>
            <a:xfrm>
              <a:off x="6374904" y="3620767"/>
              <a:ext cx="889985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energy</a:t>
              </a: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910BAE5A-B6A6-436B-9260-03BB8C94A28D}"/>
                </a:ext>
              </a:extLst>
            </p:cNvPr>
            <p:cNvSpPr txBox="1"/>
            <p:nvPr/>
          </p:nvSpPr>
          <p:spPr>
            <a:xfrm rot="16200004">
              <a:off x="5202368" y="2357579"/>
              <a:ext cx="300078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y</a:t>
              </a: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6249FD45-2B47-4C8B-A5F7-10D72E16B678}"/>
                </a:ext>
              </a:extLst>
            </p:cNvPr>
            <p:cNvSpPr/>
            <p:nvPr/>
          </p:nvSpPr>
          <p:spPr>
            <a:xfrm>
              <a:off x="6265898" y="1066446"/>
              <a:ext cx="1107996" cy="31393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 x=x’=y’=0</a:t>
              </a:r>
            </a:p>
          </p:txBody>
        </p:sp>
      </p:grpSp>
      <p:sp>
        <p:nvSpPr>
          <p:cNvPr id="30" name="TextBox 35">
            <a:extLst>
              <a:ext uri="{FF2B5EF4-FFF2-40B4-BE49-F238E27FC236}">
                <a16:creationId xmlns:a16="http://schemas.microsoft.com/office/drawing/2014/main" id="{474C8F16-8CB8-4E54-B311-9D5369963B22}"/>
              </a:ext>
            </a:extLst>
          </p:cNvPr>
          <p:cNvSpPr txBox="1"/>
          <p:nvPr/>
        </p:nvSpPr>
        <p:spPr>
          <a:xfrm>
            <a:off x="2687101" y="1306503"/>
            <a:ext cx="851516" cy="48013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2.5 MeV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100 mA</a:t>
            </a:r>
          </a:p>
        </p:txBody>
      </p:sp>
      <p:sp>
        <p:nvSpPr>
          <p:cNvPr id="31" name="TextBox 36">
            <a:extLst>
              <a:ext uri="{FF2B5EF4-FFF2-40B4-BE49-F238E27FC236}">
                <a16:creationId xmlns:a16="http://schemas.microsoft.com/office/drawing/2014/main" id="{FEEB3419-5368-44E9-80A1-EB7858D45816}"/>
              </a:ext>
            </a:extLst>
          </p:cNvPr>
          <p:cNvSpPr txBox="1"/>
          <p:nvPr/>
        </p:nvSpPr>
        <p:spPr>
          <a:xfrm>
            <a:off x="894456" y="1104421"/>
            <a:ext cx="1854997" cy="2862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  <a:cs typeface="Arial"/>
              </a:rPr>
              <a:t>Quadrupole magnets</a:t>
            </a:r>
          </a:p>
        </p:txBody>
      </p:sp>
    </p:spTree>
    <p:extLst>
      <p:ext uri="{BB962C8B-B14F-4D97-AF65-F5344CB8AC3E}">
        <p14:creationId xmlns:p14="http://schemas.microsoft.com/office/powerpoint/2010/main" val="14076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CD58-135E-4961-98BD-E6E67070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33" y="236982"/>
            <a:ext cx="8787814" cy="2054409"/>
          </a:xfrm>
        </p:spPr>
        <p:txBody>
          <a:bodyPr/>
          <a:lstStyle/>
          <a:p>
            <a:r>
              <a:rPr lang="en-US" dirty="0"/>
              <a:t>Successful demonstration of 6D phase space </a:t>
            </a:r>
            <a:br>
              <a:rPr lang="en-US" dirty="0"/>
            </a:br>
            <a:r>
              <a:rPr lang="en-US" dirty="0"/>
              <a:t>measurement technique and finding previously unknown correlations already opens new R&amp;D possibilities for training young researchers and engaging small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4995-8E10-4C6F-848B-CE05AC26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80" y="2699367"/>
            <a:ext cx="8642640" cy="3734486"/>
          </a:xfrm>
        </p:spPr>
        <p:txBody>
          <a:bodyPr/>
          <a:lstStyle/>
          <a:p>
            <a:r>
              <a:rPr lang="en-US" dirty="0"/>
              <a:t>Improving speed and resolution of 6D scan</a:t>
            </a:r>
          </a:p>
          <a:p>
            <a:r>
              <a:rPr lang="en-US" dirty="0"/>
              <a:t>Manipulation of massive 6D data arrays</a:t>
            </a:r>
          </a:p>
          <a:p>
            <a:r>
              <a:rPr lang="en-US" dirty="0"/>
              <a:t>Methods of finding other correlations</a:t>
            </a:r>
          </a:p>
          <a:p>
            <a:r>
              <a:rPr lang="en-US" dirty="0"/>
              <a:t>Study of high order correlations in beam distribution function using particle tracking codes</a:t>
            </a:r>
          </a:p>
        </p:txBody>
      </p:sp>
    </p:spTree>
    <p:extLst>
      <p:ext uri="{BB962C8B-B14F-4D97-AF65-F5344CB8AC3E}">
        <p14:creationId xmlns:p14="http://schemas.microsoft.com/office/powerpoint/2010/main" val="348712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9FBA8-A3A5-46EC-A551-403FD275B5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593" y="222418"/>
            <a:ext cx="9096497" cy="458587"/>
          </a:xfrm>
        </p:spPr>
        <p:txBody>
          <a:bodyPr/>
          <a:lstStyle/>
          <a:p>
            <a:pPr lvl="0"/>
            <a:r>
              <a:rPr lang="en-US" sz="2800" dirty="0"/>
              <a:t>Focus-Drift-Defocus-Drift (FODO) line experiment</a:t>
            </a:r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22266BC3-12A2-472D-B9A6-2CED5E65B5B1}"/>
              </a:ext>
            </a:extLst>
          </p:cNvPr>
          <p:cNvGrpSpPr/>
          <p:nvPr/>
        </p:nvGrpSpPr>
        <p:grpSpPr>
          <a:xfrm>
            <a:off x="47503" y="1003700"/>
            <a:ext cx="9524993" cy="3644505"/>
            <a:chOff x="47503" y="1003700"/>
            <a:chExt cx="9524993" cy="364450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BF2FE3B-7F13-49CD-8A54-41C5C70A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359" b="26806"/>
            <a:stretch>
              <a:fillRect/>
            </a:stretch>
          </p:blipFill>
          <p:spPr>
            <a:xfrm>
              <a:off x="47503" y="1003700"/>
              <a:ext cx="9060368" cy="2882545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3FDD0929-D68B-4AD2-BF11-FF2682247FF6}"/>
                </a:ext>
              </a:extLst>
            </p:cNvPr>
            <p:cNvGrpSpPr/>
            <p:nvPr/>
          </p:nvGrpSpPr>
          <p:grpSpPr>
            <a:xfrm>
              <a:off x="899330" y="2776529"/>
              <a:ext cx="8673166" cy="1871676"/>
              <a:chOff x="899330" y="2776529"/>
              <a:chExt cx="8673166" cy="1871676"/>
            </a:xfrm>
          </p:grpSpPr>
          <p:sp>
            <p:nvSpPr>
              <p:cNvPr id="6" name="TextBox 3">
                <a:extLst>
                  <a:ext uri="{FF2B5EF4-FFF2-40B4-BE49-F238E27FC236}">
                    <a16:creationId xmlns:a16="http://schemas.microsoft.com/office/drawing/2014/main" id="{21ED5027-76B9-41CA-9E77-F4EAD42869FE}"/>
                  </a:ext>
                </a:extLst>
              </p:cNvPr>
              <p:cNvSpPr txBox="1"/>
              <p:nvPr/>
            </p:nvSpPr>
            <p:spPr>
              <a:xfrm>
                <a:off x="7545692" y="3901443"/>
                <a:ext cx="2026804" cy="44040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6D phase space measurements</a:t>
                </a:r>
              </a:p>
            </p:txBody>
          </p:sp>
          <p:cxnSp>
            <p:nvCxnSpPr>
              <p:cNvPr id="7" name="Straight Arrow Connector 4">
                <a:extLst>
                  <a:ext uri="{FF2B5EF4-FFF2-40B4-BE49-F238E27FC236}">
                    <a16:creationId xmlns:a16="http://schemas.microsoft.com/office/drawing/2014/main" id="{ACFE8EED-301F-4BBB-A9D5-2D726A783C14}"/>
                  </a:ext>
                </a:extLst>
              </p:cNvPr>
              <p:cNvCxnSpPr>
                <a:stCxn id="6" idx="0"/>
              </p:cNvCxnSpPr>
              <p:nvPr/>
            </p:nvCxnSpPr>
            <p:spPr>
              <a:xfrm flipH="1" flipV="1">
                <a:off x="8256035" y="2776529"/>
                <a:ext cx="303059" cy="1124914"/>
              </a:xfrm>
              <a:prstGeom prst="straightConnector1">
                <a:avLst/>
              </a:prstGeom>
              <a:noFill/>
              <a:ln w="12701" cap="flat">
                <a:solidFill>
                  <a:srgbClr val="035BBE"/>
                </a:solidFill>
                <a:prstDash val="solid"/>
                <a:tailEnd type="arrow"/>
              </a:ln>
            </p:spPr>
          </p:cxn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0660782B-17E6-4F75-BAE9-F0E9E47502EA}"/>
                  </a:ext>
                </a:extLst>
              </p:cNvPr>
              <p:cNvSpPr txBox="1"/>
              <p:nvPr/>
            </p:nvSpPr>
            <p:spPr>
              <a:xfrm>
                <a:off x="6941722" y="4108710"/>
                <a:ext cx="1044290" cy="44040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Achromatic 180</a:t>
                </a: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cs typeface="Arial"/>
                  </a:rPr>
                  <a:t>⁰</a:t>
                </a: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 bend</a:t>
                </a:r>
              </a:p>
            </p:txBody>
          </p:sp>
          <p:cxnSp>
            <p:nvCxnSpPr>
              <p:cNvPr id="9" name="Straight Arrow Connector 9">
                <a:extLst>
                  <a:ext uri="{FF2B5EF4-FFF2-40B4-BE49-F238E27FC236}">
                    <a16:creationId xmlns:a16="http://schemas.microsoft.com/office/drawing/2014/main" id="{057CCCCC-119B-42ED-8A75-5CB48D4C4B0D}"/>
                  </a:ext>
                </a:extLst>
              </p:cNvPr>
              <p:cNvCxnSpPr>
                <a:stCxn id="8" idx="0"/>
              </p:cNvCxnSpPr>
              <p:nvPr/>
            </p:nvCxnSpPr>
            <p:spPr>
              <a:xfrm flipV="1">
                <a:off x="7463863" y="3668316"/>
                <a:ext cx="81829" cy="440394"/>
              </a:xfrm>
              <a:prstGeom prst="straightConnector1">
                <a:avLst/>
              </a:prstGeom>
              <a:noFill/>
              <a:ln w="12701" cap="flat">
                <a:solidFill>
                  <a:srgbClr val="035BBE"/>
                </a:solidFill>
                <a:prstDash val="solid"/>
                <a:tailEnd type="arrow"/>
              </a:ln>
            </p:spPr>
          </p:cxnSp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9A45EBA8-555E-4F51-B833-BF23E6331FAD}"/>
                  </a:ext>
                </a:extLst>
              </p:cNvPr>
              <p:cNvSpPr txBox="1"/>
              <p:nvPr/>
            </p:nvSpPr>
            <p:spPr>
              <a:xfrm>
                <a:off x="5817842" y="4121639"/>
                <a:ext cx="1044290" cy="44040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Matching  section</a:t>
                </a:r>
              </a:p>
            </p:txBody>
          </p:sp>
          <p:cxnSp>
            <p:nvCxnSpPr>
              <p:cNvPr id="11" name="Straight Arrow Connector 14">
                <a:extLst>
                  <a:ext uri="{FF2B5EF4-FFF2-40B4-BE49-F238E27FC236}">
                    <a16:creationId xmlns:a16="http://schemas.microsoft.com/office/drawing/2014/main" id="{BAB2D792-A93C-407A-B706-E204E76DB413}"/>
                  </a:ext>
                </a:extLst>
              </p:cNvPr>
              <p:cNvCxnSpPr/>
              <p:nvPr/>
            </p:nvCxnSpPr>
            <p:spPr>
              <a:xfrm flipV="1">
                <a:off x="6412074" y="3668316"/>
                <a:ext cx="450059" cy="440394"/>
              </a:xfrm>
              <a:prstGeom prst="straightConnector1">
                <a:avLst/>
              </a:prstGeom>
              <a:noFill/>
              <a:ln w="12701" cap="flat">
                <a:solidFill>
                  <a:srgbClr val="035BBE"/>
                </a:solidFill>
                <a:prstDash val="solid"/>
                <a:tailEnd type="arrow"/>
              </a:ln>
            </p:spPr>
          </p:cxn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C69527B3-A655-4CDE-B554-D76A04854017}"/>
                  </a:ext>
                </a:extLst>
              </p:cNvPr>
              <p:cNvSpPr txBox="1"/>
              <p:nvPr/>
            </p:nvSpPr>
            <p:spPr>
              <a:xfrm>
                <a:off x="3880731" y="4035475"/>
                <a:ext cx="1626223" cy="61273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FODO line of 19</a:t>
                </a:r>
              </a:p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Permanent magnet quadrupoles</a:t>
                </a:r>
              </a:p>
            </p:txBody>
          </p:sp>
          <p:cxnSp>
            <p:nvCxnSpPr>
              <p:cNvPr id="13" name="Straight Arrow Connector 19">
                <a:extLst>
                  <a:ext uri="{FF2B5EF4-FFF2-40B4-BE49-F238E27FC236}">
                    <a16:creationId xmlns:a16="http://schemas.microsoft.com/office/drawing/2014/main" id="{1E09803A-E3F2-490F-87A2-FFC8EC152F70}"/>
                  </a:ext>
                </a:extLst>
              </p:cNvPr>
              <p:cNvCxnSpPr>
                <a:stCxn id="12" idx="0"/>
              </p:cNvCxnSpPr>
              <p:nvPr/>
            </p:nvCxnSpPr>
            <p:spPr>
              <a:xfrm flipV="1">
                <a:off x="4693843" y="3659803"/>
                <a:ext cx="0" cy="375672"/>
              </a:xfrm>
              <a:prstGeom prst="straightConnector1">
                <a:avLst/>
              </a:prstGeom>
              <a:noFill/>
              <a:ln w="12701" cap="flat">
                <a:solidFill>
                  <a:srgbClr val="035BBE"/>
                </a:solidFill>
                <a:prstDash val="solid"/>
                <a:tailEnd type="arrow"/>
              </a:ln>
            </p:spPr>
          </p:cxnSp>
          <p:sp>
            <p:nvSpPr>
              <p:cNvPr id="14" name="TextBox 21">
                <a:extLst>
                  <a:ext uri="{FF2B5EF4-FFF2-40B4-BE49-F238E27FC236}">
                    <a16:creationId xmlns:a16="http://schemas.microsoft.com/office/drawing/2014/main" id="{69689D97-60C8-4D48-988F-6B359C05FD59}"/>
                  </a:ext>
                </a:extLst>
              </p:cNvPr>
              <p:cNvSpPr txBox="1"/>
              <p:nvPr/>
            </p:nvSpPr>
            <p:spPr>
              <a:xfrm>
                <a:off x="899330" y="4073048"/>
                <a:ext cx="2026804" cy="44040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rPr>
                  <a:t>Large Dynamic Range emittance scanner </a:t>
                </a:r>
              </a:p>
            </p:txBody>
          </p:sp>
          <p:cxnSp>
            <p:nvCxnSpPr>
              <p:cNvPr id="15" name="Straight Arrow Connector 22">
                <a:extLst>
                  <a:ext uri="{FF2B5EF4-FFF2-40B4-BE49-F238E27FC236}">
                    <a16:creationId xmlns:a16="http://schemas.microsoft.com/office/drawing/2014/main" id="{89A3CE1D-44EE-4F24-A584-7F9064808D19}"/>
                  </a:ext>
                </a:extLst>
              </p:cNvPr>
              <p:cNvCxnSpPr/>
              <p:nvPr/>
            </p:nvCxnSpPr>
            <p:spPr>
              <a:xfrm flipH="1" flipV="1">
                <a:off x="1441405" y="3668316"/>
                <a:ext cx="374282" cy="435858"/>
              </a:xfrm>
              <a:prstGeom prst="straightConnector1">
                <a:avLst/>
              </a:prstGeom>
              <a:noFill/>
              <a:ln w="12701" cap="flat">
                <a:solidFill>
                  <a:srgbClr val="035BBE"/>
                </a:solidFill>
                <a:prstDash val="solid"/>
                <a:tailEnd type="arrow"/>
              </a:ln>
            </p:spPr>
          </p:cxnSp>
        </p:grp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485379-4935-4F0F-AF5E-91F6BDE3B3EE}"/>
              </a:ext>
            </a:extLst>
          </p:cNvPr>
          <p:cNvSpPr txBox="1"/>
          <p:nvPr/>
        </p:nvSpPr>
        <p:spPr>
          <a:xfrm>
            <a:off x="332603" y="4635093"/>
            <a:ext cx="6609109" cy="14606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230191" marR="0" lvl="0" indent="-230191" algn="l" defTabSz="914400" rtl="0" fontAlgn="auto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8783D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</a:rPr>
              <a:t>Beam dynamic simulation benchmark facility :</a:t>
            </a:r>
          </a:p>
          <a:p>
            <a:pPr marL="625477" marR="0" lvl="1" indent="-279404" algn="l" defTabSz="914400" rtl="0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783D"/>
              </a:buClr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</a:rPr>
              <a:t>Measured 6D distribution at input </a:t>
            </a:r>
          </a:p>
          <a:p>
            <a:pPr marL="625477" marR="0" lvl="1" indent="-279404" algn="l" defTabSz="914400" rtl="0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783D"/>
              </a:buClr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</a:rPr>
              <a:t>FODO transport channel as simulation “benchmark case”</a:t>
            </a:r>
          </a:p>
          <a:p>
            <a:pPr marL="625477" marR="0" lvl="1" indent="-279404" algn="l" defTabSz="914400" rtl="0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8783D"/>
              </a:buClr>
              <a:buSzPct val="100000"/>
              <a:buFont typeface="Arial"/>
              <a:buChar char="–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</a:rPr>
              <a:t>Large Dynamic Range emittance measurement at exit  </a:t>
            </a:r>
          </a:p>
        </p:txBody>
      </p:sp>
    </p:spTree>
    <p:extLst>
      <p:ext uri="{BB962C8B-B14F-4D97-AF65-F5344CB8AC3E}">
        <p14:creationId xmlns:p14="http://schemas.microsoft.com/office/powerpoint/2010/main" val="374510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086E-70CA-4DA4-BDF0-20039B499E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FODO beam line design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878837C-AB6D-4404-B310-2FEB86E82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031" t="32078" r="1" b="1298"/>
          <a:stretch>
            <a:fillRect/>
          </a:stretch>
        </p:blipFill>
        <p:spPr>
          <a:xfrm>
            <a:off x="4627065" y="3124203"/>
            <a:ext cx="4281979" cy="293221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B2A4492-BEA8-4384-98BA-9B1DD64A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761996"/>
            <a:ext cx="2794004" cy="20955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476489F-640E-4BFE-A946-4492F117E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781053"/>
            <a:ext cx="2743200" cy="2057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ECA293-57B8-447A-8210-4ED897C12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7" y="761996"/>
            <a:ext cx="2768602" cy="20764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97DAC9A-F5E6-451E-AE5D-1D9758E258BB}"/>
              </a:ext>
            </a:extLst>
          </p:cNvPr>
          <p:cNvSpPr txBox="1"/>
          <p:nvPr/>
        </p:nvSpPr>
        <p:spPr>
          <a:xfrm>
            <a:off x="146952" y="714466"/>
            <a:ext cx="1780701" cy="4801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permanent magnet quad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18B7EFE-08C0-4C8F-A82A-909D0400FBD0}"/>
              </a:ext>
            </a:extLst>
          </p:cNvPr>
          <p:cNvSpPr txBox="1"/>
          <p:nvPr/>
        </p:nvSpPr>
        <p:spPr>
          <a:xfrm>
            <a:off x="6022384" y="376851"/>
            <a:ext cx="2867613" cy="4247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permanent magnet quad holding structure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BA4BA49-2EE6-496F-AF1F-517F88737A19}"/>
              </a:ext>
            </a:extLst>
          </p:cNvPr>
          <p:cNvSpPr txBox="1"/>
          <p:nvPr/>
        </p:nvSpPr>
        <p:spPr>
          <a:xfrm>
            <a:off x="3276596" y="2475774"/>
            <a:ext cx="2193224" cy="28623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Magnetic measurements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A34A315-BCFF-436F-AB89-E9C19B9FD381}"/>
              </a:ext>
            </a:extLst>
          </p:cNvPr>
          <p:cNvSpPr txBox="1"/>
          <p:nvPr/>
        </p:nvSpPr>
        <p:spPr>
          <a:xfrm>
            <a:off x="4760549" y="5721199"/>
            <a:ext cx="1967203" cy="28623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Assembled FODO line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AA5D2F-2DAB-461E-AD2A-556BAB077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6" y="3296459"/>
            <a:ext cx="4268192" cy="24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8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B059-4416-4966-B850-4AAA363D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24" y="231996"/>
            <a:ext cx="8833760" cy="824841"/>
          </a:xfrm>
        </p:spPr>
        <p:txBody>
          <a:bodyPr/>
          <a:lstStyle/>
          <a:p>
            <a:r>
              <a:rPr lang="en-US" sz="2800" dirty="0"/>
              <a:t>BTF beam line simulation Graphical User Interface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01B78-5CEB-48C6-A021-2B1E714B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1" y="790588"/>
            <a:ext cx="4388140" cy="2687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8003D-4ABD-45C7-9217-8E9BF127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575" y="3620529"/>
            <a:ext cx="3429963" cy="239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1E9B6-5C26-4BB0-94C6-326D2B7FC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132" y="820809"/>
            <a:ext cx="3894797" cy="261589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ED3F03-35EA-451B-B031-F44EC2F8DB2E}"/>
              </a:ext>
            </a:extLst>
          </p:cNvPr>
          <p:cNvSpPr txBox="1">
            <a:spLocks/>
          </p:cNvSpPr>
          <p:nvPr/>
        </p:nvSpPr>
        <p:spPr>
          <a:xfrm>
            <a:off x="0" y="3574644"/>
            <a:ext cx="5530177" cy="242466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Based on PyORBIT Particle-In-Cell code</a:t>
            </a:r>
          </a:p>
          <a:p>
            <a:r>
              <a:rPr lang="en-US" sz="1800" dirty="0"/>
              <a:t>Can use artificial or measured initial particle distribution</a:t>
            </a:r>
          </a:p>
          <a:p>
            <a:r>
              <a:rPr lang="en-US" sz="1800" dirty="0"/>
              <a:t>Multiple functions to aid in BTF optics setup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Generation of distribution from measured emittances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Particles tracking</a:t>
            </a:r>
          </a:p>
          <a:p>
            <a:pPr lvl="1"/>
            <a:r>
              <a:rPr lang="en-US" sz="1400" dirty="0">
                <a:solidFill>
                  <a:srgbClr val="0070C0"/>
                </a:solidFill>
              </a:rPr>
              <a:t>Achromat bend tuning, etc.</a:t>
            </a:r>
            <a:endParaRPr lang="en-US" sz="1400" dirty="0"/>
          </a:p>
          <a:p>
            <a:r>
              <a:rPr lang="en-US" sz="1800" dirty="0"/>
              <a:t>Test for potential application at SNS accelerator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1AC68-5A2C-48CE-8C2D-7E86C8F4ACF5}"/>
              </a:ext>
            </a:extLst>
          </p:cNvPr>
          <p:cNvSpPr txBox="1"/>
          <p:nvPr/>
        </p:nvSpPr>
        <p:spPr>
          <a:xfrm>
            <a:off x="2995316" y="6522216"/>
            <a:ext cx="365786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of Z. Zhang, A. Shishlo, A. Zhukov</a:t>
            </a:r>
          </a:p>
        </p:txBody>
      </p:sp>
    </p:spTree>
    <p:extLst>
      <p:ext uri="{BB962C8B-B14F-4D97-AF65-F5344CB8AC3E}">
        <p14:creationId xmlns:p14="http://schemas.microsoft.com/office/powerpoint/2010/main" val="207942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Dynamic Range measurements (halo)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836" y="4793044"/>
            <a:ext cx="7882654" cy="156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Measure transverse profiles with ~ 10</a:t>
            </a:r>
            <a:r>
              <a:rPr lang="en-US" sz="2400" baseline="30000" dirty="0"/>
              <a:t>7</a:t>
            </a:r>
            <a:r>
              <a:rPr lang="en-US" sz="2400" dirty="0"/>
              <a:t> dynamic range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- </a:t>
            </a:r>
            <a:r>
              <a:rPr lang="en-US" sz="2000" dirty="0">
                <a:solidFill>
                  <a:srgbClr val="0070C0"/>
                </a:solidFill>
              </a:rPr>
              <a:t>Switched amplifier gain to overcome Analog to Digital   Converter (ADC) Bit depth limit </a:t>
            </a:r>
            <a:endParaRPr lang="en-US" sz="2000" dirty="0"/>
          </a:p>
          <a:p>
            <a:pPr algn="ctr">
              <a:lnSpc>
                <a:spcPct val="90000"/>
              </a:lnSpc>
            </a:pPr>
            <a:r>
              <a:rPr lang="en-US" dirty="0"/>
              <a:t>	 </a:t>
            </a: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0061715B-6209-4526-8C42-C100FDB6D2F6}"/>
              </a:ext>
            </a:extLst>
          </p:cNvPr>
          <p:cNvGrpSpPr/>
          <p:nvPr/>
        </p:nvGrpSpPr>
        <p:grpSpPr>
          <a:xfrm>
            <a:off x="4731730" y="1110169"/>
            <a:ext cx="4055684" cy="3352803"/>
            <a:chOff x="209233" y="3047996"/>
            <a:chExt cx="4055684" cy="3352803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91F33281-0AD0-486A-9C9B-3096102E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29" t="2735" r="7032" b="5132"/>
            <a:stretch>
              <a:fillRect/>
            </a:stretch>
          </p:blipFill>
          <p:spPr>
            <a:xfrm>
              <a:off x="209233" y="3047996"/>
              <a:ext cx="4055684" cy="3352803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88236E0-C3DD-4A60-A52B-92DA6B9C5773}"/>
                </a:ext>
              </a:extLst>
            </p:cNvPr>
            <p:cNvCxnSpPr/>
            <p:nvPr/>
          </p:nvCxnSpPr>
          <p:spPr>
            <a:xfrm>
              <a:off x="3810003" y="3200400"/>
              <a:ext cx="0" cy="2971800"/>
            </a:xfrm>
            <a:prstGeom prst="straightConnector1">
              <a:avLst/>
            </a:prstGeom>
            <a:noFill/>
            <a:ln w="12701" cap="flat">
              <a:solidFill>
                <a:srgbClr val="035BBE"/>
              </a:solidFill>
              <a:prstDash val="solid"/>
              <a:headEnd type="arrow"/>
              <a:tailEnd type="arrow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F7E3233E-8733-4D15-B447-2B452D5429DB}"/>
                    </a:ext>
                  </a:extLst>
                </p:cNvPr>
                <p:cNvSpPr txBox="1"/>
                <p:nvPr/>
              </p:nvSpPr>
              <p:spPr>
                <a:xfrm rot="16200004">
                  <a:off x="3332877" y="4419496"/>
                  <a:ext cx="612602" cy="3416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</m:oMath>
                    </m:oMathPara>
                  </a14:m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0" name="TextBox 16">
                  <a:extLst>
                    <a:ext uri="{FF2B5EF4-FFF2-40B4-BE49-F238E27FC236}">
                      <a16:creationId xmlns:a16="http://schemas.microsoft.com/office/drawing/2014/main" id="{F7E3233E-8733-4D15-B447-2B452D542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4">
                  <a:off x="3332877" y="4419496"/>
                  <a:ext cx="612602" cy="3416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cap="flat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BDAC196-786E-461E-BCAB-3FF25108B44E}"/>
              </a:ext>
            </a:extLst>
          </p:cNvPr>
          <p:cNvSpPr txBox="1"/>
          <p:nvPr/>
        </p:nvSpPr>
        <p:spPr>
          <a:xfrm>
            <a:off x="4731730" y="4413973"/>
            <a:ext cx="4272643" cy="2862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High Dynamic Range 1D scan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AD542D-769C-419B-8AF2-B20E72CE3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71" r="80485" b="26806"/>
          <a:stretch/>
        </p:blipFill>
        <p:spPr>
          <a:xfrm>
            <a:off x="728914" y="1396314"/>
            <a:ext cx="3573027" cy="25832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7D10D1-9982-4315-8838-E9914844FFFD}"/>
              </a:ext>
            </a:extLst>
          </p:cNvPr>
          <p:cNvSpPr txBox="1"/>
          <p:nvPr/>
        </p:nvSpPr>
        <p:spPr>
          <a:xfrm>
            <a:off x="942062" y="3939382"/>
            <a:ext cx="31467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Slit-slit High Dynamic Range emittance scanner</a:t>
            </a:r>
          </a:p>
        </p:txBody>
      </p:sp>
    </p:spTree>
    <p:extLst>
      <p:ext uri="{BB962C8B-B14F-4D97-AF65-F5344CB8AC3E}">
        <p14:creationId xmlns:p14="http://schemas.microsoft.com/office/powerpoint/2010/main" val="280261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560" y="1553919"/>
            <a:ext cx="4000500" cy="394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BTF development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039100" y="1692215"/>
            <a:ext cx="76200" cy="38243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7566432" y="258299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wall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23900" y="1692215"/>
            <a:ext cx="7315200" cy="3733468"/>
            <a:chOff x="723900" y="1692215"/>
            <a:chExt cx="7315200" cy="3733468"/>
          </a:xfrm>
        </p:grpSpPr>
        <p:cxnSp>
          <p:nvCxnSpPr>
            <p:cNvPr id="22" name="Curved Connector 21"/>
            <p:cNvCxnSpPr/>
            <p:nvPr/>
          </p:nvCxnSpPr>
          <p:spPr>
            <a:xfrm flipV="1">
              <a:off x="4419600" y="2383766"/>
              <a:ext cx="3048000" cy="54634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723900" y="1692215"/>
              <a:ext cx="7315200" cy="3733468"/>
              <a:chOff x="723900" y="1692215"/>
              <a:chExt cx="7315200" cy="373346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400800" y="3962400"/>
                <a:ext cx="284672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3921424"/>
                <a:ext cx="304800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Curved Connector 25"/>
              <p:cNvCxnSpPr/>
              <p:nvPr/>
            </p:nvCxnSpPr>
            <p:spPr>
              <a:xfrm>
                <a:off x="3657600" y="3886200"/>
                <a:ext cx="2667000" cy="609600"/>
              </a:xfrm>
              <a:prstGeom prst="curved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/>
              <p:cNvCxnSpPr/>
              <p:nvPr/>
            </p:nvCxnSpPr>
            <p:spPr>
              <a:xfrm>
                <a:off x="4267200" y="4419600"/>
                <a:ext cx="2514600" cy="416224"/>
              </a:xfrm>
              <a:prstGeom prst="curved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4419600" y="2590800"/>
                <a:ext cx="3048000" cy="76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467600" y="2383766"/>
                <a:ext cx="3048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30135" y="2710934"/>
                <a:ext cx="2890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Beam dynamics beam line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723900" y="5029200"/>
                <a:ext cx="7315200" cy="15815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623039" y="5056351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PPS fence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381500" y="1692215"/>
                <a:ext cx="3657600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itle 1"/>
          <p:cNvSpPr txBox="1">
            <a:spLocks/>
          </p:cNvSpPr>
          <p:nvPr/>
        </p:nvSpPr>
        <p:spPr bwMode="auto">
          <a:xfrm>
            <a:off x="159392" y="897311"/>
            <a:ext cx="8885753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b="0" dirty="0">
                <a:solidFill>
                  <a:schemeClr val="accent1"/>
                </a:solidFill>
              </a:rPr>
              <a:t>BTF area expansion would allow two experiments to co-exist and to add other capabilities </a:t>
            </a:r>
          </a:p>
        </p:txBody>
      </p:sp>
    </p:spTree>
    <p:extLst>
      <p:ext uri="{BB962C8B-B14F-4D97-AF65-F5344CB8AC3E}">
        <p14:creationId xmlns:p14="http://schemas.microsoft.com/office/powerpoint/2010/main" val="37645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3" y="1109997"/>
            <a:ext cx="8918819" cy="4195415"/>
          </a:xfrm>
        </p:spPr>
        <p:txBody>
          <a:bodyPr/>
          <a:lstStyle/>
          <a:p>
            <a:r>
              <a:rPr lang="en-US" dirty="0"/>
              <a:t>BTF was used for new RFQ testing. New RFQ successfully integrated to SNS Front End.</a:t>
            </a:r>
          </a:p>
          <a:p>
            <a:r>
              <a:rPr lang="en-US" dirty="0"/>
              <a:t>BTF operation will be restored by incorporating old SNS RFQ. </a:t>
            </a:r>
          </a:p>
          <a:p>
            <a:r>
              <a:rPr lang="en-US" dirty="0"/>
              <a:t>BTF will continue to be a test bench for SNS accelerator systems improvement and testing.</a:t>
            </a:r>
          </a:p>
          <a:p>
            <a:r>
              <a:rPr lang="en-US" dirty="0"/>
              <a:t>BTF provides unique opportunities for general accelerator physics R&amp;D. There is ongoing R&amp;D program for high intensity beam dynamics study. </a:t>
            </a:r>
          </a:p>
          <a:p>
            <a:r>
              <a:rPr lang="en-US" dirty="0"/>
              <a:t> BTF beam can be used for non-accelerator related R&amp;D as well, e.g. Moderator Demonstration Facility (MDF). This will require the BTF area expansion.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6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815171" cy="877163"/>
          </a:xfrm>
        </p:spPr>
        <p:txBody>
          <a:bodyPr/>
          <a:lstStyle/>
          <a:p>
            <a:r>
              <a:rPr lang="en-US" dirty="0"/>
              <a:t>SNS Beam Test Facility (BTF) is close replica of SNS Front End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025" b="136"/>
          <a:stretch/>
        </p:blipFill>
        <p:spPr bwMode="auto">
          <a:xfrm>
            <a:off x="775550" y="1248943"/>
            <a:ext cx="6431363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70765"/>
              </p:ext>
            </p:extLst>
          </p:nvPr>
        </p:nvGraphicFramePr>
        <p:xfrm>
          <a:off x="4669953" y="2751922"/>
          <a:ext cx="4020208" cy="3516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498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Particles</a:t>
                      </a: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50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298">
                <a:tc>
                  <a:txBody>
                    <a:bodyPr/>
                    <a:lstStyle/>
                    <a:p>
                      <a:r>
                        <a:rPr lang="en-US" sz="18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1 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60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470">
                <a:tc>
                  <a:txBody>
                    <a:bodyPr/>
                    <a:lstStyle/>
                    <a:p>
                      <a:r>
                        <a:rPr lang="en-US" sz="18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7.5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887" y="2666347"/>
            <a:ext cx="239039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Ion Source and LEBT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7989" y="2086500"/>
            <a:ext cx="6719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8167" y="1793734"/>
            <a:ext cx="825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MEBT</a:t>
            </a:r>
          </a:p>
        </p:txBody>
      </p:sp>
    </p:spTree>
    <p:extLst>
      <p:ext uri="{BB962C8B-B14F-4D97-AF65-F5344CB8AC3E}">
        <p14:creationId xmlns:p14="http://schemas.microsoft.com/office/powerpoint/2010/main" val="422672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FC76-9CF0-4C39-8B5D-F7B828C678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Scan time reduction opportunities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EAD07F13-CE6D-4330-A5C5-E3362702097E}"/>
              </a:ext>
            </a:extLst>
          </p:cNvPr>
          <p:cNvSpPr txBox="1"/>
          <p:nvPr/>
        </p:nvSpPr>
        <p:spPr>
          <a:xfrm>
            <a:off x="271130" y="1040760"/>
            <a:ext cx="6795445" cy="34162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342900" marR="0" lvl="0" indent="-34290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Black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Maximize sampling rate to 10 Hz: slit speed, data saving, ~</a:t>
            </a:r>
            <a:r>
              <a:rPr lang="en-US" sz="1800" b="0" i="0" u="none" strike="noStrike" kern="1200" cap="none" spc="0" baseline="0" dirty="0">
                <a:solidFill>
                  <a:srgbClr val="0070C0"/>
                </a:solidFill>
                <a:uFillTx/>
                <a:latin typeface="Arial"/>
                <a:cs typeface="Arial"/>
              </a:rPr>
              <a:t>x4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591034C-DE31-407D-AEAB-E84344EEB714}"/>
              </a:ext>
            </a:extLst>
          </p:cNvPr>
          <p:cNvGrpSpPr/>
          <p:nvPr/>
        </p:nvGrpSpPr>
        <p:grpSpPr>
          <a:xfrm>
            <a:off x="273105" y="1641850"/>
            <a:ext cx="7320321" cy="1776538"/>
            <a:chOff x="436653" y="1641850"/>
            <a:chExt cx="7320321" cy="1776538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59B013E-97E2-4756-BEFC-BA0A97E554B3}"/>
                </a:ext>
              </a:extLst>
            </p:cNvPr>
            <p:cNvGrpSpPr/>
            <p:nvPr/>
          </p:nvGrpSpPr>
          <p:grpSpPr>
            <a:xfrm>
              <a:off x="5933770" y="1819271"/>
              <a:ext cx="1823204" cy="1447796"/>
              <a:chOff x="5933770" y="1819271"/>
              <a:chExt cx="1823204" cy="1447796"/>
            </a:xfrm>
          </p:grpSpPr>
          <p:grpSp>
            <p:nvGrpSpPr>
              <p:cNvPr id="6" name="Group 67">
                <a:extLst>
                  <a:ext uri="{FF2B5EF4-FFF2-40B4-BE49-F238E27FC236}">
                    <a16:creationId xmlns:a16="http://schemas.microsoft.com/office/drawing/2014/main" id="{C3AA00FF-0CE4-4F5A-89D4-2947F224A2D0}"/>
                  </a:ext>
                </a:extLst>
              </p:cNvPr>
              <p:cNvGrpSpPr/>
              <p:nvPr/>
            </p:nvGrpSpPr>
            <p:grpSpPr>
              <a:xfrm>
                <a:off x="6159160" y="1819271"/>
                <a:ext cx="1597814" cy="1447796"/>
                <a:chOff x="6159160" y="1819271"/>
                <a:chExt cx="1597814" cy="1447796"/>
              </a:xfrm>
            </p:grpSpPr>
            <p:grpSp>
              <p:nvGrpSpPr>
                <p:cNvPr id="7" name="Group 61">
                  <a:extLst>
                    <a:ext uri="{FF2B5EF4-FFF2-40B4-BE49-F238E27FC236}">
                      <a16:creationId xmlns:a16="http://schemas.microsoft.com/office/drawing/2014/main" id="{634DE842-39FE-485F-88ED-12CD8944B59D}"/>
                    </a:ext>
                  </a:extLst>
                </p:cNvPr>
                <p:cNvGrpSpPr/>
                <p:nvPr/>
              </p:nvGrpSpPr>
              <p:grpSpPr>
                <a:xfrm>
                  <a:off x="6159160" y="1819271"/>
                  <a:ext cx="1441194" cy="1447796"/>
                  <a:chOff x="6159160" y="1819271"/>
                  <a:chExt cx="1441194" cy="1447796"/>
                </a:xfrm>
              </p:grpSpPr>
              <p:sp>
                <p:nvSpPr>
                  <p:cNvPr id="8" name="Rectangle 59">
                    <a:extLst>
                      <a:ext uri="{FF2B5EF4-FFF2-40B4-BE49-F238E27FC236}">
                        <a16:creationId xmlns:a16="http://schemas.microsoft.com/office/drawing/2014/main" id="{ADCA4AC3-2A7D-485F-AA2B-DA26F96E57FD}"/>
                      </a:ext>
                    </a:extLst>
                  </p:cNvPr>
                  <p:cNvSpPr/>
                  <p:nvPr/>
                </p:nvSpPr>
                <p:spPr>
                  <a:xfrm>
                    <a:off x="6159160" y="1819271"/>
                    <a:ext cx="1441194" cy="144779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8" cap="flat">
                    <a:solidFill>
                      <a:srgbClr val="2A6EBB"/>
                    </a:solidFill>
                    <a:prstDash val="solid"/>
                  </a:ln>
                </p:spPr>
                <p:txBody>
                  <a:bodyPr vert="horz" wrap="square" lIns="45720" tIns="45720" rIns="4572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  <p:sp>
                <p:nvSpPr>
                  <p:cNvPr id="9" name="Oval 60">
                    <a:extLst>
                      <a:ext uri="{FF2B5EF4-FFF2-40B4-BE49-F238E27FC236}">
                        <a16:creationId xmlns:a16="http://schemas.microsoft.com/office/drawing/2014/main" id="{1D86ED20-13FE-4E76-B844-79873B618323}"/>
                      </a:ext>
                    </a:extLst>
                  </p:cNvPr>
                  <p:cNvSpPr/>
                  <p:nvPr/>
                </p:nvSpPr>
                <p:spPr>
                  <a:xfrm>
                    <a:off x="6159160" y="1819271"/>
                    <a:ext cx="1441194" cy="1447796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FFFFFF"/>
                  </a:solidFill>
                  <a:ln w="9528" cap="flat">
                    <a:solidFill>
                      <a:srgbClr val="2A6EBB"/>
                    </a:solidFill>
                    <a:prstDash val="solid"/>
                  </a:ln>
                </p:spPr>
                <p:txBody>
                  <a:bodyPr vert="horz" wrap="square" lIns="45720" tIns="45720" rIns="4572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18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63">
                      <a:extLst>
                        <a:ext uri="{FF2B5EF4-FFF2-40B4-BE49-F238E27FC236}">
                          <a16:creationId xmlns:a16="http://schemas.microsoft.com/office/drawing/2014/main" id="{D633A37A-ACEB-4FC3-9EC9-6B7C69D280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3610" y="2181383"/>
                      <a:ext cx="983364" cy="313931"/>
                    </a:xfrm>
                    <a:prstGeom prst="rect">
                      <a:avLst/>
                    </a:prstGeom>
                    <a:noFill/>
                    <a:ln cap="flat">
                      <a:noFill/>
                    </a:ln>
                  </p:spPr>
                  <p:txBody>
                    <a:bodyPr vert="horz" wrap="square" lIns="91440" tIns="45720" rIns="91440" bIns="45720" anchor="t" anchorCtr="1" compatLnSpc="1">
                      <a:sp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○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800" b="0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Arial"/>
                        <a:cs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Box 63">
                      <a:extLst>
                        <a:ext uri="{FF2B5EF4-FFF2-40B4-BE49-F238E27FC236}">
                          <a16:creationId xmlns:a16="http://schemas.microsoft.com/office/drawing/2014/main" id="{D633A37A-ACEB-4FC3-9EC9-6B7C69D2802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73610" y="2181383"/>
                      <a:ext cx="983364" cy="31393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9804"/>
                      </a:stretch>
                    </a:blipFill>
                    <a:ln cap="flat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62">
                    <a:extLst>
                      <a:ext uri="{FF2B5EF4-FFF2-40B4-BE49-F238E27FC236}">
                        <a16:creationId xmlns:a16="http://schemas.microsoft.com/office/drawing/2014/main" id="{EFF43DBD-A738-40CE-9D85-B9F80D2FC97A}"/>
                      </a:ext>
                    </a:extLst>
                  </p:cNvPr>
                  <p:cNvSpPr txBox="1"/>
                  <p:nvPr/>
                </p:nvSpPr>
                <p:spPr>
                  <a:xfrm>
                    <a:off x="5933770" y="1819271"/>
                    <a:ext cx="688250" cy="286234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91440" tIns="45720" rIns="91440" bIns="45720" anchor="t" anchorCtr="1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</m:sub>
                          </m:sSub>
                        </m:oMath>
                      </m:oMathPara>
                    </a14:m>
                    <a:endParaRPr lang="en-US" sz="18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endParaRPr>
                  </a:p>
                </p:txBody>
              </p:sp>
            </mc:Choice>
            <mc:Fallback xmlns="">
              <p:sp>
                <p:nvSpPr>
                  <p:cNvPr id="11" name="TextBox 62">
                    <a:extLst>
                      <a:ext uri="{FF2B5EF4-FFF2-40B4-BE49-F238E27FC236}">
                        <a16:creationId xmlns:a16="http://schemas.microsoft.com/office/drawing/2014/main" id="{EFF43DBD-A738-40CE-9D85-B9F80D2FC9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3770" y="1819271"/>
                    <a:ext cx="688250" cy="2862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9149"/>
                    </a:stretch>
                  </a:blipFill>
                  <a:ln cap="flat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7D30B996-F113-4AB0-80B1-0147BA80E6D7}"/>
                </a:ext>
              </a:extLst>
            </p:cNvPr>
            <p:cNvGrpSpPr/>
            <p:nvPr/>
          </p:nvGrpSpPr>
          <p:grpSpPr>
            <a:xfrm>
              <a:off x="514386" y="2603315"/>
              <a:ext cx="4572000" cy="815073"/>
              <a:chOff x="514386" y="2603315"/>
              <a:chExt cx="4572000" cy="8150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64">
                    <a:extLst>
                      <a:ext uri="{FF2B5EF4-FFF2-40B4-BE49-F238E27FC236}">
                        <a16:creationId xmlns:a16="http://schemas.microsoft.com/office/drawing/2014/main" id="{AC36E767-9471-4681-84F2-F2769B806FC8}"/>
                      </a:ext>
                    </a:extLst>
                  </p:cNvPr>
                  <p:cNvSpPr txBox="1"/>
                  <p:nvPr/>
                </p:nvSpPr>
                <p:spPr>
                  <a:xfrm>
                    <a:off x="514386" y="2603315"/>
                    <a:ext cx="4572000" cy="701856"/>
                  </a:xfrm>
                  <a:prstGeom prst="rect">
                    <a:avLst/>
                  </a:prstGeom>
                  <a:noFill/>
                  <a:ln cap="flat">
                    <a:noFill/>
                  </a:ln>
                </p:spPr>
                <p:txBody>
                  <a:bodyPr vert="horz" wrap="square" lIns="91440" tIns="45720" rIns="91440" bIns="45720" anchor="t" anchorCtr="1" compatLnSpc="1">
                    <a:sp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□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num>
                                    <m:den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&amp; .79 ; 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=2</m:t>
                                  </m:r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&amp; .52 ; 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=3</m:t>
                                  </m:r>
                                </m:e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&amp; .081;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=6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8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endParaRPr>
                  </a:p>
                </p:txBody>
              </p:sp>
            </mc:Choice>
            <mc:Fallback xmlns="">
              <p:sp>
                <p:nvSpPr>
                  <p:cNvPr id="13" name="TextBox 64">
                    <a:extLst>
                      <a:ext uri="{FF2B5EF4-FFF2-40B4-BE49-F238E27FC236}">
                        <a16:creationId xmlns:a16="http://schemas.microsoft.com/office/drawing/2014/main" id="{AC36E767-9471-4681-84F2-F2769B806F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386" y="2603315"/>
                    <a:ext cx="4572000" cy="70185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3478"/>
                    </a:stretch>
                  </a:blipFill>
                  <a:ln cap="flat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69">
                <a:extLst>
                  <a:ext uri="{FF2B5EF4-FFF2-40B4-BE49-F238E27FC236}">
                    <a16:creationId xmlns:a16="http://schemas.microsoft.com/office/drawing/2014/main" id="{F18BCCFA-7DBB-4E15-8C7F-4854A9D89C89}"/>
                  </a:ext>
                </a:extLst>
              </p:cNvPr>
              <p:cNvSpPr/>
              <p:nvPr/>
            </p:nvSpPr>
            <p:spPr>
              <a:xfrm>
                <a:off x="3380258" y="3173732"/>
                <a:ext cx="1235284" cy="244656"/>
              </a:xfrm>
              <a:prstGeom prst="rect">
                <a:avLst/>
              </a:prstGeom>
              <a:noFill/>
              <a:ln w="9528" cap="flat">
                <a:solidFill>
                  <a:srgbClr val="C00000"/>
                </a:solidFill>
                <a:prstDash val="solid"/>
              </a:ln>
            </p:spPr>
            <p:txBody>
              <a:bodyPr vert="horz" wrap="square" lIns="45720" tIns="45720" rIns="4572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15" name="TextBox 54">
              <a:extLst>
                <a:ext uri="{FF2B5EF4-FFF2-40B4-BE49-F238E27FC236}">
                  <a16:creationId xmlns:a16="http://schemas.microsoft.com/office/drawing/2014/main" id="{A164D688-19B5-419A-9747-7EAF4BDB9D1B}"/>
                </a:ext>
              </a:extLst>
            </p:cNvPr>
            <p:cNvSpPr txBox="1"/>
            <p:nvPr/>
          </p:nvSpPr>
          <p:spPr>
            <a:xfrm>
              <a:off x="436653" y="1641850"/>
              <a:ext cx="4333241" cy="34162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2.  Use smarter scanning algorithm, ~</a:t>
              </a:r>
              <a:r>
                <a:rPr lang="en-US" sz="1800" b="0" i="0" u="none" strike="noStrike" kern="1200" cap="none" spc="0" baseline="0" dirty="0">
                  <a:solidFill>
                    <a:srgbClr val="0070C0"/>
                  </a:solidFill>
                  <a:uFillTx/>
                  <a:latin typeface="Arial"/>
                  <a:cs typeface="Arial"/>
                </a:rPr>
                <a:t>x2</a:t>
              </a: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445C7E5-40CC-4975-A687-3D40F87B00AE}"/>
                </a:ext>
              </a:extLst>
            </p:cNvPr>
            <p:cNvSpPr txBox="1"/>
            <p:nvPr/>
          </p:nvSpPr>
          <p:spPr>
            <a:xfrm>
              <a:off x="906609" y="2197065"/>
              <a:ext cx="3267242" cy="31393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>
                  <a:solidFill>
                    <a:srgbClr val="0070C0"/>
                  </a:solidFill>
                  <a:uFillTx/>
                  <a:latin typeface="Arial"/>
                  <a:cs typeface="Arial"/>
                </a:rPr>
                <a:t>80% of measured points are zero!</a:t>
              </a: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1697BB5C-BA14-406E-97BA-E64BFCC36541}"/>
              </a:ext>
            </a:extLst>
          </p:cNvPr>
          <p:cNvGrpSpPr/>
          <p:nvPr/>
        </p:nvGrpSpPr>
        <p:grpSpPr>
          <a:xfrm>
            <a:off x="90984" y="3900709"/>
            <a:ext cx="9155435" cy="2253046"/>
            <a:chOff x="254532" y="3900709"/>
            <a:chExt cx="9155435" cy="2253046"/>
          </a:xfrm>
        </p:grpSpPr>
        <p:sp>
          <p:nvSpPr>
            <p:cNvPr id="18" name="TextBox 55">
              <a:extLst>
                <a:ext uri="{FF2B5EF4-FFF2-40B4-BE49-F238E27FC236}">
                  <a16:creationId xmlns:a16="http://schemas.microsoft.com/office/drawing/2014/main" id="{B091E26A-2A70-443C-95DC-8C773A4DB7A0}"/>
                </a:ext>
              </a:extLst>
            </p:cNvPr>
            <p:cNvSpPr txBox="1"/>
            <p:nvPr/>
          </p:nvSpPr>
          <p:spPr>
            <a:xfrm>
              <a:off x="254532" y="3900709"/>
              <a:ext cx="9155435" cy="3416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3. Redesign Beam Shape Monitor (BSM) for simultaneous W-</a:t>
              </a:r>
              <a:r>
                <a:rPr lang="el-G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ϕ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measurement, ~</a:t>
              </a:r>
              <a:r>
                <a:rPr lang="en-US" sz="1800" b="0" i="0" u="none" strike="noStrike" kern="1200" cap="none" spc="0" baseline="0" dirty="0">
                  <a:solidFill>
                    <a:srgbClr val="0070C0"/>
                  </a:solidFill>
                  <a:uFillTx/>
                  <a:latin typeface="Arial"/>
                  <a:cs typeface="Arial"/>
                </a:rPr>
                <a:t>x10</a:t>
              </a: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 </a:t>
              </a:r>
            </a:p>
          </p:txBody>
        </p:sp>
        <p:grpSp>
          <p:nvGrpSpPr>
            <p:cNvPr id="19" name="Group 23">
              <a:extLst>
                <a:ext uri="{FF2B5EF4-FFF2-40B4-BE49-F238E27FC236}">
                  <a16:creationId xmlns:a16="http://schemas.microsoft.com/office/drawing/2014/main" id="{217EF965-626A-45BB-B3F8-9F8818FF0F5F}"/>
                </a:ext>
              </a:extLst>
            </p:cNvPr>
            <p:cNvGrpSpPr/>
            <p:nvPr/>
          </p:nvGrpSpPr>
          <p:grpSpPr>
            <a:xfrm>
              <a:off x="1009735" y="4609170"/>
              <a:ext cx="5022525" cy="1544585"/>
              <a:chOff x="1009735" y="4609170"/>
              <a:chExt cx="5022525" cy="1544585"/>
            </a:xfrm>
          </p:grpSpPr>
          <p:grpSp>
            <p:nvGrpSpPr>
              <p:cNvPr id="20" name="Group 82">
                <a:extLst>
                  <a:ext uri="{FF2B5EF4-FFF2-40B4-BE49-F238E27FC236}">
                    <a16:creationId xmlns:a16="http://schemas.microsoft.com/office/drawing/2014/main" id="{EE65B081-5DC7-462E-AF09-A5F5E7B9138A}"/>
                  </a:ext>
                </a:extLst>
              </p:cNvPr>
              <p:cNvGrpSpPr/>
              <p:nvPr/>
            </p:nvGrpSpPr>
            <p:grpSpPr>
              <a:xfrm>
                <a:off x="1009735" y="4609170"/>
                <a:ext cx="3027258" cy="1544585"/>
                <a:chOff x="1009735" y="4609170"/>
                <a:chExt cx="3027258" cy="1544585"/>
              </a:xfrm>
            </p:grpSpPr>
            <p:sp>
              <p:nvSpPr>
                <p:cNvPr id="21" name="Pie 83">
                  <a:extLst>
                    <a:ext uri="{FF2B5EF4-FFF2-40B4-BE49-F238E27FC236}">
                      <a16:creationId xmlns:a16="http://schemas.microsoft.com/office/drawing/2014/main" id="{92FFD447-4E0C-48BE-8AD1-1D4CBECEF364}"/>
                    </a:ext>
                  </a:extLst>
                </p:cNvPr>
                <p:cNvSpPr/>
                <p:nvPr/>
              </p:nvSpPr>
              <p:spPr>
                <a:xfrm>
                  <a:off x="1163354" y="4816519"/>
                  <a:ext cx="1023515" cy="973863"/>
                </a:xfrm>
                <a:custGeom>
                  <a:avLst>
                    <a:gd name="f11" fmla="val 90"/>
                    <a:gd name="f12" fmla="val 180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*/ 5419351 1 1725033"/>
                    <a:gd name="f10" fmla="+- 0 0 1"/>
                    <a:gd name="f11" fmla="val 90"/>
                    <a:gd name="f12" fmla="val 180"/>
                    <a:gd name="f13" fmla="abs f5"/>
                    <a:gd name="f14" fmla="abs f6"/>
                    <a:gd name="f15" fmla="abs f7"/>
                    <a:gd name="f16" fmla="val f8"/>
                    <a:gd name="f17" fmla="+- 2700000 f3 0"/>
                    <a:gd name="f18" fmla="+- 0 0 f11"/>
                    <a:gd name="f19" fmla="+- 0 0 f12"/>
                    <a:gd name="f20" fmla="?: f13 f5 1"/>
                    <a:gd name="f21" fmla="?: f14 f6 1"/>
                    <a:gd name="f22" fmla="?: f15 f7 1"/>
                    <a:gd name="f23" fmla="*/ f17 f9 1"/>
                    <a:gd name="f24" fmla="*/ f18 f2 1"/>
                    <a:gd name="f25" fmla="*/ f19 f2 1"/>
                    <a:gd name="f26" fmla="*/ f20 1 21600"/>
                    <a:gd name="f27" fmla="*/ f21 1 21600"/>
                    <a:gd name="f28" fmla="*/ 21600 f20 1"/>
                    <a:gd name="f29" fmla="*/ 21600 f21 1"/>
                    <a:gd name="f30" fmla="*/ f23 1 f2"/>
                    <a:gd name="f31" fmla="*/ f24 1 f4"/>
                    <a:gd name="f32" fmla="*/ f25 1 f4"/>
                    <a:gd name="f33" fmla="min f27 f26"/>
                    <a:gd name="f34" fmla="*/ f28 1 f22"/>
                    <a:gd name="f35" fmla="*/ f29 1 f22"/>
                    <a:gd name="f36" fmla="+- 0 0 f30"/>
                    <a:gd name="f37" fmla="+- f31 0 f3"/>
                    <a:gd name="f38" fmla="+- f32 0 f3"/>
                    <a:gd name="f39" fmla="val f34"/>
                    <a:gd name="f40" fmla="val f35"/>
                    <a:gd name="f41" fmla="+- 0 0 f36"/>
                    <a:gd name="f42" fmla="+- 0 0 f37"/>
                    <a:gd name="f43" fmla="+- 0 0 f38"/>
                    <a:gd name="f44" fmla="+- f40 0 f16"/>
                    <a:gd name="f45" fmla="+- f39 0 f16"/>
                    <a:gd name="f46" fmla="val f42"/>
                    <a:gd name="f47" fmla="val f43"/>
                    <a:gd name="f48" fmla="*/ f41 f2 1"/>
                    <a:gd name="f49" fmla="*/ f44 1 2"/>
                    <a:gd name="f50" fmla="*/ f45 1 2"/>
                    <a:gd name="f51" fmla="+- f47 0 f46"/>
                    <a:gd name="f52" fmla="+- f46 f3 0"/>
                    <a:gd name="f53" fmla="*/ f48 1 f9"/>
                    <a:gd name="f54" fmla="+- f16 f49 0"/>
                    <a:gd name="f55" fmla="+- f16 f50 0"/>
                    <a:gd name="f56" fmla="+- f51 21600000 0"/>
                    <a:gd name="f57" fmla="*/ f52 f9 1"/>
                    <a:gd name="f58" fmla="+- f53 0 f3"/>
                    <a:gd name="f59" fmla="*/ f50 f33 1"/>
                    <a:gd name="f60" fmla="*/ f49 f33 1"/>
                    <a:gd name="f61" fmla="?: f51 f51 f56"/>
                    <a:gd name="f62" fmla="*/ f57 1 f2"/>
                    <a:gd name="f63" fmla="cos 1 f58"/>
                    <a:gd name="f64" fmla="sin 1 f58"/>
                    <a:gd name="f65" fmla="*/ f55 f33 1"/>
                    <a:gd name="f66" fmla="*/ f54 f33 1"/>
                    <a:gd name="f67" fmla="+- 0 0 f62"/>
                    <a:gd name="f68" fmla="+- 0 0 f63"/>
                    <a:gd name="f69" fmla="+- 0 0 f64"/>
                    <a:gd name="f70" fmla="+- 0 0 f67"/>
                    <a:gd name="f71" fmla="+- 0 0 f68"/>
                    <a:gd name="f72" fmla="+- 0 0 f69"/>
                    <a:gd name="f73" fmla="*/ f70 f2 1"/>
                    <a:gd name="f74" fmla="*/ f71 f50 1"/>
                    <a:gd name="f75" fmla="*/ f72 f49 1"/>
                    <a:gd name="f76" fmla="*/ f73 1 f9"/>
                    <a:gd name="f77" fmla="+- f55 0 f74"/>
                    <a:gd name="f78" fmla="+- f55 f74 0"/>
                    <a:gd name="f79" fmla="+- f54 0 f75"/>
                    <a:gd name="f80" fmla="+- f54 f75 0"/>
                    <a:gd name="f81" fmla="+- f76 0 f3"/>
                    <a:gd name="f82" fmla="*/ f77 f33 1"/>
                    <a:gd name="f83" fmla="*/ f79 f33 1"/>
                    <a:gd name="f84" fmla="*/ f78 f33 1"/>
                    <a:gd name="f85" fmla="*/ f80 f33 1"/>
                    <a:gd name="f86" fmla="sin 1 f81"/>
                    <a:gd name="f87" fmla="cos 1 f81"/>
                    <a:gd name="f88" fmla="+- 0 0 f86"/>
                    <a:gd name="f89" fmla="+- 0 0 f87"/>
                    <a:gd name="f90" fmla="+- 0 0 f88"/>
                    <a:gd name="f91" fmla="+- 0 0 f89"/>
                    <a:gd name="f92" fmla="*/ f90 f50 1"/>
                    <a:gd name="f93" fmla="*/ f91 f49 1"/>
                    <a:gd name="f94" fmla="+- 0 0 f93"/>
                    <a:gd name="f95" fmla="+- 0 0 f92"/>
                    <a:gd name="f96" fmla="+- 0 0 f94"/>
                    <a:gd name="f97" fmla="+- 0 0 f95"/>
                    <a:gd name="f98" fmla="at2 f96 f97"/>
                    <a:gd name="f99" fmla="+- f98 f3 0"/>
                    <a:gd name="f100" fmla="*/ f99 f9 1"/>
                    <a:gd name="f101" fmla="*/ f100 1 f2"/>
                    <a:gd name="f102" fmla="+- 0 0 f101"/>
                    <a:gd name="f103" fmla="val f102"/>
                    <a:gd name="f104" fmla="+- 0 0 f103"/>
                    <a:gd name="f105" fmla="*/ f104 f2 1"/>
                    <a:gd name="f106" fmla="*/ f105 1 f9"/>
                    <a:gd name="f107" fmla="+- f106 0 f3"/>
                    <a:gd name="f108" fmla="cos 1 f107"/>
                    <a:gd name="f109" fmla="sin 1 f107"/>
                    <a:gd name="f110" fmla="+- 0 0 f108"/>
                    <a:gd name="f111" fmla="+- 0 0 f109"/>
                    <a:gd name="f112" fmla="*/ f10 f110 1"/>
                    <a:gd name="f113" fmla="*/ f10 f111 1"/>
                    <a:gd name="f114" fmla="*/ f112 f50 1"/>
                    <a:gd name="f115" fmla="*/ f113 f49 1"/>
                    <a:gd name="f116" fmla="+- f55 f114 0"/>
                    <a:gd name="f117" fmla="+- f54 f115 0"/>
                    <a:gd name="f118" fmla="*/ f116 f33 1"/>
                    <a:gd name="f119" fmla="*/ f117 f33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82" t="f83" r="f84" b="f85"/>
                  <a:pathLst>
                    <a:path>
                      <a:moveTo>
                        <a:pt x="f118" y="f119"/>
                      </a:moveTo>
                      <a:arcTo wR="f59" hR="f60" stAng="f46" swAng="f61"/>
                      <a:lnTo>
                        <a:pt x="f65" y="f66"/>
                      </a:lnTo>
                      <a:close/>
                    </a:path>
                  </a:pathLst>
                </a:custGeom>
                <a:solidFill>
                  <a:srgbClr val="983222"/>
                </a:solidFill>
                <a:ln w="9528" cap="flat">
                  <a:solidFill>
                    <a:srgbClr val="2A6EBB"/>
                  </a:solidFill>
                  <a:prstDash val="solid"/>
                </a:ln>
              </p:spPr>
              <p:txBody>
                <a:bodyPr vert="horz" wrap="square" lIns="45720" tIns="45720" rIns="4572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2" name="Rectangle 84">
                  <a:extLst>
                    <a:ext uri="{FF2B5EF4-FFF2-40B4-BE49-F238E27FC236}">
                      <a16:creationId xmlns:a16="http://schemas.microsoft.com/office/drawing/2014/main" id="{461EC293-D36D-43CF-B240-075BB92F4C66}"/>
                    </a:ext>
                  </a:extLst>
                </p:cNvPr>
                <p:cNvSpPr/>
                <p:nvPr/>
              </p:nvSpPr>
              <p:spPr>
                <a:xfrm rot="16200004">
                  <a:off x="1010549" y="5719315"/>
                  <a:ext cx="841065" cy="27816"/>
                </a:xfrm>
                <a:prstGeom prst="rect">
                  <a:avLst/>
                </a:prstGeom>
                <a:solidFill>
                  <a:srgbClr val="2A6EBB"/>
                </a:solidFill>
                <a:ln cap="flat">
                  <a:noFill/>
                  <a:prstDash val="solid"/>
                </a:ln>
              </p:spPr>
              <p:txBody>
                <a:bodyPr vert="horz" wrap="square" lIns="45720" tIns="45720" rIns="4572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3" name="Trapezoid 85">
                  <a:extLst>
                    <a:ext uri="{FF2B5EF4-FFF2-40B4-BE49-F238E27FC236}">
                      <a16:creationId xmlns:a16="http://schemas.microsoft.com/office/drawing/2014/main" id="{F5E96DEC-429C-453E-92DE-39A9F208A53C}"/>
                    </a:ext>
                  </a:extLst>
                </p:cNvPr>
                <p:cNvSpPr/>
                <p:nvPr/>
              </p:nvSpPr>
              <p:spPr>
                <a:xfrm rot="16200004">
                  <a:off x="2240600" y="4343610"/>
                  <a:ext cx="352208" cy="1463826"/>
                </a:xfrm>
                <a:custGeom>
                  <a:avLst>
                    <a:gd name="f8" fmla="val 43293"/>
                  </a:avLst>
                  <a:gdLst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val 43293"/>
                    <a:gd name="f9" fmla="+- 0 0 -270"/>
                    <a:gd name="f10" fmla="+- 0 0 -90"/>
                    <a:gd name="f11" fmla="abs f4"/>
                    <a:gd name="f12" fmla="abs f5"/>
                    <a:gd name="f13" fmla="abs f6"/>
                    <a:gd name="f14" fmla="val f7"/>
                    <a:gd name="f15" fmla="val f8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6 1 f3"/>
                    <a:gd name="f22" fmla="*/ f17 1 f3"/>
                    <a:gd name="f23" fmla="*/ f18 1 21600"/>
                    <a:gd name="f24" fmla="*/ f19 1 21600"/>
                    <a:gd name="f25" fmla="*/ 21600 f18 1"/>
                    <a:gd name="f26" fmla="*/ 21600 f19 1"/>
                    <a:gd name="f27" fmla="+- f21 0 f2"/>
                    <a:gd name="f28" fmla="+- f22 0 f2"/>
                    <a:gd name="f29" fmla="min f24 f23"/>
                    <a:gd name="f30" fmla="*/ f25 1 f20"/>
                    <a:gd name="f31" fmla="*/ f26 1 f20"/>
                    <a:gd name="f32" fmla="val f30"/>
                    <a:gd name="f33" fmla="val f31"/>
                    <a:gd name="f34" fmla="*/ f14 f29 1"/>
                    <a:gd name="f35" fmla="+- f33 0 f14"/>
                    <a:gd name="f36" fmla="+- f32 0 f14"/>
                    <a:gd name="f37" fmla="*/ f33 f29 1"/>
                    <a:gd name="f38" fmla="*/ f32 f29 1"/>
                    <a:gd name="f39" fmla="*/ f35 1 2"/>
                    <a:gd name="f40" fmla="*/ f35 1 3"/>
                    <a:gd name="f41" fmla="*/ f36 1 4"/>
                    <a:gd name="f42" fmla="min f36 f35"/>
                    <a:gd name="f43" fmla="*/ 50000 f36 1"/>
                    <a:gd name="f44" fmla="+- f14 f39 0"/>
                    <a:gd name="f45" fmla="*/ f43 1 f42"/>
                    <a:gd name="f46" fmla="*/ f42 f15 1"/>
                    <a:gd name="f47" fmla="*/ f41 f15 1"/>
                    <a:gd name="f48" fmla="*/ f40 f15 1"/>
                    <a:gd name="f49" fmla="*/ f46 1 200000"/>
                    <a:gd name="f50" fmla="*/ f46 1 100000"/>
                    <a:gd name="f51" fmla="*/ f47 1 f45"/>
                    <a:gd name="f52" fmla="*/ f48 1 f45"/>
                    <a:gd name="f53" fmla="*/ f44 f29 1"/>
                    <a:gd name="f54" fmla="+- f32 0 f50"/>
                    <a:gd name="f55" fmla="+- f32 0 f49"/>
                    <a:gd name="f56" fmla="+- f32 0 f51"/>
                    <a:gd name="f57" fmla="*/ f51 f29 1"/>
                    <a:gd name="f58" fmla="*/ f52 f29 1"/>
                    <a:gd name="f59" fmla="*/ f50 f29 1"/>
                    <a:gd name="f60" fmla="*/ f49 f29 1"/>
                    <a:gd name="f61" fmla="*/ f56 f29 1"/>
                    <a:gd name="f62" fmla="*/ f54 f29 1"/>
                    <a:gd name="f63" fmla="*/ f55 f2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7">
                      <a:pos x="f60" y="f53"/>
                    </a:cxn>
                    <a:cxn ang="f28">
                      <a:pos x="f63" y="f53"/>
                    </a:cxn>
                  </a:cxnLst>
                  <a:rect l="f57" t="f58" r="f61" b="f37"/>
                  <a:pathLst>
                    <a:path>
                      <a:moveTo>
                        <a:pt x="f34" y="f37"/>
                      </a:moveTo>
                      <a:lnTo>
                        <a:pt x="f59" y="f34"/>
                      </a:lnTo>
                      <a:lnTo>
                        <a:pt x="f62" y="f34"/>
                      </a:lnTo>
                      <a:lnTo>
                        <a:pt x="f38" y="f37"/>
                      </a:lnTo>
                      <a:close/>
                    </a:path>
                  </a:pathLst>
                </a:custGeom>
                <a:solidFill>
                  <a:srgbClr val="2A6EBB"/>
                </a:solidFill>
                <a:ln cap="flat">
                  <a:noFill/>
                  <a:prstDash val="solid"/>
                </a:ln>
              </p:spPr>
              <p:txBody>
                <a:bodyPr vert="horz" wrap="square" lIns="45720" tIns="45720" rIns="4572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sp>
              <p:nvSpPr>
                <p:cNvPr id="24" name="Rectangle 86">
                  <a:extLst>
                    <a:ext uri="{FF2B5EF4-FFF2-40B4-BE49-F238E27FC236}">
                      <a16:creationId xmlns:a16="http://schemas.microsoft.com/office/drawing/2014/main" id="{AD5F9FC8-B59C-4B7F-9853-113006B028EB}"/>
                    </a:ext>
                  </a:extLst>
                </p:cNvPr>
                <p:cNvSpPr/>
                <p:nvPr/>
              </p:nvSpPr>
              <p:spPr>
                <a:xfrm rot="16200004">
                  <a:off x="2521956" y="4798272"/>
                  <a:ext cx="442670" cy="556412"/>
                </a:xfrm>
                <a:prstGeom prst="rect">
                  <a:avLst/>
                </a:prstGeom>
                <a:solidFill>
                  <a:srgbClr val="983222"/>
                </a:solidFill>
                <a:ln w="9528" cap="flat">
                  <a:solidFill>
                    <a:srgbClr val="2A6EBB"/>
                  </a:solidFill>
                  <a:prstDash val="solid"/>
                </a:ln>
              </p:spPr>
              <p:txBody>
                <a:bodyPr vert="horz" wrap="square" lIns="45720" tIns="45720" rIns="4572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  <p:cxnSp>
              <p:nvCxnSpPr>
                <p:cNvPr id="25" name="Straight Connector 87">
                  <a:extLst>
                    <a:ext uri="{FF2B5EF4-FFF2-40B4-BE49-F238E27FC236}">
                      <a16:creationId xmlns:a16="http://schemas.microsoft.com/office/drawing/2014/main" id="{C6F79A70-914E-4208-830D-B048C4AAD200}"/>
                    </a:ext>
                  </a:extLst>
                </p:cNvPr>
                <p:cNvCxnSpPr/>
                <p:nvPr/>
              </p:nvCxnSpPr>
              <p:spPr>
                <a:xfrm rot="5399996" flipV="1">
                  <a:off x="2783063" y="5058721"/>
                  <a:ext cx="743087" cy="11979"/>
                </a:xfrm>
                <a:prstGeom prst="straightConnector1">
                  <a:avLst/>
                </a:prstGeom>
                <a:noFill/>
                <a:ln w="25402" cap="flat">
                  <a:solidFill>
                    <a:srgbClr val="000000"/>
                  </a:solidFill>
                  <a:prstDash val="solid"/>
                </a:ln>
              </p:spPr>
            </p:cxnSp>
            <p:sp>
              <p:nvSpPr>
                <p:cNvPr id="26" name="TextBox 88">
                  <a:extLst>
                    <a:ext uri="{FF2B5EF4-FFF2-40B4-BE49-F238E27FC236}">
                      <a16:creationId xmlns:a16="http://schemas.microsoft.com/office/drawing/2014/main" id="{3DD1FC45-C8D2-4AEB-81AC-85EFD4C7FD8A}"/>
                    </a:ext>
                  </a:extLst>
                </p:cNvPr>
                <p:cNvSpPr txBox="1"/>
                <p:nvPr/>
              </p:nvSpPr>
              <p:spPr>
                <a:xfrm>
                  <a:off x="1009735" y="4609170"/>
                  <a:ext cx="378680" cy="16797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2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magnet</a:t>
                  </a:r>
                </a:p>
              </p:txBody>
            </p:sp>
            <p:sp>
              <p:nvSpPr>
                <p:cNvPr id="27" name="TextBox 89">
                  <a:extLst>
                    <a:ext uri="{FF2B5EF4-FFF2-40B4-BE49-F238E27FC236}">
                      <a16:creationId xmlns:a16="http://schemas.microsoft.com/office/drawing/2014/main" id="{D82AC9F8-DC68-4D52-963B-EBABB90EBE75}"/>
                    </a:ext>
                  </a:extLst>
                </p:cNvPr>
                <p:cNvSpPr txBox="1"/>
                <p:nvPr/>
              </p:nvSpPr>
              <p:spPr>
                <a:xfrm>
                  <a:off x="3020080" y="5481818"/>
                  <a:ext cx="829159" cy="16797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squar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2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view screen</a:t>
                  </a:r>
                </a:p>
              </p:txBody>
            </p:sp>
            <p:sp>
              <p:nvSpPr>
                <p:cNvPr id="28" name="TextBox 90">
                  <a:extLst>
                    <a:ext uri="{FF2B5EF4-FFF2-40B4-BE49-F238E27FC236}">
                      <a16:creationId xmlns:a16="http://schemas.microsoft.com/office/drawing/2014/main" id="{FC926BD7-B71B-4E74-A55C-5F3DB18CFC19}"/>
                    </a:ext>
                  </a:extLst>
                </p:cNvPr>
                <p:cNvSpPr txBox="1"/>
                <p:nvPr/>
              </p:nvSpPr>
              <p:spPr>
                <a:xfrm>
                  <a:off x="3353415" y="4620618"/>
                  <a:ext cx="683578" cy="271110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2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camera</a:t>
                  </a:r>
                </a:p>
              </p:txBody>
            </p:sp>
            <p:sp>
              <p:nvSpPr>
                <p:cNvPr id="29" name="TextBox 91">
                  <a:extLst>
                    <a:ext uri="{FF2B5EF4-FFF2-40B4-BE49-F238E27FC236}">
                      <a16:creationId xmlns:a16="http://schemas.microsoft.com/office/drawing/2014/main" id="{AAE13EA9-7CC0-41D9-9BF6-2B90DB644F74}"/>
                    </a:ext>
                  </a:extLst>
                </p:cNvPr>
                <p:cNvSpPr txBox="1"/>
                <p:nvPr/>
              </p:nvSpPr>
              <p:spPr>
                <a:xfrm>
                  <a:off x="2162281" y="5367281"/>
                  <a:ext cx="555726" cy="167975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  <p:txBody>
                <a:bodyPr vert="horz" wrap="none" lIns="91440" tIns="45720" rIns="91440" bIns="45720" anchor="t" anchorCtr="1" compatLnSpc="1">
                  <a:sp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2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RF deflector</a:t>
                  </a:r>
                </a:p>
              </p:txBody>
            </p:sp>
            <p:sp>
              <p:nvSpPr>
                <p:cNvPr id="30" name="Flowchart: Magnetic Disk 92">
                  <a:extLst>
                    <a:ext uri="{FF2B5EF4-FFF2-40B4-BE49-F238E27FC236}">
                      <a16:creationId xmlns:a16="http://schemas.microsoft.com/office/drawing/2014/main" id="{3E17987D-398F-4427-A623-DE9E181876D3}"/>
                    </a:ext>
                  </a:extLst>
                </p:cNvPr>
                <p:cNvSpPr/>
                <p:nvPr/>
              </p:nvSpPr>
              <p:spPr>
                <a:xfrm rot="16200004">
                  <a:off x="3518922" y="4834286"/>
                  <a:ext cx="188604" cy="37280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88601"/>
                    <a:gd name="f7" fmla="val 372797"/>
                    <a:gd name="f8" fmla="val 62133"/>
                    <a:gd name="f9" fmla="val 94301"/>
                    <a:gd name="f10" fmla="val 310664"/>
                    <a:gd name="f11" fmla="+- 0 0 -360"/>
                    <a:gd name="f12" fmla="+- 0 0 -270"/>
                    <a:gd name="f13" fmla="+- 0 0 -180"/>
                    <a:gd name="f14" fmla="+- 0 0 -90"/>
                    <a:gd name="f15" fmla="*/ f3 1 188601"/>
                    <a:gd name="f16" fmla="*/ f4 1 372797"/>
                    <a:gd name="f17" fmla="val f5"/>
                    <a:gd name="f18" fmla="val f6"/>
                    <a:gd name="f19" fmla="val f7"/>
                    <a:gd name="f20" fmla="*/ f11 f0 1"/>
                    <a:gd name="f21" fmla="*/ f12 f0 1"/>
                    <a:gd name="f22" fmla="*/ f13 f0 1"/>
                    <a:gd name="f23" fmla="*/ f14 f0 1"/>
                    <a:gd name="f24" fmla="+- f19 0 f17"/>
                    <a:gd name="f25" fmla="+- f18 0 f17"/>
                    <a:gd name="f26" fmla="*/ f20 1 f2"/>
                    <a:gd name="f27" fmla="*/ f21 1 f2"/>
                    <a:gd name="f28" fmla="*/ f22 1 f2"/>
                    <a:gd name="f29" fmla="*/ f23 1 f2"/>
                    <a:gd name="f30" fmla="*/ f25 1 188601"/>
                    <a:gd name="f31" fmla="*/ f24 1 372797"/>
                    <a:gd name="f32" fmla="+- f26 0 f1"/>
                    <a:gd name="f33" fmla="+- f27 0 f1"/>
                    <a:gd name="f34" fmla="+- f28 0 f1"/>
                    <a:gd name="f35" fmla="+- f29 0 f1"/>
                    <a:gd name="f36" fmla="*/ 94301 1 f30"/>
                    <a:gd name="f37" fmla="*/ 124266 1 f31"/>
                    <a:gd name="f38" fmla="*/ 0 1 f31"/>
                    <a:gd name="f39" fmla="*/ 0 1 f30"/>
                    <a:gd name="f40" fmla="*/ 186399 1 f31"/>
                    <a:gd name="f41" fmla="*/ 372797 1 f31"/>
                    <a:gd name="f42" fmla="*/ 188601 1 f30"/>
                    <a:gd name="f43" fmla="*/ 310664 1 f31"/>
                    <a:gd name="f44" fmla="*/ f39 f15 1"/>
                    <a:gd name="f45" fmla="*/ f42 f15 1"/>
                    <a:gd name="f46" fmla="*/ f43 f16 1"/>
                    <a:gd name="f47" fmla="*/ f37 f16 1"/>
                    <a:gd name="f48" fmla="*/ f36 f15 1"/>
                    <a:gd name="f49" fmla="*/ f38 f16 1"/>
                    <a:gd name="f50" fmla="*/ f40 f16 1"/>
                    <a:gd name="f51" fmla="*/ f41 f1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2">
                      <a:pos x="f48" y="f47"/>
                    </a:cxn>
                    <a:cxn ang="f32">
                      <a:pos x="f48" y="f49"/>
                    </a:cxn>
                    <a:cxn ang="f33">
                      <a:pos x="f44" y="f50"/>
                    </a:cxn>
                    <a:cxn ang="f34">
                      <a:pos x="f48" y="f51"/>
                    </a:cxn>
                    <a:cxn ang="f35">
                      <a:pos x="f45" y="f50"/>
                    </a:cxn>
                  </a:cxnLst>
                  <a:rect l="f44" t="f47" r="f45" b="f46"/>
                  <a:pathLst>
                    <a:path w="188601" h="372797" stroke="0">
                      <a:moveTo>
                        <a:pt x="f5" y="f8"/>
                      </a:moveTo>
                      <a:arcTo wR="f9" hR="f8" stAng="f0" swAng="f0"/>
                      <a:lnTo>
                        <a:pt x="f6" y="f10"/>
                      </a:lnTo>
                      <a:arcTo wR="f9" hR="f8" stAng="f5" swAng="f0"/>
                      <a:close/>
                    </a:path>
                    <a:path w="188601" h="372797" fill="none">
                      <a:moveTo>
                        <a:pt x="f6" y="f8"/>
                      </a:moveTo>
                      <a:arcTo wR="f9" hR="f8" stAng="f5" swAng="f0"/>
                    </a:path>
                    <a:path w="188601" h="372797" fill="none">
                      <a:moveTo>
                        <a:pt x="f5" y="f8"/>
                      </a:moveTo>
                      <a:arcTo wR="f9" hR="f8" stAng="f0" swAng="f0"/>
                      <a:lnTo>
                        <a:pt x="f6" y="f10"/>
                      </a:lnTo>
                      <a:arcTo wR="f9" hR="f8" stAng="f5" swAng="f0"/>
                      <a:close/>
                    </a:path>
                  </a:pathLst>
                </a:custGeom>
                <a:solidFill>
                  <a:srgbClr val="983222"/>
                </a:solidFill>
                <a:ln w="9528" cap="flat">
                  <a:solidFill>
                    <a:srgbClr val="2A6EBB"/>
                  </a:solidFill>
                  <a:prstDash val="solid"/>
                </a:ln>
              </p:spPr>
              <p:txBody>
                <a:bodyPr vert="horz" wrap="square" lIns="45720" tIns="45720" rIns="4572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31" name="Group 93">
                <a:extLst>
                  <a:ext uri="{FF2B5EF4-FFF2-40B4-BE49-F238E27FC236}">
                    <a16:creationId xmlns:a16="http://schemas.microsoft.com/office/drawing/2014/main" id="{E95EDEDD-03F8-412B-84A2-AA210145A1E5}"/>
                  </a:ext>
                </a:extLst>
              </p:cNvPr>
              <p:cNvGrpSpPr/>
              <p:nvPr/>
            </p:nvGrpSpPr>
            <p:grpSpPr>
              <a:xfrm>
                <a:off x="4134066" y="4677951"/>
                <a:ext cx="1898194" cy="1187951"/>
                <a:chOff x="4134066" y="4677951"/>
                <a:chExt cx="1898194" cy="1187951"/>
              </a:xfrm>
            </p:grpSpPr>
            <p:pic>
              <p:nvPicPr>
                <p:cNvPr id="32" name="Picture 94">
                  <a:extLst>
                    <a:ext uri="{FF2B5EF4-FFF2-40B4-BE49-F238E27FC236}">
                      <a16:creationId xmlns:a16="http://schemas.microsoft.com/office/drawing/2014/main" id="{CE8B43EF-16B8-4001-861E-D2B024F0B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 rot="5400013">
                  <a:off x="4729606" y="4335938"/>
                  <a:ext cx="960641" cy="1644667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33" name="Rectangle 95">
                  <a:extLst>
                    <a:ext uri="{FF2B5EF4-FFF2-40B4-BE49-F238E27FC236}">
                      <a16:creationId xmlns:a16="http://schemas.microsoft.com/office/drawing/2014/main" id="{541AD581-A732-4DA4-B64A-324C2535ECCE}"/>
                    </a:ext>
                  </a:extLst>
                </p:cNvPr>
                <p:cNvSpPr/>
                <p:nvPr/>
              </p:nvSpPr>
              <p:spPr>
                <a:xfrm>
                  <a:off x="4134066" y="4852044"/>
                  <a:ext cx="266794" cy="293330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l-GR" sz="1800" b="0" i="0" u="none" strike="noStrike" kern="1200" cap="none" spc="0" baseline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φ</a:t>
                  </a:r>
                  <a:endParaRPr lang="en-US" sz="18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Rectangle 96">
                  <a:extLst>
                    <a:ext uri="{FF2B5EF4-FFF2-40B4-BE49-F238E27FC236}">
                      <a16:creationId xmlns:a16="http://schemas.microsoft.com/office/drawing/2014/main" id="{F872498F-53B2-4DE9-8B4D-429D9F1CD50B}"/>
                    </a:ext>
                  </a:extLst>
                </p:cNvPr>
                <p:cNvSpPr/>
                <p:nvPr/>
              </p:nvSpPr>
              <p:spPr>
                <a:xfrm>
                  <a:off x="5074490" y="5621456"/>
                  <a:ext cx="283454" cy="244446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en-US" sz="1400" b="0" i="0" u="none" strike="noStrike" kern="1200" cap="none" spc="0" baseline="0" dirty="0">
                      <a:solidFill>
                        <a:srgbClr val="000000"/>
                      </a:solidFill>
                      <a:uFillTx/>
                      <a:latin typeface="Arial"/>
                      <a:cs typeface="Arial"/>
                    </a:rPr>
                    <a:t>W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148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Permanent Magnet FODO line quadrupoles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" y="985252"/>
            <a:ext cx="39465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5480" y="1108364"/>
            <a:ext cx="2132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A. Menshov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7921" y="3287025"/>
            <a:ext cx="4606925" cy="1596736"/>
            <a:chOff x="354624" y="3742592"/>
            <a:chExt cx="7874976" cy="2658208"/>
          </a:xfrm>
        </p:grpSpPr>
        <p:sp>
          <p:nvSpPr>
            <p:cNvPr id="7" name="Rectangle 6"/>
            <p:cNvSpPr/>
            <p:nvPr/>
          </p:nvSpPr>
          <p:spPr>
            <a:xfrm>
              <a:off x="2463312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53812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25312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02624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62400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52900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24400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1712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3212" y="40444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63712" y="40444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35212" y="4044464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12524" y="4044464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85800" y="44254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272812" y="3810000"/>
              <a:ext cx="5880588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68062" y="40620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76856" y="47009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54624" y="3742592"/>
              <a:ext cx="1532792" cy="1356944"/>
              <a:chOff x="448408" y="3742592"/>
              <a:chExt cx="1532792" cy="135694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35976" y="3962400"/>
                <a:ext cx="1148864" cy="914400"/>
                <a:chOff x="940776" y="3962400"/>
                <a:chExt cx="1148864" cy="914400"/>
              </a:xfrm>
            </p:grpSpPr>
            <p:sp>
              <p:nvSpPr>
                <p:cNvPr id="35" name="Donut 34"/>
                <p:cNvSpPr/>
                <p:nvPr/>
              </p:nvSpPr>
              <p:spPr>
                <a:xfrm>
                  <a:off x="1066800" y="3962400"/>
                  <a:ext cx="914400" cy="914400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485900" y="4053256"/>
                  <a:ext cx="76200" cy="762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861038" y="3977056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899140" y="4648200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940776" y="4038600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008184" y="4715608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" name="Donut 33"/>
              <p:cNvSpPr/>
              <p:nvPr/>
            </p:nvSpPr>
            <p:spPr>
              <a:xfrm>
                <a:off x="448408" y="3742592"/>
                <a:ext cx="1532792" cy="1356944"/>
              </a:xfrm>
              <a:prstGeom prst="donut">
                <a:avLst>
                  <a:gd name="adj" fmla="val 383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387112" y="5410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49112" y="5410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410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8200" y="5410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97012" y="54160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09600" y="57970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196612" y="5181600"/>
              <a:ext cx="6032988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91862" y="54336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00656" y="60725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21202" y="5172477"/>
            <a:ext cx="40565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Mounting structure allows changing phase advance of FODO line using different  combinations of magnets and drift lengths </a:t>
            </a:r>
          </a:p>
        </p:txBody>
      </p:sp>
      <p:sp>
        <p:nvSpPr>
          <p:cNvPr id="2048" name="TextBox 2047"/>
          <p:cNvSpPr txBox="1"/>
          <p:nvPr/>
        </p:nvSpPr>
        <p:spPr>
          <a:xfrm>
            <a:off x="3381700" y="6516497"/>
            <a:ext cx="208557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of A. Menshov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570077" y="2588817"/>
            <a:ext cx="3484769" cy="674039"/>
            <a:chOff x="744416" y="609600"/>
            <a:chExt cx="6940061" cy="1219200"/>
          </a:xfrm>
        </p:grpSpPr>
        <p:sp>
          <p:nvSpPr>
            <p:cNvPr id="44" name="Rectangle 43"/>
            <p:cNvSpPr/>
            <p:nvPr/>
          </p:nvSpPr>
          <p:spPr>
            <a:xfrm>
              <a:off x="48006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08684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44816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42592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31577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197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479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55984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92116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89892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8877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670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750277" y="12250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744416" y="609600"/>
              <a:ext cx="6858000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3627" y="8616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92421" y="15005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703616" y="1050612"/>
            <a:ext cx="4081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Magnet gradient: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     G = 5.7367487 kG / 2.25 cm = 2.549666 kG/cm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Magnet strength: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         G x L = 2.549666 kG/cm x 3.50 cm = 8.9238 kG </a:t>
            </a:r>
          </a:p>
        </p:txBody>
      </p: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944567" cy="484748"/>
          </a:xfrm>
        </p:spPr>
        <p:txBody>
          <a:bodyPr/>
          <a:lstStyle/>
          <a:p>
            <a:r>
              <a:rPr lang="en-US" dirty="0"/>
              <a:t>Moderator Demonstration Facility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7692" y="2091766"/>
            <a:ext cx="5601452" cy="4002175"/>
            <a:chOff x="437398" y="1066046"/>
            <a:chExt cx="5729266" cy="40021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98" y="1066046"/>
              <a:ext cx="5601452" cy="400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554585" y="114505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MDF layout</a:t>
              </a:r>
            </a:p>
          </p:txBody>
        </p:sp>
        <p:sp>
          <p:nvSpPr>
            <p:cNvPr id="6" name="Oval 5"/>
            <p:cNvSpPr/>
            <p:nvPr/>
          </p:nvSpPr>
          <p:spPr>
            <a:xfrm rot="19444770">
              <a:off x="2018819" y="2479164"/>
              <a:ext cx="1727233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5510" y="1514382"/>
              <a:ext cx="1777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space for AP line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9633" y="1999078"/>
              <a:ext cx="1907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Neutron target with test moderator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724025" y="1864388"/>
              <a:ext cx="1257300" cy="9740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3981450" y="2368410"/>
              <a:ext cx="573135" cy="231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67175" y="4629150"/>
              <a:ext cx="1962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Neutron beam lines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3362325" y="3724275"/>
              <a:ext cx="1409700" cy="9746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4705350" y="4038600"/>
              <a:ext cx="276225" cy="5905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099144" y="2038812"/>
            <a:ext cx="3001309" cy="255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0070C0"/>
                </a:solidFill>
              </a:rPr>
              <a:t>Laboratory Director Research and Development fund (LDRD) grant in FY15-16 to: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Design proton beam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Feasibility study of 2.5MeV Li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Feasibility study of neutronics and instrumentation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2265" y="742950"/>
            <a:ext cx="869461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Accelerator driven  source of neutrons, neutron beam lines and instrumentation for R&amp;D on prospective moderator designs with hands on access </a:t>
            </a:r>
          </a:p>
          <a:p>
            <a:pPr>
              <a:lnSpc>
                <a:spcPct val="90000"/>
              </a:lnSpc>
            </a:pPr>
            <a:r>
              <a:rPr lang="en-US" dirty="0"/>
              <a:t>(requires ~ 50W of 2.5Mev protons)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68636" y="4684712"/>
            <a:ext cx="32623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</a:rPr>
              <a:t>MDF is feasible and of great importance for future source development (STS)</a:t>
            </a:r>
          </a:p>
        </p:txBody>
      </p:sp>
    </p:spTree>
    <p:extLst>
      <p:ext uri="{BB962C8B-B14F-4D97-AF65-F5344CB8AC3E}">
        <p14:creationId xmlns:p14="http://schemas.microsoft.com/office/powerpoint/2010/main" val="37954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construction and operation timeline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E148BD4-A533-4B4B-8337-378B99AD2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" y="874330"/>
            <a:ext cx="2011720" cy="1508790"/>
          </a:xfr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5A85FC9-48CB-4B91-8CE8-E3B3E4B5EB5D}"/>
              </a:ext>
            </a:extLst>
          </p:cNvPr>
          <p:cNvGrpSpPr/>
          <p:nvPr/>
        </p:nvGrpSpPr>
        <p:grpSpPr>
          <a:xfrm>
            <a:off x="333632" y="2536193"/>
            <a:ext cx="8746206" cy="1697194"/>
            <a:chOff x="84217" y="1134339"/>
            <a:chExt cx="8995621" cy="1697194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438E3A4-E680-44A7-8EC7-F7306511F992}"/>
                </a:ext>
              </a:extLst>
            </p:cNvPr>
            <p:cNvGrpSpPr/>
            <p:nvPr/>
          </p:nvGrpSpPr>
          <p:grpSpPr>
            <a:xfrm>
              <a:off x="84217" y="1134339"/>
              <a:ext cx="8975566" cy="341632"/>
              <a:chOff x="84217" y="1134339"/>
              <a:chExt cx="8975566" cy="341632"/>
            </a:xfrm>
            <a:grpFill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EB1D467-F1D2-4554-94B0-1EB839F5F24B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D0276D6-50E8-48B2-A28B-DEFF0B89D551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307EF902-06D5-4411-8117-5D8FAE624D20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4" name="Rectangle 3">
                      <a:extLst>
                        <a:ext uri="{FF2B5EF4-FFF2-40B4-BE49-F238E27FC236}">
                          <a16:creationId xmlns:a16="http://schemas.microsoft.com/office/drawing/2014/main" id="{82417E25-E74C-4898-A0AA-88CDDD726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A229BFD0-4108-44BE-A9F8-0096828A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0B1A858A-A6E1-4349-8002-E4FFD86E6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54FB8211-A31B-4089-B0AC-0ABEB5381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72B7683-2A33-4A58-B977-F3D5CB8399BD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328D43C6-DFDB-4C82-9B00-F2B21111E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0E56DDE-2DB9-49C3-81E6-FBBB6459EF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66B6CA77-3AA0-4B2E-8F10-6CC6B76D0D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F43C1619-4A6F-4C6D-A7BD-868A21DB7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CAB8160-9B5E-461E-90D9-B88112E21727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0867C81-0280-48EF-BB6F-A5D2584F1B7A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B85C72E2-1F53-4007-AF8C-6D134BDC1009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8ADE5FCB-525F-40CA-B6CB-7183BD9E706C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8DC0636-C663-4396-919C-E6AF4619C15C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73DB36A-17C8-4AB8-B21B-47AC030AE701}"/>
                  </a:ext>
                </a:extLst>
              </p:cNvPr>
              <p:cNvSpPr txBox="1"/>
              <p:nvPr/>
            </p:nvSpPr>
            <p:spPr>
              <a:xfrm>
                <a:off x="8362156" y="1134339"/>
                <a:ext cx="69762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2014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48AE3A0-AE89-4726-A4BA-E6195E1A03E1}"/>
                </a:ext>
              </a:extLst>
            </p:cNvPr>
            <p:cNvGrpSpPr/>
            <p:nvPr/>
          </p:nvGrpSpPr>
          <p:grpSpPr>
            <a:xfrm>
              <a:off x="96249" y="1585239"/>
              <a:ext cx="8975566" cy="341632"/>
              <a:chOff x="84217" y="1134339"/>
              <a:chExt cx="8975566" cy="341632"/>
            </a:xfrm>
            <a:grpFill/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58D59EF-54B4-4637-9BF7-9A51E66028AE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8BAE17F-72FB-4D12-9BAC-DAB92CD86AE3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919425AC-53F9-4806-AF2E-BDDC9E6DEB4C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49B37A9-16CD-4500-B610-556F58B899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55B61EBB-1B18-4230-86B3-B235997AE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A76B3B2D-AD2E-4A7B-927D-57AEB6946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67857125-1F1C-46BE-9859-CA1CC67D9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BEA0BA7-18CC-489C-BF9E-27F3ED24801B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AA90E52C-DEEE-40C1-85AE-2B71D647DB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3F5DA1F1-01F5-41F8-B353-D67137882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475362C8-7D67-41F7-928E-EB818B95B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0C984A58-FC0D-47D0-B905-39719FC28D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153DA132-C6F0-4E10-96BD-8B22FC6C4287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B79F4EC-E3CC-433A-932F-A7F262944417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B73ED034-DCA1-4805-9B9E-6F67A2B3D713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58643F1-AF45-4FC6-A373-CE0BEB609050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233613A-6CAB-4345-9E32-D33600E844F5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4D7D684-AB78-479E-8467-28462041BEC2}"/>
                  </a:ext>
                </a:extLst>
              </p:cNvPr>
              <p:cNvSpPr txBox="1"/>
              <p:nvPr/>
            </p:nvSpPr>
            <p:spPr>
              <a:xfrm>
                <a:off x="8362156" y="1134339"/>
                <a:ext cx="69762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2015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C4C5AA9-6CBF-48D7-B845-95449992D96E}"/>
                </a:ext>
              </a:extLst>
            </p:cNvPr>
            <p:cNvGrpSpPr/>
            <p:nvPr/>
          </p:nvGrpSpPr>
          <p:grpSpPr>
            <a:xfrm>
              <a:off x="92233" y="2056751"/>
              <a:ext cx="8975566" cy="341632"/>
              <a:chOff x="84217" y="1134339"/>
              <a:chExt cx="8975566" cy="341632"/>
            </a:xfrm>
            <a:grpFill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7905179F-9AE1-4E77-91D6-67C7163450C3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79DB51A5-C189-4D0C-93A6-D116D5B5E39B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8BACB313-F883-4829-BB3D-9FD89401E527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0202DAB4-64AA-49C0-B898-B8DC8D63B5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13BC8FF-BB32-447E-9DEC-4EB69F707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3BE0F2CA-C5EB-4CA2-9159-B93974115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B25BE9A3-A079-4934-BD82-AA67EF0974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864CC91E-E4AD-4E19-9E66-64B2503A9617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03C69C30-E534-4034-8811-7E7177348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E1E8824B-52DA-4E08-B4C5-555391149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355187F4-3E37-425F-BC3C-F6C902C67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564BCCFD-1734-4B7A-9025-E49AC2DB9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E255B17E-8A6E-4AB2-9E67-1D9902F06036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0D80AB49-114F-48D5-ACE8-3D395D0ADFB1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0F22414-C91C-4D32-B1F7-91F186E29B2E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B705992B-B18C-4751-8F5D-7C0D2DD5BC10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CF03FD1-BB92-47FC-91F8-5764125C61BB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11DECC6-C5C5-4D57-8BAD-DA123EC2383D}"/>
                  </a:ext>
                </a:extLst>
              </p:cNvPr>
              <p:cNvSpPr txBox="1"/>
              <p:nvPr/>
            </p:nvSpPr>
            <p:spPr>
              <a:xfrm>
                <a:off x="8362156" y="1134339"/>
                <a:ext cx="69762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2016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31321FFE-9B5E-404B-87BC-1257663869C8}"/>
                </a:ext>
              </a:extLst>
            </p:cNvPr>
            <p:cNvGrpSpPr/>
            <p:nvPr/>
          </p:nvGrpSpPr>
          <p:grpSpPr>
            <a:xfrm>
              <a:off x="104272" y="2489901"/>
              <a:ext cx="8975566" cy="341632"/>
              <a:chOff x="84217" y="1134339"/>
              <a:chExt cx="8975566" cy="341632"/>
            </a:xfrm>
            <a:grpFill/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4D09158-8691-4346-BCC8-562A46969D08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3D8DD762-3ABE-4873-8F28-1EC77ED6189E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3276C800-6450-4E3B-8213-B3AF5EF4F552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F60A907E-AA2B-44ED-80B3-173B54FE1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9F9C49E9-ABE0-4EE1-880D-B72EBB0B1A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A5A7E3E8-4DB2-4111-AB50-11A57DCF7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2CC69068-24B7-4A08-9B4D-DCF29E5A4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1E42D918-D4F3-4845-956D-23FC8EAAE3A9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1AE2294-862B-4D6A-8C37-B0AF60BB2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326B168F-4665-4920-A965-196AB960D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15F06C66-A76C-467D-871A-1C1F3B869F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36885-412A-4472-9469-5237CFA11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548B451C-22E9-42D9-B988-2917899E78F6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6198C0FF-3AFA-491C-BCAF-9B91C8EA87EE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8D45C409-E25C-46FA-9CDA-A7570637FA58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E25AD034-E012-47B0-A114-2FED0AB8AA39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613758D1-ED6A-44AB-9CFB-C64DB4E00755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567BE05-CBB7-479B-9BBE-D9ED45878276}"/>
                  </a:ext>
                </a:extLst>
              </p:cNvPr>
              <p:cNvSpPr txBox="1"/>
              <p:nvPr/>
            </p:nvSpPr>
            <p:spPr>
              <a:xfrm>
                <a:off x="8362156" y="1134339"/>
                <a:ext cx="69762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2017</a:t>
                </a:r>
              </a:p>
            </p:txBody>
          </p:sp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40EBBCE4-0206-4D3A-A6B6-5BDBCF39C719}"/>
              </a:ext>
            </a:extLst>
          </p:cNvPr>
          <p:cNvSpPr txBox="1"/>
          <p:nvPr/>
        </p:nvSpPr>
        <p:spPr>
          <a:xfrm>
            <a:off x="467228" y="2095746"/>
            <a:ext cx="17572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2"/>
                </a:solidFill>
              </a:rPr>
              <a:t>New RFQ arrives</a:t>
            </a:r>
          </a:p>
        </p:txBody>
      </p:sp>
      <p:sp>
        <p:nvSpPr>
          <p:cNvPr id="143" name="Star: 5 Points 142">
            <a:extLst>
              <a:ext uri="{FF2B5EF4-FFF2-40B4-BE49-F238E27FC236}">
                <a16:creationId xmlns:a16="http://schemas.microsoft.com/office/drawing/2014/main" id="{24F88C40-3B12-4690-8FB8-C26FF31407CB}"/>
              </a:ext>
            </a:extLst>
          </p:cNvPr>
          <p:cNvSpPr/>
          <p:nvPr/>
        </p:nvSpPr>
        <p:spPr>
          <a:xfrm>
            <a:off x="127993" y="2659828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DF3E6F4-FA8D-4811-806D-ABCC4A4296F4}"/>
              </a:ext>
            </a:extLst>
          </p:cNvPr>
          <p:cNvCxnSpPr/>
          <p:nvPr/>
        </p:nvCxnSpPr>
        <p:spPr>
          <a:xfrm flipV="1">
            <a:off x="199433" y="2383120"/>
            <a:ext cx="134199" cy="27670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8">
            <a:extLst>
              <a:ext uri="{FF2B5EF4-FFF2-40B4-BE49-F238E27FC236}">
                <a16:creationId xmlns:a16="http://schemas.microsoft.com/office/drawing/2014/main" id="{6B1A7DD9-ECA5-4415-BF9D-C76DA07C7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7" y="4506578"/>
            <a:ext cx="2384325" cy="171711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3253DF33-B1A2-4E39-BFD3-361721E56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0140" y="848713"/>
            <a:ext cx="1672553" cy="1534849"/>
          </a:xfrm>
          <a:prstGeom prst="rect">
            <a:avLst/>
          </a:prstGeom>
        </p:spPr>
      </p:pic>
      <p:sp>
        <p:nvSpPr>
          <p:cNvPr id="152" name="Star: 5 Points 151">
            <a:extLst>
              <a:ext uri="{FF2B5EF4-FFF2-40B4-BE49-F238E27FC236}">
                <a16:creationId xmlns:a16="http://schemas.microsoft.com/office/drawing/2014/main" id="{DEA84408-963C-4463-813A-C3CCDB011DFB}"/>
              </a:ext>
            </a:extLst>
          </p:cNvPr>
          <p:cNvSpPr/>
          <p:nvPr/>
        </p:nvSpPr>
        <p:spPr>
          <a:xfrm>
            <a:off x="4232292" y="3589494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F062447-9AEA-4732-B723-0CD1F7E030A5}"/>
              </a:ext>
            </a:extLst>
          </p:cNvPr>
          <p:cNvCxnSpPr>
            <a:cxnSpLocks/>
            <a:stCxn id="115" idx="3"/>
            <a:endCxn id="151" idx="3"/>
          </p:cNvCxnSpPr>
          <p:nvPr/>
        </p:nvCxnSpPr>
        <p:spPr>
          <a:xfrm flipH="1" flipV="1">
            <a:off x="3576416" y="2452414"/>
            <a:ext cx="731487" cy="11731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" name="Picture 2">
            <a:extLst>
              <a:ext uri="{FF2B5EF4-FFF2-40B4-BE49-F238E27FC236}">
                <a16:creationId xmlns:a16="http://schemas.microsoft.com/office/drawing/2014/main" id="{DF140D81-1CD4-440A-A5B7-8EDF4581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00" y="797489"/>
            <a:ext cx="1254416" cy="1637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02BB2033-C531-482D-9E27-D1F1D15EC6CA}"/>
              </a:ext>
            </a:extLst>
          </p:cNvPr>
          <p:cNvSpPr/>
          <p:nvPr/>
        </p:nvSpPr>
        <p:spPr>
          <a:xfrm>
            <a:off x="5039426" y="3537806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5E6F538-BE2D-4954-8B93-C4EB8ACAAE3C}"/>
              </a:ext>
            </a:extLst>
          </p:cNvPr>
          <p:cNvCxnSpPr>
            <a:cxnSpLocks/>
          </p:cNvCxnSpPr>
          <p:nvPr/>
        </p:nvCxnSpPr>
        <p:spPr>
          <a:xfrm flipH="1" flipV="1">
            <a:off x="4842649" y="2064288"/>
            <a:ext cx="254606" cy="150951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50687C4-8D11-4EE7-9070-809053437CB2}"/>
              </a:ext>
            </a:extLst>
          </p:cNvPr>
          <p:cNvGrpSpPr/>
          <p:nvPr/>
        </p:nvGrpSpPr>
        <p:grpSpPr>
          <a:xfrm>
            <a:off x="6128811" y="724105"/>
            <a:ext cx="2644346" cy="1710813"/>
            <a:chOff x="3505200" y="510"/>
            <a:chExt cx="5638800" cy="4228472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C9459B80-3071-41EB-90B0-2DB3EF382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510"/>
              <a:ext cx="5638800" cy="422847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9A73A7C3-7177-4651-99AA-50C82D712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96" b="-1866"/>
            <a:stretch/>
          </p:blipFill>
          <p:spPr>
            <a:xfrm>
              <a:off x="5327885" y="2761433"/>
              <a:ext cx="1603839" cy="1467549"/>
            </a:xfrm>
            <a:prstGeom prst="rect">
              <a:avLst/>
            </a:prstGeom>
          </p:spPr>
        </p:pic>
      </p:grpSp>
      <p:sp>
        <p:nvSpPr>
          <p:cNvPr id="165" name="Star: 5 Points 164">
            <a:extLst>
              <a:ext uri="{FF2B5EF4-FFF2-40B4-BE49-F238E27FC236}">
                <a16:creationId xmlns:a16="http://schemas.microsoft.com/office/drawing/2014/main" id="{71F40750-33EB-4774-8B2D-0977504E10CD}"/>
              </a:ext>
            </a:extLst>
          </p:cNvPr>
          <p:cNvSpPr/>
          <p:nvPr/>
        </p:nvSpPr>
        <p:spPr>
          <a:xfrm>
            <a:off x="5697949" y="3553494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2C6382F6-D941-48CA-B888-1D1F4FDC20DC}"/>
              </a:ext>
            </a:extLst>
          </p:cNvPr>
          <p:cNvCxnSpPr>
            <a:cxnSpLocks/>
          </p:cNvCxnSpPr>
          <p:nvPr/>
        </p:nvCxnSpPr>
        <p:spPr>
          <a:xfrm flipV="1">
            <a:off x="5755778" y="2369262"/>
            <a:ext cx="497176" cy="12202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Star: 5 Points 167">
            <a:extLst>
              <a:ext uri="{FF2B5EF4-FFF2-40B4-BE49-F238E27FC236}">
                <a16:creationId xmlns:a16="http://schemas.microsoft.com/office/drawing/2014/main" id="{75A29CF7-9D75-43E6-91C9-DF7D6AA0EDFB}"/>
              </a:ext>
            </a:extLst>
          </p:cNvPr>
          <p:cNvSpPr/>
          <p:nvPr/>
        </p:nvSpPr>
        <p:spPr>
          <a:xfrm>
            <a:off x="-17263" y="2659828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FE991A2-7B2A-46D7-B5F8-49D4B5FB61BB}"/>
              </a:ext>
            </a:extLst>
          </p:cNvPr>
          <p:cNvCxnSpPr>
            <a:cxnSpLocks/>
          </p:cNvCxnSpPr>
          <p:nvPr/>
        </p:nvCxnSpPr>
        <p:spPr>
          <a:xfrm flipH="1" flipV="1">
            <a:off x="89310" y="2760179"/>
            <a:ext cx="183938" cy="18156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0813D662-079D-418D-ADA0-9723A7B0E65D}"/>
              </a:ext>
            </a:extLst>
          </p:cNvPr>
          <p:cNvSpPr txBox="1"/>
          <p:nvPr/>
        </p:nvSpPr>
        <p:spPr>
          <a:xfrm>
            <a:off x="862691" y="5868689"/>
            <a:ext cx="1641796" cy="3139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2"/>
                </a:solidFill>
              </a:rPr>
              <a:t>Space allocated</a:t>
            </a:r>
          </a:p>
        </p:txBody>
      </p:sp>
      <p:sp>
        <p:nvSpPr>
          <p:cNvPr id="174" name="Star: 5 Points 173">
            <a:extLst>
              <a:ext uri="{FF2B5EF4-FFF2-40B4-BE49-F238E27FC236}">
                <a16:creationId xmlns:a16="http://schemas.microsoft.com/office/drawing/2014/main" id="{07FAE457-F1D7-4046-B527-1D2494E89C90}"/>
              </a:ext>
            </a:extLst>
          </p:cNvPr>
          <p:cNvSpPr/>
          <p:nvPr/>
        </p:nvSpPr>
        <p:spPr>
          <a:xfrm>
            <a:off x="7673772" y="3611851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5" name="Star: 5 Points 174">
            <a:extLst>
              <a:ext uri="{FF2B5EF4-FFF2-40B4-BE49-F238E27FC236}">
                <a16:creationId xmlns:a16="http://schemas.microsoft.com/office/drawing/2014/main" id="{A7BB4FD2-161F-45BE-AD61-3E82CEE74F9F}"/>
              </a:ext>
            </a:extLst>
          </p:cNvPr>
          <p:cNvSpPr/>
          <p:nvPr/>
        </p:nvSpPr>
        <p:spPr>
          <a:xfrm>
            <a:off x="6804885" y="3999811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6" name="Star: 5 Points 175">
            <a:extLst>
              <a:ext uri="{FF2B5EF4-FFF2-40B4-BE49-F238E27FC236}">
                <a16:creationId xmlns:a16="http://schemas.microsoft.com/office/drawing/2014/main" id="{06CB5709-785C-4B02-A8BD-19977046DF4F}"/>
              </a:ext>
            </a:extLst>
          </p:cNvPr>
          <p:cNvSpPr/>
          <p:nvPr/>
        </p:nvSpPr>
        <p:spPr>
          <a:xfrm>
            <a:off x="8077625" y="4023546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7" name="Star: 5 Points 176">
            <a:extLst>
              <a:ext uri="{FF2B5EF4-FFF2-40B4-BE49-F238E27FC236}">
                <a16:creationId xmlns:a16="http://schemas.microsoft.com/office/drawing/2014/main" id="{99521CD3-38FD-4AF1-8F38-D75FE8488B95}"/>
              </a:ext>
            </a:extLst>
          </p:cNvPr>
          <p:cNvSpPr/>
          <p:nvPr/>
        </p:nvSpPr>
        <p:spPr>
          <a:xfrm>
            <a:off x="6621226" y="4050560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DE4AA095-BE94-4778-96DB-9E8A7EEC77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29" y="4492257"/>
            <a:ext cx="1952186" cy="1828107"/>
          </a:xfrm>
          <a:prstGeom prst="rect">
            <a:avLst/>
          </a:prstGeom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13324EFD-8A02-4CF0-89AA-86954C311A24}"/>
              </a:ext>
            </a:extLst>
          </p:cNvPr>
          <p:cNvCxnSpPr>
            <a:cxnSpLocks/>
            <a:stCxn id="177" idx="1"/>
          </p:cNvCxnSpPr>
          <p:nvPr/>
        </p:nvCxnSpPr>
        <p:spPr>
          <a:xfrm flipH="1">
            <a:off x="4421398" y="4095141"/>
            <a:ext cx="2199828" cy="7061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B8761D14-8CEB-4C10-8F98-2C679AB70711}"/>
              </a:ext>
            </a:extLst>
          </p:cNvPr>
          <p:cNvSpPr txBox="1"/>
          <p:nvPr/>
        </p:nvSpPr>
        <p:spPr>
          <a:xfrm>
            <a:off x="6628406" y="5186842"/>
            <a:ext cx="1416369" cy="4801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End of BTF operation</a:t>
            </a: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8FD7FA46-F06E-4C07-855F-908687B88552}"/>
              </a:ext>
            </a:extLst>
          </p:cNvPr>
          <p:cNvCxnSpPr>
            <a:cxnSpLocks/>
            <a:stCxn id="183" idx="0"/>
            <a:endCxn id="175" idx="2"/>
          </p:cNvCxnSpPr>
          <p:nvPr/>
        </p:nvCxnSpPr>
        <p:spPr>
          <a:xfrm flipH="1" flipV="1">
            <a:off x="6837409" y="4116526"/>
            <a:ext cx="499182" cy="10703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11C537A9-3FC8-44C6-9614-05E2B5A29005}"/>
              </a:ext>
            </a:extLst>
          </p:cNvPr>
          <p:cNvSpPr txBox="1"/>
          <p:nvPr/>
        </p:nvSpPr>
        <p:spPr>
          <a:xfrm>
            <a:off x="7408605" y="4377469"/>
            <a:ext cx="1678632" cy="757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New RFQ moved to SNS Front End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E59A44B-FFE5-449E-BCC2-3EF9CEDC77C2}"/>
              </a:ext>
            </a:extLst>
          </p:cNvPr>
          <p:cNvCxnSpPr>
            <a:cxnSpLocks/>
            <a:stCxn id="186" idx="0"/>
          </p:cNvCxnSpPr>
          <p:nvPr/>
        </p:nvCxnSpPr>
        <p:spPr>
          <a:xfrm flipH="1" flipV="1">
            <a:off x="8202555" y="4080543"/>
            <a:ext cx="45366" cy="29692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Picture 189">
            <a:extLst>
              <a:ext uri="{FF2B5EF4-FFF2-40B4-BE49-F238E27FC236}">
                <a16:creationId xmlns:a16="http://schemas.microsoft.com/office/drawing/2014/main" id="{C1E673AA-0B41-455C-A592-59990D66A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1604" y="4733634"/>
            <a:ext cx="1507127" cy="18281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D61B711-0242-4903-B95C-C867B6BB8C8B}"/>
              </a:ext>
            </a:extLst>
          </p:cNvPr>
          <p:cNvCxnSpPr>
            <a:cxnSpLocks/>
          </p:cNvCxnSpPr>
          <p:nvPr/>
        </p:nvCxnSpPr>
        <p:spPr>
          <a:xfrm flipV="1">
            <a:off x="6288146" y="3663769"/>
            <a:ext cx="1409394" cy="181589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F223CB43-E87F-4710-9171-CBBE4D1246B5}"/>
              </a:ext>
            </a:extLst>
          </p:cNvPr>
          <p:cNvSpPr txBox="1"/>
          <p:nvPr/>
        </p:nvSpPr>
        <p:spPr>
          <a:xfrm>
            <a:off x="2753915" y="767279"/>
            <a:ext cx="164500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2"/>
                </a:solidFill>
              </a:rPr>
              <a:t>Ready for beam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4208500C-BFDD-4D52-89BA-7466B1CC2C3C}"/>
              </a:ext>
            </a:extLst>
          </p:cNvPr>
          <p:cNvSpPr txBox="1"/>
          <p:nvPr/>
        </p:nvSpPr>
        <p:spPr>
          <a:xfrm>
            <a:off x="4444709" y="1658487"/>
            <a:ext cx="11986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Readiness Review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D65662C5-DCE5-4A27-B500-82B63B71819A}"/>
              </a:ext>
            </a:extLst>
          </p:cNvPr>
          <p:cNvSpPr txBox="1"/>
          <p:nvPr/>
        </p:nvSpPr>
        <p:spPr>
          <a:xfrm>
            <a:off x="6241959" y="719466"/>
            <a:ext cx="115448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2"/>
                </a:solidFill>
              </a:rPr>
              <a:t>First beam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06A3C5E-C896-45F4-BC3F-C97E67E369EF}"/>
              </a:ext>
            </a:extLst>
          </p:cNvPr>
          <p:cNvSpPr txBox="1"/>
          <p:nvPr/>
        </p:nvSpPr>
        <p:spPr>
          <a:xfrm>
            <a:off x="2790629" y="4688163"/>
            <a:ext cx="179600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bg2"/>
                </a:solidFill>
              </a:rPr>
              <a:t>First 6-D scan complete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940AA09-5F65-44B2-ABCB-4A5D0F63F026}"/>
              </a:ext>
            </a:extLst>
          </p:cNvPr>
          <p:cNvSpPr txBox="1"/>
          <p:nvPr/>
        </p:nvSpPr>
        <p:spPr>
          <a:xfrm>
            <a:off x="5303104" y="5377455"/>
            <a:ext cx="15071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new RFQ characterization complete 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28BCD331-CFBD-4267-9CEB-63822977B47E}"/>
              </a:ext>
            </a:extLst>
          </p:cNvPr>
          <p:cNvCxnSpPr>
            <a:cxnSpLocks/>
          </p:cNvCxnSpPr>
          <p:nvPr/>
        </p:nvCxnSpPr>
        <p:spPr>
          <a:xfrm flipH="1" flipV="1">
            <a:off x="6004366" y="3416181"/>
            <a:ext cx="2276972" cy="745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5585DD3F-D453-4DDD-8BAA-9683F015B22B}"/>
              </a:ext>
            </a:extLst>
          </p:cNvPr>
          <p:cNvCxnSpPr>
            <a:cxnSpLocks/>
          </p:cNvCxnSpPr>
          <p:nvPr/>
        </p:nvCxnSpPr>
        <p:spPr>
          <a:xfrm flipH="1">
            <a:off x="385578" y="3837272"/>
            <a:ext cx="6223950" cy="1473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>
            <a:extLst>
              <a:ext uri="{FF2B5EF4-FFF2-40B4-BE49-F238E27FC236}">
                <a16:creationId xmlns:a16="http://schemas.microsoft.com/office/drawing/2014/main" id="{D57BF4CF-DA59-4CC2-BBB5-803C18A58E5D}"/>
              </a:ext>
            </a:extLst>
          </p:cNvPr>
          <p:cNvSpPr txBox="1"/>
          <p:nvPr/>
        </p:nvSpPr>
        <p:spPr>
          <a:xfrm>
            <a:off x="6527846" y="5719216"/>
            <a:ext cx="246214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1 year of operation 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 ~50% beam availability</a:t>
            </a:r>
          </a:p>
        </p:txBody>
      </p: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CC070684-069E-4E7F-9ACA-439647632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7987" b="10989"/>
          <a:stretch/>
        </p:blipFill>
        <p:spPr>
          <a:xfrm>
            <a:off x="2693774" y="824344"/>
            <a:ext cx="3463228" cy="1982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B678E-AEFD-41F0-A50D-C17442B43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recovery and future operation timeline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93064-D4C0-48F6-A776-1354AB207993}"/>
              </a:ext>
            </a:extLst>
          </p:cNvPr>
          <p:cNvGrpSpPr/>
          <p:nvPr/>
        </p:nvGrpSpPr>
        <p:grpSpPr>
          <a:xfrm>
            <a:off x="197961" y="3129318"/>
            <a:ext cx="8748078" cy="792532"/>
            <a:chOff x="84217" y="1134339"/>
            <a:chExt cx="8997546" cy="792532"/>
          </a:xfrm>
          <a:solidFill>
            <a:schemeClr val="accent1">
              <a:lumMod val="40000"/>
              <a:lumOff val="6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C5A5CA0-9E83-49FB-A001-BCA25103F26A}"/>
                </a:ext>
              </a:extLst>
            </p:cNvPr>
            <p:cNvGrpSpPr/>
            <p:nvPr/>
          </p:nvGrpSpPr>
          <p:grpSpPr>
            <a:xfrm>
              <a:off x="84217" y="1134339"/>
              <a:ext cx="8985514" cy="341632"/>
              <a:chOff x="84217" y="1134339"/>
              <a:chExt cx="8985514" cy="341632"/>
            </a:xfrm>
            <a:grpFill/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D44BA55-7682-4369-BAC8-D466CD636DAA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D8ECC83C-B661-4FC8-93E5-DF4386B70C1C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BF70758B-4ADF-4DF6-AC4F-EFB31E13B639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1F8B5C04-DE9D-4724-A3F4-248C1C5153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A01A819-4D86-4B6A-8F2C-B3911469F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0819D155-E66F-4F18-B6BE-13200064B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5444B80D-01D1-4B8D-945B-1E6FD67E08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FCED50FC-BA24-43C7-881C-A9D72D4F12AC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23E5D7CF-D9C3-4E18-B2D9-7A8100A401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564E5A46-2173-4F8D-8960-C7C59307DB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1398CF6C-231C-48BD-B91B-6CFB079211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7DB9C1D9-680A-4AEA-B107-8540A2F33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670DC3D7-D94C-4EC3-BD35-F800DF7056F9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F78C9AF6-8678-497B-8CA8-17AA56E70DB6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59E8B4A-7E0E-465B-9C36-FCC7892C01A2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8528C0EB-6697-4AA1-80A0-CEA18853309F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74B9707-F1DB-428D-B058-1D78FF5D7DD2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7C80965-5E7A-41C0-AE90-46F8D783F44A}"/>
                  </a:ext>
                </a:extLst>
              </p:cNvPr>
              <p:cNvSpPr txBox="1"/>
              <p:nvPr/>
            </p:nvSpPr>
            <p:spPr>
              <a:xfrm>
                <a:off x="8352210" y="1134339"/>
                <a:ext cx="71752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2018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525768-E8AD-483D-B316-3B894D720121}"/>
                </a:ext>
              </a:extLst>
            </p:cNvPr>
            <p:cNvGrpSpPr/>
            <p:nvPr/>
          </p:nvGrpSpPr>
          <p:grpSpPr>
            <a:xfrm>
              <a:off x="96249" y="1585239"/>
              <a:ext cx="8985514" cy="341632"/>
              <a:chOff x="84217" y="1134339"/>
              <a:chExt cx="8985514" cy="341632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43C121D-84BE-4B48-80CD-EF2ED99015FD}"/>
                  </a:ext>
                </a:extLst>
              </p:cNvPr>
              <p:cNvGrpSpPr/>
              <p:nvPr/>
            </p:nvGrpSpPr>
            <p:grpSpPr>
              <a:xfrm>
                <a:off x="84217" y="1161043"/>
                <a:ext cx="8154295" cy="292137"/>
                <a:chOff x="385011" y="1163047"/>
                <a:chExt cx="6677551" cy="504769"/>
              </a:xfrm>
              <a:grpFill/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D70DA40-B414-4818-B086-4FBFA8E55472}"/>
                    </a:ext>
                  </a:extLst>
                </p:cNvPr>
                <p:cNvGrpSpPr/>
                <p:nvPr/>
              </p:nvGrpSpPr>
              <p:grpSpPr>
                <a:xfrm>
                  <a:off x="385011" y="1163047"/>
                  <a:ext cx="4455711" cy="492764"/>
                  <a:chOff x="385011" y="1163047"/>
                  <a:chExt cx="4455711" cy="492764"/>
                </a:xfrm>
                <a:grpFill/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E54D6F87-E921-4488-88CA-55F3546F304A}"/>
                      </a:ext>
                    </a:extLst>
                  </p:cNvPr>
                  <p:cNvGrpSpPr/>
                  <p:nvPr/>
                </p:nvGrpSpPr>
                <p:grpSpPr>
                  <a:xfrm>
                    <a:off x="385011" y="1163047"/>
                    <a:ext cx="2221840" cy="488764"/>
                    <a:chOff x="385011" y="1163047"/>
                    <a:chExt cx="2221840" cy="488764"/>
                  </a:xfrm>
                  <a:grpFill/>
                </p:grpSpPr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6E9D96F2-AD3D-4776-8640-9E7D69079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73E0293E-64F9-413C-B585-D5EB17DD3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D3A09C87-6B4F-4213-B842-7206FDF85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2443359B-5D09-4C27-8940-181B7E274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63047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4F29590-6E81-4A3D-8DA8-84B10DD52CAB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82" y="1163047"/>
                    <a:ext cx="2221840" cy="492764"/>
                    <a:chOff x="385011" y="1167063"/>
                    <a:chExt cx="2221840" cy="492764"/>
                  </a:xfrm>
                  <a:grpFill/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0CC14CB8-A40C-4859-A358-50604108D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011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41D29739-14C2-4BBA-BCAF-B5C4371295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63" y="1167063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4783BF5C-9863-4D70-B613-665F258DA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9947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E2A5AE96-8A89-411E-BACD-C3B164D8F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399" y="1175079"/>
                      <a:ext cx="553452" cy="48474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1"/>
                      </a:solidFill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p:txBody>
                </p:sp>
              </p:grp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C6D0E059-9D9A-421E-8D44-FDCC5AD8CE1D}"/>
                    </a:ext>
                  </a:extLst>
                </p:cNvPr>
                <p:cNvGrpSpPr/>
                <p:nvPr/>
              </p:nvGrpSpPr>
              <p:grpSpPr>
                <a:xfrm>
                  <a:off x="4840722" y="1163047"/>
                  <a:ext cx="2221840" cy="504769"/>
                  <a:chOff x="385011" y="1167063"/>
                  <a:chExt cx="2221840" cy="504769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721F341-D072-45E0-A1F4-B45296F37CF2}"/>
                      </a:ext>
                    </a:extLst>
                  </p:cNvPr>
                  <p:cNvSpPr/>
                  <p:nvPr/>
                </p:nvSpPr>
                <p:spPr>
                  <a:xfrm>
                    <a:off x="385011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S</a:t>
                    </a: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8049C7C3-2A32-40BE-8F9B-A3D3DA3CF84B}"/>
                      </a:ext>
                    </a:extLst>
                  </p:cNvPr>
                  <p:cNvSpPr/>
                  <p:nvPr/>
                </p:nvSpPr>
                <p:spPr>
                  <a:xfrm>
                    <a:off x="938463" y="1167063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F557F6-E2CD-4D3D-9EB9-564FD3B3BAF5}"/>
                      </a:ext>
                    </a:extLst>
                  </p:cNvPr>
                  <p:cNvSpPr/>
                  <p:nvPr/>
                </p:nvSpPr>
                <p:spPr>
                  <a:xfrm>
                    <a:off x="1499948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A551F49A-A0E3-42EC-A80E-F6BD469BF097}"/>
                      </a:ext>
                    </a:extLst>
                  </p:cNvPr>
                  <p:cNvSpPr/>
                  <p:nvPr/>
                </p:nvSpPr>
                <p:spPr>
                  <a:xfrm>
                    <a:off x="2053399" y="1187084"/>
                    <a:ext cx="553452" cy="484748"/>
                  </a:xfrm>
                  <a:prstGeom prst="rect">
                    <a:avLst/>
                  </a:prstGeom>
                  <a:grpFill/>
                  <a:ln>
                    <a:solidFill>
                      <a:schemeClr val="accent1"/>
                    </a:solidFill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400" dirty="0">
                        <a:solidFill>
                          <a:schemeClr val="tx1"/>
                        </a:solidFill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DF8E020-0E1A-4F2E-A033-C42FF0E2E82B}"/>
                  </a:ext>
                </a:extLst>
              </p:cNvPr>
              <p:cNvSpPr txBox="1"/>
              <p:nvPr/>
            </p:nvSpPr>
            <p:spPr>
              <a:xfrm>
                <a:off x="8352210" y="1134339"/>
                <a:ext cx="71752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2019</a:t>
                </a:r>
              </a:p>
            </p:txBody>
          </p:sp>
        </p:grpSp>
      </p:grpSp>
      <p:sp>
        <p:nvSpPr>
          <p:cNvPr id="80" name="Star: 5 Points 79">
            <a:extLst>
              <a:ext uri="{FF2B5EF4-FFF2-40B4-BE49-F238E27FC236}">
                <a16:creationId xmlns:a16="http://schemas.microsoft.com/office/drawing/2014/main" id="{05641F0F-E78D-42C8-B82A-B6C3DC81AE9E}"/>
              </a:ext>
            </a:extLst>
          </p:cNvPr>
          <p:cNvSpPr/>
          <p:nvPr/>
        </p:nvSpPr>
        <p:spPr>
          <a:xfrm>
            <a:off x="3226488" y="3249526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21DA0C5-D2CF-45D7-B9E1-62C76A19B5B0}"/>
              </a:ext>
            </a:extLst>
          </p:cNvPr>
          <p:cNvSpPr txBox="1"/>
          <p:nvPr/>
        </p:nvSpPr>
        <p:spPr>
          <a:xfrm>
            <a:off x="866768" y="1847018"/>
            <a:ext cx="1678632" cy="5355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Install Berkeley RFQ at BTF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1E8EE40-0C6D-40DA-A227-64F549F84C82}"/>
              </a:ext>
            </a:extLst>
          </p:cNvPr>
          <p:cNvCxnSpPr>
            <a:cxnSpLocks/>
            <a:stCxn id="80" idx="0"/>
          </p:cNvCxnSpPr>
          <p:nvPr/>
        </p:nvCxnSpPr>
        <p:spPr>
          <a:xfrm flipH="1" flipV="1">
            <a:off x="1888447" y="2382549"/>
            <a:ext cx="1423189" cy="8669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>
            <a:extLst>
              <a:ext uri="{FF2B5EF4-FFF2-40B4-BE49-F238E27FC236}">
                <a16:creationId xmlns:a16="http://schemas.microsoft.com/office/drawing/2014/main" id="{974C19CF-24B6-4A4F-9549-7B938F948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13" y="4369151"/>
            <a:ext cx="4532068" cy="1865723"/>
          </a:xfrm>
          <a:prstGeom prst="rect">
            <a:avLst/>
          </a:prstGeom>
        </p:spPr>
      </p:pic>
      <p:sp>
        <p:nvSpPr>
          <p:cNvPr id="88" name="Star: 5 Points 87">
            <a:extLst>
              <a:ext uri="{FF2B5EF4-FFF2-40B4-BE49-F238E27FC236}">
                <a16:creationId xmlns:a16="http://schemas.microsoft.com/office/drawing/2014/main" id="{503B3DD5-F125-438C-BC1F-7A6C54F263B6}"/>
              </a:ext>
            </a:extLst>
          </p:cNvPr>
          <p:cNvSpPr/>
          <p:nvPr/>
        </p:nvSpPr>
        <p:spPr>
          <a:xfrm>
            <a:off x="4564528" y="3262050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F4FDF64-3F86-4C2F-B479-C4C77FFAB2ED}"/>
              </a:ext>
            </a:extLst>
          </p:cNvPr>
          <p:cNvCxnSpPr>
            <a:cxnSpLocks/>
          </p:cNvCxnSpPr>
          <p:nvPr/>
        </p:nvCxnSpPr>
        <p:spPr>
          <a:xfrm flipH="1" flipV="1">
            <a:off x="3997754" y="2790066"/>
            <a:ext cx="595682" cy="5029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Star: 5 Points 94">
            <a:extLst>
              <a:ext uri="{FF2B5EF4-FFF2-40B4-BE49-F238E27FC236}">
                <a16:creationId xmlns:a16="http://schemas.microsoft.com/office/drawing/2014/main" id="{DA0A9336-3C1D-446C-B203-42E961DEB804}"/>
              </a:ext>
            </a:extLst>
          </p:cNvPr>
          <p:cNvSpPr/>
          <p:nvPr/>
        </p:nvSpPr>
        <p:spPr>
          <a:xfrm>
            <a:off x="5467869" y="3249525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FD1F5B9-0097-4FB8-8FE9-659F49212271}"/>
              </a:ext>
            </a:extLst>
          </p:cNvPr>
          <p:cNvCxnSpPr>
            <a:cxnSpLocks/>
          </p:cNvCxnSpPr>
          <p:nvPr/>
        </p:nvCxnSpPr>
        <p:spPr>
          <a:xfrm flipH="1">
            <a:off x="4649677" y="3010027"/>
            <a:ext cx="850215" cy="12004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177A1DE-D38F-4F87-A955-6CBBC8939109}"/>
              </a:ext>
            </a:extLst>
          </p:cNvPr>
          <p:cNvCxnSpPr>
            <a:cxnSpLocks/>
          </p:cNvCxnSpPr>
          <p:nvPr/>
        </p:nvCxnSpPr>
        <p:spPr>
          <a:xfrm flipH="1">
            <a:off x="209659" y="4052126"/>
            <a:ext cx="7916510" cy="1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773FD35-4D41-48BD-88C1-3559C9C2434F}"/>
              </a:ext>
            </a:extLst>
          </p:cNvPr>
          <p:cNvSpPr txBox="1"/>
          <p:nvPr/>
        </p:nvSpPr>
        <p:spPr>
          <a:xfrm>
            <a:off x="2678667" y="1769886"/>
            <a:ext cx="154420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Restore BTF operation with original MEBT configuration 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8C06226-E3E9-45BF-B339-21209B1A8A48}"/>
              </a:ext>
            </a:extLst>
          </p:cNvPr>
          <p:cNvCxnSpPr>
            <a:cxnSpLocks/>
          </p:cNvCxnSpPr>
          <p:nvPr/>
        </p:nvCxnSpPr>
        <p:spPr>
          <a:xfrm flipH="1">
            <a:off x="7469059" y="3008846"/>
            <a:ext cx="657111" cy="7183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EDAB218-CCF8-477B-A298-B5657071FC2A}"/>
              </a:ext>
            </a:extLst>
          </p:cNvPr>
          <p:cNvSpPr txBox="1"/>
          <p:nvPr/>
        </p:nvSpPr>
        <p:spPr>
          <a:xfrm>
            <a:off x="3661817" y="5863842"/>
            <a:ext cx="478206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installation of BTF beam line extension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1046C49-7036-4A45-8A7A-6A8CAD4FA55A}"/>
              </a:ext>
            </a:extLst>
          </p:cNvPr>
          <p:cNvCxnSpPr>
            <a:cxnSpLocks/>
            <a:stCxn id="110" idx="0"/>
            <a:endCxn id="95" idx="3"/>
          </p:cNvCxnSpPr>
          <p:nvPr/>
        </p:nvCxnSpPr>
        <p:spPr>
          <a:xfrm flipH="1" flipV="1">
            <a:off x="5605641" y="3366240"/>
            <a:ext cx="325835" cy="10120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EBF313A5-A566-46A1-B622-7BDAE9F6A1B1}"/>
              </a:ext>
            </a:extLst>
          </p:cNvPr>
          <p:cNvSpPr txBox="1"/>
          <p:nvPr/>
        </p:nvSpPr>
        <p:spPr>
          <a:xfrm>
            <a:off x="5025643" y="4378328"/>
            <a:ext cx="181166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Begin installation</a:t>
            </a:r>
          </a:p>
        </p:txBody>
      </p:sp>
      <p:sp>
        <p:nvSpPr>
          <p:cNvPr id="111" name="Star: 5 Points 110">
            <a:extLst>
              <a:ext uri="{FF2B5EF4-FFF2-40B4-BE49-F238E27FC236}">
                <a16:creationId xmlns:a16="http://schemas.microsoft.com/office/drawing/2014/main" id="{71D23AE7-44DF-4975-AB70-19D7AC39DD26}"/>
              </a:ext>
            </a:extLst>
          </p:cNvPr>
          <p:cNvSpPr/>
          <p:nvPr/>
        </p:nvSpPr>
        <p:spPr>
          <a:xfrm>
            <a:off x="7312986" y="3228402"/>
            <a:ext cx="170296" cy="116715"/>
          </a:xfrm>
          <a:prstGeom prst="star5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C167E12-9DE0-4E6A-9A8C-5D3ED132E5C5}"/>
              </a:ext>
            </a:extLst>
          </p:cNvPr>
          <p:cNvSpPr txBox="1"/>
          <p:nvPr/>
        </p:nvSpPr>
        <p:spPr>
          <a:xfrm>
            <a:off x="7032252" y="4357357"/>
            <a:ext cx="151737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</a:rPr>
              <a:t>Ready for beam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119C118-1744-4F6A-9DB0-A0499AB73F4A}"/>
              </a:ext>
            </a:extLst>
          </p:cNvPr>
          <p:cNvCxnSpPr>
            <a:cxnSpLocks/>
          </p:cNvCxnSpPr>
          <p:nvPr/>
        </p:nvCxnSpPr>
        <p:spPr>
          <a:xfrm flipH="1" flipV="1">
            <a:off x="7388807" y="3339387"/>
            <a:ext cx="40653" cy="10534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519C5344-43C1-46CF-A333-7A9C2011573E}"/>
              </a:ext>
            </a:extLst>
          </p:cNvPr>
          <p:cNvSpPr txBox="1"/>
          <p:nvPr/>
        </p:nvSpPr>
        <p:spPr>
          <a:xfrm>
            <a:off x="209659" y="4454783"/>
            <a:ext cx="37021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Plan is to operate: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for ~1 year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with ~50% beam availability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for high intensity beam dynamics experiment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2CCD-862D-42D8-BD27-4E5DE263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8" y="110781"/>
            <a:ext cx="8914327" cy="458587"/>
          </a:xfrm>
        </p:spPr>
        <p:txBody>
          <a:bodyPr/>
          <a:lstStyle/>
          <a:p>
            <a:r>
              <a:rPr lang="en-US" sz="2800" dirty="0"/>
              <a:t>BTF diagnostics for measuring RFQ output beam</a:t>
            </a:r>
          </a:p>
        </p:txBody>
      </p:sp>
      <p:pic>
        <p:nvPicPr>
          <p:cNvPr id="3" name="Content Placeholder 4" descr="101010500-m8u-8330-a430_TOP.tif">
            <a:extLst>
              <a:ext uri="{FF2B5EF4-FFF2-40B4-BE49-F238E27FC236}">
                <a16:creationId xmlns:a16="http://schemas.microsoft.com/office/drawing/2014/main" id="{93C41EFD-671A-4BAE-9B0F-7CB73E4FE1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1256" r="5036" b="25193"/>
          <a:stretch/>
        </p:blipFill>
        <p:spPr>
          <a:xfrm>
            <a:off x="2728662" y="2936239"/>
            <a:ext cx="3635738" cy="168350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024A84-8257-483A-B3BD-84E19DBB8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13369" r="47998" b="854"/>
          <a:stretch/>
        </p:blipFill>
        <p:spPr>
          <a:xfrm>
            <a:off x="6499218" y="3347111"/>
            <a:ext cx="2313320" cy="18637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11433-D397-474F-90A5-E93B0B88BEC6}"/>
              </a:ext>
            </a:extLst>
          </p:cNvPr>
          <p:cNvGrpSpPr/>
          <p:nvPr/>
        </p:nvGrpSpPr>
        <p:grpSpPr>
          <a:xfrm>
            <a:off x="2987952" y="891750"/>
            <a:ext cx="2422930" cy="1803767"/>
            <a:chOff x="2309708" y="907169"/>
            <a:chExt cx="2262292" cy="1578463"/>
          </a:xfrm>
        </p:grpSpPr>
        <p:pic>
          <p:nvPicPr>
            <p:cNvPr id="5" name="Content Placeholder 10">
              <a:extLst>
                <a:ext uri="{FF2B5EF4-FFF2-40B4-BE49-F238E27FC236}">
                  <a16:creationId xmlns:a16="http://schemas.microsoft.com/office/drawing/2014/main" id="{82A543B3-D44C-48E1-9CD7-3DB584353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708" y="907169"/>
              <a:ext cx="2262292" cy="157846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27199D-ABEC-4398-85BC-361FFDC43010}"/>
                </a:ext>
              </a:extLst>
            </p:cNvPr>
            <p:cNvGrpSpPr/>
            <p:nvPr/>
          </p:nvGrpSpPr>
          <p:grpSpPr>
            <a:xfrm>
              <a:off x="3472249" y="1655805"/>
              <a:ext cx="666904" cy="576907"/>
              <a:chOff x="5598433" y="1482724"/>
              <a:chExt cx="3326492" cy="2552893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27FDD4CA-D088-42DA-9EF4-4B74E749B7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40" t="6126" r="5293" b="3637"/>
              <a:stretch/>
            </p:blipFill>
            <p:spPr bwMode="auto">
              <a:xfrm>
                <a:off x="5870989" y="1482724"/>
                <a:ext cx="3053936" cy="23558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C03664-DA64-4453-8030-6A8849FD2D0B}"/>
                  </a:ext>
                </a:extLst>
              </p:cNvPr>
              <p:cNvSpPr txBox="1"/>
              <p:nvPr/>
            </p:nvSpPr>
            <p:spPr>
              <a:xfrm>
                <a:off x="5598433" y="3578252"/>
                <a:ext cx="3002566" cy="457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600" dirty="0"/>
                  <a:t>Movable phase detector (BPM)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783F79A-96C1-4399-8667-20A7A2273652}"/>
              </a:ext>
            </a:extLst>
          </p:cNvPr>
          <p:cNvGrpSpPr/>
          <p:nvPr/>
        </p:nvGrpSpPr>
        <p:grpSpPr>
          <a:xfrm>
            <a:off x="5830040" y="994041"/>
            <a:ext cx="2520892" cy="1982184"/>
            <a:chOff x="4656335" y="1052421"/>
            <a:chExt cx="4082148" cy="31064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1877B-98F4-4BCA-AA7E-98FA1C067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5" t="4315" r="6960" b="5167"/>
            <a:stretch/>
          </p:blipFill>
          <p:spPr>
            <a:xfrm>
              <a:off x="5184250" y="1052421"/>
              <a:ext cx="3554233" cy="26228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61D4B-0EE4-4EF8-9B39-9BFEE55F17BA}"/>
                </a:ext>
              </a:extLst>
            </p:cNvPr>
            <p:cNvSpPr txBox="1"/>
            <p:nvPr/>
          </p:nvSpPr>
          <p:spPr>
            <a:xfrm>
              <a:off x="6360235" y="3675254"/>
              <a:ext cx="1202259" cy="483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y [mm]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F68694-FD90-41EB-99AA-56E10A5C1EFC}"/>
                </a:ext>
              </a:extLst>
            </p:cNvPr>
            <p:cNvSpPr txBox="1"/>
            <p:nvPr/>
          </p:nvSpPr>
          <p:spPr>
            <a:xfrm rot="16200000">
              <a:off x="4144530" y="2160352"/>
              <a:ext cx="1606119" cy="582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y’ [radian</a:t>
              </a:r>
              <a:r>
                <a:rPr lang="en-US" sz="1600" dirty="0"/>
                <a:t>]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4C2D217-3FFE-48A0-8179-3142DC73C1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r="37396" b="-1866"/>
          <a:stretch/>
        </p:blipFill>
        <p:spPr>
          <a:xfrm>
            <a:off x="269129" y="1255828"/>
            <a:ext cx="2011310" cy="17571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6EC0AB1-F7C5-4A8A-B419-A588CCA0AAF9}"/>
              </a:ext>
            </a:extLst>
          </p:cNvPr>
          <p:cNvGrpSpPr/>
          <p:nvPr/>
        </p:nvGrpSpPr>
        <p:grpSpPr>
          <a:xfrm>
            <a:off x="3135652" y="4691443"/>
            <a:ext cx="2976739" cy="2001988"/>
            <a:chOff x="2881365" y="4691443"/>
            <a:chExt cx="2976739" cy="2001988"/>
          </a:xfrm>
        </p:grpSpPr>
        <p:pic>
          <p:nvPicPr>
            <p:cNvPr id="16" name="Content Placeholder 3">
              <a:extLst>
                <a:ext uri="{FF2B5EF4-FFF2-40B4-BE49-F238E27FC236}">
                  <a16:creationId xmlns:a16="http://schemas.microsoft.com/office/drawing/2014/main" id="{D645BE6A-01E9-4DFA-8CCD-4FA9E09F8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8" t="1350" r="6363" b="7158"/>
            <a:stretch/>
          </p:blipFill>
          <p:spPr>
            <a:xfrm>
              <a:off x="3138293" y="4691443"/>
              <a:ext cx="2719811" cy="16624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857028-6E7A-48D2-A836-D7AD99C7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4" t="21584" r="31137" b="39212"/>
            <a:stretch/>
          </p:blipFill>
          <p:spPr>
            <a:xfrm>
              <a:off x="4971022" y="4879582"/>
              <a:ext cx="752494" cy="4207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E841FC-C381-453B-A696-8688EC975841}"/>
                    </a:ext>
                  </a:extLst>
                </p:cNvPr>
                <p:cNvSpPr txBox="1"/>
                <p:nvPr/>
              </p:nvSpPr>
              <p:spPr>
                <a:xfrm>
                  <a:off x="4004161" y="6289218"/>
                  <a:ext cx="1146724" cy="404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sz="1100" b="0" i="1" smtClean="0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100" b="0" i="1" smtClean="0">
                                <a:latin typeface="Cambria Math"/>
                              </a:rPr>
                              <m:t>𝑝</m:t>
                            </m:r>
                          </m:den>
                        </m:f>
                        <m:r>
                          <a:rPr lang="en-US" sz="1100" b="0" i="1" smtClean="0">
                            <a:latin typeface="Cambria Math"/>
                          </a:rPr>
                          <m:t> [</m:t>
                        </m:r>
                        <m:r>
                          <a:rPr lang="en-US" sz="1100" b="0" i="1" smtClean="0">
                            <a:latin typeface="Cambria Math"/>
                          </a:rPr>
                          <m:t>𝑎𝑟𝑏</m:t>
                        </m:r>
                        <m:r>
                          <a:rPr lang="en-US" sz="1100" b="0" i="1" smtClean="0">
                            <a:latin typeface="Cambria Math"/>
                          </a:rPr>
                          <m:t>. </m:t>
                        </m:r>
                        <m:r>
                          <a:rPr lang="en-US" sz="1100" b="0" i="1" smtClean="0">
                            <a:latin typeface="Cambria Math"/>
                          </a:rPr>
                          <m:t>𝑢𝑛𝑖𝑡𝑠</m:t>
                        </m:r>
                        <m:r>
                          <a:rPr lang="en-US" sz="1100" b="0" i="1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E841FC-C381-453B-A696-8688EC975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161" y="6289218"/>
                  <a:ext cx="1146724" cy="404213"/>
                </a:xfrm>
                <a:prstGeom prst="rect">
                  <a:avLst/>
                </a:prstGeom>
                <a:blipFill>
                  <a:blip r:embed="rId10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C7DE51F-83B7-40E2-B9C6-DB278CF13FEA}"/>
                    </a:ext>
                  </a:extLst>
                </p:cNvPr>
                <p:cNvSpPr txBox="1"/>
                <p:nvPr/>
              </p:nvSpPr>
              <p:spPr>
                <a:xfrm rot="16200000">
                  <a:off x="2230962" y="5400311"/>
                  <a:ext cx="1545487" cy="2446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latin typeface="Cambria Math"/>
                          </a:rPr>
                          <m:t>𝐼</m:t>
                        </m:r>
                        <m:r>
                          <a:rPr lang="en-US" sz="1100" b="0" i="1" smtClean="0">
                            <a:latin typeface="Cambria Math"/>
                          </a:rPr>
                          <m:t>𝑛𝑡𝑒𝑛𝑐𝑖𝑡𝑦</m:t>
                        </m:r>
                        <m:r>
                          <a:rPr lang="en-US" sz="1100" b="0" i="1" smtClean="0">
                            <a:latin typeface="Cambria Math"/>
                          </a:rPr>
                          <m:t> [</m:t>
                        </m:r>
                        <m:r>
                          <a:rPr lang="en-US" sz="1100" b="0" i="1" smtClean="0">
                            <a:latin typeface="Cambria Math"/>
                          </a:rPr>
                          <m:t>𝑎𝑟𝑏</m:t>
                        </m:r>
                        <m:r>
                          <a:rPr lang="en-US" sz="1100" b="0" i="1" smtClean="0">
                            <a:latin typeface="Cambria Math"/>
                          </a:rPr>
                          <m:t>. </m:t>
                        </m:r>
                        <m:r>
                          <a:rPr lang="en-US" sz="1100" b="0" i="1" smtClean="0">
                            <a:latin typeface="Cambria Math"/>
                          </a:rPr>
                          <m:t>𝑢𝑛𝑖𝑡𝑠</m:t>
                        </m:r>
                        <m:r>
                          <a:rPr lang="en-US" sz="1100" b="0" i="1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C7DE51F-83B7-40E2-B9C6-DB278CF13F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30962" y="5400311"/>
                  <a:ext cx="1545487" cy="244682"/>
                </a:xfrm>
                <a:prstGeom prst="rect">
                  <a:avLst/>
                </a:prstGeom>
                <a:blipFill>
                  <a:blip r:embed="rId11"/>
                  <a:stretch>
                    <a:fillRect r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F69896-0C39-4DB1-9DE4-97CEF4F4E9B8}"/>
                </a:ext>
              </a:extLst>
            </p:cNvPr>
            <p:cNvSpPr txBox="1"/>
            <p:nvPr/>
          </p:nvSpPr>
          <p:spPr>
            <a:xfrm>
              <a:off x="3210514" y="4860467"/>
              <a:ext cx="158729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Energy spectrum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56CFF1-4DC4-4098-A060-051023C9824E}"/>
              </a:ext>
            </a:extLst>
          </p:cNvPr>
          <p:cNvGrpSpPr/>
          <p:nvPr/>
        </p:nvGrpSpPr>
        <p:grpSpPr>
          <a:xfrm>
            <a:off x="20060" y="3828961"/>
            <a:ext cx="2509448" cy="2460257"/>
            <a:chOff x="447" y="3856183"/>
            <a:chExt cx="3485777" cy="25994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FE738B-FEE1-4EA8-AED3-1BF47D2E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2" t="3116" r="7739" b="5160"/>
            <a:stretch/>
          </p:blipFill>
          <p:spPr>
            <a:xfrm>
              <a:off x="345671" y="4118452"/>
              <a:ext cx="3058903" cy="20994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D1DE3-0201-4E5E-A300-01478277023F}"/>
                </a:ext>
              </a:extLst>
            </p:cNvPr>
            <p:cNvSpPr txBox="1"/>
            <p:nvPr/>
          </p:nvSpPr>
          <p:spPr>
            <a:xfrm>
              <a:off x="23308" y="3856183"/>
              <a:ext cx="3462916" cy="36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Longitudinal emittance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761BFF-731E-47D4-9C92-2CEB465374AE}"/>
                    </a:ext>
                  </a:extLst>
                </p:cNvPr>
                <p:cNvSpPr txBox="1"/>
                <p:nvPr/>
              </p:nvSpPr>
              <p:spPr>
                <a:xfrm rot="16200000">
                  <a:off x="-171805" y="4884430"/>
                  <a:ext cx="748718" cy="404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05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5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sz="1050" b="0" i="1" smtClean="0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050" b="0" i="1" smtClean="0">
                                <a:latin typeface="Cambria Math"/>
                              </a:rPr>
                              <m:t>𝑝</m:t>
                            </m:r>
                          </m:den>
                        </m:f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761BFF-731E-47D4-9C92-2CEB465374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71805" y="4884430"/>
                  <a:ext cx="748718" cy="404213"/>
                </a:xfrm>
                <a:prstGeom prst="rect">
                  <a:avLst/>
                </a:prstGeom>
                <a:blipFill>
                  <a:blip r:embed="rId13"/>
                  <a:stretch>
                    <a:fillRect r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FDA1E5-73A9-4399-8BB1-1D6D59E73F12}"/>
                    </a:ext>
                  </a:extLst>
                </p:cNvPr>
                <p:cNvSpPr txBox="1"/>
                <p:nvPr/>
              </p:nvSpPr>
              <p:spPr>
                <a:xfrm>
                  <a:off x="1338375" y="6217920"/>
                  <a:ext cx="748718" cy="2377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r>
                        <a:rPr lang="en-US" sz="105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a14:m>
                  <a:r>
                    <a:rPr lang="en-US" sz="1050" dirty="0"/>
                    <a:t> [</a:t>
                  </a:r>
                  <a:r>
                    <a:rPr lang="en-US" sz="1050" dirty="0">
                      <a:latin typeface="Calibri"/>
                    </a:rPr>
                    <a:t>⁰</a:t>
                  </a:r>
                  <a:r>
                    <a:rPr lang="en-US" sz="1050" dirty="0"/>
                    <a:t>]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6FDA1E5-73A9-4399-8BB1-1D6D59E73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8375" y="6217920"/>
                  <a:ext cx="748718" cy="237757"/>
                </a:xfrm>
                <a:prstGeom prst="rect">
                  <a:avLst/>
                </a:prstGeom>
                <a:blipFill>
                  <a:blip r:embed="rId14"/>
                  <a:stretch>
                    <a:fillRect t="-8108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C71D35-7541-4D24-92D8-1BB82209FE0B}"/>
              </a:ext>
            </a:extLst>
          </p:cNvPr>
          <p:cNvSpPr txBox="1"/>
          <p:nvPr/>
        </p:nvSpPr>
        <p:spPr>
          <a:xfrm>
            <a:off x="382516" y="945620"/>
            <a:ext cx="15696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Beam current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F9FB1E-86E9-4AC5-ACAE-35A779920144}"/>
              </a:ext>
            </a:extLst>
          </p:cNvPr>
          <p:cNvSpPr txBox="1"/>
          <p:nvPr/>
        </p:nvSpPr>
        <p:spPr>
          <a:xfrm>
            <a:off x="3363690" y="697030"/>
            <a:ext cx="15568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Beam energy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9E8030-3A18-4181-BBE7-68F586692792}"/>
              </a:ext>
            </a:extLst>
          </p:cNvPr>
          <p:cNvSpPr txBox="1"/>
          <p:nvPr/>
        </p:nvSpPr>
        <p:spPr>
          <a:xfrm>
            <a:off x="5956301" y="695793"/>
            <a:ext cx="23946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Transverse emittance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003F27-EA8E-45C8-9E3A-70FFBFCA2421}"/>
              </a:ext>
            </a:extLst>
          </p:cNvPr>
          <p:cNvSpPr txBox="1"/>
          <p:nvPr/>
        </p:nvSpPr>
        <p:spPr>
          <a:xfrm>
            <a:off x="6384891" y="5272450"/>
            <a:ext cx="26340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High power beam dump</a:t>
            </a:r>
          </a:p>
        </p:txBody>
      </p:sp>
    </p:spTree>
    <p:extLst>
      <p:ext uri="{BB962C8B-B14F-4D97-AF65-F5344CB8AC3E}">
        <p14:creationId xmlns:p14="http://schemas.microsoft.com/office/powerpoint/2010/main" val="294492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can be used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044" y="1014953"/>
            <a:ext cx="7624300" cy="5403264"/>
          </a:xfrm>
        </p:spPr>
        <p:txBody>
          <a:bodyPr/>
          <a:lstStyle/>
          <a:p>
            <a:r>
              <a:rPr lang="en-US" sz="2000" dirty="0"/>
              <a:t>Ion Source testing in real environment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External antenna source</a:t>
            </a:r>
          </a:p>
          <a:p>
            <a:r>
              <a:rPr lang="en-US" sz="2000" dirty="0"/>
              <a:t>Beam diagnostics development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High dynamic range measurements</a:t>
            </a:r>
          </a:p>
          <a:p>
            <a:r>
              <a:rPr lang="en-US" sz="2000" dirty="0"/>
              <a:t>New SNS accelerator subsystems testing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Controls, Power Supplies, etc. </a:t>
            </a:r>
          </a:p>
          <a:p>
            <a:r>
              <a:rPr lang="en-US" sz="2000" dirty="0"/>
              <a:t> High Intensity Beam Dynamics Study 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Beam Halo Experiment</a:t>
            </a:r>
          </a:p>
          <a:p>
            <a:r>
              <a:rPr lang="en-US" sz="2000" dirty="0"/>
              <a:t>Computer simulations tools benchmarking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PyORBIT linac simulation code</a:t>
            </a:r>
          </a:p>
          <a:p>
            <a:r>
              <a:rPr lang="en-US" sz="2000" dirty="0"/>
              <a:t>Source of secondary particles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Moderator Demonstration Facility</a:t>
            </a:r>
          </a:p>
          <a:p>
            <a:r>
              <a:rPr lang="en-US" sz="2000" dirty="0"/>
              <a:t>Training ground for young physicists and engineers</a:t>
            </a:r>
          </a:p>
        </p:txBody>
      </p:sp>
    </p:spTree>
    <p:extLst>
      <p:ext uri="{BB962C8B-B14F-4D97-AF65-F5344CB8AC3E}">
        <p14:creationId xmlns:p14="http://schemas.microsoft.com/office/powerpoint/2010/main" val="306545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6E7B-FBE6-4BA4-883E-146920A2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91" y="179173"/>
            <a:ext cx="8636290" cy="451022"/>
          </a:xfrm>
        </p:spPr>
        <p:txBody>
          <a:bodyPr/>
          <a:lstStyle/>
          <a:p>
            <a:r>
              <a:rPr lang="en-US" dirty="0"/>
              <a:t> High Intensity Beam Dynamics Experiment</a:t>
            </a:r>
            <a:br>
              <a:rPr lang="en-US" dirty="0"/>
            </a:b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78EE-DD0B-4039-BDF5-5C7B03F35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89" y="911163"/>
            <a:ext cx="8912111" cy="3104784"/>
          </a:xfrm>
        </p:spPr>
        <p:txBody>
          <a:bodyPr/>
          <a:lstStyle/>
          <a:p>
            <a:r>
              <a:rPr lang="en-US" sz="2000" dirty="0"/>
              <a:t>Funded by National Science Foundation (NSF) grant through the University of Tennessee (S. Cousineau is the Principal Investigator)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Support for postdoc, students and some hardware </a:t>
            </a:r>
          </a:p>
          <a:p>
            <a:r>
              <a:rPr lang="en-US" dirty="0"/>
              <a:t>Experimental investigation of halo formation in high intensity beam and computer simulation benchmarking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Develop Six-dimensional (6D) particles distribution measurement system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Build a test FODO line 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Develop reliable halo measurement system </a:t>
            </a:r>
          </a:p>
          <a:p>
            <a:pPr marL="346075" lvl="1" indent="0">
              <a:buNone/>
            </a:pP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7AD6E-FD19-4BE9-B552-EFF518732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8501" r="11429" b="8666"/>
          <a:stretch/>
        </p:blipFill>
        <p:spPr>
          <a:xfrm>
            <a:off x="2086225" y="4015947"/>
            <a:ext cx="4347402" cy="2557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D6AF2-787A-474B-8FB1-3E7EFA764CF5}"/>
              </a:ext>
            </a:extLst>
          </p:cNvPr>
          <p:cNvSpPr txBox="1"/>
          <p:nvPr/>
        </p:nvSpPr>
        <p:spPr>
          <a:xfrm>
            <a:off x="3314795" y="3757415"/>
            <a:ext cx="189026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Phase space density plot</a:t>
            </a:r>
          </a:p>
        </p:txBody>
      </p:sp>
    </p:spTree>
    <p:extLst>
      <p:ext uri="{BB962C8B-B14F-4D97-AF65-F5344CB8AC3E}">
        <p14:creationId xmlns:p14="http://schemas.microsoft.com/office/powerpoint/2010/main" val="89871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24" y="113357"/>
            <a:ext cx="8636290" cy="484748"/>
          </a:xfrm>
        </p:spPr>
        <p:txBody>
          <a:bodyPr/>
          <a:lstStyle/>
          <a:p>
            <a:r>
              <a:rPr lang="en-US" dirty="0"/>
              <a:t>6D Phase space measurement principle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269" y="863197"/>
            <a:ext cx="7950200" cy="5449967"/>
            <a:chOff x="25400" y="493633"/>
            <a:chExt cx="9144000" cy="5669280"/>
          </a:xfrm>
        </p:grpSpPr>
        <p:pic>
          <p:nvPicPr>
            <p:cNvPr id="5" name="Picture 2" descr="C:\PTC\TempFiles\PICTURES\mebt_emittance_scanner-FULL_3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76"/>
            <a:stretch/>
          </p:blipFill>
          <p:spPr bwMode="auto">
            <a:xfrm>
              <a:off x="25400" y="493633"/>
              <a:ext cx="9144000" cy="566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10738" y="1224477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399" y="1224477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SLIT_Y_1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9856" y="945546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43149" y="945546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SLIT_Y_2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601144" y="1433227"/>
              <a:ext cx="209738" cy="31651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90600" y="1475134"/>
              <a:ext cx="0" cy="40245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21243651">
              <a:off x="1597180" y="1954944"/>
              <a:ext cx="1219200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dx</a:t>
              </a:r>
              <a:r>
                <a:rPr lang="en-US" sz="1000" b="1" dirty="0">
                  <a:solidFill>
                    <a:srgbClr val="0070C0"/>
                  </a:solidFill>
                  <a:sym typeface="Symbol"/>
                </a:rPr>
                <a:t>dy</a:t>
              </a:r>
              <a:endParaRPr lang="en-US" sz="10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BEAMLET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1279443">
              <a:off x="3568254" y="1673677"/>
              <a:ext cx="1349953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dx</a:t>
              </a:r>
              <a:r>
                <a:rPr lang="en-US" sz="1000" b="1" dirty="0">
                  <a:solidFill>
                    <a:srgbClr val="0070C0"/>
                  </a:solidFill>
                  <a:sym typeface="Symbol"/>
                </a:rPr>
                <a:t>dydx´dy´</a:t>
              </a:r>
              <a:endParaRPr lang="en-US" sz="10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BEAMLET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739" y="2252247"/>
              <a:ext cx="390879" cy="7966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403395" y="1154561"/>
              <a:ext cx="209738" cy="31651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835081" y="1189028"/>
              <a:ext cx="0" cy="40245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010400" y="1983580"/>
              <a:ext cx="381000" cy="381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72400" y="4038600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5000" y="2488441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00" y="2895600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RF deflector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51815" y="648294"/>
              <a:ext cx="1219200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BENDING MAGNET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315200" y="4688680"/>
              <a:ext cx="381000" cy="381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837316" y="5638800"/>
            <a:ext cx="109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FARADAY CUP or other detector</a:t>
            </a:r>
          </a:p>
        </p:txBody>
      </p:sp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937D0FAC-C1E2-4E6D-B970-B7485F326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96495" y="3397374"/>
            <a:ext cx="3949323" cy="2535636"/>
          </a:xfrm>
        </p:spPr>
      </p:pic>
      <p:grpSp>
        <p:nvGrpSpPr>
          <p:cNvPr id="29" name="Group 13">
            <a:extLst>
              <a:ext uri="{FF2B5EF4-FFF2-40B4-BE49-F238E27FC236}">
                <a16:creationId xmlns:a16="http://schemas.microsoft.com/office/drawing/2014/main" id="{1BE3FC39-7AB0-4E20-AED7-4FB73B43E8B6}"/>
              </a:ext>
            </a:extLst>
          </p:cNvPr>
          <p:cNvGrpSpPr/>
          <p:nvPr/>
        </p:nvGrpSpPr>
        <p:grpSpPr>
          <a:xfrm>
            <a:off x="3269959" y="3608505"/>
            <a:ext cx="1470743" cy="1140494"/>
            <a:chOff x="5363352" y="2107950"/>
            <a:chExt cx="3247251" cy="2159242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B3CD5F9A-FDC6-40E7-9411-1DB0C3721E7F}"/>
                </a:ext>
              </a:extLst>
            </p:cNvPr>
            <p:cNvSpPr/>
            <p:nvPr/>
          </p:nvSpPr>
          <p:spPr>
            <a:xfrm>
              <a:off x="5410203" y="2133596"/>
              <a:ext cx="3200400" cy="2133596"/>
            </a:xfrm>
            <a:prstGeom prst="rect">
              <a:avLst/>
            </a:pr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cxnSp>
          <p:nvCxnSpPr>
            <p:cNvPr id="31" name="Straight Connector 6">
              <a:extLst>
                <a:ext uri="{FF2B5EF4-FFF2-40B4-BE49-F238E27FC236}">
                  <a16:creationId xmlns:a16="http://schemas.microsoft.com/office/drawing/2014/main" id="{9B9657CF-D7D4-4290-A581-5B83193C4341}"/>
                </a:ext>
              </a:extLst>
            </p:cNvPr>
            <p:cNvCxnSpPr/>
            <p:nvPr/>
          </p:nvCxnSpPr>
          <p:spPr>
            <a:xfrm>
              <a:off x="5715000" y="2590796"/>
              <a:ext cx="0" cy="1143000"/>
            </a:xfrm>
            <a:prstGeom prst="straightConnector1">
              <a:avLst/>
            </a:prstGeom>
            <a:noFill/>
            <a:ln w="38103" cap="flat">
              <a:solidFill>
                <a:srgbClr val="035BBE"/>
              </a:solidFill>
              <a:custDash>
                <a:ds d="100000" sp="100000"/>
              </a:custDash>
            </a:ln>
          </p:spPr>
        </p:cxnSp>
        <p:cxnSp>
          <p:nvCxnSpPr>
            <p:cNvPr id="32" name="Straight Connector 8">
              <a:extLst>
                <a:ext uri="{FF2B5EF4-FFF2-40B4-BE49-F238E27FC236}">
                  <a16:creationId xmlns:a16="http://schemas.microsoft.com/office/drawing/2014/main" id="{1F114803-084F-4F9E-A118-878E8D97A580}"/>
                </a:ext>
              </a:extLst>
            </p:cNvPr>
            <p:cNvCxnSpPr/>
            <p:nvPr/>
          </p:nvCxnSpPr>
          <p:spPr>
            <a:xfrm>
              <a:off x="6038597" y="2578928"/>
              <a:ext cx="0" cy="1143000"/>
            </a:xfrm>
            <a:prstGeom prst="straightConnector1">
              <a:avLst/>
            </a:prstGeom>
            <a:noFill/>
            <a:ln w="63495" cap="flat">
              <a:solidFill>
                <a:srgbClr val="C00000"/>
              </a:solidFill>
              <a:prstDash val="solid"/>
            </a:ln>
          </p:spPr>
        </p:cxnSp>
        <p:sp>
          <p:nvSpPr>
            <p:cNvPr id="33" name="Action Button: Movie 9">
              <a:extLst>
                <a:ext uri="{FF2B5EF4-FFF2-40B4-BE49-F238E27FC236}">
                  <a16:creationId xmlns:a16="http://schemas.microsoft.com/office/drawing/2014/main" id="{1AA5A745-50C6-4D70-9807-2A8800EB9CC8}"/>
                </a:ext>
              </a:extLst>
            </p:cNvPr>
            <p:cNvSpPr/>
            <p:nvPr/>
          </p:nvSpPr>
          <p:spPr>
            <a:xfrm rot="10799991">
              <a:off x="6489195" y="2613565"/>
              <a:ext cx="1042416" cy="1042416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abs f0"/>
                <a:gd name="f5" fmla="abs f1"/>
                <a:gd name="f6" fmla="abs f2"/>
                <a:gd name="f7" fmla="val f3"/>
                <a:gd name="f8" fmla="?: f4 f0 1"/>
                <a:gd name="f9" fmla="?: f5 f1 1"/>
                <a:gd name="f10" fmla="?: f6 f2 1"/>
                <a:gd name="f11" fmla="*/ f8 1 21600"/>
                <a:gd name="f12" fmla="*/ f9 1 21600"/>
                <a:gd name="f13" fmla="*/ 21600 f8 1"/>
                <a:gd name="f14" fmla="*/ 21600 f9 1"/>
                <a:gd name="f15" fmla="min f12 f11"/>
                <a:gd name="f16" fmla="*/ f13 1 f10"/>
                <a:gd name="f17" fmla="*/ f14 1 f10"/>
                <a:gd name="f18" fmla="val f16"/>
                <a:gd name="f19" fmla="val f17"/>
                <a:gd name="f20" fmla="*/ f7 f15 1"/>
                <a:gd name="f21" fmla="+- f19 0 f7"/>
                <a:gd name="f22" fmla="+- f18 0 f7"/>
                <a:gd name="f23" fmla="*/ f18 f15 1"/>
                <a:gd name="f24" fmla="*/ f19 f15 1"/>
                <a:gd name="f25" fmla="*/ f21 1 2"/>
                <a:gd name="f26" fmla="*/ f22 1 2"/>
                <a:gd name="f27" fmla="min f22 f21"/>
                <a:gd name="f28" fmla="+- f7 f25 0"/>
                <a:gd name="f29" fmla="+- f7 f26 0"/>
                <a:gd name="f30" fmla="*/ f27 3 1"/>
                <a:gd name="f31" fmla="*/ f30 1 8"/>
                <a:gd name="f32" fmla="*/ f30 1 4"/>
                <a:gd name="f33" fmla="+- f28 0 f31"/>
                <a:gd name="f34" fmla="+- f29 0 f31"/>
                <a:gd name="f35" fmla="+- f29 f31 0"/>
                <a:gd name="f36" fmla="*/ f32 1455 1"/>
                <a:gd name="f37" fmla="*/ f32 1905 1"/>
                <a:gd name="f38" fmla="*/ f32 2325 1"/>
                <a:gd name="f39" fmla="*/ f32 16155 1"/>
                <a:gd name="f40" fmla="*/ f32 17010 1"/>
                <a:gd name="f41" fmla="*/ f32 19335 1"/>
                <a:gd name="f42" fmla="*/ f32 19725 1"/>
                <a:gd name="f43" fmla="*/ f32 20595 1"/>
                <a:gd name="f44" fmla="*/ f32 5280 1"/>
                <a:gd name="f45" fmla="*/ f32 5730 1"/>
                <a:gd name="f46" fmla="*/ f32 6630 1"/>
                <a:gd name="f47" fmla="*/ f32 7492 1"/>
                <a:gd name="f48" fmla="*/ f32 9067 1"/>
                <a:gd name="f49" fmla="*/ f32 9555 1"/>
                <a:gd name="f50" fmla="*/ f32 13342 1"/>
                <a:gd name="f51" fmla="*/ f32 14580 1"/>
                <a:gd name="f52" fmla="*/ f32 15592 1"/>
                <a:gd name="f53" fmla="*/ f36 1 21600"/>
                <a:gd name="f54" fmla="*/ f37 1 21600"/>
                <a:gd name="f55" fmla="*/ f38 1 21600"/>
                <a:gd name="f56" fmla="*/ f39 1 21600"/>
                <a:gd name="f57" fmla="*/ f40 1 21600"/>
                <a:gd name="f58" fmla="*/ f41 1 21600"/>
                <a:gd name="f59" fmla="*/ f42 1 21600"/>
                <a:gd name="f60" fmla="*/ f43 1 21600"/>
                <a:gd name="f61" fmla="*/ f44 1 21600"/>
                <a:gd name="f62" fmla="*/ f45 1 21600"/>
                <a:gd name="f63" fmla="*/ f46 1 21600"/>
                <a:gd name="f64" fmla="*/ f47 1 21600"/>
                <a:gd name="f65" fmla="*/ f48 1 21600"/>
                <a:gd name="f66" fmla="*/ f49 1 21600"/>
                <a:gd name="f67" fmla="*/ f50 1 21600"/>
                <a:gd name="f68" fmla="*/ f51 1 21600"/>
                <a:gd name="f69" fmla="*/ f52 1 21600"/>
                <a:gd name="f70" fmla="*/ f34 f15 1"/>
                <a:gd name="f71" fmla="*/ f35 f15 1"/>
                <a:gd name="f72" fmla="+- f34 f53 0"/>
                <a:gd name="f73" fmla="+- f34 f54 0"/>
                <a:gd name="f74" fmla="+- f34 f55 0"/>
                <a:gd name="f75" fmla="+- f34 f56 0"/>
                <a:gd name="f76" fmla="+- f34 f57 0"/>
                <a:gd name="f77" fmla="+- f34 f58 0"/>
                <a:gd name="f78" fmla="+- f34 f59 0"/>
                <a:gd name="f79" fmla="+- f34 f60 0"/>
                <a:gd name="f80" fmla="+- f33 f61 0"/>
                <a:gd name="f81" fmla="+- f33 f62 0"/>
                <a:gd name="f82" fmla="+- f33 f63 0"/>
                <a:gd name="f83" fmla="+- f33 f64 0"/>
                <a:gd name="f84" fmla="+- f33 f65 0"/>
                <a:gd name="f85" fmla="+- f33 f66 0"/>
                <a:gd name="f86" fmla="+- f33 f67 0"/>
                <a:gd name="f87" fmla="+- f33 f68 0"/>
                <a:gd name="f88" fmla="+- f33 f69 0"/>
                <a:gd name="f89" fmla="*/ f80 f15 1"/>
                <a:gd name="f90" fmla="*/ f85 f15 1"/>
                <a:gd name="f91" fmla="*/ f72 f15 1"/>
                <a:gd name="f92" fmla="*/ f73 f15 1"/>
                <a:gd name="f93" fmla="*/ f84 f15 1"/>
                <a:gd name="f94" fmla="*/ f74 f15 1"/>
                <a:gd name="f95" fmla="*/ f88 f15 1"/>
                <a:gd name="f96" fmla="*/ f76 f15 1"/>
                <a:gd name="f97" fmla="*/ f86 f15 1"/>
                <a:gd name="f98" fmla="*/ f77 f15 1"/>
                <a:gd name="f99" fmla="*/ f79 f15 1"/>
                <a:gd name="f100" fmla="*/ f87 f15 1"/>
                <a:gd name="f101" fmla="*/ f82 f15 1"/>
                <a:gd name="f102" fmla="*/ f78 f15 1"/>
                <a:gd name="f103" fmla="*/ f83 f15 1"/>
                <a:gd name="f104" fmla="*/ f75 f15 1"/>
                <a:gd name="f105" fmla="*/ f8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0" r="f23" b="f24"/>
              <a:pathLst>
                <a:path stroke="0">
                  <a:moveTo>
                    <a:pt x="f20" y="f20"/>
                  </a:moveTo>
                  <a:lnTo>
                    <a:pt x="f23" y="f20"/>
                  </a:lnTo>
                  <a:lnTo>
                    <a:pt x="f23" y="f24"/>
                  </a:lnTo>
                  <a:lnTo>
                    <a:pt x="f20" y="f24"/>
                  </a:lnTo>
                  <a:close/>
                  <a:moveTo>
                    <a:pt x="f70" y="f89"/>
                  </a:moveTo>
                  <a:lnTo>
                    <a:pt x="f70" y="f90"/>
                  </a:lnTo>
                  <a:lnTo>
                    <a:pt x="f91" y="f90"/>
                  </a:lnTo>
                  <a:lnTo>
                    <a:pt x="f92" y="f93"/>
                  </a:lnTo>
                  <a:lnTo>
                    <a:pt x="f94" y="f93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6" y="f97"/>
                  </a:lnTo>
                  <a:lnTo>
                    <a:pt x="f98" y="f97"/>
                  </a:lnTo>
                  <a:lnTo>
                    <a:pt x="f99" y="f100"/>
                  </a:lnTo>
                  <a:lnTo>
                    <a:pt x="f71" y="f100"/>
                  </a:lnTo>
                  <a:lnTo>
                    <a:pt x="f71" y="f101"/>
                  </a:lnTo>
                  <a:lnTo>
                    <a:pt x="f99" y="f101"/>
                  </a:lnTo>
                  <a:lnTo>
                    <a:pt x="f102" y="f103"/>
                  </a:lnTo>
                  <a:lnTo>
                    <a:pt x="f96" y="f103"/>
                  </a:lnTo>
                  <a:lnTo>
                    <a:pt x="f96" y="f101"/>
                  </a:lnTo>
                  <a:lnTo>
                    <a:pt x="f104" y="f105"/>
                  </a:lnTo>
                  <a:lnTo>
                    <a:pt x="f92" y="f105"/>
                  </a:lnTo>
                  <a:lnTo>
                    <a:pt x="f91" y="f89"/>
                  </a:lnTo>
                  <a:close/>
                </a:path>
                <a:path stroke="0">
                  <a:moveTo>
                    <a:pt x="f70" y="f89"/>
                  </a:moveTo>
                  <a:lnTo>
                    <a:pt x="f70" y="f90"/>
                  </a:lnTo>
                  <a:lnTo>
                    <a:pt x="f91" y="f90"/>
                  </a:lnTo>
                  <a:lnTo>
                    <a:pt x="f92" y="f93"/>
                  </a:lnTo>
                  <a:lnTo>
                    <a:pt x="f94" y="f93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6" y="f97"/>
                  </a:lnTo>
                  <a:lnTo>
                    <a:pt x="f98" y="f97"/>
                  </a:lnTo>
                  <a:lnTo>
                    <a:pt x="f99" y="f100"/>
                  </a:lnTo>
                  <a:lnTo>
                    <a:pt x="f71" y="f100"/>
                  </a:lnTo>
                  <a:lnTo>
                    <a:pt x="f71" y="f101"/>
                  </a:lnTo>
                  <a:lnTo>
                    <a:pt x="f99" y="f101"/>
                  </a:lnTo>
                  <a:lnTo>
                    <a:pt x="f102" y="f103"/>
                  </a:lnTo>
                  <a:lnTo>
                    <a:pt x="f96" y="f103"/>
                  </a:lnTo>
                  <a:lnTo>
                    <a:pt x="f96" y="f101"/>
                  </a:lnTo>
                  <a:lnTo>
                    <a:pt x="f104" y="f105"/>
                  </a:lnTo>
                  <a:lnTo>
                    <a:pt x="f92" y="f105"/>
                  </a:lnTo>
                  <a:lnTo>
                    <a:pt x="f91" y="f89"/>
                  </a:lnTo>
                  <a:close/>
                </a:path>
                <a:path fill="none">
                  <a:moveTo>
                    <a:pt x="f70" y="f89"/>
                  </a:moveTo>
                  <a:lnTo>
                    <a:pt x="f91" y="f89"/>
                  </a:lnTo>
                  <a:lnTo>
                    <a:pt x="f92" y="f105"/>
                  </a:lnTo>
                  <a:lnTo>
                    <a:pt x="f104" y="f105"/>
                  </a:lnTo>
                  <a:lnTo>
                    <a:pt x="f96" y="f101"/>
                  </a:lnTo>
                  <a:lnTo>
                    <a:pt x="f96" y="f103"/>
                  </a:lnTo>
                  <a:lnTo>
                    <a:pt x="f102" y="f103"/>
                  </a:lnTo>
                  <a:lnTo>
                    <a:pt x="f99" y="f101"/>
                  </a:lnTo>
                  <a:lnTo>
                    <a:pt x="f71" y="f101"/>
                  </a:lnTo>
                  <a:lnTo>
                    <a:pt x="f71" y="f100"/>
                  </a:lnTo>
                  <a:lnTo>
                    <a:pt x="f99" y="f100"/>
                  </a:lnTo>
                  <a:lnTo>
                    <a:pt x="f98" y="f97"/>
                  </a:lnTo>
                  <a:lnTo>
                    <a:pt x="f96" y="f97"/>
                  </a:lnTo>
                  <a:lnTo>
                    <a:pt x="f96" y="f95"/>
                  </a:lnTo>
                  <a:lnTo>
                    <a:pt x="f94" y="f95"/>
                  </a:lnTo>
                  <a:lnTo>
                    <a:pt x="f94" y="f93"/>
                  </a:lnTo>
                  <a:lnTo>
                    <a:pt x="f92" y="f93"/>
                  </a:lnTo>
                  <a:lnTo>
                    <a:pt x="f91" y="f90"/>
                  </a:lnTo>
                  <a:lnTo>
                    <a:pt x="f70" y="f90"/>
                  </a:lnTo>
                  <a:close/>
                </a:path>
                <a:path fill="none">
                  <a:moveTo>
                    <a:pt x="f20" y="f20"/>
                  </a:moveTo>
                  <a:lnTo>
                    <a:pt x="f23" y="f20"/>
                  </a:lnTo>
                  <a:lnTo>
                    <a:pt x="f23" y="f24"/>
                  </a:lnTo>
                  <a:lnTo>
                    <a:pt x="f20" y="f24"/>
                  </a:lnTo>
                  <a:close/>
                </a:path>
              </a:pathLst>
            </a:custGeom>
            <a:solidFill>
              <a:srgbClr val="FFFFFF"/>
            </a:solidFill>
            <a:ln w="9528" cap="flat">
              <a:solidFill>
                <a:srgbClr val="2A6EBB"/>
              </a:solidFill>
              <a:prstDash val="solid"/>
            </a:ln>
          </p:spPr>
          <p:txBody>
            <a:bodyPr vert="horz" wrap="square" lIns="45720" tIns="45720" rIns="4572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BCCC56D9-8AEA-49F9-9344-715C65C98B9F}"/>
                </a:ext>
              </a:extLst>
            </p:cNvPr>
            <p:cNvSpPr txBox="1"/>
            <p:nvPr/>
          </p:nvSpPr>
          <p:spPr>
            <a:xfrm>
              <a:off x="5363352" y="3746739"/>
              <a:ext cx="1101421" cy="46324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100" b="1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MCP</a:t>
              </a: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9EA8B719-5E30-4EB8-B592-1A948D9DA8A4}"/>
                </a:ext>
              </a:extLst>
            </p:cNvPr>
            <p:cNvSpPr txBox="1"/>
            <p:nvPr/>
          </p:nvSpPr>
          <p:spPr>
            <a:xfrm>
              <a:off x="5712721" y="2107950"/>
              <a:ext cx="1638775" cy="64679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Phosphor screen</a:t>
              </a:r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09F105AF-2BAB-4B54-AF8E-0DD4A9762AE0}"/>
                </a:ext>
              </a:extLst>
            </p:cNvPr>
            <p:cNvSpPr txBox="1"/>
            <p:nvPr/>
          </p:nvSpPr>
          <p:spPr>
            <a:xfrm>
              <a:off x="6823600" y="3655982"/>
              <a:ext cx="1482211" cy="59435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800" b="1" i="0" u="none" strike="noStrike" kern="1200" cap="none" spc="0" baseline="0" dirty="0">
                  <a:solidFill>
                    <a:srgbClr val="000000"/>
                  </a:solidFill>
                  <a:uFillTx/>
                  <a:latin typeface="Arial"/>
                  <a:cs typeface="Arial"/>
                </a:rPr>
                <a:t>Video Camera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4F84-408E-4A85-9FAC-284F0534B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378" y="177795"/>
            <a:ext cx="9067803" cy="458589"/>
          </a:xfrm>
        </p:spPr>
        <p:txBody>
          <a:bodyPr/>
          <a:lstStyle/>
          <a:p>
            <a:pPr lvl="0"/>
            <a:r>
              <a:rPr lang="en-US" sz="2800" dirty="0"/>
              <a:t>List of successful D&gt;4 dimensionality scans*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Content Placeholder 3">
                <a:extLst>
                  <a:ext uri="{FF2B5EF4-FFF2-40B4-BE49-F238E27FC236}">
                    <a16:creationId xmlns:a16="http://schemas.microsoft.com/office/drawing/2014/main" id="{A5BB5480-1F54-4DC0-9A29-C7E26E35CBD1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04796" y="761996"/>
              <a:ext cx="8566142" cy="518160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{5C22544A-7EE6-4342-B048-85BDC9FD1C3A}</a:tableStyleId>
                  </a:tblPr>
                  <a:tblGrid>
                    <a:gridCol w="1447796">
                      <a:extLst>
                        <a:ext uri="{9D8B030D-6E8A-4147-A177-3AD203B41FA5}">
                          <a16:colId xmlns:a16="http://schemas.microsoft.com/office/drawing/2014/main" val="654116383"/>
                        </a:ext>
                      </a:extLst>
                    </a:gridCol>
                    <a:gridCol w="999667">
                      <a:extLst>
                        <a:ext uri="{9D8B030D-6E8A-4147-A177-3AD203B41FA5}">
                          <a16:colId xmlns:a16="http://schemas.microsoft.com/office/drawing/2014/main" val="2721971615"/>
                        </a:ext>
                      </a:extLst>
                    </a:gridCol>
                    <a:gridCol w="676729">
                      <a:extLst>
                        <a:ext uri="{9D8B030D-6E8A-4147-A177-3AD203B41FA5}">
                          <a16:colId xmlns:a16="http://schemas.microsoft.com/office/drawing/2014/main" val="1051945955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2493727185"/>
                        </a:ext>
                      </a:extLst>
                    </a:gridCol>
                    <a:gridCol w="1219196">
                      <a:extLst>
                        <a:ext uri="{9D8B030D-6E8A-4147-A177-3AD203B41FA5}">
                          <a16:colId xmlns:a16="http://schemas.microsoft.com/office/drawing/2014/main" val="226536030"/>
                        </a:ext>
                      </a:extLst>
                    </a:gridCol>
                    <a:gridCol w="1295403">
                      <a:extLst>
                        <a:ext uri="{9D8B030D-6E8A-4147-A177-3AD203B41FA5}">
                          <a16:colId xmlns:a16="http://schemas.microsoft.com/office/drawing/2014/main" val="2973773064"/>
                        </a:ext>
                      </a:extLst>
                    </a:gridCol>
                    <a:gridCol w="1327151">
                      <a:extLst>
                        <a:ext uri="{9D8B030D-6E8A-4147-A177-3AD203B41FA5}">
                          <a16:colId xmlns:a16="http://schemas.microsoft.com/office/drawing/2014/main" val="3455094422"/>
                        </a:ext>
                      </a:extLst>
                    </a:gridCol>
                  </a:tblGrid>
                  <a:tr h="38100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dirty="0"/>
                            <a:t>Date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𝒃𝒆𝒂𝒎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 dirty="0"/>
                            <a:t>Scan</a:t>
                          </a:r>
                          <a:r>
                            <a:rPr lang="en-US" sz="1600" baseline="0" dirty="0"/>
                            <a:t> time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 dirty="0"/>
                            <a:t>Rep.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 dirty="0"/>
                            <a:t># points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en-US" sz="1600" dirty="0"/>
                            <a:t>Average # </a:t>
                          </a:r>
                        </a:p>
                        <a:p>
                          <a:pPr lvl="0"/>
                          <a:r>
                            <a:rPr lang="en-US" sz="1600" dirty="0"/>
                            <a:t>steps / dim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370979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28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0h 45min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270,000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200" b="1" dirty="0"/>
                            <a:t>~12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03608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28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0h 40min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240,000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71313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29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43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3h 55min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1,530,000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86598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30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41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3h 00min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1,080,000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321567"/>
                      </a:ext>
                    </a:extLst>
                  </a:tr>
                  <a:tr h="304796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21 Dec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38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5h 00min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1,800,000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690695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 Mar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32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2h 50min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1,020,000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56241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 Mar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5h 10min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1,860,000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532791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8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41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20h 05min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7,300,000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551782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10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19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4h 50min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1,740,000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29352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12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30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4h 30min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1,620,000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9323599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10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25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13h 8min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4,730,000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2217053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11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25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15h 25min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5,550,000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4192889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12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26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15h 20min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5,520,000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080523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13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24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12h 35min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 dirty="0"/>
                            <a:t>4,530,000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 dirty="0"/>
                            <a:t>~21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87314"/>
                      </a:ext>
                    </a:extLst>
                  </a:tr>
                  <a:tr h="289563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25 Oct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39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32h 06min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2.5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</a:rPr>
                            <a:t>5,675,740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</a:rPr>
                            <a:t>~13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1437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Content Placeholder 3">
                <a:extLst>
                  <a:ext uri="{FF2B5EF4-FFF2-40B4-BE49-F238E27FC236}">
                    <a16:creationId xmlns:a16="http://schemas.microsoft.com/office/drawing/2014/main" id="{A5BB5480-1F54-4DC0-9A29-C7E26E35CBD1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304796" y="761996"/>
              <a:ext cx="8566142" cy="518160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{5C22544A-7EE6-4342-B048-85BDC9FD1C3A}</a:tableStyleId>
                  </a:tblPr>
                  <a:tblGrid>
                    <a:gridCol w="1447796">
                      <a:extLst>
                        <a:ext uri="{9D8B030D-6E8A-4147-A177-3AD203B41FA5}">
                          <a16:colId xmlns:a16="http://schemas.microsoft.com/office/drawing/2014/main" val="654116383"/>
                        </a:ext>
                      </a:extLst>
                    </a:gridCol>
                    <a:gridCol w="999667">
                      <a:extLst>
                        <a:ext uri="{9D8B030D-6E8A-4147-A177-3AD203B41FA5}">
                          <a16:colId xmlns:a16="http://schemas.microsoft.com/office/drawing/2014/main" val="2721971615"/>
                        </a:ext>
                      </a:extLst>
                    </a:gridCol>
                    <a:gridCol w="676729">
                      <a:extLst>
                        <a:ext uri="{9D8B030D-6E8A-4147-A177-3AD203B41FA5}">
                          <a16:colId xmlns:a16="http://schemas.microsoft.com/office/drawing/2014/main" val="1051945955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2493727185"/>
                        </a:ext>
                      </a:extLst>
                    </a:gridCol>
                    <a:gridCol w="1219196">
                      <a:extLst>
                        <a:ext uri="{9D8B030D-6E8A-4147-A177-3AD203B41FA5}">
                          <a16:colId xmlns:a16="http://schemas.microsoft.com/office/drawing/2014/main" val="226536030"/>
                        </a:ext>
                      </a:extLst>
                    </a:gridCol>
                    <a:gridCol w="1295403">
                      <a:extLst>
                        <a:ext uri="{9D8B030D-6E8A-4147-A177-3AD203B41FA5}">
                          <a16:colId xmlns:a16="http://schemas.microsoft.com/office/drawing/2014/main" val="2973773064"/>
                        </a:ext>
                      </a:extLst>
                    </a:gridCol>
                    <a:gridCol w="1327151">
                      <a:extLst>
                        <a:ext uri="{9D8B030D-6E8A-4147-A177-3AD203B41FA5}">
                          <a16:colId xmlns:a16="http://schemas.microsoft.com/office/drawing/2014/main" val="3455094422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/>
                            <a:t>Date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5732" t="-2105" r="-615244" b="-809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/>
                            <a:t>Scan</a:t>
                          </a:r>
                          <a:r>
                            <a:rPr lang="en-US" sz="1600" baseline="0"/>
                            <a:t> time</a:t>
                          </a:r>
                          <a:endParaRPr lang="en-US" sz="16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/>
                            <a:t>Rep.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/>
                            <a:t># points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en-US" sz="1600"/>
                            <a:t>Average # </a:t>
                          </a:r>
                        </a:p>
                        <a:p>
                          <a:pPr lvl="0"/>
                          <a:r>
                            <a:rPr lang="en-US" sz="1600"/>
                            <a:t>steps / dim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370979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28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0h 45min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270,000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200" b="1"/>
                            <a:t>~12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03608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28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0h 40min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240,000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971313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29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43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3h 55min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1,530,000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86598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30 Nov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41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3h 00min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1,080,000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3215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21 Dec 2016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38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5h 00min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1,800,000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690695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 Mar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32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2h 50min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1,020,000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562412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 Mar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5h 10min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1,860,000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55327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8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41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20h 05min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7,300,000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551782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10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19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4h 50min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1,740,000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29352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12 May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30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4h 30min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1,620,000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~17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932359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10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25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13h 8min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4,730,000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221705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11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25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15h 25min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5,550,000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41928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12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26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15h 20min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5,520,000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908052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13 Jul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24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12h 35min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/>
                            <a:t>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400" b="1"/>
                            <a:t>4,530,000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200" b="1"/>
                            <a:t>~21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78731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25 Oct 2017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39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32h 06min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2.5 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sz="1600" b="1">
                              <a:solidFill>
                                <a:srgbClr val="C00000"/>
                              </a:solidFill>
                            </a:rPr>
                            <a:t>5,675,740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/>
                          </a:pPr>
                          <a:r>
                            <a:rPr lang="en-US" sz="1400" b="1">
                              <a:solidFill>
                                <a:srgbClr val="C00000"/>
                              </a:solidFill>
                            </a:rPr>
                            <a:t>~13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1437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4">
            <a:extLst>
              <a:ext uri="{FF2B5EF4-FFF2-40B4-BE49-F238E27FC236}">
                <a16:creationId xmlns:a16="http://schemas.microsoft.com/office/drawing/2014/main" id="{6F3B42B7-5A4A-4491-AE8D-D14963F1CEDD}"/>
              </a:ext>
            </a:extLst>
          </p:cNvPr>
          <p:cNvSpPr txBox="1"/>
          <p:nvPr/>
        </p:nvSpPr>
        <p:spPr>
          <a:xfrm>
            <a:off x="304796" y="6019796"/>
            <a:ext cx="6400800" cy="5355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* Many more of D=1,2,3,4 scans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Arial"/>
                <a:cs typeface="Arial"/>
              </a:rPr>
              <a:t>and some of D=5,6 but not finished successfully are not listed</a:t>
            </a:r>
          </a:p>
        </p:txBody>
      </p:sp>
    </p:spTree>
    <p:extLst>
      <p:ext uri="{BB962C8B-B14F-4D97-AF65-F5344CB8AC3E}">
        <p14:creationId xmlns:p14="http://schemas.microsoft.com/office/powerpoint/2010/main" val="36632609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0F00CE-3673-4C95-98E3-566F807119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C61A00-E6C3-4EA1-9A64-4282B46C631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44126A1-89F5-46A8-9781-F472D536A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5991</TotalTime>
  <Words>1440</Words>
  <Application>Microsoft Office PowerPoint</Application>
  <PresentationFormat>On-screen Show (4:3)</PresentationFormat>
  <Paragraphs>408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Arial Narrow</vt:lpstr>
      <vt:lpstr>Baskerville Old Face</vt:lpstr>
      <vt:lpstr>Calibri</vt:lpstr>
      <vt:lpstr>Cambria Math</vt:lpstr>
      <vt:lpstr>Symbol</vt:lpstr>
      <vt:lpstr>Default Theme</vt:lpstr>
      <vt:lpstr>Beam Test Facility Performance Update</vt:lpstr>
      <vt:lpstr>SNS Beam Test Facility (BTF) is close replica of SNS Front End</vt:lpstr>
      <vt:lpstr>BTF construction and operation timeline</vt:lpstr>
      <vt:lpstr>BTF recovery and future operation timeline</vt:lpstr>
      <vt:lpstr>BTF diagnostics for measuring RFQ output beam</vt:lpstr>
      <vt:lpstr>BTF can be used for</vt:lpstr>
      <vt:lpstr> High Intensity Beam Dynamics Experiment  </vt:lpstr>
      <vt:lpstr>6D Phase space measurement principle</vt:lpstr>
      <vt:lpstr>List of successful D&gt;4 dimensionality scans* </vt:lpstr>
      <vt:lpstr>Beam stability during 6D scan</vt:lpstr>
      <vt:lpstr>Observed correlation in x’-w partial projection</vt:lpstr>
      <vt:lpstr>Similar patterns are observed in beam simulation with strong space charge  </vt:lpstr>
      <vt:lpstr>Successful demonstration of 6D phase space  measurement technique and finding previously unknown correlations already opens new R&amp;D possibilities for training young researchers and engaging small business</vt:lpstr>
      <vt:lpstr>Focus-Drift-Defocus-Drift (FODO) line experiment</vt:lpstr>
      <vt:lpstr>FODO beam line design</vt:lpstr>
      <vt:lpstr>BTF beam line simulation Graphical User Interface</vt:lpstr>
      <vt:lpstr>High Dynamic Range measurements (halo) </vt:lpstr>
      <vt:lpstr>Long Term BTF development</vt:lpstr>
      <vt:lpstr>Summary</vt:lpstr>
      <vt:lpstr>Scan time reduction opportunities</vt:lpstr>
      <vt:lpstr>Permanent Magnet FODO line quadrupoles </vt:lpstr>
      <vt:lpstr>Moderator Demonstration Facility</vt:lpstr>
    </vt:vector>
  </TitlesOfParts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Eady, Lisa B.</dc:creator>
  <cp:lastModifiedBy>Eady, Lisa B.</cp:lastModifiedBy>
  <cp:revision>338</cp:revision>
  <cp:lastPrinted>2018-03-29T16:54:59Z</cp:lastPrinted>
  <dcterms:created xsi:type="dcterms:W3CDTF">2015-08-12T14:41:53Z</dcterms:created>
  <dcterms:modified xsi:type="dcterms:W3CDTF">2018-05-14T14:24:40Z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