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36"/>
  </p:notesMasterIdLst>
  <p:handoutMasterIdLst>
    <p:handoutMasterId r:id="rId37"/>
  </p:handoutMasterIdLst>
  <p:sldIdLst>
    <p:sldId id="256" r:id="rId5"/>
    <p:sldId id="269" r:id="rId6"/>
    <p:sldId id="287" r:id="rId7"/>
    <p:sldId id="279" r:id="rId8"/>
    <p:sldId id="281" r:id="rId9"/>
    <p:sldId id="280" r:id="rId10"/>
    <p:sldId id="294" r:id="rId11"/>
    <p:sldId id="288" r:id="rId12"/>
    <p:sldId id="272" r:id="rId13"/>
    <p:sldId id="290" r:id="rId14"/>
    <p:sldId id="291" r:id="rId15"/>
    <p:sldId id="289" r:id="rId16"/>
    <p:sldId id="275" r:id="rId17"/>
    <p:sldId id="274" r:id="rId18"/>
    <p:sldId id="276" r:id="rId19"/>
    <p:sldId id="292" r:id="rId20"/>
    <p:sldId id="293" r:id="rId21"/>
    <p:sldId id="283" r:id="rId22"/>
    <p:sldId id="284" r:id="rId23"/>
    <p:sldId id="285" r:id="rId24"/>
    <p:sldId id="266" r:id="rId25"/>
    <p:sldId id="257" r:id="rId26"/>
    <p:sldId id="264" r:id="rId27"/>
    <p:sldId id="295" r:id="rId28"/>
    <p:sldId id="286" r:id="rId29"/>
    <p:sldId id="282" r:id="rId30"/>
    <p:sldId id="277" r:id="rId31"/>
    <p:sldId id="262" r:id="rId32"/>
    <p:sldId id="261" r:id="rId33"/>
    <p:sldId id="263" r:id="rId34"/>
    <p:sldId id="259" r:id="rId35"/>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05">
          <p15:clr>
            <a:srgbClr val="A4A3A4"/>
          </p15:clr>
        </p15:guide>
        <p15:guide id="2" pos="3820">
          <p15:clr>
            <a:srgbClr val="A4A3A4"/>
          </p15:clr>
        </p15:guide>
        <p15:guide id="3"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94" autoAdjust="0"/>
    <p:restoredTop sz="50000" autoAdjust="0"/>
  </p:normalViewPr>
  <p:slideViewPr>
    <p:cSldViewPr snapToGrid="0" showGuides="1">
      <p:cViewPr varScale="1">
        <p:scale>
          <a:sx n="112" d="100"/>
          <a:sy n="112" d="100"/>
        </p:scale>
        <p:origin x="108" y="462"/>
      </p:cViewPr>
      <p:guideLst>
        <p:guide orient="horz" pos="1205"/>
        <p:guide pos="3820"/>
        <p:guide pos="7412"/>
      </p:guideLst>
    </p:cSldViewPr>
  </p:slideViewPr>
  <p:notesTextViewPr>
    <p:cViewPr>
      <p:scale>
        <a:sx n="1" d="1"/>
        <a:sy n="1" d="1"/>
      </p:scale>
      <p:origin x="0" y="0"/>
    </p:cViewPr>
  </p:notesTextViewPr>
  <p:sorterViewPr>
    <p:cViewPr>
      <p:scale>
        <a:sx n="130" d="100"/>
        <a:sy n="13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5/14/2018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5/14/2018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14</a:t>
            </a:fld>
            <a:endParaRPr lang="en-US"/>
          </a:p>
        </p:txBody>
      </p:sp>
    </p:spTree>
    <p:extLst>
      <p:ext uri="{BB962C8B-B14F-4D97-AF65-F5344CB8AC3E}">
        <p14:creationId xmlns:p14="http://schemas.microsoft.com/office/powerpoint/2010/main" val="48657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had us finishing the TPPS in summer of 18. TPPS is not part of the action item.  TPPS field wiring is much more complicated due to connections with so many beamlines plus the Target areas.</a:t>
            </a:r>
          </a:p>
        </p:txBody>
      </p:sp>
      <p:sp>
        <p:nvSpPr>
          <p:cNvPr id="4" name="Slide Number Placeholder 3"/>
          <p:cNvSpPr>
            <a:spLocks noGrp="1"/>
          </p:cNvSpPr>
          <p:nvPr>
            <p:ph type="sldNum" sz="quarter" idx="10"/>
          </p:nvPr>
        </p:nvSpPr>
        <p:spPr/>
        <p:txBody>
          <a:bodyPr/>
          <a:lstStyle/>
          <a:p>
            <a:fld id="{54E672D7-8E2D-4611-973D-F4591A707C34}" type="slidenum">
              <a:rPr lang="en-US" smtClean="0"/>
              <a:t>15</a:t>
            </a:fld>
            <a:endParaRPr lang="en-US"/>
          </a:p>
        </p:txBody>
      </p:sp>
    </p:spTree>
    <p:extLst>
      <p:ext uri="{BB962C8B-B14F-4D97-AF65-F5344CB8AC3E}">
        <p14:creationId xmlns:p14="http://schemas.microsoft.com/office/powerpoint/2010/main" val="2855211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27</a:t>
            </a:fld>
            <a:endParaRPr lang="en-US"/>
          </a:p>
        </p:txBody>
      </p:sp>
    </p:spTree>
    <p:extLst>
      <p:ext uri="{BB962C8B-B14F-4D97-AF65-F5344CB8AC3E}">
        <p14:creationId xmlns:p14="http://schemas.microsoft.com/office/powerpoint/2010/main" val="6574563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344311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dirty="0"/>
              <a:t>Click to edit Master title style</a:t>
            </a:r>
          </a:p>
        </p:txBody>
      </p:sp>
      <p:sp>
        <p:nvSpPr>
          <p:cNvPr id="19"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l="51820" r="6047" b="8563"/>
          <a:stretch/>
        </p:blipFill>
        <p:spPr>
          <a:xfrm>
            <a:off x="8336280" y="65"/>
            <a:ext cx="3852545" cy="6270643"/>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922" y="6309360"/>
            <a:ext cx="1920239"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810903" y="-807261"/>
            <a:ext cx="10220258" cy="7665194"/>
          </a:xfrm>
          <a:prstGeom prst="rect">
            <a:avLst/>
          </a:prstGeom>
        </p:spPr>
      </p:pic>
      <p:pic>
        <p:nvPicPr>
          <p:cNvPr id="13" name="Picture 12"/>
          <p:cNvPicPr>
            <a:picLocks noChangeAspect="1"/>
          </p:cNvPicPr>
          <p:nvPr userDrawn="1"/>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AAC / TAC Meeting, May 15-17, 2018</a:t>
            </a:r>
          </a:p>
        </p:txBody>
      </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2922" y="6309360"/>
            <a:ext cx="1920239"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Lst>
  <p:hf sldNum="0" hd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1.emf"/></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320040"/>
            <a:ext cx="6426068" cy="1348061"/>
          </a:xfrm>
        </p:spPr>
        <p:txBody>
          <a:bodyPr/>
          <a:lstStyle/>
          <a:p>
            <a:r>
              <a:rPr lang="en-US" dirty="0"/>
              <a:t>Controls Status and Machine Protection Upgrade</a:t>
            </a:r>
          </a:p>
        </p:txBody>
      </p:sp>
      <p:sp>
        <p:nvSpPr>
          <p:cNvPr id="3" name="Subtitle 2"/>
          <p:cNvSpPr>
            <a:spLocks noGrp="1"/>
          </p:cNvSpPr>
          <p:nvPr>
            <p:ph type="subTitle" idx="1"/>
          </p:nvPr>
        </p:nvSpPr>
        <p:spPr/>
        <p:txBody>
          <a:bodyPr/>
          <a:lstStyle/>
          <a:p>
            <a:r>
              <a:rPr lang="en-US" dirty="0"/>
              <a:t>Karen S. White</a:t>
            </a:r>
          </a:p>
          <a:p>
            <a:r>
              <a:rPr lang="en-US" dirty="0"/>
              <a:t>Control Systems Group Leader</a:t>
            </a:r>
          </a:p>
          <a:p>
            <a:endParaRPr lang="en-US" dirty="0"/>
          </a:p>
          <a:p>
            <a:r>
              <a:rPr lang="en-US" dirty="0"/>
              <a:t>5/16/2018</a:t>
            </a:r>
          </a:p>
        </p:txBody>
      </p:sp>
    </p:spTree>
    <p:extLst>
      <p:ext uri="{BB962C8B-B14F-4D97-AF65-F5344CB8AC3E}">
        <p14:creationId xmlns:p14="http://schemas.microsoft.com/office/powerpoint/2010/main" val="270581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666D-3832-5C4C-B5CF-FFB639AE9EE1}"/>
              </a:ext>
            </a:extLst>
          </p:cNvPr>
          <p:cNvSpPr>
            <a:spLocks noGrp="1"/>
          </p:cNvSpPr>
          <p:nvPr>
            <p:ph type="title"/>
          </p:nvPr>
        </p:nvSpPr>
        <p:spPr>
          <a:xfrm>
            <a:off x="344288" y="320040"/>
            <a:ext cx="11422261" cy="510909"/>
          </a:xfrm>
        </p:spPr>
        <p:txBody>
          <a:bodyPr/>
          <a:lstStyle/>
          <a:p>
            <a:r>
              <a:rPr lang="en-US" dirty="0"/>
              <a:t>Support for Front End upgrades</a:t>
            </a:r>
          </a:p>
        </p:txBody>
      </p:sp>
      <p:pic>
        <p:nvPicPr>
          <p:cNvPr id="17" name="Picture 16">
            <a:extLst>
              <a:ext uri="{FF2B5EF4-FFF2-40B4-BE49-F238E27FC236}">
                <a16:creationId xmlns:a16="http://schemas.microsoft.com/office/drawing/2014/main" id="{9C0D4B94-342A-CC44-BFCD-2E957135FD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08" y="961233"/>
            <a:ext cx="5568077" cy="2890269"/>
          </a:xfrm>
          <a:prstGeom prst="rect">
            <a:avLst/>
          </a:prstGeom>
        </p:spPr>
      </p:pic>
      <p:sp>
        <p:nvSpPr>
          <p:cNvPr id="10" name="TextBox 9">
            <a:extLst>
              <a:ext uri="{FF2B5EF4-FFF2-40B4-BE49-F238E27FC236}">
                <a16:creationId xmlns:a16="http://schemas.microsoft.com/office/drawing/2014/main" id="{E57346CA-31DD-9747-AFDE-01F30A19E7D2}"/>
              </a:ext>
            </a:extLst>
          </p:cNvPr>
          <p:cNvSpPr txBox="1"/>
          <p:nvPr/>
        </p:nvSpPr>
        <p:spPr>
          <a:xfrm>
            <a:off x="344288" y="3915528"/>
            <a:ext cx="4673074" cy="341632"/>
          </a:xfrm>
          <a:prstGeom prst="rect">
            <a:avLst/>
          </a:prstGeom>
          <a:noFill/>
        </p:spPr>
        <p:txBody>
          <a:bodyPr wrap="none" rtlCol="0">
            <a:spAutoFit/>
          </a:bodyPr>
          <a:lstStyle/>
          <a:p>
            <a:pPr algn="ctr">
              <a:lnSpc>
                <a:spcPct val="90000"/>
              </a:lnSpc>
            </a:pPr>
            <a:r>
              <a:rPr lang="en-US" dirty="0"/>
              <a:t>EPS controls modified to add 65kV Interlock</a:t>
            </a:r>
          </a:p>
        </p:txBody>
      </p:sp>
      <p:pic>
        <p:nvPicPr>
          <p:cNvPr id="18" name="Picture 17">
            <a:extLst>
              <a:ext uri="{FF2B5EF4-FFF2-40B4-BE49-F238E27FC236}">
                <a16:creationId xmlns:a16="http://schemas.microsoft.com/office/drawing/2014/main" id="{CFA34309-534F-3A4B-8244-9A0F810FF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23" t="42773" r="2398" b="25411"/>
          <a:stretch/>
        </p:blipFill>
        <p:spPr>
          <a:xfrm>
            <a:off x="8250210" y="2808670"/>
            <a:ext cx="3622118" cy="2014789"/>
          </a:xfrm>
          <a:prstGeom prst="rect">
            <a:avLst/>
          </a:prstGeom>
        </p:spPr>
      </p:pic>
      <p:sp>
        <p:nvSpPr>
          <p:cNvPr id="19" name="TextBox 18">
            <a:extLst>
              <a:ext uri="{FF2B5EF4-FFF2-40B4-BE49-F238E27FC236}">
                <a16:creationId xmlns:a16="http://schemas.microsoft.com/office/drawing/2014/main" id="{20172E04-D7CC-C540-952D-BF8F478801B7}"/>
              </a:ext>
            </a:extLst>
          </p:cNvPr>
          <p:cNvSpPr txBox="1"/>
          <p:nvPr/>
        </p:nvSpPr>
        <p:spPr>
          <a:xfrm>
            <a:off x="8238780" y="4847090"/>
            <a:ext cx="3680950" cy="590931"/>
          </a:xfrm>
          <a:prstGeom prst="rect">
            <a:avLst/>
          </a:prstGeom>
          <a:noFill/>
        </p:spPr>
        <p:txBody>
          <a:bodyPr wrap="square" rtlCol="0">
            <a:spAutoFit/>
          </a:bodyPr>
          <a:lstStyle/>
          <a:p>
            <a:pPr algn="ctr">
              <a:lnSpc>
                <a:spcPct val="90000"/>
              </a:lnSpc>
            </a:pPr>
            <a:r>
              <a:rPr lang="en-US" dirty="0"/>
              <a:t>LEBT Gate Valve Interlock protects new RFQ</a:t>
            </a:r>
          </a:p>
        </p:txBody>
      </p:sp>
      <p:pic>
        <p:nvPicPr>
          <p:cNvPr id="21" name="Picture 20">
            <a:extLst>
              <a:ext uri="{FF2B5EF4-FFF2-40B4-BE49-F238E27FC236}">
                <a16:creationId xmlns:a16="http://schemas.microsoft.com/office/drawing/2014/main" id="{1D4672AF-7B8C-8643-92BA-048B82FFB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210" y="667738"/>
            <a:ext cx="3587019" cy="1968711"/>
          </a:xfrm>
          <a:prstGeom prst="rect">
            <a:avLst/>
          </a:prstGeom>
        </p:spPr>
      </p:pic>
      <p:pic>
        <p:nvPicPr>
          <p:cNvPr id="22" name="Picture 21">
            <a:extLst>
              <a:ext uri="{FF2B5EF4-FFF2-40B4-BE49-F238E27FC236}">
                <a16:creationId xmlns:a16="http://schemas.microsoft.com/office/drawing/2014/main" id="{05D02C69-B949-044D-8C87-1471B72209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202" y="4291450"/>
            <a:ext cx="3758268" cy="2033830"/>
          </a:xfrm>
          <a:prstGeom prst="rect">
            <a:avLst/>
          </a:prstGeom>
        </p:spPr>
      </p:pic>
      <p:sp>
        <p:nvSpPr>
          <p:cNvPr id="23" name="TextBox 22">
            <a:extLst>
              <a:ext uri="{FF2B5EF4-FFF2-40B4-BE49-F238E27FC236}">
                <a16:creationId xmlns:a16="http://schemas.microsoft.com/office/drawing/2014/main" id="{B924093C-2E13-B844-B1BC-89A6FF83D10E}"/>
              </a:ext>
            </a:extLst>
          </p:cNvPr>
          <p:cNvSpPr txBox="1"/>
          <p:nvPr/>
        </p:nvSpPr>
        <p:spPr>
          <a:xfrm>
            <a:off x="4268202" y="6366160"/>
            <a:ext cx="3584208" cy="369332"/>
          </a:xfrm>
          <a:prstGeom prst="rect">
            <a:avLst/>
          </a:prstGeom>
          <a:noFill/>
        </p:spPr>
        <p:txBody>
          <a:bodyPr wrap="square" rtlCol="0">
            <a:spAutoFit/>
          </a:bodyPr>
          <a:lstStyle/>
          <a:p>
            <a:r>
              <a:rPr lang="en-US" dirty="0"/>
              <a:t>LEBT Chopper Spark Detector</a:t>
            </a:r>
          </a:p>
        </p:txBody>
      </p:sp>
      <p:pic>
        <p:nvPicPr>
          <p:cNvPr id="24" name="Picture 23">
            <a:extLst>
              <a:ext uri="{FF2B5EF4-FFF2-40B4-BE49-F238E27FC236}">
                <a16:creationId xmlns:a16="http://schemas.microsoft.com/office/drawing/2014/main" id="{3547C9E4-BB6F-324F-B19F-174111681A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5931" y="1977403"/>
            <a:ext cx="2127647" cy="2144778"/>
          </a:xfrm>
          <a:prstGeom prst="rect">
            <a:avLst/>
          </a:prstGeom>
        </p:spPr>
      </p:pic>
    </p:spTree>
    <p:extLst>
      <p:ext uri="{BB962C8B-B14F-4D97-AF65-F5344CB8AC3E}">
        <p14:creationId xmlns:p14="http://schemas.microsoft.com/office/powerpoint/2010/main" val="22954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E0E1CC-CF00-3E4E-91F4-C63A7F2AABDF}"/>
              </a:ext>
            </a:extLst>
          </p:cNvPr>
          <p:cNvPicPr>
            <a:picLocks noChangeAspect="1"/>
          </p:cNvPicPr>
          <p:nvPr/>
        </p:nvPicPr>
        <p:blipFill>
          <a:blip r:embed="rId2"/>
          <a:stretch>
            <a:fillRect/>
          </a:stretch>
        </p:blipFill>
        <p:spPr>
          <a:xfrm>
            <a:off x="8124455" y="606618"/>
            <a:ext cx="3833299" cy="2832990"/>
          </a:xfrm>
          <a:prstGeom prst="rect">
            <a:avLst/>
          </a:prstGeom>
        </p:spPr>
      </p:pic>
      <p:sp>
        <p:nvSpPr>
          <p:cNvPr id="2" name="Title 1">
            <a:extLst>
              <a:ext uri="{FF2B5EF4-FFF2-40B4-BE49-F238E27FC236}">
                <a16:creationId xmlns:a16="http://schemas.microsoft.com/office/drawing/2014/main" id="{650C666D-3832-5C4C-B5CF-FFB639AE9EE1}"/>
              </a:ext>
            </a:extLst>
          </p:cNvPr>
          <p:cNvSpPr>
            <a:spLocks noGrp="1"/>
          </p:cNvSpPr>
          <p:nvPr>
            <p:ph type="title"/>
          </p:nvPr>
        </p:nvSpPr>
        <p:spPr>
          <a:xfrm>
            <a:off x="344288" y="320040"/>
            <a:ext cx="11422261" cy="510909"/>
          </a:xfrm>
        </p:spPr>
        <p:txBody>
          <a:bodyPr/>
          <a:lstStyle/>
          <a:p>
            <a:r>
              <a:rPr lang="en-US" dirty="0"/>
              <a:t>Support for Target system upgrades</a:t>
            </a:r>
          </a:p>
        </p:txBody>
      </p:sp>
      <p:pic>
        <p:nvPicPr>
          <p:cNvPr id="4" name="Content Placeholder 7">
            <a:extLst>
              <a:ext uri="{FF2B5EF4-FFF2-40B4-BE49-F238E27FC236}">
                <a16:creationId xmlns:a16="http://schemas.microsoft.com/office/drawing/2014/main" id="{82D38027-BAD4-D547-9FB4-7E3E91AED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689" y="3576653"/>
            <a:ext cx="3902371" cy="2926778"/>
          </a:xfrm>
          <a:prstGeom prst="rect">
            <a:avLst/>
          </a:prstGeom>
        </p:spPr>
      </p:pic>
      <p:sp>
        <p:nvSpPr>
          <p:cNvPr id="5" name="Text Placeholder 2">
            <a:extLst>
              <a:ext uri="{FF2B5EF4-FFF2-40B4-BE49-F238E27FC236}">
                <a16:creationId xmlns:a16="http://schemas.microsoft.com/office/drawing/2014/main" id="{621743B7-D4EF-D745-930F-09A93A571B01}"/>
              </a:ext>
            </a:extLst>
          </p:cNvPr>
          <p:cNvSpPr txBox="1">
            <a:spLocks/>
          </p:cNvSpPr>
          <p:nvPr/>
        </p:nvSpPr>
        <p:spPr bwMode="auto">
          <a:xfrm>
            <a:off x="7034130" y="6515402"/>
            <a:ext cx="2180650" cy="373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b="1" kern="1200">
                <a:solidFill>
                  <a:schemeClr val="tx2"/>
                </a:solidFill>
                <a:latin typeface="+mn-lt"/>
                <a:ea typeface="+mn-ea"/>
                <a:cs typeface="+mn-cs"/>
              </a:defRPr>
            </a:lvl1pPr>
            <a:lvl2pPr marL="457200" indent="0" algn="l" rtl="0" eaLnBrk="1" fontAlgn="base" hangingPunct="1">
              <a:lnSpc>
                <a:spcPct val="90000"/>
              </a:lnSpc>
              <a:spcBef>
                <a:spcPts val="800"/>
              </a:spcBef>
              <a:spcAft>
                <a:spcPct val="0"/>
              </a:spcAft>
              <a:buClr>
                <a:schemeClr val="tx2"/>
              </a:buClr>
              <a:buFont typeface="Arial" charset="0"/>
              <a:buNone/>
              <a:defRPr sz="2000" b="1" kern="1200">
                <a:solidFill>
                  <a:schemeClr val="tx1"/>
                </a:solidFill>
                <a:latin typeface="+mn-lt"/>
                <a:ea typeface="+mn-ea"/>
                <a:cs typeface="+mn-cs"/>
              </a:defRPr>
            </a:lvl2pPr>
            <a:lvl3pPr marL="914400" indent="0" algn="l" rtl="0" eaLnBrk="1" fontAlgn="base" hangingPunct="1">
              <a:lnSpc>
                <a:spcPct val="90000"/>
              </a:lnSpc>
              <a:spcBef>
                <a:spcPts val="800"/>
              </a:spcBef>
              <a:spcAft>
                <a:spcPct val="0"/>
              </a:spcAft>
              <a:buClr>
                <a:schemeClr val="tx2"/>
              </a:buClr>
              <a:buFont typeface="Arial" charset="0"/>
              <a:buNone/>
              <a:defRPr sz="1800" b="1" kern="1200">
                <a:solidFill>
                  <a:schemeClr val="tx1"/>
                </a:solidFill>
                <a:latin typeface="+mn-lt"/>
                <a:ea typeface="+mn-ea"/>
                <a:cs typeface="+mn-cs"/>
              </a:defRPr>
            </a:lvl3pPr>
            <a:lvl4pPr marL="1371600" indent="0" algn="l" rtl="0" eaLnBrk="1" fontAlgn="base" hangingPunct="1">
              <a:lnSpc>
                <a:spcPct val="90000"/>
              </a:lnSpc>
              <a:spcBef>
                <a:spcPts val="800"/>
              </a:spcBef>
              <a:spcAft>
                <a:spcPct val="0"/>
              </a:spcAft>
              <a:buClr>
                <a:schemeClr val="tx2"/>
              </a:buClr>
              <a:buFont typeface="Arial" charset="0"/>
              <a:buNone/>
              <a:defRPr sz="1600" b="1" kern="1200">
                <a:solidFill>
                  <a:schemeClr val="tx1"/>
                </a:solidFill>
                <a:latin typeface="+mn-lt"/>
                <a:ea typeface="+mn-ea"/>
                <a:cs typeface="+mn-cs"/>
              </a:defRPr>
            </a:lvl4pPr>
            <a:lvl5pPr marL="1828800" indent="0" algn="l" rtl="0" eaLnBrk="1" fontAlgn="base" hangingPunct="1">
              <a:lnSpc>
                <a:spcPct val="90000"/>
              </a:lnSpc>
              <a:spcBef>
                <a:spcPts val="600"/>
              </a:spcBef>
              <a:spcAft>
                <a:spcPct val="0"/>
              </a:spcAft>
              <a:buClr>
                <a:schemeClr val="tx2"/>
              </a:buClr>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800" b="0" dirty="0">
                <a:solidFill>
                  <a:schemeClr val="tx1"/>
                </a:solidFill>
              </a:rPr>
              <a:t>D2O clean up skid</a:t>
            </a:r>
          </a:p>
        </p:txBody>
      </p:sp>
      <p:sp>
        <p:nvSpPr>
          <p:cNvPr id="11" name="Text Placeholder 2">
            <a:extLst>
              <a:ext uri="{FF2B5EF4-FFF2-40B4-BE49-F238E27FC236}">
                <a16:creationId xmlns:a16="http://schemas.microsoft.com/office/drawing/2014/main" id="{78167D87-E695-3245-8B65-5201B9F8F243}"/>
              </a:ext>
            </a:extLst>
          </p:cNvPr>
          <p:cNvSpPr txBox="1">
            <a:spLocks/>
          </p:cNvSpPr>
          <p:nvPr/>
        </p:nvSpPr>
        <p:spPr bwMode="auto">
          <a:xfrm>
            <a:off x="8590076" y="3259722"/>
            <a:ext cx="3457000" cy="373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b="1" kern="1200">
                <a:solidFill>
                  <a:schemeClr val="tx2"/>
                </a:solidFill>
                <a:latin typeface="+mn-lt"/>
                <a:ea typeface="+mn-ea"/>
                <a:cs typeface="+mn-cs"/>
              </a:defRPr>
            </a:lvl1pPr>
            <a:lvl2pPr marL="457200" indent="0" algn="l" rtl="0" eaLnBrk="1" fontAlgn="base" hangingPunct="1">
              <a:lnSpc>
                <a:spcPct val="90000"/>
              </a:lnSpc>
              <a:spcBef>
                <a:spcPts val="800"/>
              </a:spcBef>
              <a:spcAft>
                <a:spcPct val="0"/>
              </a:spcAft>
              <a:buClr>
                <a:schemeClr val="tx2"/>
              </a:buClr>
              <a:buFont typeface="Arial" charset="0"/>
              <a:buNone/>
              <a:defRPr sz="2000" b="1" kern="1200">
                <a:solidFill>
                  <a:schemeClr val="tx1"/>
                </a:solidFill>
                <a:latin typeface="+mn-lt"/>
                <a:ea typeface="+mn-ea"/>
                <a:cs typeface="+mn-cs"/>
              </a:defRPr>
            </a:lvl2pPr>
            <a:lvl3pPr marL="914400" indent="0" algn="l" rtl="0" eaLnBrk="1" fontAlgn="base" hangingPunct="1">
              <a:lnSpc>
                <a:spcPct val="90000"/>
              </a:lnSpc>
              <a:spcBef>
                <a:spcPts val="800"/>
              </a:spcBef>
              <a:spcAft>
                <a:spcPct val="0"/>
              </a:spcAft>
              <a:buClr>
                <a:schemeClr val="tx2"/>
              </a:buClr>
              <a:buFont typeface="Arial" charset="0"/>
              <a:buNone/>
              <a:defRPr sz="1800" b="1" kern="1200">
                <a:solidFill>
                  <a:schemeClr val="tx1"/>
                </a:solidFill>
                <a:latin typeface="+mn-lt"/>
                <a:ea typeface="+mn-ea"/>
                <a:cs typeface="+mn-cs"/>
              </a:defRPr>
            </a:lvl3pPr>
            <a:lvl4pPr marL="1371600" indent="0" algn="l" rtl="0" eaLnBrk="1" fontAlgn="base" hangingPunct="1">
              <a:lnSpc>
                <a:spcPct val="90000"/>
              </a:lnSpc>
              <a:spcBef>
                <a:spcPts val="800"/>
              </a:spcBef>
              <a:spcAft>
                <a:spcPct val="0"/>
              </a:spcAft>
              <a:buClr>
                <a:schemeClr val="tx2"/>
              </a:buClr>
              <a:buFont typeface="Arial" charset="0"/>
              <a:buNone/>
              <a:defRPr sz="1600" b="1" kern="1200">
                <a:solidFill>
                  <a:schemeClr val="tx1"/>
                </a:solidFill>
                <a:latin typeface="+mn-lt"/>
                <a:ea typeface="+mn-ea"/>
                <a:cs typeface="+mn-cs"/>
              </a:defRPr>
            </a:lvl4pPr>
            <a:lvl5pPr marL="1828800" indent="0" algn="l" rtl="0" eaLnBrk="1" fontAlgn="base" hangingPunct="1">
              <a:lnSpc>
                <a:spcPct val="90000"/>
              </a:lnSpc>
              <a:spcBef>
                <a:spcPts val="600"/>
              </a:spcBef>
              <a:spcAft>
                <a:spcPct val="0"/>
              </a:spcAft>
              <a:buClr>
                <a:schemeClr val="tx2"/>
              </a:buClr>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800" b="0" dirty="0">
                <a:solidFill>
                  <a:schemeClr val="tx1"/>
                </a:solidFill>
              </a:rPr>
              <a:t>New ATS’ for CMS controls</a:t>
            </a:r>
          </a:p>
        </p:txBody>
      </p:sp>
      <p:grpSp>
        <p:nvGrpSpPr>
          <p:cNvPr id="7" name="Group 6">
            <a:extLst>
              <a:ext uri="{FF2B5EF4-FFF2-40B4-BE49-F238E27FC236}">
                <a16:creationId xmlns:a16="http://schemas.microsoft.com/office/drawing/2014/main" id="{8716DF73-7DAE-C640-84FF-0EAA714DECB0}"/>
              </a:ext>
            </a:extLst>
          </p:cNvPr>
          <p:cNvGrpSpPr/>
          <p:nvPr/>
        </p:nvGrpSpPr>
        <p:grpSpPr>
          <a:xfrm>
            <a:off x="2837038" y="1107111"/>
            <a:ext cx="2884834" cy="2805330"/>
            <a:chOff x="6059408" y="2475926"/>
            <a:chExt cx="4532966" cy="3797743"/>
          </a:xfrm>
        </p:grpSpPr>
        <p:sp>
          <p:nvSpPr>
            <p:cNvPr id="8" name="TextBox 7">
              <a:extLst>
                <a:ext uri="{FF2B5EF4-FFF2-40B4-BE49-F238E27FC236}">
                  <a16:creationId xmlns:a16="http://schemas.microsoft.com/office/drawing/2014/main" id="{E003FB71-A05D-B044-ABAB-0EE7EE578DFF}"/>
                </a:ext>
              </a:extLst>
            </p:cNvPr>
            <p:cNvSpPr txBox="1"/>
            <p:nvPr/>
          </p:nvSpPr>
          <p:spPr>
            <a:xfrm>
              <a:off x="6059408" y="3467859"/>
              <a:ext cx="1623133" cy="840230"/>
            </a:xfrm>
            <a:prstGeom prst="rect">
              <a:avLst/>
            </a:prstGeom>
            <a:noFill/>
          </p:spPr>
          <p:txBody>
            <a:bodyPr wrap="square" rtlCol="0">
              <a:spAutoFit/>
            </a:bodyPr>
            <a:lstStyle/>
            <a:p>
              <a:pPr algn="ctr">
                <a:lnSpc>
                  <a:spcPct val="90000"/>
                </a:lnSpc>
              </a:pPr>
              <a:r>
                <a:rPr lang="en-US" dirty="0"/>
                <a:t>TT-2221</a:t>
              </a:r>
            </a:p>
            <a:p>
              <a:pPr algn="ctr">
                <a:lnSpc>
                  <a:spcPct val="90000"/>
                </a:lnSpc>
              </a:pPr>
              <a:endParaRPr lang="en-US" dirty="0"/>
            </a:p>
            <a:p>
              <a:pPr algn="ctr">
                <a:lnSpc>
                  <a:spcPct val="90000"/>
                </a:lnSpc>
              </a:pPr>
              <a:r>
                <a:rPr lang="en-US" dirty="0"/>
                <a:t>TT-2222</a:t>
              </a:r>
            </a:p>
          </p:txBody>
        </p:sp>
        <p:pic>
          <p:nvPicPr>
            <p:cNvPr id="9" name="Picture 8">
              <a:extLst>
                <a:ext uri="{FF2B5EF4-FFF2-40B4-BE49-F238E27FC236}">
                  <a16:creationId xmlns:a16="http://schemas.microsoft.com/office/drawing/2014/main" id="{0FB00080-808E-7A49-B7DE-9C982E390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781" y="2475926"/>
              <a:ext cx="2273593" cy="3797743"/>
            </a:xfrm>
            <a:prstGeom prst="rect">
              <a:avLst/>
            </a:prstGeom>
          </p:spPr>
        </p:pic>
        <p:cxnSp>
          <p:nvCxnSpPr>
            <p:cNvPr id="13" name="Straight Arrow Connector 12">
              <a:extLst>
                <a:ext uri="{FF2B5EF4-FFF2-40B4-BE49-F238E27FC236}">
                  <a16:creationId xmlns:a16="http://schemas.microsoft.com/office/drawing/2014/main" id="{F0C82256-A19A-064B-A32D-BA1E295266FB}"/>
                </a:ext>
              </a:extLst>
            </p:cNvPr>
            <p:cNvCxnSpPr>
              <a:cxnSpLocks/>
            </p:cNvCxnSpPr>
            <p:nvPr/>
          </p:nvCxnSpPr>
          <p:spPr>
            <a:xfrm flipV="1">
              <a:off x="7349706" y="3417594"/>
              <a:ext cx="2386641" cy="21378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5890FB9-FAD2-2747-A2EC-5C1D05C10717}"/>
                </a:ext>
              </a:extLst>
            </p:cNvPr>
            <p:cNvCxnSpPr>
              <a:cxnSpLocks/>
            </p:cNvCxnSpPr>
            <p:nvPr/>
          </p:nvCxnSpPr>
          <p:spPr>
            <a:xfrm>
              <a:off x="7349706" y="4129609"/>
              <a:ext cx="1570007" cy="101847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8CD1EEFA-016E-2646-9BD6-6281A84B07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79" y="3134137"/>
            <a:ext cx="4036691" cy="2758053"/>
          </a:xfrm>
          <a:prstGeom prst="rect">
            <a:avLst/>
          </a:prstGeom>
        </p:spPr>
      </p:pic>
      <p:sp>
        <p:nvSpPr>
          <p:cNvPr id="16" name="Text Placeholder 2">
            <a:extLst>
              <a:ext uri="{FF2B5EF4-FFF2-40B4-BE49-F238E27FC236}">
                <a16:creationId xmlns:a16="http://schemas.microsoft.com/office/drawing/2014/main" id="{AE322FAA-E698-5F42-BFC7-815CE2475C01}"/>
              </a:ext>
            </a:extLst>
          </p:cNvPr>
          <p:cNvSpPr txBox="1">
            <a:spLocks/>
          </p:cNvSpPr>
          <p:nvPr/>
        </p:nvSpPr>
        <p:spPr bwMode="auto">
          <a:xfrm>
            <a:off x="681552" y="5950169"/>
            <a:ext cx="3975818" cy="373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b="1" kern="1200">
                <a:solidFill>
                  <a:schemeClr val="tx2"/>
                </a:solidFill>
                <a:latin typeface="+mn-lt"/>
                <a:ea typeface="+mn-ea"/>
                <a:cs typeface="+mn-cs"/>
              </a:defRPr>
            </a:lvl1pPr>
            <a:lvl2pPr marL="457200" indent="0" algn="l" rtl="0" eaLnBrk="1" fontAlgn="base" hangingPunct="1">
              <a:lnSpc>
                <a:spcPct val="90000"/>
              </a:lnSpc>
              <a:spcBef>
                <a:spcPts val="800"/>
              </a:spcBef>
              <a:spcAft>
                <a:spcPct val="0"/>
              </a:spcAft>
              <a:buClr>
                <a:schemeClr val="tx2"/>
              </a:buClr>
              <a:buFont typeface="Arial" charset="0"/>
              <a:buNone/>
              <a:defRPr sz="2000" b="1" kern="1200">
                <a:solidFill>
                  <a:schemeClr val="tx1"/>
                </a:solidFill>
                <a:latin typeface="+mn-lt"/>
                <a:ea typeface="+mn-ea"/>
                <a:cs typeface="+mn-cs"/>
              </a:defRPr>
            </a:lvl2pPr>
            <a:lvl3pPr marL="914400" indent="0" algn="l" rtl="0" eaLnBrk="1" fontAlgn="base" hangingPunct="1">
              <a:lnSpc>
                <a:spcPct val="90000"/>
              </a:lnSpc>
              <a:spcBef>
                <a:spcPts val="800"/>
              </a:spcBef>
              <a:spcAft>
                <a:spcPct val="0"/>
              </a:spcAft>
              <a:buClr>
                <a:schemeClr val="tx2"/>
              </a:buClr>
              <a:buFont typeface="Arial" charset="0"/>
              <a:buNone/>
              <a:defRPr sz="1800" b="1" kern="1200">
                <a:solidFill>
                  <a:schemeClr val="tx1"/>
                </a:solidFill>
                <a:latin typeface="+mn-lt"/>
                <a:ea typeface="+mn-ea"/>
                <a:cs typeface="+mn-cs"/>
              </a:defRPr>
            </a:lvl3pPr>
            <a:lvl4pPr marL="1371600" indent="0" algn="l" rtl="0" eaLnBrk="1" fontAlgn="base" hangingPunct="1">
              <a:lnSpc>
                <a:spcPct val="90000"/>
              </a:lnSpc>
              <a:spcBef>
                <a:spcPts val="800"/>
              </a:spcBef>
              <a:spcAft>
                <a:spcPct val="0"/>
              </a:spcAft>
              <a:buClr>
                <a:schemeClr val="tx2"/>
              </a:buClr>
              <a:buFont typeface="Arial" charset="0"/>
              <a:buNone/>
              <a:defRPr sz="1600" b="1" kern="1200">
                <a:solidFill>
                  <a:schemeClr val="tx1"/>
                </a:solidFill>
                <a:latin typeface="+mn-lt"/>
                <a:ea typeface="+mn-ea"/>
                <a:cs typeface="+mn-cs"/>
              </a:defRPr>
            </a:lvl4pPr>
            <a:lvl5pPr marL="1828800" indent="0" algn="l" rtl="0" eaLnBrk="1" fontAlgn="base" hangingPunct="1">
              <a:lnSpc>
                <a:spcPct val="90000"/>
              </a:lnSpc>
              <a:spcBef>
                <a:spcPts val="600"/>
              </a:spcBef>
              <a:spcAft>
                <a:spcPct val="0"/>
              </a:spcAft>
              <a:buClr>
                <a:schemeClr val="tx2"/>
              </a:buClr>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800" b="0" dirty="0">
                <a:solidFill>
                  <a:schemeClr val="tx1"/>
                </a:solidFill>
              </a:rPr>
              <a:t>Thermocouples for new IRP</a:t>
            </a:r>
          </a:p>
        </p:txBody>
      </p:sp>
    </p:spTree>
    <p:extLst>
      <p:ext uri="{BB962C8B-B14F-4D97-AF65-F5344CB8AC3E}">
        <p14:creationId xmlns:p14="http://schemas.microsoft.com/office/powerpoint/2010/main" val="317773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666D-3832-5C4C-B5CF-FFB639AE9EE1}"/>
              </a:ext>
            </a:extLst>
          </p:cNvPr>
          <p:cNvSpPr>
            <a:spLocks noGrp="1"/>
          </p:cNvSpPr>
          <p:nvPr>
            <p:ph type="title"/>
          </p:nvPr>
        </p:nvSpPr>
        <p:spPr>
          <a:xfrm>
            <a:off x="344288" y="320040"/>
            <a:ext cx="11422261" cy="510909"/>
          </a:xfrm>
        </p:spPr>
        <p:txBody>
          <a:bodyPr/>
          <a:lstStyle/>
          <a:p>
            <a:r>
              <a:rPr lang="en-US" dirty="0"/>
              <a:t>Support for beamline improvement projects</a:t>
            </a:r>
          </a:p>
        </p:txBody>
      </p:sp>
      <p:sp>
        <p:nvSpPr>
          <p:cNvPr id="3" name="Content Placeholder 2">
            <a:extLst>
              <a:ext uri="{FF2B5EF4-FFF2-40B4-BE49-F238E27FC236}">
                <a16:creationId xmlns:a16="http://schemas.microsoft.com/office/drawing/2014/main" id="{F8FE0DAC-551D-6843-B639-33194256D7CC}"/>
              </a:ext>
            </a:extLst>
          </p:cNvPr>
          <p:cNvSpPr>
            <a:spLocks noGrp="1"/>
          </p:cNvSpPr>
          <p:nvPr>
            <p:ph idx="1"/>
          </p:nvPr>
        </p:nvSpPr>
        <p:spPr>
          <a:xfrm>
            <a:off x="10668432" y="4328898"/>
            <a:ext cx="1159500" cy="1123212"/>
          </a:xfrm>
        </p:spPr>
        <p:txBody>
          <a:bodyPr/>
          <a:lstStyle/>
          <a:p>
            <a:pPr marL="0" indent="0">
              <a:buNone/>
            </a:pPr>
            <a:r>
              <a:rPr lang="en-US" sz="1800" dirty="0"/>
              <a:t>BL-17 Vacuum controls upgrade</a:t>
            </a:r>
          </a:p>
        </p:txBody>
      </p:sp>
      <p:pic>
        <p:nvPicPr>
          <p:cNvPr id="4" name="Picture 3">
            <a:extLst>
              <a:ext uri="{FF2B5EF4-FFF2-40B4-BE49-F238E27FC236}">
                <a16:creationId xmlns:a16="http://schemas.microsoft.com/office/drawing/2014/main" id="{B47371D4-5AA4-394A-A65B-67F9B1DA0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6667" y="350889"/>
            <a:ext cx="2321264" cy="3810000"/>
          </a:xfrm>
          <a:prstGeom prst="rect">
            <a:avLst/>
          </a:prstGeom>
        </p:spPr>
      </p:pic>
      <p:pic>
        <p:nvPicPr>
          <p:cNvPr id="5" name="Picture 4">
            <a:extLst>
              <a:ext uri="{FF2B5EF4-FFF2-40B4-BE49-F238E27FC236}">
                <a16:creationId xmlns:a16="http://schemas.microsoft.com/office/drawing/2014/main" id="{D80279F1-7AC3-5744-B74F-2D1C9AB43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4050" y="2586264"/>
            <a:ext cx="1665411" cy="2971800"/>
          </a:xfrm>
          <a:prstGeom prst="rect">
            <a:avLst/>
          </a:prstGeom>
        </p:spPr>
      </p:pic>
      <p:pic>
        <p:nvPicPr>
          <p:cNvPr id="6" name="Picture 5">
            <a:extLst>
              <a:ext uri="{FF2B5EF4-FFF2-40B4-BE49-F238E27FC236}">
                <a16:creationId xmlns:a16="http://schemas.microsoft.com/office/drawing/2014/main" id="{2956D8E8-2538-0046-90AD-F477D815C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47" y="1633416"/>
            <a:ext cx="2154341" cy="3232692"/>
          </a:xfrm>
          <a:prstGeom prst="rect">
            <a:avLst/>
          </a:prstGeom>
        </p:spPr>
      </p:pic>
      <p:pic>
        <p:nvPicPr>
          <p:cNvPr id="7" name="Picture 6">
            <a:extLst>
              <a:ext uri="{FF2B5EF4-FFF2-40B4-BE49-F238E27FC236}">
                <a16:creationId xmlns:a16="http://schemas.microsoft.com/office/drawing/2014/main" id="{C1C42AAE-E255-8A4A-A63D-8EBCFBC8C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3233" y="1382141"/>
            <a:ext cx="2510516" cy="4322687"/>
          </a:xfrm>
          <a:prstGeom prst="rect">
            <a:avLst/>
          </a:prstGeom>
        </p:spPr>
      </p:pic>
      <p:pic>
        <p:nvPicPr>
          <p:cNvPr id="8" name="Picture 7">
            <a:extLst>
              <a:ext uri="{FF2B5EF4-FFF2-40B4-BE49-F238E27FC236}">
                <a16:creationId xmlns:a16="http://schemas.microsoft.com/office/drawing/2014/main" id="{970E8646-CCDC-864A-9F72-8E4A9B75B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4314" y="2114115"/>
            <a:ext cx="1887097" cy="3313599"/>
          </a:xfrm>
          <a:prstGeom prst="rect">
            <a:avLst/>
          </a:prstGeom>
        </p:spPr>
      </p:pic>
      <p:sp>
        <p:nvSpPr>
          <p:cNvPr id="9" name="Rectangle 8">
            <a:extLst>
              <a:ext uri="{FF2B5EF4-FFF2-40B4-BE49-F238E27FC236}">
                <a16:creationId xmlns:a16="http://schemas.microsoft.com/office/drawing/2014/main" id="{13978A68-7254-7348-93B4-A73E184E3537}"/>
              </a:ext>
            </a:extLst>
          </p:cNvPr>
          <p:cNvSpPr/>
          <p:nvPr/>
        </p:nvSpPr>
        <p:spPr>
          <a:xfrm>
            <a:off x="394049" y="5420447"/>
            <a:ext cx="2817781" cy="646331"/>
          </a:xfrm>
          <a:prstGeom prst="rect">
            <a:avLst/>
          </a:prstGeom>
        </p:spPr>
        <p:txBody>
          <a:bodyPr wrap="square">
            <a:spAutoFit/>
          </a:bodyPr>
          <a:lstStyle/>
          <a:p>
            <a:r>
              <a:rPr lang="en-US" dirty="0"/>
              <a:t>New vacuum controls rack for BL-9 VIT</a:t>
            </a:r>
          </a:p>
        </p:txBody>
      </p:sp>
      <p:sp>
        <p:nvSpPr>
          <p:cNvPr id="10" name="Rectangle 9">
            <a:extLst>
              <a:ext uri="{FF2B5EF4-FFF2-40B4-BE49-F238E27FC236}">
                <a16:creationId xmlns:a16="http://schemas.microsoft.com/office/drawing/2014/main" id="{CF5D5235-16ED-1E4D-AB2C-559E8E40894F}"/>
              </a:ext>
            </a:extLst>
          </p:cNvPr>
          <p:cNvSpPr/>
          <p:nvPr/>
        </p:nvSpPr>
        <p:spPr>
          <a:xfrm>
            <a:off x="3919053" y="5817870"/>
            <a:ext cx="2445798" cy="646331"/>
          </a:xfrm>
          <a:prstGeom prst="rect">
            <a:avLst/>
          </a:prstGeom>
        </p:spPr>
        <p:txBody>
          <a:bodyPr wrap="square">
            <a:spAutoFit/>
          </a:bodyPr>
          <a:lstStyle/>
          <a:p>
            <a:r>
              <a:rPr lang="en-US" dirty="0"/>
              <a:t>Thimble installed in the detector vessel</a:t>
            </a:r>
          </a:p>
        </p:txBody>
      </p:sp>
      <p:pic>
        <p:nvPicPr>
          <p:cNvPr id="11" name="Picture 10">
            <a:extLst>
              <a:ext uri="{FF2B5EF4-FFF2-40B4-BE49-F238E27FC236}">
                <a16:creationId xmlns:a16="http://schemas.microsoft.com/office/drawing/2014/main" id="{1933795C-9F23-5A42-9695-0331E5ED28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4839" y="1142342"/>
            <a:ext cx="2743235" cy="2221082"/>
          </a:xfrm>
          <a:prstGeom prst="rect">
            <a:avLst/>
          </a:prstGeom>
        </p:spPr>
      </p:pic>
      <p:sp>
        <p:nvSpPr>
          <p:cNvPr id="12" name="TextBox 11">
            <a:extLst>
              <a:ext uri="{FF2B5EF4-FFF2-40B4-BE49-F238E27FC236}">
                <a16:creationId xmlns:a16="http://schemas.microsoft.com/office/drawing/2014/main" id="{28BB1DC4-45B9-144B-9EC2-E72808B9BCBD}"/>
              </a:ext>
            </a:extLst>
          </p:cNvPr>
          <p:cNvSpPr txBox="1"/>
          <p:nvPr/>
        </p:nvSpPr>
        <p:spPr>
          <a:xfrm>
            <a:off x="6469715" y="3680942"/>
            <a:ext cx="2255364" cy="2419124"/>
          </a:xfrm>
          <a:prstGeom prst="rect">
            <a:avLst/>
          </a:prstGeom>
          <a:noFill/>
          <a:ln>
            <a:solidFill>
              <a:schemeClr val="tx1"/>
            </a:solidFill>
          </a:ln>
        </p:spPr>
        <p:txBody>
          <a:bodyPr wrap="square" rtlCol="0">
            <a:spAutoFit/>
          </a:bodyPr>
          <a:lstStyle/>
          <a:p>
            <a:pPr algn="ctr">
              <a:lnSpc>
                <a:spcPct val="90000"/>
              </a:lnSpc>
            </a:pPr>
            <a:r>
              <a:rPr lang="en-US" sz="2400" b="1" dirty="0">
                <a:solidFill>
                  <a:schemeClr val="tx2"/>
                </a:solidFill>
              </a:rPr>
              <a:t>Vacuum Controls have been upgraded and standardized for 12 beamlines</a:t>
            </a:r>
          </a:p>
        </p:txBody>
      </p:sp>
    </p:spTree>
    <p:extLst>
      <p:ext uri="{BB962C8B-B14F-4D97-AF65-F5344CB8AC3E}">
        <p14:creationId xmlns:p14="http://schemas.microsoft.com/office/powerpoint/2010/main" val="1744447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89-E104-B547-BBFF-FB5C5AD60286}"/>
              </a:ext>
            </a:extLst>
          </p:cNvPr>
          <p:cNvSpPr>
            <a:spLocks noGrp="1"/>
          </p:cNvSpPr>
          <p:nvPr>
            <p:ph type="title"/>
          </p:nvPr>
        </p:nvSpPr>
        <p:spPr>
          <a:xfrm>
            <a:off x="344288" y="217488"/>
            <a:ext cx="8329059" cy="824841"/>
          </a:xfrm>
        </p:spPr>
        <p:txBody>
          <a:bodyPr/>
          <a:lstStyle/>
          <a:p>
            <a:r>
              <a:rPr lang="en-US" sz="2800" dirty="0"/>
              <a:t>Personnel Protection System (PPS) – Front End (FE) racks replaced</a:t>
            </a:r>
          </a:p>
        </p:txBody>
      </p:sp>
      <p:sp>
        <p:nvSpPr>
          <p:cNvPr id="3" name="Content Placeholder 2">
            <a:extLst>
              <a:ext uri="{FF2B5EF4-FFF2-40B4-BE49-F238E27FC236}">
                <a16:creationId xmlns:a16="http://schemas.microsoft.com/office/drawing/2014/main" id="{16DBBFF2-6D79-D041-820D-C445B69AC439}"/>
              </a:ext>
            </a:extLst>
          </p:cNvPr>
          <p:cNvSpPr>
            <a:spLocks noGrp="1"/>
          </p:cNvSpPr>
          <p:nvPr>
            <p:ph idx="1"/>
          </p:nvPr>
        </p:nvSpPr>
        <p:spPr>
          <a:xfrm>
            <a:off x="347473" y="1142363"/>
            <a:ext cx="5767577" cy="4091941"/>
          </a:xfrm>
        </p:spPr>
        <p:txBody>
          <a:bodyPr/>
          <a:lstStyle/>
          <a:p>
            <a:r>
              <a:rPr lang="en-US" sz="2600" dirty="0"/>
              <a:t>Completely replaced two existing racks</a:t>
            </a:r>
          </a:p>
          <a:p>
            <a:r>
              <a:rPr lang="en-US" sz="2600" dirty="0"/>
              <a:t>Eliminated common grounding issue</a:t>
            </a:r>
          </a:p>
          <a:p>
            <a:r>
              <a:rPr lang="en-US" sz="2600" dirty="0"/>
              <a:t>Upgraded PLC CPU, I/O and common relays to Safety rated</a:t>
            </a:r>
          </a:p>
          <a:p>
            <a:r>
              <a:rPr lang="en-US" sz="2600" dirty="0"/>
              <a:t>Converted all communications to Ethernet</a:t>
            </a:r>
          </a:p>
          <a:p>
            <a:r>
              <a:rPr lang="en-US" sz="2600" dirty="0"/>
              <a:t>Added new safety remote I/O for Waveguide Shutters</a:t>
            </a:r>
          </a:p>
          <a:p>
            <a:r>
              <a:rPr lang="en-US" sz="2600" dirty="0"/>
              <a:t>Re-wrote difficult to support PLC ‘B’ Logic (state notation text -&gt; ladder logic)</a:t>
            </a:r>
            <a:endParaRPr lang="en-US" dirty="0"/>
          </a:p>
          <a:p>
            <a:endParaRPr lang="en-US" dirty="0"/>
          </a:p>
        </p:txBody>
      </p:sp>
      <p:pic>
        <p:nvPicPr>
          <p:cNvPr id="8" name="Picture 7">
            <a:extLst>
              <a:ext uri="{FF2B5EF4-FFF2-40B4-BE49-F238E27FC236}">
                <a16:creationId xmlns:a16="http://schemas.microsoft.com/office/drawing/2014/main" id="{05348941-DC55-834C-AD4D-FFBBA8C9C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0" y="162383"/>
            <a:ext cx="3052896" cy="4070529"/>
          </a:xfrm>
          <a:prstGeom prst="rect">
            <a:avLst/>
          </a:prstGeom>
        </p:spPr>
      </p:pic>
      <p:sp>
        <p:nvSpPr>
          <p:cNvPr id="9" name="TextBox 8">
            <a:extLst>
              <a:ext uri="{FF2B5EF4-FFF2-40B4-BE49-F238E27FC236}">
                <a16:creationId xmlns:a16="http://schemas.microsoft.com/office/drawing/2014/main" id="{A390992B-F8B9-5047-A4D1-38BA12858695}"/>
              </a:ext>
            </a:extLst>
          </p:cNvPr>
          <p:cNvSpPr txBox="1"/>
          <p:nvPr/>
        </p:nvSpPr>
        <p:spPr>
          <a:xfrm>
            <a:off x="8673347" y="4274517"/>
            <a:ext cx="1537487" cy="757130"/>
          </a:xfrm>
          <a:prstGeom prst="rect">
            <a:avLst/>
          </a:prstGeom>
          <a:noFill/>
        </p:spPr>
        <p:txBody>
          <a:bodyPr wrap="square" rtlCol="0">
            <a:spAutoFit/>
          </a:bodyPr>
          <a:lstStyle/>
          <a:p>
            <a:pPr algn="ctr">
              <a:lnSpc>
                <a:spcPct val="90000"/>
              </a:lnSpc>
            </a:pPr>
            <a:r>
              <a:rPr lang="en-US" sz="1600" dirty="0"/>
              <a:t>New I/O Rack with Safety PLC HW</a:t>
            </a:r>
          </a:p>
        </p:txBody>
      </p:sp>
      <p:sp>
        <p:nvSpPr>
          <p:cNvPr id="10" name="TextBox 9">
            <a:extLst>
              <a:ext uri="{FF2B5EF4-FFF2-40B4-BE49-F238E27FC236}">
                <a16:creationId xmlns:a16="http://schemas.microsoft.com/office/drawing/2014/main" id="{C95CA935-BDAC-1246-A0F5-51CFF162BDD7}"/>
              </a:ext>
            </a:extLst>
          </p:cNvPr>
          <p:cNvSpPr txBox="1"/>
          <p:nvPr/>
        </p:nvSpPr>
        <p:spPr>
          <a:xfrm>
            <a:off x="10248934" y="4274517"/>
            <a:ext cx="1882106" cy="978729"/>
          </a:xfrm>
          <a:prstGeom prst="rect">
            <a:avLst/>
          </a:prstGeom>
          <a:noFill/>
        </p:spPr>
        <p:txBody>
          <a:bodyPr wrap="square" rtlCol="0">
            <a:spAutoFit/>
          </a:bodyPr>
          <a:lstStyle/>
          <a:p>
            <a:pPr algn="ctr">
              <a:lnSpc>
                <a:spcPct val="90000"/>
              </a:lnSpc>
            </a:pPr>
            <a:r>
              <a:rPr lang="en-US" sz="1600" dirty="0"/>
              <a:t>AC Power consolidated to one side of one rack</a:t>
            </a:r>
          </a:p>
        </p:txBody>
      </p:sp>
      <p:pic>
        <p:nvPicPr>
          <p:cNvPr id="11" name="Picture 10">
            <a:extLst>
              <a:ext uri="{FF2B5EF4-FFF2-40B4-BE49-F238E27FC236}">
                <a16:creationId xmlns:a16="http://schemas.microsoft.com/office/drawing/2014/main" id="{3BC07F2C-4BF8-4042-8A91-D8D87ECA8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203" y="5017128"/>
            <a:ext cx="4104653" cy="1726499"/>
          </a:xfrm>
          <a:prstGeom prst="rect">
            <a:avLst/>
          </a:prstGeom>
        </p:spPr>
      </p:pic>
      <p:pic>
        <p:nvPicPr>
          <p:cNvPr id="12" name="Picture 11">
            <a:extLst>
              <a:ext uri="{FF2B5EF4-FFF2-40B4-BE49-F238E27FC236}">
                <a16:creationId xmlns:a16="http://schemas.microsoft.com/office/drawing/2014/main" id="{5D2A4E6C-CE71-F849-ADE7-2BE90E9BA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4451" y="2413734"/>
            <a:ext cx="2395696" cy="2478306"/>
          </a:xfrm>
          <a:prstGeom prst="rect">
            <a:avLst/>
          </a:prstGeom>
        </p:spPr>
      </p:pic>
      <p:pic>
        <p:nvPicPr>
          <p:cNvPr id="13" name="Picture 12">
            <a:extLst>
              <a:ext uri="{FF2B5EF4-FFF2-40B4-BE49-F238E27FC236}">
                <a16:creationId xmlns:a16="http://schemas.microsoft.com/office/drawing/2014/main" id="{151CA87B-E873-5D4D-9C53-88B06C071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753" y="990970"/>
            <a:ext cx="2373393" cy="1297018"/>
          </a:xfrm>
          <a:prstGeom prst="rect">
            <a:avLst/>
          </a:prstGeom>
        </p:spPr>
      </p:pic>
    </p:spTree>
    <p:extLst>
      <p:ext uri="{BB962C8B-B14F-4D97-AF65-F5344CB8AC3E}">
        <p14:creationId xmlns:p14="http://schemas.microsoft.com/office/powerpoint/2010/main" val="349079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929485"/>
          </a:xfrm>
        </p:spPr>
        <p:txBody>
          <a:bodyPr/>
          <a:lstStyle/>
          <a:p>
            <a:r>
              <a:rPr lang="en-US" dirty="0"/>
              <a:t>PPS - Waveguide shutters enable Ion Source operation on maintenance days</a:t>
            </a:r>
          </a:p>
        </p:txBody>
      </p:sp>
      <p:pic>
        <p:nvPicPr>
          <p:cNvPr id="11" name="Picture 10" descr="../../../../../Downloads/IMG_0041">
            <a:extLst>
              <a:ext uri="{FF2B5EF4-FFF2-40B4-BE49-F238E27FC236}">
                <a16:creationId xmlns:a16="http://schemas.microsoft.com/office/drawing/2014/main" id="{776D9008-765B-C748-8B1B-5EACC4494D62}"/>
              </a:ext>
            </a:extLst>
          </p:cNvPr>
          <p:cNvPicPr/>
          <p:nvPr/>
        </p:nvPicPr>
        <p:blipFill rotWithShape="1">
          <a:blip r:embed="rId3" cstate="print">
            <a:extLst>
              <a:ext uri="{28A0092B-C50C-407E-A947-70E740481C1C}">
                <a14:useLocalDpi xmlns:a14="http://schemas.microsoft.com/office/drawing/2010/main" val="0"/>
              </a:ext>
            </a:extLst>
          </a:blip>
          <a:srcRect l="4093" r="14565" b="12273"/>
          <a:stretch/>
        </p:blipFill>
        <p:spPr bwMode="auto">
          <a:xfrm>
            <a:off x="6160771" y="940514"/>
            <a:ext cx="2257134" cy="3494325"/>
          </a:xfrm>
          <a:prstGeom prst="rect">
            <a:avLst/>
          </a:prstGeom>
          <a:noFill/>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13" name="Picture 12">
            <a:extLst>
              <a:ext uri="{FF2B5EF4-FFF2-40B4-BE49-F238E27FC236}">
                <a16:creationId xmlns:a16="http://schemas.microsoft.com/office/drawing/2014/main" id="{5FFB6D14-66A7-934B-932D-7A3F7E510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3526" y="940514"/>
            <a:ext cx="3036699" cy="4048931"/>
          </a:xfrm>
          <a:prstGeom prst="rect">
            <a:avLst/>
          </a:prstGeom>
        </p:spPr>
      </p:pic>
      <p:sp>
        <p:nvSpPr>
          <p:cNvPr id="15" name="TextBox 14">
            <a:extLst>
              <a:ext uri="{FF2B5EF4-FFF2-40B4-BE49-F238E27FC236}">
                <a16:creationId xmlns:a16="http://schemas.microsoft.com/office/drawing/2014/main" id="{4EBEE910-AE71-6A4F-AC3D-2E4BDA0851DC}"/>
              </a:ext>
            </a:extLst>
          </p:cNvPr>
          <p:cNvSpPr txBox="1"/>
          <p:nvPr/>
        </p:nvSpPr>
        <p:spPr>
          <a:xfrm>
            <a:off x="6183631" y="4659689"/>
            <a:ext cx="1994878" cy="923330"/>
          </a:xfrm>
          <a:prstGeom prst="rect">
            <a:avLst/>
          </a:prstGeom>
          <a:noFill/>
        </p:spPr>
        <p:txBody>
          <a:bodyPr wrap="square" rtlCol="0">
            <a:spAutoFit/>
          </a:bodyPr>
          <a:lstStyle/>
          <a:p>
            <a:pPr algn="ctr">
              <a:lnSpc>
                <a:spcPct val="90000"/>
              </a:lnSpc>
            </a:pPr>
            <a:r>
              <a:rPr lang="en-US" sz="2000" dirty="0"/>
              <a:t>Old method using a blanking plate</a:t>
            </a:r>
          </a:p>
        </p:txBody>
      </p:sp>
      <p:sp>
        <p:nvSpPr>
          <p:cNvPr id="16" name="TextBox 15">
            <a:extLst>
              <a:ext uri="{FF2B5EF4-FFF2-40B4-BE49-F238E27FC236}">
                <a16:creationId xmlns:a16="http://schemas.microsoft.com/office/drawing/2014/main" id="{0AF530CC-E166-3A4F-94F3-730D1A05357C}"/>
              </a:ext>
            </a:extLst>
          </p:cNvPr>
          <p:cNvSpPr txBox="1"/>
          <p:nvPr/>
        </p:nvSpPr>
        <p:spPr>
          <a:xfrm>
            <a:off x="8775092" y="5186290"/>
            <a:ext cx="2825133" cy="923330"/>
          </a:xfrm>
          <a:prstGeom prst="rect">
            <a:avLst/>
          </a:prstGeom>
          <a:noFill/>
        </p:spPr>
        <p:txBody>
          <a:bodyPr wrap="square" rtlCol="0">
            <a:spAutoFit/>
          </a:bodyPr>
          <a:lstStyle/>
          <a:p>
            <a:pPr algn="ctr">
              <a:lnSpc>
                <a:spcPct val="90000"/>
              </a:lnSpc>
            </a:pPr>
            <a:r>
              <a:rPr lang="en-US" sz="2000" dirty="0"/>
              <a:t>New method with interlocked waveguide shutters</a:t>
            </a:r>
          </a:p>
        </p:txBody>
      </p:sp>
      <p:sp>
        <p:nvSpPr>
          <p:cNvPr id="20" name="TextBox 19">
            <a:extLst>
              <a:ext uri="{FF2B5EF4-FFF2-40B4-BE49-F238E27FC236}">
                <a16:creationId xmlns:a16="http://schemas.microsoft.com/office/drawing/2014/main" id="{5E9359F7-F3FC-E149-8DAF-50737849310B}"/>
              </a:ext>
            </a:extLst>
          </p:cNvPr>
          <p:cNvSpPr txBox="1"/>
          <p:nvPr/>
        </p:nvSpPr>
        <p:spPr>
          <a:xfrm>
            <a:off x="492455" y="1269447"/>
            <a:ext cx="5668316" cy="4909036"/>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2400" dirty="0"/>
              <a:t>Old (blanking plate) method – remove a section of waveguide and install a blanking plate (several hours)</a:t>
            </a:r>
          </a:p>
          <a:p>
            <a:pPr marL="285750" indent="-285750">
              <a:spcBef>
                <a:spcPts val="300"/>
              </a:spcBef>
              <a:spcAft>
                <a:spcPts val="300"/>
              </a:spcAft>
              <a:buFont typeface="Arial" panose="020B0604020202020204" pitchFamily="34" charset="0"/>
              <a:buChar char="•"/>
            </a:pPr>
            <a:r>
              <a:rPr lang="en-US" sz="2400" dirty="0"/>
              <a:t>New method – insert/remove shutters by pulling a handle (a few minutes)</a:t>
            </a:r>
          </a:p>
          <a:p>
            <a:pPr marL="285750" indent="-285750">
              <a:spcBef>
                <a:spcPts val="300"/>
              </a:spcBef>
              <a:spcAft>
                <a:spcPts val="300"/>
              </a:spcAft>
              <a:buFont typeface="Arial" panose="020B0604020202020204" pitchFamily="34" charset="0"/>
              <a:buChar char="•"/>
            </a:pPr>
            <a:r>
              <a:rPr lang="en-US" sz="2400" dirty="0"/>
              <a:t>Blocks RF from reaching DTLs 1&amp;2</a:t>
            </a:r>
          </a:p>
          <a:p>
            <a:pPr marL="285750" indent="-285750">
              <a:spcBef>
                <a:spcPts val="300"/>
              </a:spcBef>
              <a:spcAft>
                <a:spcPts val="300"/>
              </a:spcAft>
              <a:buFont typeface="Arial" panose="020B0604020202020204" pitchFamily="34" charset="0"/>
              <a:buChar char="•"/>
            </a:pPr>
            <a:r>
              <a:rPr lang="en-US" sz="2400" dirty="0"/>
              <a:t>No degradation to radiation safety or reliability</a:t>
            </a:r>
          </a:p>
          <a:p>
            <a:pPr marL="285750" indent="-285750">
              <a:spcBef>
                <a:spcPts val="300"/>
              </a:spcBef>
              <a:spcAft>
                <a:spcPts val="300"/>
              </a:spcAft>
              <a:buFont typeface="Arial" panose="020B0604020202020204" pitchFamily="34" charset="0"/>
              <a:buChar char="•"/>
            </a:pPr>
            <a:r>
              <a:rPr lang="en-US" sz="2400" dirty="0"/>
              <a:t>Allows beam studies on maintenance days</a:t>
            </a:r>
          </a:p>
          <a:p>
            <a:pPr marL="285750" indent="-285750">
              <a:spcBef>
                <a:spcPts val="300"/>
              </a:spcBef>
              <a:spcAft>
                <a:spcPts val="300"/>
              </a:spcAft>
              <a:buFont typeface="Arial" panose="020B0604020202020204" pitchFamily="34" charset="0"/>
              <a:buChar char="•"/>
            </a:pPr>
            <a:r>
              <a:rPr lang="en-US" sz="2400" dirty="0"/>
              <a:t>Increases Safety from exposure to HPRF</a:t>
            </a:r>
          </a:p>
        </p:txBody>
      </p:sp>
    </p:spTree>
    <p:extLst>
      <p:ext uri="{BB962C8B-B14F-4D97-AF65-F5344CB8AC3E}">
        <p14:creationId xmlns:p14="http://schemas.microsoft.com/office/powerpoint/2010/main" val="1358642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CDCE-33E8-B04B-A0DC-0D501DACD58D}"/>
              </a:ext>
            </a:extLst>
          </p:cNvPr>
          <p:cNvSpPr>
            <a:spLocks noGrp="1"/>
          </p:cNvSpPr>
          <p:nvPr>
            <p:ph type="title"/>
          </p:nvPr>
        </p:nvSpPr>
        <p:spPr>
          <a:xfrm>
            <a:off x="344288" y="166212"/>
            <a:ext cx="11422261" cy="510909"/>
          </a:xfrm>
        </p:spPr>
        <p:txBody>
          <a:bodyPr/>
          <a:lstStyle/>
          <a:p>
            <a:r>
              <a:rPr lang="en-US" dirty="0"/>
              <a:t>PPS power supply grounding ACTS complete</a:t>
            </a:r>
          </a:p>
        </p:txBody>
      </p:sp>
      <p:sp>
        <p:nvSpPr>
          <p:cNvPr id="3" name="Content Placeholder 2">
            <a:extLst>
              <a:ext uri="{FF2B5EF4-FFF2-40B4-BE49-F238E27FC236}">
                <a16:creationId xmlns:a16="http://schemas.microsoft.com/office/drawing/2014/main" id="{86FC85B5-6C9A-5C45-85ED-332518B4823A}"/>
              </a:ext>
            </a:extLst>
          </p:cNvPr>
          <p:cNvSpPr>
            <a:spLocks noGrp="1"/>
          </p:cNvSpPr>
          <p:nvPr>
            <p:ph idx="1"/>
          </p:nvPr>
        </p:nvSpPr>
        <p:spPr>
          <a:xfrm>
            <a:off x="344288" y="677845"/>
            <a:ext cx="11074282" cy="5280457"/>
          </a:xfrm>
        </p:spPr>
        <p:txBody>
          <a:bodyPr/>
          <a:lstStyle/>
          <a:p>
            <a:pPr>
              <a:lnSpc>
                <a:spcPct val="100000"/>
              </a:lnSpc>
            </a:pPr>
            <a:r>
              <a:rPr lang="en-US" sz="2400" dirty="0"/>
              <a:t>Grounding issue discovered July 2013 in PPS Central Controls Room (CCR) rack</a:t>
            </a:r>
          </a:p>
          <a:p>
            <a:pPr>
              <a:lnSpc>
                <a:spcPct val="100000"/>
              </a:lnSpc>
            </a:pPr>
            <a:r>
              <a:rPr lang="en-US" sz="2400" dirty="0"/>
              <a:t>Defect was corrected, grounding evaluated system-wide, improvement plan developed and implemented</a:t>
            </a:r>
          </a:p>
          <a:p>
            <a:pPr>
              <a:lnSpc>
                <a:spcPct val="100000"/>
              </a:lnSpc>
              <a:buFont typeface="Wingdings" charset="2"/>
              <a:buChar char="ü"/>
            </a:pPr>
            <a:r>
              <a:rPr lang="en-US" sz="2400" dirty="0"/>
              <a:t>PPS Grounding of Accelerator cabinets complete</a:t>
            </a:r>
          </a:p>
          <a:p>
            <a:pPr lvl="1">
              <a:lnSpc>
                <a:spcPct val="100000"/>
              </a:lnSpc>
              <a:buFont typeface="Wingdings" charset="2"/>
              <a:buChar char="ü"/>
            </a:pPr>
            <a:r>
              <a:rPr lang="en-US" sz="2000" dirty="0"/>
              <a:t>July 2015 – Isolated CCR, replaced racks</a:t>
            </a:r>
          </a:p>
          <a:p>
            <a:pPr lvl="1">
              <a:lnSpc>
                <a:spcPct val="100000"/>
              </a:lnSpc>
              <a:buFont typeface="Wingdings" charset="2"/>
              <a:buChar char="ü"/>
            </a:pPr>
            <a:r>
              <a:rPr lang="en-US" sz="2000" dirty="0"/>
              <a:t>January 2016 – Isolated klystron gallery PPS racks</a:t>
            </a:r>
          </a:p>
          <a:p>
            <a:pPr lvl="1">
              <a:lnSpc>
                <a:spcPct val="100000"/>
              </a:lnSpc>
              <a:buFont typeface="Wingdings" charset="2"/>
              <a:buChar char="ü"/>
            </a:pPr>
            <a:r>
              <a:rPr lang="en-US" sz="2000" dirty="0"/>
              <a:t>June 2016 – Isolated HEBT PPS rack</a:t>
            </a:r>
          </a:p>
          <a:p>
            <a:pPr lvl="1">
              <a:lnSpc>
                <a:spcPct val="100000"/>
              </a:lnSpc>
              <a:buFont typeface="Wingdings" charset="2"/>
              <a:buChar char="ü"/>
            </a:pPr>
            <a:r>
              <a:rPr lang="en-US" sz="2000" dirty="0"/>
              <a:t>February 2018 – Replaced front end PPS racks</a:t>
            </a:r>
          </a:p>
          <a:p>
            <a:pPr lvl="1">
              <a:lnSpc>
                <a:spcPct val="100000"/>
              </a:lnSpc>
              <a:buFont typeface="Wingdings" charset="2"/>
              <a:buChar char="ü"/>
            </a:pPr>
            <a:r>
              <a:rPr lang="en-US" sz="2000" dirty="0"/>
              <a:t>April 2018 – Isolated Ring and RTBT rack power</a:t>
            </a:r>
          </a:p>
          <a:p>
            <a:pPr>
              <a:lnSpc>
                <a:spcPct val="100000"/>
              </a:lnSpc>
            </a:pPr>
            <a:r>
              <a:rPr lang="en-US" sz="2400" dirty="0"/>
              <a:t>This completes all action items associated with the grounding issue</a:t>
            </a:r>
          </a:p>
          <a:p>
            <a:pPr>
              <a:lnSpc>
                <a:spcPct val="100000"/>
              </a:lnSpc>
            </a:pPr>
            <a:r>
              <a:rPr lang="en-US" sz="2400" dirty="0"/>
              <a:t>Next year, plan to start the same process in the Target PPS and Instrument PPS</a:t>
            </a:r>
          </a:p>
          <a:p>
            <a:pPr marL="0" indent="0">
              <a:buNone/>
            </a:pPr>
            <a:r>
              <a:rPr lang="en-US" dirty="0"/>
              <a:t> </a:t>
            </a:r>
          </a:p>
        </p:txBody>
      </p:sp>
    </p:spTree>
    <p:extLst>
      <p:ext uri="{BB962C8B-B14F-4D97-AF65-F5344CB8AC3E}">
        <p14:creationId xmlns:p14="http://schemas.microsoft.com/office/powerpoint/2010/main" val="371614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B483-727E-6844-9EBF-1CB1E17A4D7E}"/>
              </a:ext>
            </a:extLst>
          </p:cNvPr>
          <p:cNvSpPr>
            <a:spLocks noGrp="1"/>
          </p:cNvSpPr>
          <p:nvPr>
            <p:ph type="title"/>
          </p:nvPr>
        </p:nvSpPr>
        <p:spPr>
          <a:xfrm>
            <a:off x="344288" y="320040"/>
            <a:ext cx="11422261" cy="510909"/>
          </a:xfrm>
        </p:spPr>
        <p:txBody>
          <a:bodyPr/>
          <a:lstStyle/>
          <a:p>
            <a:r>
              <a:rPr lang="en-US" dirty="0"/>
              <a:t>Obsolescence</a:t>
            </a:r>
          </a:p>
        </p:txBody>
      </p:sp>
      <p:sp>
        <p:nvSpPr>
          <p:cNvPr id="3" name="Content Placeholder 2">
            <a:extLst>
              <a:ext uri="{FF2B5EF4-FFF2-40B4-BE49-F238E27FC236}">
                <a16:creationId xmlns:a16="http://schemas.microsoft.com/office/drawing/2014/main" id="{CCD4D6F5-6C20-6441-98B6-FA76D7597F6C}"/>
              </a:ext>
            </a:extLst>
          </p:cNvPr>
          <p:cNvSpPr>
            <a:spLocks noGrp="1"/>
          </p:cNvSpPr>
          <p:nvPr>
            <p:ph idx="1"/>
          </p:nvPr>
        </p:nvSpPr>
        <p:spPr>
          <a:xfrm>
            <a:off x="347472" y="1051551"/>
            <a:ext cx="11369809" cy="4047778"/>
          </a:xfrm>
        </p:spPr>
        <p:txBody>
          <a:bodyPr/>
          <a:lstStyle/>
          <a:p>
            <a:r>
              <a:rPr lang="en-US" dirty="0"/>
              <a:t>Work to reduce technical debt and ensure high availability and maintainability by replacing obsolete software and hardware</a:t>
            </a:r>
          </a:p>
          <a:p>
            <a:r>
              <a:rPr lang="en-US" dirty="0"/>
              <a:t>Some high cost replacements have been funded by AIP – e.g. timing, Machine Protection System (MPS) – but many less expensive systems do not fit into annual Controls budget</a:t>
            </a:r>
          </a:p>
          <a:p>
            <a:r>
              <a:rPr lang="en-US" dirty="0"/>
              <a:t>Developing a package of lower cost upgrades to propose for future multi-year AIP</a:t>
            </a:r>
          </a:p>
          <a:p>
            <a:pPr lvl="1"/>
            <a:r>
              <a:rPr lang="en-US" dirty="0"/>
              <a:t>Network switches</a:t>
            </a:r>
          </a:p>
          <a:p>
            <a:pPr lvl="1"/>
            <a:r>
              <a:rPr lang="en-US" dirty="0"/>
              <a:t>Oregon Micro Systems (OMS) stepper motor drivers</a:t>
            </a:r>
          </a:p>
          <a:p>
            <a:pPr lvl="1"/>
            <a:r>
              <a:rPr lang="en-US" dirty="0"/>
              <a:t>PLCs and Panelviews</a:t>
            </a:r>
          </a:p>
          <a:p>
            <a:pPr lvl="1"/>
            <a:r>
              <a:rPr lang="en-US" dirty="0"/>
              <a:t>Input Output Controllers (IOCs)</a:t>
            </a:r>
          </a:p>
          <a:p>
            <a:endParaRPr lang="en-US" dirty="0"/>
          </a:p>
        </p:txBody>
      </p:sp>
    </p:spTree>
    <p:extLst>
      <p:ext uri="{BB962C8B-B14F-4D97-AF65-F5344CB8AC3E}">
        <p14:creationId xmlns:p14="http://schemas.microsoft.com/office/powerpoint/2010/main" val="4141500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AD71-B423-BB45-B6DB-54BD4BBA7F1B}"/>
              </a:ext>
            </a:extLst>
          </p:cNvPr>
          <p:cNvSpPr>
            <a:spLocks noGrp="1"/>
          </p:cNvSpPr>
          <p:nvPr>
            <p:ph type="title"/>
          </p:nvPr>
        </p:nvSpPr>
        <p:spPr>
          <a:xfrm>
            <a:off x="344288" y="320040"/>
            <a:ext cx="11422261" cy="510909"/>
          </a:xfrm>
        </p:spPr>
        <p:txBody>
          <a:bodyPr/>
          <a:lstStyle/>
          <a:p>
            <a:r>
              <a:rPr lang="en-US" dirty="0"/>
              <a:t>Software Obsolescence</a:t>
            </a:r>
          </a:p>
        </p:txBody>
      </p:sp>
      <p:sp>
        <p:nvSpPr>
          <p:cNvPr id="3" name="Content Placeholder 2">
            <a:extLst>
              <a:ext uri="{FF2B5EF4-FFF2-40B4-BE49-F238E27FC236}">
                <a16:creationId xmlns:a16="http://schemas.microsoft.com/office/drawing/2014/main" id="{75ADEE4B-F23F-874F-AE9F-8552A5A5D59A}"/>
              </a:ext>
            </a:extLst>
          </p:cNvPr>
          <p:cNvSpPr>
            <a:spLocks noGrp="1"/>
          </p:cNvSpPr>
          <p:nvPr>
            <p:ph idx="1"/>
          </p:nvPr>
        </p:nvSpPr>
        <p:spPr>
          <a:xfrm>
            <a:off x="347473" y="1083088"/>
            <a:ext cx="4328700" cy="2193512"/>
          </a:xfrm>
        </p:spPr>
        <p:txBody>
          <a:bodyPr/>
          <a:lstStyle/>
          <a:p>
            <a:r>
              <a:rPr lang="en-US" dirty="0"/>
              <a:t>BEAST alarm handler developed but difficult work remains to convert and remove far reaching tentacles of multiple old alarm handlers</a:t>
            </a:r>
          </a:p>
          <a:p>
            <a:pPr lvl="1"/>
            <a:r>
              <a:rPr lang="en-US" dirty="0"/>
              <a:t>CUB, CF and Target CF Alarm Handler (ALH) based system converted during 2018 long outage</a:t>
            </a:r>
          </a:p>
          <a:p>
            <a:pPr lvl="1"/>
            <a:r>
              <a:rPr lang="en-US" dirty="0"/>
              <a:t>Soft IOCs serving “PAMS” will be moved to a new server and phased out</a:t>
            </a:r>
          </a:p>
        </p:txBody>
      </p:sp>
      <p:sp>
        <p:nvSpPr>
          <p:cNvPr id="7" name="AutoShape 2" descr="Screenshot 2018-05-02 11.29.06.png">
            <a:extLst>
              <a:ext uri="{FF2B5EF4-FFF2-40B4-BE49-F238E27FC236}">
                <a16:creationId xmlns:a16="http://schemas.microsoft.com/office/drawing/2014/main" id="{ECA97ABE-04A2-4F41-925E-6F857F44DF14}"/>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D740A0EA-5755-A149-896C-DB55A38C2696}"/>
              </a:ext>
            </a:extLst>
          </p:cNvPr>
          <p:cNvPicPr>
            <a:picLocks noChangeAspect="1"/>
          </p:cNvPicPr>
          <p:nvPr/>
        </p:nvPicPr>
        <p:blipFill>
          <a:blip r:embed="rId2"/>
          <a:stretch>
            <a:fillRect/>
          </a:stretch>
        </p:blipFill>
        <p:spPr>
          <a:xfrm>
            <a:off x="4668996" y="4586509"/>
            <a:ext cx="5942013" cy="2271491"/>
          </a:xfrm>
          <a:prstGeom prst="rect">
            <a:avLst/>
          </a:prstGeom>
        </p:spPr>
      </p:pic>
      <p:pic>
        <p:nvPicPr>
          <p:cNvPr id="8" name="Picture 7">
            <a:extLst>
              <a:ext uri="{FF2B5EF4-FFF2-40B4-BE49-F238E27FC236}">
                <a16:creationId xmlns:a16="http://schemas.microsoft.com/office/drawing/2014/main" id="{899F57ED-8566-6A43-BC60-207B62F01B35}"/>
              </a:ext>
            </a:extLst>
          </p:cNvPr>
          <p:cNvPicPr>
            <a:picLocks noChangeAspect="1"/>
          </p:cNvPicPr>
          <p:nvPr/>
        </p:nvPicPr>
        <p:blipFill>
          <a:blip r:embed="rId3"/>
          <a:stretch>
            <a:fillRect/>
          </a:stretch>
        </p:blipFill>
        <p:spPr>
          <a:xfrm>
            <a:off x="7244679" y="0"/>
            <a:ext cx="4944146" cy="3165676"/>
          </a:xfrm>
          <a:prstGeom prst="rect">
            <a:avLst/>
          </a:prstGeom>
        </p:spPr>
      </p:pic>
      <p:pic>
        <p:nvPicPr>
          <p:cNvPr id="6" name="Picture 5">
            <a:extLst>
              <a:ext uri="{FF2B5EF4-FFF2-40B4-BE49-F238E27FC236}">
                <a16:creationId xmlns:a16="http://schemas.microsoft.com/office/drawing/2014/main" id="{696B1991-7F6C-D84D-8EBA-B6164F0422A0}"/>
              </a:ext>
            </a:extLst>
          </p:cNvPr>
          <p:cNvPicPr>
            <a:picLocks noChangeAspect="1"/>
          </p:cNvPicPr>
          <p:nvPr/>
        </p:nvPicPr>
        <p:blipFill>
          <a:blip r:embed="rId4"/>
          <a:stretch>
            <a:fillRect/>
          </a:stretch>
        </p:blipFill>
        <p:spPr>
          <a:xfrm>
            <a:off x="6480821" y="2023703"/>
            <a:ext cx="4668996" cy="3318192"/>
          </a:xfrm>
          <a:prstGeom prst="rect">
            <a:avLst/>
          </a:prstGeom>
        </p:spPr>
      </p:pic>
    </p:spTree>
    <p:extLst>
      <p:ext uri="{BB962C8B-B14F-4D97-AF65-F5344CB8AC3E}">
        <p14:creationId xmlns:p14="http://schemas.microsoft.com/office/powerpoint/2010/main" val="554551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AD82-C72D-0042-A52F-E5191CD3E2E1}"/>
              </a:ext>
            </a:extLst>
          </p:cNvPr>
          <p:cNvSpPr>
            <a:spLocks noGrp="1"/>
          </p:cNvSpPr>
          <p:nvPr>
            <p:ph type="title"/>
          </p:nvPr>
        </p:nvSpPr>
        <p:spPr>
          <a:xfrm>
            <a:off x="344288" y="320040"/>
            <a:ext cx="11422261" cy="510909"/>
          </a:xfrm>
        </p:spPr>
        <p:txBody>
          <a:bodyPr/>
          <a:lstStyle/>
          <a:p>
            <a:r>
              <a:rPr lang="en-US" dirty="0"/>
              <a:t>Injection Kicker Waveform Monitor</a:t>
            </a:r>
          </a:p>
        </p:txBody>
      </p:sp>
      <p:sp>
        <p:nvSpPr>
          <p:cNvPr id="3" name="Content Placeholder 2">
            <a:extLst>
              <a:ext uri="{FF2B5EF4-FFF2-40B4-BE49-F238E27FC236}">
                <a16:creationId xmlns:a16="http://schemas.microsoft.com/office/drawing/2014/main" id="{DEA506CC-B6A7-3E48-BC60-7F4B56C0372C}"/>
              </a:ext>
            </a:extLst>
          </p:cNvPr>
          <p:cNvSpPr>
            <a:spLocks noGrp="1"/>
          </p:cNvSpPr>
          <p:nvPr>
            <p:ph idx="1"/>
          </p:nvPr>
        </p:nvSpPr>
        <p:spPr>
          <a:xfrm>
            <a:off x="338691" y="1075421"/>
            <a:ext cx="8252698" cy="4047778"/>
          </a:xfrm>
        </p:spPr>
        <p:txBody>
          <a:bodyPr/>
          <a:lstStyle/>
          <a:p>
            <a:r>
              <a:rPr lang="en-US" dirty="0"/>
              <a:t>The Injection Kicker Waveform Monitor uses a wave masking function on LeCroy WaveRunner 64Xi oscilloscopes</a:t>
            </a:r>
          </a:p>
          <a:p>
            <a:r>
              <a:rPr lang="en-US" dirty="0"/>
              <a:t>These scopes are no longer available for purchase</a:t>
            </a:r>
          </a:p>
          <a:p>
            <a:r>
              <a:rPr lang="en-US" dirty="0"/>
              <a:t>System required by SNS Operating Envelope (OE)</a:t>
            </a:r>
          </a:p>
          <a:p>
            <a:pPr lvl="1"/>
            <a:r>
              <a:rPr lang="en-US" dirty="0"/>
              <a:t>Beam operations is limited to &lt; 100kW without a working waveform monitor</a:t>
            </a:r>
          </a:p>
          <a:p>
            <a:pPr marL="0" indent="0">
              <a:buNone/>
            </a:pPr>
            <a:endParaRPr lang="en-US" sz="2400" dirty="0"/>
          </a:p>
          <a:p>
            <a:endParaRPr lang="en-US" dirty="0"/>
          </a:p>
        </p:txBody>
      </p:sp>
      <p:cxnSp>
        <p:nvCxnSpPr>
          <p:cNvPr id="4" name="Elbow Connector 3">
            <a:extLst>
              <a:ext uri="{FF2B5EF4-FFF2-40B4-BE49-F238E27FC236}">
                <a16:creationId xmlns:a16="http://schemas.microsoft.com/office/drawing/2014/main" id="{A7A22802-673E-364F-A626-698C9FFC5DDE}"/>
              </a:ext>
            </a:extLst>
          </p:cNvPr>
          <p:cNvCxnSpPr/>
          <p:nvPr/>
        </p:nvCxnSpPr>
        <p:spPr>
          <a:xfrm rot="16200000" flipH="1">
            <a:off x="9776075" y="5786680"/>
            <a:ext cx="7620" cy="519715"/>
          </a:xfrm>
          <a:prstGeom prst="bentConnector3">
            <a:avLst>
              <a:gd name="adj1" fmla="val -133333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8CB83EB5-D77F-3648-B8D1-928CEDC86A7C}"/>
              </a:ext>
            </a:extLst>
          </p:cNvPr>
          <p:cNvSpPr/>
          <p:nvPr/>
        </p:nvSpPr>
        <p:spPr>
          <a:xfrm>
            <a:off x="7991181" y="4233070"/>
            <a:ext cx="4026956" cy="1840136"/>
          </a:xfrm>
          <a:prstGeom prst="rect">
            <a:avLst/>
          </a:prstGeom>
          <a:solidFill>
            <a:schemeClr val="bg2">
              <a:lumMod val="50000"/>
            </a:schemeClr>
          </a:solidFill>
          <a:ln>
            <a:solidFill>
              <a:schemeClr val="bg2">
                <a:lumMod val="5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D8E6914B-2B74-9C40-854B-7F164B35D3D1}"/>
              </a:ext>
            </a:extLst>
          </p:cNvPr>
          <p:cNvSpPr/>
          <p:nvPr/>
        </p:nvSpPr>
        <p:spPr>
          <a:xfrm>
            <a:off x="8029442" y="4263549"/>
            <a:ext cx="3959999" cy="1782989"/>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95604B21-5465-8340-8743-F7F68C702F21}"/>
              </a:ext>
            </a:extLst>
          </p:cNvPr>
          <p:cNvSpPr/>
          <p:nvPr/>
        </p:nvSpPr>
        <p:spPr>
          <a:xfrm>
            <a:off x="8029442" y="4263549"/>
            <a:ext cx="516522" cy="1782989"/>
          </a:xfrm>
          <a:prstGeom prst="rect">
            <a:avLst/>
          </a:prstGeom>
          <a:solidFill>
            <a:schemeClr val="bg2">
              <a:lumMod val="85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IOC</a:t>
            </a:r>
          </a:p>
        </p:txBody>
      </p:sp>
      <p:sp>
        <p:nvSpPr>
          <p:cNvPr id="8" name="Rectangle 7">
            <a:extLst>
              <a:ext uri="{FF2B5EF4-FFF2-40B4-BE49-F238E27FC236}">
                <a16:creationId xmlns:a16="http://schemas.microsoft.com/office/drawing/2014/main" id="{A6F394D0-EF4F-4E44-A2B0-9CFDE6B2DF48}"/>
              </a:ext>
            </a:extLst>
          </p:cNvPr>
          <p:cNvSpPr/>
          <p:nvPr/>
        </p:nvSpPr>
        <p:spPr>
          <a:xfrm>
            <a:off x="9776699" y="4263549"/>
            <a:ext cx="516522" cy="1782989"/>
          </a:xfrm>
          <a:prstGeom prst="rect">
            <a:avLst/>
          </a:prstGeom>
          <a:solidFill>
            <a:schemeClr val="bg2">
              <a:lumMod val="85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AMC</a:t>
            </a:r>
          </a:p>
        </p:txBody>
      </p:sp>
      <p:sp>
        <p:nvSpPr>
          <p:cNvPr id="9" name="Rectangle 8">
            <a:extLst>
              <a:ext uri="{FF2B5EF4-FFF2-40B4-BE49-F238E27FC236}">
                <a16:creationId xmlns:a16="http://schemas.microsoft.com/office/drawing/2014/main" id="{608B019C-273A-7B43-966C-E7CBFA9E98A6}"/>
              </a:ext>
            </a:extLst>
          </p:cNvPr>
          <p:cNvSpPr/>
          <p:nvPr/>
        </p:nvSpPr>
        <p:spPr>
          <a:xfrm>
            <a:off x="8628866" y="4263549"/>
            <a:ext cx="516522" cy="1782989"/>
          </a:xfrm>
          <a:prstGeom prst="rect">
            <a:avLst/>
          </a:prstGeom>
          <a:solidFill>
            <a:schemeClr val="bg2">
              <a:lumMod val="85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MCH</a:t>
            </a:r>
          </a:p>
        </p:txBody>
      </p:sp>
      <p:sp>
        <p:nvSpPr>
          <p:cNvPr id="11" name="Rectangle 10">
            <a:extLst>
              <a:ext uri="{FF2B5EF4-FFF2-40B4-BE49-F238E27FC236}">
                <a16:creationId xmlns:a16="http://schemas.microsoft.com/office/drawing/2014/main" id="{71DBBB70-8976-A240-AC34-E7DCFD265D53}"/>
              </a:ext>
            </a:extLst>
          </p:cNvPr>
          <p:cNvSpPr/>
          <p:nvPr/>
        </p:nvSpPr>
        <p:spPr>
          <a:xfrm>
            <a:off x="9896467" y="4371800"/>
            <a:ext cx="276986" cy="559353"/>
          </a:xfrm>
          <a:prstGeom prst="rect">
            <a:avLst/>
          </a:prstGeom>
          <a:solidFill>
            <a:schemeClr val="tx2">
              <a:lumMod val="20000"/>
              <a:lumOff val="8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FMC</a:t>
            </a:r>
          </a:p>
        </p:txBody>
      </p:sp>
      <p:sp>
        <p:nvSpPr>
          <p:cNvPr id="12" name="Rectangle 11">
            <a:extLst>
              <a:ext uri="{FF2B5EF4-FFF2-40B4-BE49-F238E27FC236}">
                <a16:creationId xmlns:a16="http://schemas.microsoft.com/office/drawing/2014/main" id="{2C1ECDE8-0599-B74C-B69C-F68D6C9B4CF1}"/>
              </a:ext>
            </a:extLst>
          </p:cNvPr>
          <p:cNvSpPr/>
          <p:nvPr/>
        </p:nvSpPr>
        <p:spPr>
          <a:xfrm>
            <a:off x="9896467" y="5331688"/>
            <a:ext cx="276986" cy="559353"/>
          </a:xfrm>
          <a:prstGeom prst="rect">
            <a:avLst/>
          </a:prstGeom>
          <a:solidFill>
            <a:schemeClr val="tx2">
              <a:lumMod val="20000"/>
              <a:lumOff val="8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FMC</a:t>
            </a:r>
          </a:p>
        </p:txBody>
      </p:sp>
      <p:sp>
        <p:nvSpPr>
          <p:cNvPr id="13" name="TextBox 12">
            <a:extLst>
              <a:ext uri="{FF2B5EF4-FFF2-40B4-BE49-F238E27FC236}">
                <a16:creationId xmlns:a16="http://schemas.microsoft.com/office/drawing/2014/main" id="{3C713974-0612-2947-8BD3-1C1A3D1BED2C}"/>
              </a:ext>
            </a:extLst>
          </p:cNvPr>
          <p:cNvSpPr txBox="1"/>
          <p:nvPr/>
        </p:nvSpPr>
        <p:spPr>
          <a:xfrm>
            <a:off x="10564477" y="5495976"/>
            <a:ext cx="1015727" cy="424732"/>
          </a:xfrm>
          <a:prstGeom prst="rect">
            <a:avLst/>
          </a:prstGeom>
          <a:noFill/>
        </p:spPr>
        <p:txBody>
          <a:bodyPr wrap="none" rtlCol="0">
            <a:spAutoFit/>
          </a:bodyPr>
          <a:lstStyle/>
          <a:p>
            <a:pPr algn="ctr">
              <a:lnSpc>
                <a:spcPct val="90000"/>
              </a:lnSpc>
            </a:pPr>
            <a:r>
              <a:rPr lang="en-US" sz="1200" dirty="0"/>
              <a:t>Integrated</a:t>
            </a:r>
          </a:p>
          <a:p>
            <a:pPr algn="ctr">
              <a:lnSpc>
                <a:spcPct val="90000"/>
              </a:lnSpc>
            </a:pPr>
            <a:r>
              <a:rPr lang="en-US" sz="1200" dirty="0"/>
              <a:t>MPS/Timing</a:t>
            </a:r>
          </a:p>
        </p:txBody>
      </p:sp>
      <p:sp>
        <p:nvSpPr>
          <p:cNvPr id="14" name="TextBox 13">
            <a:extLst>
              <a:ext uri="{FF2B5EF4-FFF2-40B4-BE49-F238E27FC236}">
                <a16:creationId xmlns:a16="http://schemas.microsoft.com/office/drawing/2014/main" id="{CB8E0DCE-03B7-4D43-A0F6-AFAD05C2EC00}"/>
              </a:ext>
            </a:extLst>
          </p:cNvPr>
          <p:cNvSpPr txBox="1"/>
          <p:nvPr/>
        </p:nvSpPr>
        <p:spPr>
          <a:xfrm>
            <a:off x="10634785" y="4536087"/>
            <a:ext cx="875111" cy="258532"/>
          </a:xfrm>
          <a:prstGeom prst="rect">
            <a:avLst/>
          </a:prstGeom>
          <a:noFill/>
        </p:spPr>
        <p:txBody>
          <a:bodyPr wrap="none" rtlCol="0">
            <a:spAutoFit/>
          </a:bodyPr>
          <a:lstStyle/>
          <a:p>
            <a:pPr algn="ctr">
              <a:lnSpc>
                <a:spcPct val="90000"/>
              </a:lnSpc>
            </a:pPr>
            <a:r>
              <a:rPr lang="en-US" sz="1200" dirty="0"/>
              <a:t>8-Ch ADC</a:t>
            </a:r>
          </a:p>
        </p:txBody>
      </p:sp>
      <p:cxnSp>
        <p:nvCxnSpPr>
          <p:cNvPr id="15" name="Straight Arrow Connector 14">
            <a:extLst>
              <a:ext uri="{FF2B5EF4-FFF2-40B4-BE49-F238E27FC236}">
                <a16:creationId xmlns:a16="http://schemas.microsoft.com/office/drawing/2014/main" id="{91C643BD-3E3B-3247-A06C-F06DA3F3515C}"/>
              </a:ext>
            </a:extLst>
          </p:cNvPr>
          <p:cNvCxnSpPr/>
          <p:nvPr/>
        </p:nvCxnSpPr>
        <p:spPr>
          <a:xfrm>
            <a:off x="10293221" y="3098292"/>
            <a:ext cx="0" cy="9906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4172283-BACD-E74A-AFB1-B0E22183FB0D}"/>
              </a:ext>
            </a:extLst>
          </p:cNvPr>
          <p:cNvGrpSpPr/>
          <p:nvPr/>
        </p:nvGrpSpPr>
        <p:grpSpPr>
          <a:xfrm>
            <a:off x="8711451" y="480020"/>
            <a:ext cx="3195906" cy="2505226"/>
            <a:chOff x="8186408" y="258290"/>
            <a:chExt cx="3195906" cy="2505226"/>
          </a:xfrm>
        </p:grpSpPr>
        <p:grpSp>
          <p:nvGrpSpPr>
            <p:cNvPr id="17" name="Group 16">
              <a:extLst>
                <a:ext uri="{FF2B5EF4-FFF2-40B4-BE49-F238E27FC236}">
                  <a16:creationId xmlns:a16="http://schemas.microsoft.com/office/drawing/2014/main" id="{6F68466D-90C5-574E-8BB9-E9FFF97D9254}"/>
                </a:ext>
              </a:extLst>
            </p:cNvPr>
            <p:cNvGrpSpPr/>
            <p:nvPr/>
          </p:nvGrpSpPr>
          <p:grpSpPr>
            <a:xfrm>
              <a:off x="8186408" y="258290"/>
              <a:ext cx="3193928" cy="2501900"/>
              <a:chOff x="8543925" y="88900"/>
              <a:chExt cx="3530600" cy="3543300"/>
            </a:xfrm>
          </p:grpSpPr>
          <p:sp>
            <p:nvSpPr>
              <p:cNvPr id="23" name="Rectangle 22">
                <a:extLst>
                  <a:ext uri="{FF2B5EF4-FFF2-40B4-BE49-F238E27FC236}">
                    <a16:creationId xmlns:a16="http://schemas.microsoft.com/office/drawing/2014/main" id="{4B187FD7-4599-034C-A728-A50250B8DDB3}"/>
                  </a:ext>
                </a:extLst>
              </p:cNvPr>
              <p:cNvSpPr/>
              <p:nvPr/>
            </p:nvSpPr>
            <p:spPr>
              <a:xfrm>
                <a:off x="8543925" y="88900"/>
                <a:ext cx="1714500" cy="11049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dirty="0">
                    <a:solidFill>
                      <a:schemeClr val="tx1"/>
                    </a:solidFill>
                  </a:rPr>
                  <a:t>LeCroy Scope</a:t>
                </a:r>
              </a:p>
              <a:p>
                <a:pPr algn="ctr">
                  <a:lnSpc>
                    <a:spcPct val="90000"/>
                  </a:lnSpc>
                </a:pPr>
                <a:r>
                  <a:rPr lang="en-US" sz="1400" dirty="0">
                    <a:solidFill>
                      <a:schemeClr val="tx1"/>
                    </a:solidFill>
                  </a:rPr>
                  <a:t>GT&amp;FS</a:t>
                </a:r>
              </a:p>
            </p:txBody>
          </p:sp>
          <p:sp>
            <p:nvSpPr>
              <p:cNvPr id="24" name="Rectangle 23">
                <a:extLst>
                  <a:ext uri="{FF2B5EF4-FFF2-40B4-BE49-F238E27FC236}">
                    <a16:creationId xmlns:a16="http://schemas.microsoft.com/office/drawing/2014/main" id="{27E547B3-5586-A941-9A58-8C6F2975DA58}"/>
                  </a:ext>
                </a:extLst>
              </p:cNvPr>
              <p:cNvSpPr/>
              <p:nvPr/>
            </p:nvSpPr>
            <p:spPr>
              <a:xfrm>
                <a:off x="8543925" y="1308100"/>
                <a:ext cx="1714500" cy="11049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dirty="0">
                    <a:solidFill>
                      <a:schemeClr val="tx1"/>
                    </a:solidFill>
                  </a:rPr>
                  <a:t>LeCroy Scope</a:t>
                </a:r>
              </a:p>
              <a:p>
                <a:pPr algn="ctr">
                  <a:lnSpc>
                    <a:spcPct val="90000"/>
                  </a:lnSpc>
                </a:pPr>
                <a:r>
                  <a:rPr lang="en-US" sz="1400" dirty="0">
                    <a:solidFill>
                      <a:schemeClr val="tx1"/>
                    </a:solidFill>
                  </a:rPr>
                  <a:t>Diagnostic</a:t>
                </a:r>
              </a:p>
            </p:txBody>
          </p:sp>
          <p:sp>
            <p:nvSpPr>
              <p:cNvPr id="25" name="Rectangle 24">
                <a:extLst>
                  <a:ext uri="{FF2B5EF4-FFF2-40B4-BE49-F238E27FC236}">
                    <a16:creationId xmlns:a16="http://schemas.microsoft.com/office/drawing/2014/main" id="{A86FCBF0-2DC7-F04B-8E40-C1DFEA905497}"/>
                  </a:ext>
                </a:extLst>
              </p:cNvPr>
              <p:cNvSpPr/>
              <p:nvPr/>
            </p:nvSpPr>
            <p:spPr>
              <a:xfrm>
                <a:off x="8543925" y="2527300"/>
                <a:ext cx="1714500" cy="11049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dirty="0">
                    <a:solidFill>
                      <a:schemeClr val="tx1"/>
                    </a:solidFill>
                  </a:rPr>
                  <a:t>LeCroy Scope</a:t>
                </a:r>
              </a:p>
              <a:p>
                <a:pPr algn="ctr">
                  <a:lnSpc>
                    <a:spcPct val="90000"/>
                  </a:lnSpc>
                </a:pPr>
                <a:r>
                  <a:rPr lang="en-US" sz="1400" dirty="0">
                    <a:solidFill>
                      <a:schemeClr val="tx1"/>
                    </a:solidFill>
                  </a:rPr>
                  <a:t>Diagnostic</a:t>
                </a:r>
              </a:p>
            </p:txBody>
          </p:sp>
          <p:sp>
            <p:nvSpPr>
              <p:cNvPr id="26" name="Rectangle 25">
                <a:extLst>
                  <a:ext uri="{FF2B5EF4-FFF2-40B4-BE49-F238E27FC236}">
                    <a16:creationId xmlns:a16="http://schemas.microsoft.com/office/drawing/2014/main" id="{82B305B0-1085-5940-B9D5-08C4097682DB}"/>
                  </a:ext>
                </a:extLst>
              </p:cNvPr>
              <p:cNvSpPr/>
              <p:nvPr/>
            </p:nvSpPr>
            <p:spPr>
              <a:xfrm>
                <a:off x="10360025" y="1308100"/>
                <a:ext cx="1714500" cy="11049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dirty="0">
                    <a:solidFill>
                      <a:schemeClr val="tx1"/>
                    </a:solidFill>
                  </a:rPr>
                  <a:t>LeCroy Scope</a:t>
                </a:r>
              </a:p>
              <a:p>
                <a:pPr algn="ctr">
                  <a:lnSpc>
                    <a:spcPct val="90000"/>
                  </a:lnSpc>
                </a:pPr>
                <a:r>
                  <a:rPr lang="en-US" sz="1400" dirty="0">
                    <a:solidFill>
                      <a:schemeClr val="tx1"/>
                    </a:solidFill>
                  </a:rPr>
                  <a:t>WFM</a:t>
                </a:r>
              </a:p>
            </p:txBody>
          </p:sp>
          <p:sp>
            <p:nvSpPr>
              <p:cNvPr id="27" name="Rectangle 26">
                <a:extLst>
                  <a:ext uri="{FF2B5EF4-FFF2-40B4-BE49-F238E27FC236}">
                    <a16:creationId xmlns:a16="http://schemas.microsoft.com/office/drawing/2014/main" id="{CA318AF2-D66F-DF49-88E1-17C62826C868}"/>
                  </a:ext>
                </a:extLst>
              </p:cNvPr>
              <p:cNvSpPr/>
              <p:nvPr/>
            </p:nvSpPr>
            <p:spPr>
              <a:xfrm>
                <a:off x="10360025" y="2527300"/>
                <a:ext cx="1714500" cy="11049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dirty="0">
                    <a:solidFill>
                      <a:schemeClr val="tx1"/>
                    </a:solidFill>
                  </a:rPr>
                  <a:t>LeCroy Scope</a:t>
                </a:r>
              </a:p>
              <a:p>
                <a:pPr algn="ctr">
                  <a:lnSpc>
                    <a:spcPct val="90000"/>
                  </a:lnSpc>
                </a:pPr>
                <a:r>
                  <a:rPr lang="en-US" sz="1400" dirty="0">
                    <a:solidFill>
                      <a:schemeClr val="tx1"/>
                    </a:solidFill>
                  </a:rPr>
                  <a:t>WFM</a:t>
                </a:r>
              </a:p>
            </p:txBody>
          </p:sp>
        </p:grpSp>
        <p:sp>
          <p:nvSpPr>
            <p:cNvPr id="18" name="Multiply 17">
              <a:extLst>
                <a:ext uri="{FF2B5EF4-FFF2-40B4-BE49-F238E27FC236}">
                  <a16:creationId xmlns:a16="http://schemas.microsoft.com/office/drawing/2014/main" id="{ABE6C784-2A07-5341-9F2F-A631092EADE7}"/>
                </a:ext>
              </a:extLst>
            </p:cNvPr>
            <p:cNvSpPr/>
            <p:nvPr/>
          </p:nvSpPr>
          <p:spPr>
            <a:xfrm>
              <a:off x="9366812" y="675240"/>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 name="Multiply 18">
              <a:extLst>
                <a:ext uri="{FF2B5EF4-FFF2-40B4-BE49-F238E27FC236}">
                  <a16:creationId xmlns:a16="http://schemas.microsoft.com/office/drawing/2014/main" id="{8943CC1E-0A78-D64B-B31E-66C98B4B6883}"/>
                </a:ext>
              </a:extLst>
            </p:cNvPr>
            <p:cNvSpPr/>
            <p:nvPr/>
          </p:nvSpPr>
          <p:spPr>
            <a:xfrm>
              <a:off x="9372690" y="1532101"/>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Multiply 19">
              <a:extLst>
                <a:ext uri="{FF2B5EF4-FFF2-40B4-BE49-F238E27FC236}">
                  <a16:creationId xmlns:a16="http://schemas.microsoft.com/office/drawing/2014/main" id="{226174BC-0FA6-484A-8436-A14F49269F46}"/>
                </a:ext>
              </a:extLst>
            </p:cNvPr>
            <p:cNvSpPr/>
            <p:nvPr/>
          </p:nvSpPr>
          <p:spPr>
            <a:xfrm>
              <a:off x="9373162" y="2391406"/>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Multiply 20">
              <a:extLst>
                <a:ext uri="{FF2B5EF4-FFF2-40B4-BE49-F238E27FC236}">
                  <a16:creationId xmlns:a16="http://schemas.microsoft.com/office/drawing/2014/main" id="{857B192A-6D7C-434E-8A39-D32E7DE3890E}"/>
                </a:ext>
              </a:extLst>
            </p:cNvPr>
            <p:cNvSpPr/>
            <p:nvPr/>
          </p:nvSpPr>
          <p:spPr>
            <a:xfrm>
              <a:off x="11016554" y="1525751"/>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Multiply 21">
              <a:extLst>
                <a:ext uri="{FF2B5EF4-FFF2-40B4-BE49-F238E27FC236}">
                  <a16:creationId xmlns:a16="http://schemas.microsoft.com/office/drawing/2014/main" id="{3F5FF67D-29B8-0C4D-AE92-90EEA7FCFFE2}"/>
                </a:ext>
              </a:extLst>
            </p:cNvPr>
            <p:cNvSpPr/>
            <p:nvPr/>
          </p:nvSpPr>
          <p:spPr>
            <a:xfrm>
              <a:off x="11016554" y="2397756"/>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grpSp>
        <p:nvGrpSpPr>
          <p:cNvPr id="28" name="Group 27">
            <a:extLst>
              <a:ext uri="{FF2B5EF4-FFF2-40B4-BE49-F238E27FC236}">
                <a16:creationId xmlns:a16="http://schemas.microsoft.com/office/drawing/2014/main" id="{DBAC52D9-4444-1248-B3AC-BA496B376393}"/>
              </a:ext>
            </a:extLst>
          </p:cNvPr>
          <p:cNvGrpSpPr/>
          <p:nvPr/>
        </p:nvGrpSpPr>
        <p:grpSpPr>
          <a:xfrm>
            <a:off x="4526354" y="4943132"/>
            <a:ext cx="1806868" cy="1500528"/>
            <a:chOff x="5875456" y="4054808"/>
            <a:chExt cx="1806868" cy="1500528"/>
          </a:xfrm>
        </p:grpSpPr>
        <p:grpSp>
          <p:nvGrpSpPr>
            <p:cNvPr id="29" name="Group 28">
              <a:extLst>
                <a:ext uri="{FF2B5EF4-FFF2-40B4-BE49-F238E27FC236}">
                  <a16:creationId xmlns:a16="http://schemas.microsoft.com/office/drawing/2014/main" id="{68A98175-67BE-504B-B376-F61BFC5B04C8}"/>
                </a:ext>
              </a:extLst>
            </p:cNvPr>
            <p:cNvGrpSpPr/>
            <p:nvPr/>
          </p:nvGrpSpPr>
          <p:grpSpPr>
            <a:xfrm>
              <a:off x="5875456" y="4847989"/>
              <a:ext cx="1806868" cy="707347"/>
              <a:chOff x="5261057" y="3980810"/>
              <a:chExt cx="1806868" cy="707347"/>
            </a:xfrm>
          </p:grpSpPr>
          <p:sp>
            <p:nvSpPr>
              <p:cNvPr id="33" name="Rectangle 32">
                <a:extLst>
                  <a:ext uri="{FF2B5EF4-FFF2-40B4-BE49-F238E27FC236}">
                    <a16:creationId xmlns:a16="http://schemas.microsoft.com/office/drawing/2014/main" id="{67915BD8-B9C7-0A4D-9772-4E67B1E8D7B1}"/>
                  </a:ext>
                </a:extLst>
              </p:cNvPr>
              <p:cNvSpPr/>
              <p:nvPr/>
            </p:nvSpPr>
            <p:spPr>
              <a:xfrm>
                <a:off x="5261057" y="3980810"/>
                <a:ext cx="1806868" cy="707347"/>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Custom MPS </a:t>
                </a:r>
              </a:p>
              <a:p>
                <a:pPr algn="ctr">
                  <a:lnSpc>
                    <a:spcPct val="90000"/>
                  </a:lnSpc>
                </a:pPr>
                <a:r>
                  <a:rPr lang="en-US" dirty="0">
                    <a:solidFill>
                      <a:schemeClr val="tx1"/>
                    </a:solidFill>
                  </a:rPr>
                  <a:t>Interface</a:t>
                </a:r>
              </a:p>
            </p:txBody>
          </p:sp>
          <p:sp>
            <p:nvSpPr>
              <p:cNvPr id="34" name="Multiply 33">
                <a:extLst>
                  <a:ext uri="{FF2B5EF4-FFF2-40B4-BE49-F238E27FC236}">
                    <a16:creationId xmlns:a16="http://schemas.microsoft.com/office/drawing/2014/main" id="{E3AD9A57-50D9-9443-BC93-7639481EAFE8}"/>
                  </a:ext>
                </a:extLst>
              </p:cNvPr>
              <p:cNvSpPr/>
              <p:nvPr/>
            </p:nvSpPr>
            <p:spPr>
              <a:xfrm>
                <a:off x="6702165" y="4321779"/>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grpSp>
          <p:nvGrpSpPr>
            <p:cNvPr id="30" name="Group 29">
              <a:extLst>
                <a:ext uri="{FF2B5EF4-FFF2-40B4-BE49-F238E27FC236}">
                  <a16:creationId xmlns:a16="http://schemas.microsoft.com/office/drawing/2014/main" id="{2AC798E7-9EB3-A849-9BC6-ACB324EE01B5}"/>
                </a:ext>
              </a:extLst>
            </p:cNvPr>
            <p:cNvGrpSpPr/>
            <p:nvPr/>
          </p:nvGrpSpPr>
          <p:grpSpPr>
            <a:xfrm>
              <a:off x="5875456" y="4054808"/>
              <a:ext cx="1806868" cy="707347"/>
              <a:chOff x="4752250" y="5574540"/>
              <a:chExt cx="1806868" cy="707347"/>
            </a:xfrm>
          </p:grpSpPr>
          <p:sp>
            <p:nvSpPr>
              <p:cNvPr id="31" name="Rectangle 30">
                <a:extLst>
                  <a:ext uri="{FF2B5EF4-FFF2-40B4-BE49-F238E27FC236}">
                    <a16:creationId xmlns:a16="http://schemas.microsoft.com/office/drawing/2014/main" id="{0B4B9716-A228-FB47-BFEA-20203A591A92}"/>
                  </a:ext>
                </a:extLst>
              </p:cNvPr>
              <p:cNvSpPr/>
              <p:nvPr/>
            </p:nvSpPr>
            <p:spPr>
              <a:xfrm>
                <a:off x="4752250" y="5574540"/>
                <a:ext cx="1806868" cy="707347"/>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Timing</a:t>
                </a:r>
              </a:p>
              <a:p>
                <a:pPr algn="ctr">
                  <a:lnSpc>
                    <a:spcPct val="90000"/>
                  </a:lnSpc>
                </a:pPr>
                <a:r>
                  <a:rPr lang="en-US" dirty="0">
                    <a:solidFill>
                      <a:schemeClr val="tx1"/>
                    </a:solidFill>
                  </a:rPr>
                  <a:t>Interface</a:t>
                </a:r>
              </a:p>
            </p:txBody>
          </p:sp>
          <p:sp>
            <p:nvSpPr>
              <p:cNvPr id="32" name="Multiply 31">
                <a:extLst>
                  <a:ext uri="{FF2B5EF4-FFF2-40B4-BE49-F238E27FC236}">
                    <a16:creationId xmlns:a16="http://schemas.microsoft.com/office/drawing/2014/main" id="{A20663A2-4C08-1449-9472-0CE8285AE49D}"/>
                  </a:ext>
                </a:extLst>
              </p:cNvPr>
              <p:cNvSpPr/>
              <p:nvPr/>
            </p:nvSpPr>
            <p:spPr>
              <a:xfrm>
                <a:off x="6187125" y="5916127"/>
                <a:ext cx="365760" cy="365760"/>
              </a:xfrm>
              <a:prstGeom prst="mathMultiply">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grpSp>
      <p:cxnSp>
        <p:nvCxnSpPr>
          <p:cNvPr id="35" name="Straight Arrow Connector 34">
            <a:extLst>
              <a:ext uri="{FF2B5EF4-FFF2-40B4-BE49-F238E27FC236}">
                <a16:creationId xmlns:a16="http://schemas.microsoft.com/office/drawing/2014/main" id="{E6E832F1-6F38-7B48-8E3C-9F97D735A1E5}"/>
              </a:ext>
            </a:extLst>
          </p:cNvPr>
          <p:cNvCxnSpPr/>
          <p:nvPr/>
        </p:nvCxnSpPr>
        <p:spPr>
          <a:xfrm>
            <a:off x="6441289" y="5127738"/>
            <a:ext cx="139293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69081F0-D03E-2E48-914E-9E8E72A350E8}"/>
              </a:ext>
            </a:extLst>
          </p:cNvPr>
          <p:cNvSpPr txBox="1"/>
          <p:nvPr/>
        </p:nvSpPr>
        <p:spPr>
          <a:xfrm>
            <a:off x="10355019" y="2989285"/>
            <a:ext cx="1558440" cy="480131"/>
          </a:xfrm>
          <a:prstGeom prst="rect">
            <a:avLst/>
          </a:prstGeom>
          <a:noFill/>
        </p:spPr>
        <p:txBody>
          <a:bodyPr wrap="none" rtlCol="0">
            <a:spAutoFit/>
          </a:bodyPr>
          <a:lstStyle/>
          <a:p>
            <a:pPr algn="ctr">
              <a:lnSpc>
                <a:spcPct val="90000"/>
              </a:lnSpc>
            </a:pPr>
            <a:r>
              <a:rPr lang="en-US" sz="1400" dirty="0"/>
              <a:t>Replaces LeCroy</a:t>
            </a:r>
          </a:p>
          <a:p>
            <a:pPr algn="ctr">
              <a:lnSpc>
                <a:spcPct val="90000"/>
              </a:lnSpc>
            </a:pPr>
            <a:r>
              <a:rPr lang="en-US" sz="1400" dirty="0"/>
              <a:t>Oscilloscopes</a:t>
            </a:r>
          </a:p>
        </p:txBody>
      </p:sp>
      <p:sp>
        <p:nvSpPr>
          <p:cNvPr id="37" name="TextBox 36">
            <a:extLst>
              <a:ext uri="{FF2B5EF4-FFF2-40B4-BE49-F238E27FC236}">
                <a16:creationId xmlns:a16="http://schemas.microsoft.com/office/drawing/2014/main" id="{81C450F1-0A06-544D-BEBF-37A6FA57CC8D}"/>
              </a:ext>
            </a:extLst>
          </p:cNvPr>
          <p:cNvSpPr txBox="1"/>
          <p:nvPr/>
        </p:nvSpPr>
        <p:spPr>
          <a:xfrm>
            <a:off x="8196153" y="6074268"/>
            <a:ext cx="647934" cy="286232"/>
          </a:xfrm>
          <a:prstGeom prst="rect">
            <a:avLst/>
          </a:prstGeom>
          <a:noFill/>
        </p:spPr>
        <p:txBody>
          <a:bodyPr wrap="none" rtlCol="0">
            <a:spAutoFit/>
          </a:bodyPr>
          <a:lstStyle/>
          <a:p>
            <a:pPr algn="ctr">
              <a:lnSpc>
                <a:spcPct val="90000"/>
              </a:lnSpc>
            </a:pPr>
            <a:r>
              <a:rPr lang="en-US" sz="1400" dirty="0"/>
              <a:t>µTCA</a:t>
            </a:r>
          </a:p>
        </p:txBody>
      </p:sp>
      <p:sp>
        <p:nvSpPr>
          <p:cNvPr id="38" name="TextBox 37">
            <a:extLst>
              <a:ext uri="{FF2B5EF4-FFF2-40B4-BE49-F238E27FC236}">
                <a16:creationId xmlns:a16="http://schemas.microsoft.com/office/drawing/2014/main" id="{C02BC1EA-B2D5-CC44-8B38-8E6B229B1BAB}"/>
              </a:ext>
            </a:extLst>
          </p:cNvPr>
          <p:cNvSpPr txBox="1"/>
          <p:nvPr/>
        </p:nvSpPr>
        <p:spPr>
          <a:xfrm>
            <a:off x="4526354" y="6397767"/>
            <a:ext cx="1577676" cy="480131"/>
          </a:xfrm>
          <a:prstGeom prst="rect">
            <a:avLst/>
          </a:prstGeom>
          <a:noFill/>
        </p:spPr>
        <p:txBody>
          <a:bodyPr wrap="none" rtlCol="0">
            <a:spAutoFit/>
          </a:bodyPr>
          <a:lstStyle/>
          <a:p>
            <a:pPr algn="ctr">
              <a:lnSpc>
                <a:spcPct val="90000"/>
              </a:lnSpc>
            </a:pPr>
            <a:r>
              <a:rPr lang="en-US" sz="1400" dirty="0"/>
              <a:t>External interface</a:t>
            </a:r>
          </a:p>
          <a:p>
            <a:pPr algn="ctr">
              <a:lnSpc>
                <a:spcPct val="90000"/>
              </a:lnSpc>
            </a:pPr>
            <a:r>
              <a:rPr lang="en-US" sz="1400" dirty="0"/>
              <a:t>hardware</a:t>
            </a:r>
          </a:p>
        </p:txBody>
      </p:sp>
    </p:spTree>
    <p:extLst>
      <p:ext uri="{BB962C8B-B14F-4D97-AF65-F5344CB8AC3E}">
        <p14:creationId xmlns:p14="http://schemas.microsoft.com/office/powerpoint/2010/main" val="141254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3D84-D245-8740-8895-CBB58BEB74F7}"/>
              </a:ext>
            </a:extLst>
          </p:cNvPr>
          <p:cNvSpPr>
            <a:spLocks noGrp="1"/>
          </p:cNvSpPr>
          <p:nvPr>
            <p:ph type="title"/>
          </p:nvPr>
        </p:nvSpPr>
        <p:spPr>
          <a:xfrm>
            <a:off x="172838" y="320040"/>
            <a:ext cx="11422261" cy="510909"/>
          </a:xfrm>
        </p:spPr>
        <p:txBody>
          <a:bodyPr/>
          <a:lstStyle/>
          <a:p>
            <a:r>
              <a:rPr lang="en-US" dirty="0"/>
              <a:t>Injection Kicker Waveform Monitor</a:t>
            </a:r>
          </a:p>
        </p:txBody>
      </p:sp>
      <p:sp>
        <p:nvSpPr>
          <p:cNvPr id="3" name="Content Placeholder 2">
            <a:extLst>
              <a:ext uri="{FF2B5EF4-FFF2-40B4-BE49-F238E27FC236}">
                <a16:creationId xmlns:a16="http://schemas.microsoft.com/office/drawing/2014/main" id="{E03A5E0F-9F5B-CE49-8CAC-9EFB9F4518FF}"/>
              </a:ext>
            </a:extLst>
          </p:cNvPr>
          <p:cNvSpPr>
            <a:spLocks noGrp="1"/>
          </p:cNvSpPr>
          <p:nvPr>
            <p:ph idx="1"/>
          </p:nvPr>
        </p:nvSpPr>
        <p:spPr>
          <a:xfrm>
            <a:off x="293488" y="1077229"/>
            <a:ext cx="6508410" cy="5144959"/>
          </a:xfrm>
        </p:spPr>
        <p:txBody>
          <a:bodyPr/>
          <a:lstStyle/>
          <a:p>
            <a:r>
              <a:rPr lang="en-US" dirty="0"/>
              <a:t>MicroTCA system</a:t>
            </a:r>
          </a:p>
          <a:p>
            <a:pPr lvl="1"/>
            <a:r>
              <a:rPr lang="en-US" dirty="0"/>
              <a:t>Commercial carrier</a:t>
            </a:r>
          </a:p>
          <a:p>
            <a:pPr lvl="1"/>
            <a:r>
              <a:rPr lang="en-US" dirty="0"/>
              <a:t>Custom FMC interface</a:t>
            </a:r>
          </a:p>
          <a:p>
            <a:r>
              <a:rPr lang="en-US" dirty="0"/>
              <a:t>EPICS waveform updates @ 1Hz</a:t>
            </a:r>
          </a:p>
          <a:p>
            <a:r>
              <a:rPr lang="en-US" dirty="0"/>
              <a:t>Diagnostic waveform capture @ 60Hz</a:t>
            </a:r>
          </a:p>
          <a:p>
            <a:r>
              <a:rPr lang="en-US" dirty="0"/>
              <a:t>Installed during extended outage</a:t>
            </a:r>
          </a:p>
          <a:p>
            <a:pPr lvl="1"/>
            <a:r>
              <a:rPr lang="en-US" dirty="0"/>
              <a:t>Commissioning planned during machine restoration period</a:t>
            </a:r>
          </a:p>
        </p:txBody>
      </p:sp>
      <p:pic>
        <p:nvPicPr>
          <p:cNvPr id="4" name="Picture 3">
            <a:extLst>
              <a:ext uri="{FF2B5EF4-FFF2-40B4-BE49-F238E27FC236}">
                <a16:creationId xmlns:a16="http://schemas.microsoft.com/office/drawing/2014/main" id="{659582DD-8B17-C44A-A299-0347194A6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091" y="419100"/>
            <a:ext cx="4953443" cy="3589168"/>
          </a:xfrm>
          <a:prstGeom prst="rect">
            <a:avLst/>
          </a:prstGeom>
        </p:spPr>
      </p:pic>
      <p:pic>
        <p:nvPicPr>
          <p:cNvPr id="5" name="Picture 4">
            <a:extLst>
              <a:ext uri="{FF2B5EF4-FFF2-40B4-BE49-F238E27FC236}">
                <a16:creationId xmlns:a16="http://schemas.microsoft.com/office/drawing/2014/main" id="{90DD8E4B-F7B1-014E-B8FB-1B2F364AB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79" t="29674" b="25627"/>
          <a:stretch/>
        </p:blipFill>
        <p:spPr>
          <a:xfrm>
            <a:off x="9192474" y="4508090"/>
            <a:ext cx="2262926" cy="1711486"/>
          </a:xfrm>
          <a:prstGeom prst="rect">
            <a:avLst/>
          </a:prstGeom>
        </p:spPr>
      </p:pic>
      <p:pic>
        <p:nvPicPr>
          <p:cNvPr id="6" name="Picture 5">
            <a:extLst>
              <a:ext uri="{FF2B5EF4-FFF2-40B4-BE49-F238E27FC236}">
                <a16:creationId xmlns:a16="http://schemas.microsoft.com/office/drawing/2014/main" id="{89938FEE-4E5C-FC46-82B7-19D45629D2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74" t="28946" r="44372" b="33805"/>
          <a:stretch/>
        </p:blipFill>
        <p:spPr>
          <a:xfrm>
            <a:off x="6116098" y="4508090"/>
            <a:ext cx="2869381" cy="1692614"/>
          </a:xfrm>
          <a:prstGeom prst="rect">
            <a:avLst/>
          </a:prstGeom>
        </p:spPr>
      </p:pic>
      <p:sp>
        <p:nvSpPr>
          <p:cNvPr id="10" name="TextBox 9">
            <a:extLst>
              <a:ext uri="{FF2B5EF4-FFF2-40B4-BE49-F238E27FC236}">
                <a16:creationId xmlns:a16="http://schemas.microsoft.com/office/drawing/2014/main" id="{8F8A1834-0DF3-934D-AAE4-88CA0B617393}"/>
              </a:ext>
            </a:extLst>
          </p:cNvPr>
          <p:cNvSpPr txBox="1"/>
          <p:nvPr/>
        </p:nvSpPr>
        <p:spPr>
          <a:xfrm>
            <a:off x="6860572" y="4049273"/>
            <a:ext cx="3007555" cy="369332"/>
          </a:xfrm>
          <a:prstGeom prst="rect">
            <a:avLst/>
          </a:prstGeom>
          <a:noFill/>
        </p:spPr>
        <p:txBody>
          <a:bodyPr wrap="none" rtlCol="0">
            <a:spAutoFit/>
          </a:bodyPr>
          <a:lstStyle/>
          <a:p>
            <a:pPr algn="ctr">
              <a:lnSpc>
                <a:spcPct val="90000"/>
              </a:lnSpc>
            </a:pPr>
            <a:r>
              <a:rPr lang="en-US" sz="2000" dirty="0"/>
              <a:t>EPICS waveform display</a:t>
            </a:r>
          </a:p>
        </p:txBody>
      </p:sp>
      <p:sp>
        <p:nvSpPr>
          <p:cNvPr id="11" name="Donut 10">
            <a:extLst>
              <a:ext uri="{FF2B5EF4-FFF2-40B4-BE49-F238E27FC236}">
                <a16:creationId xmlns:a16="http://schemas.microsoft.com/office/drawing/2014/main" id="{40803080-C9A5-F14B-879A-60126A083B02}"/>
              </a:ext>
            </a:extLst>
          </p:cNvPr>
          <p:cNvSpPr/>
          <p:nvPr/>
        </p:nvSpPr>
        <p:spPr>
          <a:xfrm>
            <a:off x="10121720" y="3189964"/>
            <a:ext cx="1366557" cy="564907"/>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 name="Donut 11">
            <a:extLst>
              <a:ext uri="{FF2B5EF4-FFF2-40B4-BE49-F238E27FC236}">
                <a16:creationId xmlns:a16="http://schemas.microsoft.com/office/drawing/2014/main" id="{C34D434D-BBB3-9242-BE43-5A94442BDA06}"/>
              </a:ext>
            </a:extLst>
          </p:cNvPr>
          <p:cNvSpPr/>
          <p:nvPr/>
        </p:nvSpPr>
        <p:spPr>
          <a:xfrm>
            <a:off x="9451764" y="4665741"/>
            <a:ext cx="1353235" cy="797213"/>
          </a:xfrm>
          <a:prstGeom prst="donut">
            <a:avLst>
              <a:gd name="adj" fmla="val 2036"/>
            </a:avLst>
          </a:prstGeom>
          <a:solidFill>
            <a:srgbClr val="FFFF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4" name="Straight Arrow Connector 13">
            <a:extLst>
              <a:ext uri="{FF2B5EF4-FFF2-40B4-BE49-F238E27FC236}">
                <a16:creationId xmlns:a16="http://schemas.microsoft.com/office/drawing/2014/main" id="{A399BD86-A02D-7B46-8831-BB6E9CB2C4E8}"/>
              </a:ext>
            </a:extLst>
          </p:cNvPr>
          <p:cNvCxnSpPr>
            <a:cxnSpLocks/>
          </p:cNvCxnSpPr>
          <p:nvPr/>
        </p:nvCxnSpPr>
        <p:spPr>
          <a:xfrm flipV="1">
            <a:off x="10804999" y="3518796"/>
            <a:ext cx="193209" cy="611233"/>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7A82B2-0E8E-AF40-AB90-267C767D001D}"/>
              </a:ext>
            </a:extLst>
          </p:cNvPr>
          <p:cNvSpPr txBox="1"/>
          <p:nvPr/>
        </p:nvSpPr>
        <p:spPr>
          <a:xfrm>
            <a:off x="5939546" y="6200704"/>
            <a:ext cx="3222485" cy="646331"/>
          </a:xfrm>
          <a:prstGeom prst="rect">
            <a:avLst/>
          </a:prstGeom>
          <a:noFill/>
        </p:spPr>
        <p:txBody>
          <a:bodyPr wrap="none" rtlCol="0">
            <a:spAutoFit/>
          </a:bodyPr>
          <a:lstStyle/>
          <a:p>
            <a:pPr algn="ctr">
              <a:lnSpc>
                <a:spcPct val="90000"/>
              </a:lnSpc>
            </a:pPr>
            <a:r>
              <a:rPr lang="en-US" sz="2000" dirty="0"/>
              <a:t>Injection Kicker Waveform </a:t>
            </a:r>
          </a:p>
          <a:p>
            <a:pPr algn="ctr">
              <a:lnSpc>
                <a:spcPct val="90000"/>
              </a:lnSpc>
            </a:pPr>
            <a:r>
              <a:rPr lang="en-US" sz="2000" dirty="0"/>
              <a:t>Monitor µTCA Shelf</a:t>
            </a:r>
          </a:p>
        </p:txBody>
      </p:sp>
      <p:sp>
        <p:nvSpPr>
          <p:cNvPr id="16" name="TextBox 15">
            <a:extLst>
              <a:ext uri="{FF2B5EF4-FFF2-40B4-BE49-F238E27FC236}">
                <a16:creationId xmlns:a16="http://schemas.microsoft.com/office/drawing/2014/main" id="{A44A7D6E-6923-5143-A259-506AC1DBF5AA}"/>
              </a:ext>
            </a:extLst>
          </p:cNvPr>
          <p:cNvSpPr txBox="1"/>
          <p:nvPr/>
        </p:nvSpPr>
        <p:spPr>
          <a:xfrm>
            <a:off x="9850244" y="4049273"/>
            <a:ext cx="2256864" cy="369332"/>
          </a:xfrm>
          <a:prstGeom prst="rect">
            <a:avLst/>
          </a:prstGeom>
          <a:noFill/>
        </p:spPr>
        <p:txBody>
          <a:bodyPr wrap="square" rtlCol="0">
            <a:spAutoFit/>
          </a:bodyPr>
          <a:lstStyle/>
          <a:p>
            <a:pPr algn="ctr">
              <a:lnSpc>
                <a:spcPct val="90000"/>
              </a:lnSpc>
            </a:pPr>
            <a:r>
              <a:rPr lang="en-US" sz="2000" dirty="0"/>
              <a:t>Waveform image</a:t>
            </a:r>
          </a:p>
        </p:txBody>
      </p:sp>
      <p:cxnSp>
        <p:nvCxnSpPr>
          <p:cNvPr id="17" name="Straight Arrow Connector 16">
            <a:extLst>
              <a:ext uri="{FF2B5EF4-FFF2-40B4-BE49-F238E27FC236}">
                <a16:creationId xmlns:a16="http://schemas.microsoft.com/office/drawing/2014/main" id="{0944E601-72B3-2941-BFC6-4A5171C08E28}"/>
              </a:ext>
            </a:extLst>
          </p:cNvPr>
          <p:cNvCxnSpPr>
            <a:cxnSpLocks/>
          </p:cNvCxnSpPr>
          <p:nvPr/>
        </p:nvCxnSpPr>
        <p:spPr>
          <a:xfrm flipH="1">
            <a:off x="10596843" y="4279427"/>
            <a:ext cx="152400" cy="482858"/>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507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2D5F-FBAC-8240-AFB3-6981B0FE08E2}"/>
              </a:ext>
            </a:extLst>
          </p:cNvPr>
          <p:cNvSpPr>
            <a:spLocks noGrp="1"/>
          </p:cNvSpPr>
          <p:nvPr>
            <p:ph type="title"/>
          </p:nvPr>
        </p:nvSpPr>
        <p:spPr>
          <a:xfrm>
            <a:off x="344288" y="320040"/>
            <a:ext cx="11422261" cy="510909"/>
          </a:xfrm>
        </p:spPr>
        <p:txBody>
          <a:bodyPr/>
          <a:lstStyle/>
          <a:p>
            <a:r>
              <a:rPr lang="en-US" dirty="0"/>
              <a:t>Response to recommendations from AAC 2017</a:t>
            </a:r>
          </a:p>
        </p:txBody>
      </p:sp>
      <p:sp>
        <p:nvSpPr>
          <p:cNvPr id="3" name="Content Placeholder 2">
            <a:extLst>
              <a:ext uri="{FF2B5EF4-FFF2-40B4-BE49-F238E27FC236}">
                <a16:creationId xmlns:a16="http://schemas.microsoft.com/office/drawing/2014/main" id="{51A7D1AB-E79A-A240-906A-10989320EA6A}"/>
              </a:ext>
            </a:extLst>
          </p:cNvPr>
          <p:cNvSpPr>
            <a:spLocks noGrp="1"/>
          </p:cNvSpPr>
          <p:nvPr>
            <p:ph idx="1"/>
          </p:nvPr>
        </p:nvSpPr>
        <p:spPr>
          <a:xfrm>
            <a:off x="347473" y="1066140"/>
            <a:ext cx="7319185" cy="4047778"/>
          </a:xfrm>
        </p:spPr>
        <p:txBody>
          <a:bodyPr/>
          <a:lstStyle/>
          <a:p>
            <a:r>
              <a:rPr lang="en-US" sz="2600" dirty="0"/>
              <a:t>Recommendation 13. “</a:t>
            </a:r>
            <a:r>
              <a:rPr lang="en-US" sz="2600" i="1" dirty="0"/>
              <a:t>The evaluation of the SLAC archiver was a good exercise and revealed some shortcomings when applying the tool to SNS use. The team should look for collaboration opportunities in archiving before going it alone. SNS requirements are unlikely to be unique in the community.”</a:t>
            </a:r>
          </a:p>
          <a:p>
            <a:r>
              <a:rPr lang="en-US" sz="2600" dirty="0"/>
              <a:t>We are actively engaged with the CS-Studio Working Group on all tools development</a:t>
            </a:r>
          </a:p>
          <a:p>
            <a:r>
              <a:rPr lang="en-US" sz="2600" dirty="0"/>
              <a:t>Archiver evaluation on hold due to priority and resource availability</a:t>
            </a:r>
          </a:p>
          <a:p>
            <a:r>
              <a:rPr lang="en-US" sz="2600" dirty="0"/>
              <a:t>Summary report available</a:t>
            </a:r>
          </a:p>
        </p:txBody>
      </p:sp>
      <p:pic>
        <p:nvPicPr>
          <p:cNvPr id="5" name="Picture 4">
            <a:extLst>
              <a:ext uri="{FF2B5EF4-FFF2-40B4-BE49-F238E27FC236}">
                <a16:creationId xmlns:a16="http://schemas.microsoft.com/office/drawing/2014/main" id="{FFAC3E14-9E5D-304C-B519-8507DDB34EBD}"/>
              </a:ext>
            </a:extLst>
          </p:cNvPr>
          <p:cNvPicPr>
            <a:picLocks noChangeAspect="1"/>
          </p:cNvPicPr>
          <p:nvPr/>
        </p:nvPicPr>
        <p:blipFill>
          <a:blip r:embed="rId2"/>
          <a:stretch>
            <a:fillRect/>
          </a:stretch>
        </p:blipFill>
        <p:spPr>
          <a:xfrm>
            <a:off x="7666658" y="3224408"/>
            <a:ext cx="3261198" cy="3392170"/>
          </a:xfrm>
          <a:prstGeom prst="rect">
            <a:avLst/>
          </a:prstGeom>
          <a:ln>
            <a:solidFill>
              <a:schemeClr val="tx2">
                <a:alpha val="80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4C0D4A2-5F79-3242-9701-22B218C59ED4}"/>
              </a:ext>
            </a:extLst>
          </p:cNvPr>
          <p:cNvPicPr>
            <a:picLocks noChangeAspect="1"/>
          </p:cNvPicPr>
          <p:nvPr/>
        </p:nvPicPr>
        <p:blipFill>
          <a:blip r:embed="rId3"/>
          <a:stretch>
            <a:fillRect/>
          </a:stretch>
        </p:blipFill>
        <p:spPr>
          <a:xfrm>
            <a:off x="8710054" y="830949"/>
            <a:ext cx="3264070" cy="3383904"/>
          </a:xfrm>
          <a:prstGeom prst="rect">
            <a:avLst/>
          </a:prstGeom>
          <a:ln>
            <a:solidFill>
              <a:schemeClr val="tx2">
                <a:alpha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8261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10F8-0218-9E41-9227-C8F24BC546EB}"/>
              </a:ext>
            </a:extLst>
          </p:cNvPr>
          <p:cNvSpPr>
            <a:spLocks noGrp="1"/>
          </p:cNvSpPr>
          <p:nvPr>
            <p:ph type="title"/>
          </p:nvPr>
        </p:nvSpPr>
        <p:spPr>
          <a:xfrm>
            <a:off x="344288" y="320040"/>
            <a:ext cx="11422261" cy="510909"/>
          </a:xfrm>
        </p:spPr>
        <p:txBody>
          <a:bodyPr/>
          <a:lstStyle/>
          <a:p>
            <a:r>
              <a:rPr lang="en-US" dirty="0"/>
              <a:t>Ring LLRF Controls Upgrade</a:t>
            </a:r>
          </a:p>
        </p:txBody>
      </p:sp>
      <p:sp>
        <p:nvSpPr>
          <p:cNvPr id="3" name="Content Placeholder 2">
            <a:extLst>
              <a:ext uri="{FF2B5EF4-FFF2-40B4-BE49-F238E27FC236}">
                <a16:creationId xmlns:a16="http://schemas.microsoft.com/office/drawing/2014/main" id="{4EC14DDF-16DB-A349-B81A-A1DDA2DEF9DE}"/>
              </a:ext>
            </a:extLst>
          </p:cNvPr>
          <p:cNvSpPr>
            <a:spLocks noGrp="1"/>
          </p:cNvSpPr>
          <p:nvPr>
            <p:ph idx="1"/>
          </p:nvPr>
        </p:nvSpPr>
        <p:spPr>
          <a:xfrm>
            <a:off x="347473" y="1223010"/>
            <a:ext cx="7528560" cy="5177790"/>
          </a:xfrm>
        </p:spPr>
        <p:txBody>
          <a:bodyPr/>
          <a:lstStyle/>
          <a:p>
            <a:r>
              <a:rPr lang="en-US" dirty="0"/>
              <a:t>Partnered with LLRF team to replace obsolete hardware for LLRF in the Ring</a:t>
            </a:r>
          </a:p>
          <a:p>
            <a:r>
              <a:rPr lang="en-US" dirty="0"/>
              <a:t>There are 4 Ring LLRF stations</a:t>
            </a:r>
          </a:p>
          <a:p>
            <a:pPr lvl="1"/>
            <a:r>
              <a:rPr lang="en-US" dirty="0"/>
              <a:t>1 &amp; 2 are fundamental frequency stations</a:t>
            </a:r>
          </a:p>
          <a:p>
            <a:pPr lvl="1"/>
            <a:r>
              <a:rPr lang="en-US" dirty="0"/>
              <a:t>3 &amp; 4 are second harmonic stations</a:t>
            </a:r>
          </a:p>
          <a:p>
            <a:r>
              <a:rPr lang="en-US" dirty="0"/>
              <a:t>Replaced station 1 during the October 2017 outage</a:t>
            </a:r>
          </a:p>
          <a:p>
            <a:r>
              <a:rPr lang="en-US" dirty="0"/>
              <a:t>Replaced station 4 during the extended outage 2018</a:t>
            </a:r>
          </a:p>
          <a:p>
            <a:r>
              <a:rPr lang="en-US" dirty="0"/>
              <a:t>Expect to replace station 2 &amp; 3 before end of CY18</a:t>
            </a:r>
          </a:p>
        </p:txBody>
      </p:sp>
      <p:pic>
        <p:nvPicPr>
          <p:cNvPr id="5" name="Picture 4">
            <a:extLst>
              <a:ext uri="{FF2B5EF4-FFF2-40B4-BE49-F238E27FC236}">
                <a16:creationId xmlns:a16="http://schemas.microsoft.com/office/drawing/2014/main" id="{FECA58B4-DF09-4542-A33D-A5B42D5C3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7509" y="320040"/>
            <a:ext cx="3749040" cy="2520146"/>
          </a:xfrm>
          <a:prstGeom prst="rect">
            <a:avLst/>
          </a:prstGeom>
        </p:spPr>
      </p:pic>
      <p:pic>
        <p:nvPicPr>
          <p:cNvPr id="7" name="Picture 6">
            <a:extLst>
              <a:ext uri="{FF2B5EF4-FFF2-40B4-BE49-F238E27FC236}">
                <a16:creationId xmlns:a16="http://schemas.microsoft.com/office/drawing/2014/main" id="{14DAAD73-3A53-0F4E-95D6-D3D2578596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7" b="12534"/>
          <a:stretch/>
        </p:blipFill>
        <p:spPr>
          <a:xfrm>
            <a:off x="8017510" y="3155285"/>
            <a:ext cx="3749040" cy="2860310"/>
          </a:xfrm>
          <a:prstGeom prst="rect">
            <a:avLst/>
          </a:prstGeom>
        </p:spPr>
      </p:pic>
      <p:sp>
        <p:nvSpPr>
          <p:cNvPr id="8" name="TextBox 7">
            <a:extLst>
              <a:ext uri="{FF2B5EF4-FFF2-40B4-BE49-F238E27FC236}">
                <a16:creationId xmlns:a16="http://schemas.microsoft.com/office/drawing/2014/main" id="{CD19384C-0AC3-0244-94DD-3064F0818792}"/>
              </a:ext>
            </a:extLst>
          </p:cNvPr>
          <p:cNvSpPr txBox="1"/>
          <p:nvPr/>
        </p:nvSpPr>
        <p:spPr>
          <a:xfrm>
            <a:off x="8017509" y="2840186"/>
            <a:ext cx="3749040" cy="313932"/>
          </a:xfrm>
          <a:prstGeom prst="rect">
            <a:avLst/>
          </a:prstGeom>
          <a:noFill/>
        </p:spPr>
        <p:txBody>
          <a:bodyPr wrap="square" rtlCol="0">
            <a:spAutoFit/>
          </a:bodyPr>
          <a:lstStyle/>
          <a:p>
            <a:pPr algn="ctr">
              <a:lnSpc>
                <a:spcPct val="90000"/>
              </a:lnSpc>
            </a:pPr>
            <a:r>
              <a:rPr lang="en-US" sz="1600" dirty="0"/>
              <a:t>Ring LLRF EPICS interface</a:t>
            </a:r>
          </a:p>
        </p:txBody>
      </p:sp>
      <p:sp>
        <p:nvSpPr>
          <p:cNvPr id="9" name="TextBox 8">
            <a:extLst>
              <a:ext uri="{FF2B5EF4-FFF2-40B4-BE49-F238E27FC236}">
                <a16:creationId xmlns:a16="http://schemas.microsoft.com/office/drawing/2014/main" id="{D8FD7312-F0C5-3342-9FB0-7260ECBB47D8}"/>
              </a:ext>
            </a:extLst>
          </p:cNvPr>
          <p:cNvSpPr txBox="1"/>
          <p:nvPr/>
        </p:nvSpPr>
        <p:spPr>
          <a:xfrm>
            <a:off x="8017509" y="6128570"/>
            <a:ext cx="1531620" cy="729430"/>
          </a:xfrm>
          <a:prstGeom prst="rect">
            <a:avLst/>
          </a:prstGeom>
          <a:noFill/>
        </p:spPr>
        <p:txBody>
          <a:bodyPr wrap="square" rtlCol="0">
            <a:spAutoFit/>
          </a:bodyPr>
          <a:lstStyle/>
          <a:p>
            <a:pPr algn="ctr">
              <a:lnSpc>
                <a:spcPct val="90000"/>
              </a:lnSpc>
            </a:pPr>
            <a:r>
              <a:rPr lang="en-US" sz="1600" dirty="0"/>
              <a:t>Ring LLRF </a:t>
            </a:r>
          </a:p>
          <a:p>
            <a:pPr algn="ctr">
              <a:lnSpc>
                <a:spcPct val="90000"/>
              </a:lnSpc>
            </a:pPr>
            <a:r>
              <a:rPr lang="en-US" sz="1600" dirty="0"/>
              <a:t>µTCA Shelf</a:t>
            </a:r>
          </a:p>
          <a:p>
            <a:pPr algn="ctr">
              <a:lnSpc>
                <a:spcPct val="90000"/>
              </a:lnSpc>
            </a:pPr>
            <a:endParaRPr lang="en-US" sz="1400" dirty="0"/>
          </a:p>
        </p:txBody>
      </p:sp>
    </p:spTree>
    <p:extLst>
      <p:ext uri="{BB962C8B-B14F-4D97-AF65-F5344CB8AC3E}">
        <p14:creationId xmlns:p14="http://schemas.microsoft.com/office/powerpoint/2010/main" val="700316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7D59-E713-CF45-AEB2-1719B97FD625}"/>
              </a:ext>
            </a:extLst>
          </p:cNvPr>
          <p:cNvSpPr>
            <a:spLocks noGrp="1"/>
          </p:cNvSpPr>
          <p:nvPr>
            <p:ph type="title"/>
          </p:nvPr>
        </p:nvSpPr>
        <p:spPr>
          <a:xfrm>
            <a:off x="343254" y="320040"/>
            <a:ext cx="11501908" cy="510909"/>
          </a:xfrm>
        </p:spPr>
        <p:txBody>
          <a:bodyPr/>
          <a:lstStyle/>
          <a:p>
            <a:r>
              <a:rPr lang="en-US" dirty="0"/>
              <a:t>AIP-39 Machine Protection System (MPS) Upgrade</a:t>
            </a:r>
          </a:p>
        </p:txBody>
      </p:sp>
      <p:sp>
        <p:nvSpPr>
          <p:cNvPr id="3" name="Text Placeholder 2">
            <a:extLst>
              <a:ext uri="{FF2B5EF4-FFF2-40B4-BE49-F238E27FC236}">
                <a16:creationId xmlns:a16="http://schemas.microsoft.com/office/drawing/2014/main" id="{80C9CD66-3815-BD45-8B52-910119CF8882}"/>
              </a:ext>
            </a:extLst>
          </p:cNvPr>
          <p:cNvSpPr>
            <a:spLocks noGrp="1"/>
          </p:cNvSpPr>
          <p:nvPr>
            <p:ph type="body" idx="1"/>
          </p:nvPr>
        </p:nvSpPr>
        <p:spPr>
          <a:xfrm>
            <a:off x="343254" y="1040783"/>
            <a:ext cx="5588582" cy="432939"/>
          </a:xfrm>
        </p:spPr>
        <p:txBody>
          <a:bodyPr/>
          <a:lstStyle/>
          <a:p>
            <a:r>
              <a:rPr lang="en-US" dirty="0"/>
              <a:t>Legacy System</a:t>
            </a:r>
          </a:p>
        </p:txBody>
      </p:sp>
      <p:sp>
        <p:nvSpPr>
          <p:cNvPr id="4" name="Content Placeholder 3">
            <a:extLst>
              <a:ext uri="{FF2B5EF4-FFF2-40B4-BE49-F238E27FC236}">
                <a16:creationId xmlns:a16="http://schemas.microsoft.com/office/drawing/2014/main" id="{3FEAED12-6717-084D-A399-44979425DFCF}"/>
              </a:ext>
            </a:extLst>
          </p:cNvPr>
          <p:cNvSpPr>
            <a:spLocks noGrp="1"/>
          </p:cNvSpPr>
          <p:nvPr>
            <p:ph sz="half" idx="2"/>
          </p:nvPr>
        </p:nvSpPr>
        <p:spPr>
          <a:xfrm>
            <a:off x="343254" y="1577799"/>
            <a:ext cx="5588582" cy="3373229"/>
          </a:xfrm>
        </p:spPr>
        <p:txBody>
          <a:bodyPr/>
          <a:lstStyle/>
          <a:p>
            <a:r>
              <a:rPr lang="en-US" dirty="0"/>
              <a:t>Decreasing Reliability</a:t>
            </a:r>
          </a:p>
          <a:p>
            <a:pPr lvl="1"/>
            <a:r>
              <a:rPr lang="en-US" sz="1800" dirty="0"/>
              <a:t>Aging hardware ⇒ increasing failure rates</a:t>
            </a:r>
          </a:p>
          <a:p>
            <a:pPr lvl="1"/>
            <a:r>
              <a:rPr lang="en-US" sz="1800" dirty="0"/>
              <a:t>Lack of integration ⇒ more failure points</a:t>
            </a:r>
          </a:p>
          <a:p>
            <a:r>
              <a:rPr lang="en-US" dirty="0"/>
              <a:t>Declining Maintainability</a:t>
            </a:r>
          </a:p>
          <a:p>
            <a:pPr lvl="1"/>
            <a:r>
              <a:rPr lang="en-US" sz="1800" dirty="0"/>
              <a:t>Increased failure rates reduce inventory of spare subsystems</a:t>
            </a:r>
          </a:p>
          <a:p>
            <a:pPr lvl="1"/>
            <a:r>
              <a:rPr lang="en-US" sz="1800" dirty="0"/>
              <a:t>Component obsolescence prohibits obtaining “safe” supply of spares</a:t>
            </a:r>
          </a:p>
          <a:p>
            <a:r>
              <a:rPr lang="en-US" dirty="0"/>
              <a:t>Limited Scalability</a:t>
            </a:r>
          </a:p>
          <a:p>
            <a:pPr lvl="1"/>
            <a:r>
              <a:rPr lang="en-US" sz="1800" dirty="0"/>
              <a:t>Current system lacks capacity to support facility upgrades (PPU, STS)</a:t>
            </a:r>
          </a:p>
          <a:p>
            <a:pPr lvl="1"/>
            <a:r>
              <a:rPr lang="en-US" sz="1800" dirty="0"/>
              <a:t>No capacity for developing basic diagnostics and implementing simple improvements</a:t>
            </a:r>
          </a:p>
          <a:p>
            <a:endParaRPr lang="en-US" dirty="0"/>
          </a:p>
        </p:txBody>
      </p:sp>
      <p:sp>
        <p:nvSpPr>
          <p:cNvPr id="5" name="Text Placeholder 4">
            <a:extLst>
              <a:ext uri="{FF2B5EF4-FFF2-40B4-BE49-F238E27FC236}">
                <a16:creationId xmlns:a16="http://schemas.microsoft.com/office/drawing/2014/main" id="{01EABC95-8A5E-2846-B1AC-1DD9B965AAC5}"/>
              </a:ext>
            </a:extLst>
          </p:cNvPr>
          <p:cNvSpPr>
            <a:spLocks noGrp="1"/>
          </p:cNvSpPr>
          <p:nvPr>
            <p:ph type="body" sz="quarter" idx="3"/>
          </p:nvPr>
        </p:nvSpPr>
        <p:spPr>
          <a:xfrm>
            <a:off x="6191755" y="1040783"/>
            <a:ext cx="5531934" cy="432940"/>
          </a:xfrm>
        </p:spPr>
        <p:txBody>
          <a:bodyPr/>
          <a:lstStyle/>
          <a:p>
            <a:r>
              <a:rPr lang="en-US" dirty="0"/>
              <a:t>New System</a:t>
            </a:r>
          </a:p>
        </p:txBody>
      </p:sp>
      <p:sp>
        <p:nvSpPr>
          <p:cNvPr id="6" name="Content Placeholder 5">
            <a:extLst>
              <a:ext uri="{FF2B5EF4-FFF2-40B4-BE49-F238E27FC236}">
                <a16:creationId xmlns:a16="http://schemas.microsoft.com/office/drawing/2014/main" id="{98F50636-A106-1C43-87DF-D09DF3CF50DF}"/>
              </a:ext>
            </a:extLst>
          </p:cNvPr>
          <p:cNvSpPr>
            <a:spLocks noGrp="1"/>
          </p:cNvSpPr>
          <p:nvPr>
            <p:ph sz="quarter" idx="4"/>
          </p:nvPr>
        </p:nvSpPr>
        <p:spPr>
          <a:xfrm>
            <a:off x="6191755" y="1577799"/>
            <a:ext cx="5531934" cy="4099101"/>
          </a:xfrm>
        </p:spPr>
        <p:txBody>
          <a:bodyPr/>
          <a:lstStyle/>
          <a:p>
            <a:r>
              <a:rPr lang="en-US" dirty="0"/>
              <a:t>Improved Reliability</a:t>
            </a:r>
          </a:p>
          <a:p>
            <a:pPr lvl="1"/>
            <a:r>
              <a:rPr lang="en-US" sz="1800" dirty="0"/>
              <a:t>Simplified and efficient architecture</a:t>
            </a:r>
          </a:p>
          <a:p>
            <a:pPr lvl="1"/>
            <a:r>
              <a:rPr lang="en-US" sz="1800" dirty="0"/>
              <a:t>Highly integrated ⇒ failure point reduction</a:t>
            </a:r>
          </a:p>
          <a:p>
            <a:pPr lvl="1"/>
            <a:r>
              <a:rPr lang="en-US" sz="1800" dirty="0"/>
              <a:t>Uses modern subsystems and components</a:t>
            </a:r>
          </a:p>
          <a:p>
            <a:r>
              <a:rPr lang="en-US" dirty="0"/>
              <a:t>Improved Maintainable</a:t>
            </a:r>
            <a:r>
              <a:rPr lang="en-US" sz="2000" dirty="0"/>
              <a:t> </a:t>
            </a:r>
          </a:p>
          <a:p>
            <a:pPr lvl="1"/>
            <a:r>
              <a:rPr lang="en-US" sz="1800" dirty="0"/>
              <a:t>Commercial hardware with multiple vendors</a:t>
            </a:r>
          </a:p>
          <a:p>
            <a:pPr lvl="1"/>
            <a:r>
              <a:rPr lang="en-US" sz="1800" dirty="0"/>
              <a:t>Compliant with PICMG open modular computing specifications</a:t>
            </a:r>
          </a:p>
          <a:p>
            <a:r>
              <a:rPr lang="en-US" dirty="0"/>
              <a:t>Scalable Architecture</a:t>
            </a:r>
          </a:p>
          <a:p>
            <a:pPr lvl="1"/>
            <a:r>
              <a:rPr lang="en-US" sz="1800" dirty="0"/>
              <a:t>Viable path for major facility upgrades — PPU &amp; STS</a:t>
            </a:r>
          </a:p>
          <a:p>
            <a:pPr lvl="1"/>
            <a:r>
              <a:rPr lang="en-US" sz="1800" dirty="0"/>
              <a:t>Commercial software for diagnostics</a:t>
            </a:r>
          </a:p>
        </p:txBody>
      </p:sp>
    </p:spTree>
    <p:extLst>
      <p:ext uri="{BB962C8B-B14F-4D97-AF65-F5344CB8AC3E}">
        <p14:creationId xmlns:p14="http://schemas.microsoft.com/office/powerpoint/2010/main" val="1841002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AIP-39 MPS Upgrade</a:t>
            </a:r>
          </a:p>
        </p:txBody>
      </p:sp>
      <p:sp>
        <p:nvSpPr>
          <p:cNvPr id="3" name="Content Placeholder 2"/>
          <p:cNvSpPr>
            <a:spLocks noGrp="1"/>
          </p:cNvSpPr>
          <p:nvPr>
            <p:ph idx="1"/>
          </p:nvPr>
        </p:nvSpPr>
        <p:spPr>
          <a:xfrm>
            <a:off x="344288" y="1001082"/>
            <a:ext cx="4917840" cy="4655451"/>
          </a:xfrm>
        </p:spPr>
        <p:txBody>
          <a:bodyPr/>
          <a:lstStyle/>
          <a:p>
            <a:r>
              <a:rPr lang="en-US" dirty="0"/>
              <a:t>New system goals</a:t>
            </a:r>
          </a:p>
          <a:p>
            <a:pPr lvl="1"/>
            <a:r>
              <a:rPr lang="en-US" dirty="0"/>
              <a:t>Open architecture</a:t>
            </a:r>
          </a:p>
          <a:p>
            <a:pPr lvl="2"/>
            <a:r>
              <a:rPr lang="en-US" dirty="0"/>
              <a:t>Follow applicable standards</a:t>
            </a:r>
          </a:p>
          <a:p>
            <a:pPr lvl="2"/>
            <a:r>
              <a:rPr lang="en-US" dirty="0"/>
              <a:t>Commercial hardware</a:t>
            </a:r>
          </a:p>
          <a:p>
            <a:pPr lvl="1"/>
            <a:r>
              <a:rPr lang="en-US" dirty="0"/>
              <a:t>Reduce complexity</a:t>
            </a:r>
          </a:p>
          <a:p>
            <a:pPr lvl="2"/>
            <a:r>
              <a:rPr lang="en-US" dirty="0"/>
              <a:t>89% reduction interconnects</a:t>
            </a:r>
          </a:p>
          <a:p>
            <a:pPr lvl="2"/>
            <a:r>
              <a:rPr lang="en-US" dirty="0"/>
              <a:t>41% reduction in field nodes</a:t>
            </a:r>
          </a:p>
          <a:p>
            <a:r>
              <a:rPr lang="en-US" dirty="0"/>
              <a:t>Initial funding received late FY17</a:t>
            </a:r>
          </a:p>
          <a:p>
            <a:pPr lvl="1"/>
            <a:r>
              <a:rPr lang="en-US" dirty="0"/>
              <a:t>MPS Master is installed</a:t>
            </a:r>
          </a:p>
          <a:p>
            <a:pPr lvl="1"/>
            <a:r>
              <a:rPr lang="en-US" dirty="0"/>
              <a:t>Trigger control function to be tested during machine studies</a:t>
            </a:r>
          </a:p>
          <a:p>
            <a:pPr lvl="1"/>
            <a:r>
              <a:rPr lang="en-US" dirty="0"/>
              <a:t>Initial field nodes are on order</a:t>
            </a:r>
          </a:p>
          <a:p>
            <a:endParaRPr lang="en-US" dirty="0"/>
          </a:p>
        </p:txBody>
      </p:sp>
      <p:pic>
        <p:nvPicPr>
          <p:cNvPr id="24" name="Picture 23">
            <a:extLst>
              <a:ext uri="{FF2B5EF4-FFF2-40B4-BE49-F238E27FC236}">
                <a16:creationId xmlns:a16="http://schemas.microsoft.com/office/drawing/2014/main" id="{B00B49EC-6F3A-7840-85D1-32AC45C23E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54" t="19241" r="8300" b="18818"/>
          <a:stretch/>
        </p:blipFill>
        <p:spPr>
          <a:xfrm>
            <a:off x="4886200" y="1234440"/>
            <a:ext cx="3669487" cy="2087910"/>
          </a:xfrm>
          <a:prstGeom prst="rect">
            <a:avLst/>
          </a:prstGeom>
        </p:spPr>
      </p:pic>
      <p:pic>
        <p:nvPicPr>
          <p:cNvPr id="5" name="Picture 4">
            <a:extLst>
              <a:ext uri="{FF2B5EF4-FFF2-40B4-BE49-F238E27FC236}">
                <a16:creationId xmlns:a16="http://schemas.microsoft.com/office/drawing/2014/main" id="{E2AA2DF5-6091-DA4E-ABF2-52CE9ED5F464}"/>
              </a:ext>
            </a:extLst>
          </p:cNvPr>
          <p:cNvPicPr/>
          <p:nvPr/>
        </p:nvPicPr>
        <p:blipFill>
          <a:blip r:embed="rId3"/>
          <a:stretch>
            <a:fillRect/>
          </a:stretch>
        </p:blipFill>
        <p:spPr>
          <a:xfrm>
            <a:off x="8918574" y="830948"/>
            <a:ext cx="2847975" cy="5524500"/>
          </a:xfrm>
          <a:prstGeom prst="rect">
            <a:avLst/>
          </a:prstGeom>
        </p:spPr>
      </p:pic>
      <p:sp>
        <p:nvSpPr>
          <p:cNvPr id="6" name="Donut 5">
            <a:extLst>
              <a:ext uri="{FF2B5EF4-FFF2-40B4-BE49-F238E27FC236}">
                <a16:creationId xmlns:a16="http://schemas.microsoft.com/office/drawing/2014/main" id="{387F2D6F-8245-1F4B-BBE3-DBDB97D5FE8A}"/>
              </a:ext>
            </a:extLst>
          </p:cNvPr>
          <p:cNvSpPr/>
          <p:nvPr/>
        </p:nvSpPr>
        <p:spPr>
          <a:xfrm>
            <a:off x="8787201" y="575494"/>
            <a:ext cx="3110720" cy="1097194"/>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7" name="Straight Arrow Connector 6">
            <a:extLst>
              <a:ext uri="{FF2B5EF4-FFF2-40B4-BE49-F238E27FC236}">
                <a16:creationId xmlns:a16="http://schemas.microsoft.com/office/drawing/2014/main" id="{CA37D6C7-0C5E-6645-8BD0-1424DDF56351}"/>
              </a:ext>
            </a:extLst>
          </p:cNvPr>
          <p:cNvCxnSpPr>
            <a:cxnSpLocks/>
            <a:stCxn id="6" idx="3"/>
            <a:endCxn id="24" idx="3"/>
          </p:cNvCxnSpPr>
          <p:nvPr/>
        </p:nvCxnSpPr>
        <p:spPr>
          <a:xfrm flipH="1">
            <a:off x="8555687" y="1512008"/>
            <a:ext cx="687068" cy="7663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150A226-4622-C84B-BA95-7FCFBF498C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8" t="30274" r="6143" b="55207"/>
          <a:stretch/>
        </p:blipFill>
        <p:spPr>
          <a:xfrm>
            <a:off x="5142123" y="5274500"/>
            <a:ext cx="3627522" cy="429839"/>
          </a:xfrm>
          <a:prstGeom prst="rect">
            <a:avLst/>
          </a:prstGeom>
        </p:spPr>
      </p:pic>
      <p:sp>
        <p:nvSpPr>
          <p:cNvPr id="12" name="Donut 11">
            <a:extLst>
              <a:ext uri="{FF2B5EF4-FFF2-40B4-BE49-F238E27FC236}">
                <a16:creationId xmlns:a16="http://schemas.microsoft.com/office/drawing/2014/main" id="{66E4C91E-60A7-7D46-A0BA-C3F2117E5B07}"/>
              </a:ext>
            </a:extLst>
          </p:cNvPr>
          <p:cNvSpPr/>
          <p:nvPr/>
        </p:nvSpPr>
        <p:spPr>
          <a:xfrm rot="16200000">
            <a:off x="8450916" y="3821041"/>
            <a:ext cx="1608881" cy="819011"/>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3" name="Straight Arrow Connector 12">
            <a:extLst>
              <a:ext uri="{FF2B5EF4-FFF2-40B4-BE49-F238E27FC236}">
                <a16:creationId xmlns:a16="http://schemas.microsoft.com/office/drawing/2014/main" id="{6FF022D4-DC8A-6042-8EB8-98607448F846}"/>
              </a:ext>
            </a:extLst>
          </p:cNvPr>
          <p:cNvCxnSpPr>
            <a:cxnSpLocks/>
            <a:stCxn id="12" idx="0"/>
          </p:cNvCxnSpPr>
          <p:nvPr/>
        </p:nvCxnSpPr>
        <p:spPr>
          <a:xfrm flipH="1">
            <a:off x="7123987" y="4230546"/>
            <a:ext cx="1721864" cy="100568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D5F2563-377E-E742-94CE-C9E18816500D}"/>
              </a:ext>
            </a:extLst>
          </p:cNvPr>
          <p:cNvSpPr txBox="1"/>
          <p:nvPr/>
        </p:nvSpPr>
        <p:spPr>
          <a:xfrm>
            <a:off x="6192158" y="5704340"/>
            <a:ext cx="1426994" cy="369332"/>
          </a:xfrm>
          <a:prstGeom prst="rect">
            <a:avLst/>
          </a:prstGeom>
          <a:noFill/>
        </p:spPr>
        <p:txBody>
          <a:bodyPr wrap="none" rtlCol="0">
            <a:spAutoFit/>
          </a:bodyPr>
          <a:lstStyle/>
          <a:p>
            <a:pPr algn="ctr">
              <a:lnSpc>
                <a:spcPct val="90000"/>
              </a:lnSpc>
            </a:pPr>
            <a:r>
              <a:rPr lang="en-US" sz="2000" dirty="0"/>
              <a:t>Field Node</a:t>
            </a:r>
          </a:p>
        </p:txBody>
      </p:sp>
      <p:sp>
        <p:nvSpPr>
          <p:cNvPr id="18" name="TextBox 17">
            <a:extLst>
              <a:ext uri="{FF2B5EF4-FFF2-40B4-BE49-F238E27FC236}">
                <a16:creationId xmlns:a16="http://schemas.microsoft.com/office/drawing/2014/main" id="{CDB2E2D7-D57B-8D4E-ADD7-DB066B5D6980}"/>
              </a:ext>
            </a:extLst>
          </p:cNvPr>
          <p:cNvSpPr txBox="1"/>
          <p:nvPr/>
        </p:nvSpPr>
        <p:spPr>
          <a:xfrm>
            <a:off x="5563457" y="3491882"/>
            <a:ext cx="2278189" cy="369332"/>
          </a:xfrm>
          <a:prstGeom prst="rect">
            <a:avLst/>
          </a:prstGeom>
          <a:noFill/>
        </p:spPr>
        <p:txBody>
          <a:bodyPr wrap="none" rtlCol="0">
            <a:spAutoFit/>
          </a:bodyPr>
          <a:lstStyle/>
          <a:p>
            <a:pPr algn="ctr">
              <a:lnSpc>
                <a:spcPct val="90000"/>
              </a:lnSpc>
            </a:pPr>
            <a:r>
              <a:rPr lang="en-US" sz="2000" dirty="0"/>
              <a:t>MPS Master Node</a:t>
            </a:r>
          </a:p>
        </p:txBody>
      </p:sp>
    </p:spTree>
    <p:extLst>
      <p:ext uri="{BB962C8B-B14F-4D97-AF65-F5344CB8AC3E}">
        <p14:creationId xmlns:p14="http://schemas.microsoft.com/office/powerpoint/2010/main" val="1467005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AIP-39 MPS Upgrade</a:t>
            </a:r>
          </a:p>
        </p:txBody>
      </p:sp>
      <p:sp>
        <p:nvSpPr>
          <p:cNvPr id="3" name="Content Placeholder 2"/>
          <p:cNvSpPr>
            <a:spLocks noGrp="1"/>
          </p:cNvSpPr>
          <p:nvPr>
            <p:ph idx="1"/>
          </p:nvPr>
        </p:nvSpPr>
        <p:spPr>
          <a:xfrm>
            <a:off x="344287" y="1029612"/>
            <a:ext cx="11422262" cy="4655451"/>
          </a:xfrm>
        </p:spPr>
        <p:txBody>
          <a:bodyPr/>
          <a:lstStyle/>
          <a:p>
            <a:r>
              <a:rPr lang="en-US" sz="2600" dirty="0"/>
              <a:t>IPMI – Intelligent Platform Management Interface</a:t>
            </a:r>
          </a:p>
          <a:p>
            <a:r>
              <a:rPr lang="en-US" sz="2600" dirty="0"/>
              <a:t>Driven by Intel, IBM, Dell, HP, Cisco, SuperMicro (over 200 vendors)</a:t>
            </a:r>
          </a:p>
          <a:p>
            <a:r>
              <a:rPr lang="en-US" sz="2600" dirty="0"/>
              <a:t>Hardware monitoring, system logging, recover control, list of hardware inventory</a:t>
            </a:r>
          </a:p>
          <a:p>
            <a:r>
              <a:rPr lang="en-US" sz="2600" dirty="0"/>
              <a:t>Available on MPS Master and all Field Node shelves</a:t>
            </a:r>
          </a:p>
        </p:txBody>
      </p:sp>
      <p:pic>
        <p:nvPicPr>
          <p:cNvPr id="4" name="Content Placeholder 5">
            <a:extLst>
              <a:ext uri="{FF2B5EF4-FFF2-40B4-BE49-F238E27FC236}">
                <a16:creationId xmlns:a16="http://schemas.microsoft.com/office/drawing/2014/main" id="{F355DD63-42AE-7C4E-8AF2-CB76F7B75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44286" y="3484028"/>
            <a:ext cx="3703899" cy="2856602"/>
          </a:xfrm>
          <a:prstGeom prst="rect">
            <a:avLst/>
          </a:prstGeom>
          <a:noFill/>
          <a:ln w="9525">
            <a:noFill/>
            <a:miter lim="800000"/>
            <a:headEnd/>
            <a:tailEnd/>
          </a:ln>
        </p:spPr>
      </p:pic>
      <p:pic>
        <p:nvPicPr>
          <p:cNvPr id="5" name="Content Placeholder 5">
            <a:extLst>
              <a:ext uri="{FF2B5EF4-FFF2-40B4-BE49-F238E27FC236}">
                <a16:creationId xmlns:a16="http://schemas.microsoft.com/office/drawing/2014/main" id="{128962F4-74E4-B04A-91F5-D6F71F3BB1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203468" y="3484028"/>
            <a:ext cx="3703899" cy="2856602"/>
          </a:xfrm>
          <a:prstGeom prst="rect">
            <a:avLst/>
          </a:prstGeom>
          <a:noFill/>
          <a:ln w="9525">
            <a:noFill/>
            <a:miter lim="800000"/>
            <a:headEnd/>
            <a:tailEnd/>
          </a:ln>
        </p:spPr>
      </p:pic>
      <p:pic>
        <p:nvPicPr>
          <p:cNvPr id="6" name="Content Placeholder 5">
            <a:extLst>
              <a:ext uri="{FF2B5EF4-FFF2-40B4-BE49-F238E27FC236}">
                <a16:creationId xmlns:a16="http://schemas.microsoft.com/office/drawing/2014/main" id="{9C4886E5-B214-2545-8DE4-905CFD636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062650" y="3484028"/>
            <a:ext cx="3703899" cy="2856602"/>
          </a:xfrm>
          <a:prstGeom prst="rect">
            <a:avLst/>
          </a:prstGeom>
          <a:noFill/>
          <a:ln w="9525">
            <a:noFill/>
            <a:miter lim="800000"/>
            <a:headEnd/>
            <a:tailEnd/>
          </a:ln>
        </p:spPr>
      </p:pic>
      <p:sp>
        <p:nvSpPr>
          <p:cNvPr id="7" name="TextBox 6">
            <a:extLst>
              <a:ext uri="{FF2B5EF4-FFF2-40B4-BE49-F238E27FC236}">
                <a16:creationId xmlns:a16="http://schemas.microsoft.com/office/drawing/2014/main" id="{A695E778-E25B-3649-8C67-7B6584D75AB3}"/>
              </a:ext>
            </a:extLst>
          </p:cNvPr>
          <p:cNvSpPr txBox="1"/>
          <p:nvPr/>
        </p:nvSpPr>
        <p:spPr>
          <a:xfrm>
            <a:off x="344285" y="6340630"/>
            <a:ext cx="1290738" cy="286232"/>
          </a:xfrm>
          <a:prstGeom prst="rect">
            <a:avLst/>
          </a:prstGeom>
          <a:noFill/>
        </p:spPr>
        <p:txBody>
          <a:bodyPr wrap="none" rtlCol="0">
            <a:spAutoFit/>
          </a:bodyPr>
          <a:lstStyle/>
          <a:p>
            <a:pPr algn="ctr">
              <a:lnSpc>
                <a:spcPct val="90000"/>
              </a:lnSpc>
            </a:pPr>
            <a:r>
              <a:rPr lang="en-US" sz="1400" dirty="0"/>
              <a:t>Power Supply</a:t>
            </a:r>
          </a:p>
        </p:txBody>
      </p:sp>
      <p:sp>
        <p:nvSpPr>
          <p:cNvPr id="8" name="TextBox 7">
            <a:extLst>
              <a:ext uri="{FF2B5EF4-FFF2-40B4-BE49-F238E27FC236}">
                <a16:creationId xmlns:a16="http://schemas.microsoft.com/office/drawing/2014/main" id="{8BFF0DB9-DAD7-6649-87C7-35AC56E78030}"/>
              </a:ext>
            </a:extLst>
          </p:cNvPr>
          <p:cNvSpPr txBox="1"/>
          <p:nvPr/>
        </p:nvSpPr>
        <p:spPr>
          <a:xfrm>
            <a:off x="4203468" y="6340630"/>
            <a:ext cx="503664" cy="286232"/>
          </a:xfrm>
          <a:prstGeom prst="rect">
            <a:avLst/>
          </a:prstGeom>
          <a:noFill/>
        </p:spPr>
        <p:txBody>
          <a:bodyPr wrap="none" rtlCol="0">
            <a:spAutoFit/>
          </a:bodyPr>
          <a:lstStyle/>
          <a:p>
            <a:pPr algn="ctr">
              <a:lnSpc>
                <a:spcPct val="90000"/>
              </a:lnSpc>
            </a:pPr>
            <a:r>
              <a:rPr lang="en-US" sz="1400" dirty="0"/>
              <a:t>IOC</a:t>
            </a:r>
          </a:p>
        </p:txBody>
      </p:sp>
      <p:sp>
        <p:nvSpPr>
          <p:cNvPr id="9" name="TextBox 8">
            <a:extLst>
              <a:ext uri="{FF2B5EF4-FFF2-40B4-BE49-F238E27FC236}">
                <a16:creationId xmlns:a16="http://schemas.microsoft.com/office/drawing/2014/main" id="{D0332A3D-554E-9344-A834-41AA6A3B92C0}"/>
              </a:ext>
            </a:extLst>
          </p:cNvPr>
          <p:cNvSpPr txBox="1"/>
          <p:nvPr/>
        </p:nvSpPr>
        <p:spPr>
          <a:xfrm>
            <a:off x="8062650" y="6340630"/>
            <a:ext cx="1795684" cy="286232"/>
          </a:xfrm>
          <a:prstGeom prst="rect">
            <a:avLst/>
          </a:prstGeom>
          <a:noFill/>
        </p:spPr>
        <p:txBody>
          <a:bodyPr wrap="none" rtlCol="0">
            <a:spAutoFit/>
          </a:bodyPr>
          <a:lstStyle/>
          <a:p>
            <a:pPr algn="ctr">
              <a:lnSpc>
                <a:spcPct val="90000"/>
              </a:lnSpc>
            </a:pPr>
            <a:r>
              <a:rPr lang="en-US" sz="1400" dirty="0"/>
              <a:t>Field Node Interface</a:t>
            </a:r>
          </a:p>
        </p:txBody>
      </p:sp>
    </p:spTree>
    <p:extLst>
      <p:ext uri="{BB962C8B-B14F-4D97-AF65-F5344CB8AC3E}">
        <p14:creationId xmlns:p14="http://schemas.microsoft.com/office/powerpoint/2010/main" val="465094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A223-A4AF-6F40-8C88-092F1C0CAA85}"/>
              </a:ext>
            </a:extLst>
          </p:cNvPr>
          <p:cNvSpPr>
            <a:spLocks noGrp="1"/>
          </p:cNvSpPr>
          <p:nvPr>
            <p:ph type="title"/>
          </p:nvPr>
        </p:nvSpPr>
        <p:spPr>
          <a:xfrm>
            <a:off x="344288" y="320040"/>
            <a:ext cx="11422261" cy="510909"/>
          </a:xfrm>
        </p:spPr>
        <p:txBody>
          <a:bodyPr/>
          <a:lstStyle/>
          <a:p>
            <a:r>
              <a:rPr lang="en-US" dirty="0"/>
              <a:t>Support for PPU</a:t>
            </a:r>
          </a:p>
        </p:txBody>
      </p:sp>
      <p:pic>
        <p:nvPicPr>
          <p:cNvPr id="4" name="Content Placeholder 3">
            <a:extLst>
              <a:ext uri="{FF2B5EF4-FFF2-40B4-BE49-F238E27FC236}">
                <a16:creationId xmlns:a16="http://schemas.microsoft.com/office/drawing/2014/main" id="{414C823A-41F3-124E-BFCD-9262A0A5B387}"/>
              </a:ext>
            </a:extLst>
          </p:cNvPr>
          <p:cNvPicPr>
            <a:picLocks noGrp="1" noChangeAspect="1"/>
          </p:cNvPicPr>
          <p:nvPr>
            <p:ph idx="1"/>
          </p:nvPr>
        </p:nvPicPr>
        <p:blipFill>
          <a:blip r:embed="rId2"/>
          <a:stretch>
            <a:fillRect/>
          </a:stretch>
        </p:blipFill>
        <p:spPr>
          <a:xfrm>
            <a:off x="3702652" y="1651000"/>
            <a:ext cx="8397272" cy="4876801"/>
          </a:xfrm>
          <a:prstGeom prst="rect">
            <a:avLst/>
          </a:prstGeom>
        </p:spPr>
      </p:pic>
      <p:sp>
        <p:nvSpPr>
          <p:cNvPr id="5" name="TextBox 4">
            <a:extLst>
              <a:ext uri="{FF2B5EF4-FFF2-40B4-BE49-F238E27FC236}">
                <a16:creationId xmlns:a16="http://schemas.microsoft.com/office/drawing/2014/main" id="{30355FE8-932A-0448-804C-5974C63683FB}"/>
              </a:ext>
            </a:extLst>
          </p:cNvPr>
          <p:cNvSpPr txBox="1"/>
          <p:nvPr/>
        </p:nvSpPr>
        <p:spPr>
          <a:xfrm>
            <a:off x="204588" y="1117600"/>
            <a:ext cx="4688616" cy="380411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600" dirty="0"/>
              <a:t>Existing ICS architecture does not change; add more:</a:t>
            </a:r>
          </a:p>
          <a:p>
            <a:pPr marL="742950" lvl="1" indent="-285750">
              <a:lnSpc>
                <a:spcPct val="90000"/>
              </a:lnSpc>
              <a:buFont typeface="Arial" panose="020B0604020202020204" pitchFamily="34" charset="0"/>
              <a:buChar char="•"/>
            </a:pPr>
            <a:r>
              <a:rPr lang="en-US" sz="2400" dirty="0"/>
              <a:t>Racks</a:t>
            </a:r>
          </a:p>
          <a:p>
            <a:pPr marL="742950" lvl="1" indent="-285750">
              <a:lnSpc>
                <a:spcPct val="90000"/>
              </a:lnSpc>
              <a:buFont typeface="Arial" panose="020B0604020202020204" pitchFamily="34" charset="0"/>
              <a:buChar char="•"/>
            </a:pPr>
            <a:r>
              <a:rPr lang="en-US" sz="2400" dirty="0"/>
              <a:t>Devices</a:t>
            </a:r>
          </a:p>
          <a:p>
            <a:pPr marL="742950" lvl="1" indent="-285750">
              <a:lnSpc>
                <a:spcPct val="90000"/>
              </a:lnSpc>
              <a:buFont typeface="Arial" panose="020B0604020202020204" pitchFamily="34" charset="0"/>
              <a:buChar char="•"/>
            </a:pPr>
            <a:r>
              <a:rPr lang="en-US" sz="2400" dirty="0"/>
              <a:t>Instrumentation</a:t>
            </a:r>
          </a:p>
          <a:p>
            <a:pPr marL="742950" lvl="1" indent="-285750">
              <a:lnSpc>
                <a:spcPct val="90000"/>
              </a:lnSpc>
              <a:buFont typeface="Arial" panose="020B0604020202020204" pitchFamily="34" charset="0"/>
              <a:buChar char="•"/>
            </a:pPr>
            <a:r>
              <a:rPr lang="en-US" sz="2400" dirty="0"/>
              <a:t>PLCs</a:t>
            </a:r>
          </a:p>
          <a:p>
            <a:pPr marL="742950" lvl="1" indent="-285750">
              <a:lnSpc>
                <a:spcPct val="90000"/>
              </a:lnSpc>
              <a:buFont typeface="Arial" panose="020B0604020202020204" pitchFamily="34" charset="0"/>
              <a:buChar char="•"/>
            </a:pPr>
            <a:r>
              <a:rPr lang="en-US" sz="2400" dirty="0"/>
              <a:t>IOCs </a:t>
            </a:r>
          </a:p>
          <a:p>
            <a:pPr marL="742950" lvl="1" indent="-285750">
              <a:lnSpc>
                <a:spcPct val="90000"/>
              </a:lnSpc>
              <a:buFont typeface="Arial" panose="020B0604020202020204" pitchFamily="34" charset="0"/>
              <a:buChar char="•"/>
            </a:pPr>
            <a:r>
              <a:rPr lang="en-US" sz="2400" dirty="0"/>
              <a:t>Device control software</a:t>
            </a:r>
          </a:p>
          <a:p>
            <a:pPr marL="742950" lvl="1" indent="-285750">
              <a:lnSpc>
                <a:spcPct val="90000"/>
              </a:lnSpc>
              <a:buFont typeface="Arial" panose="020B0604020202020204" pitchFamily="34" charset="0"/>
              <a:buChar char="•"/>
            </a:pPr>
            <a:r>
              <a:rPr lang="en-US" sz="2400" dirty="0"/>
              <a:t>Screens, Alarms</a:t>
            </a:r>
          </a:p>
          <a:p>
            <a:pPr marL="285750" indent="-285750">
              <a:lnSpc>
                <a:spcPct val="90000"/>
              </a:lnSpc>
              <a:buFont typeface="Arial" panose="020B0604020202020204" pitchFamily="34" charset="0"/>
              <a:buChar char="•"/>
            </a:pPr>
            <a:r>
              <a:rPr lang="en-US" sz="2400" dirty="0"/>
              <a:t>EPICS system proven to scale at larger installations</a:t>
            </a:r>
          </a:p>
        </p:txBody>
      </p:sp>
    </p:spTree>
    <p:extLst>
      <p:ext uri="{BB962C8B-B14F-4D97-AF65-F5344CB8AC3E}">
        <p14:creationId xmlns:p14="http://schemas.microsoft.com/office/powerpoint/2010/main" val="1697665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2FFB-E9D2-A840-9642-4214179DE84A}"/>
              </a:ext>
            </a:extLst>
          </p:cNvPr>
          <p:cNvSpPr>
            <a:spLocks noGrp="1"/>
          </p:cNvSpPr>
          <p:nvPr>
            <p:ph type="title"/>
          </p:nvPr>
        </p:nvSpPr>
        <p:spPr>
          <a:xfrm>
            <a:off x="344288" y="320040"/>
            <a:ext cx="11422261" cy="510909"/>
          </a:xfrm>
        </p:spPr>
        <p:txBody>
          <a:bodyPr/>
          <a:lstStyle/>
          <a:p>
            <a:r>
              <a:rPr lang="en-US" dirty="0"/>
              <a:t>Summary</a:t>
            </a:r>
          </a:p>
        </p:txBody>
      </p:sp>
      <p:sp>
        <p:nvSpPr>
          <p:cNvPr id="3" name="Content Placeholder 2">
            <a:extLst>
              <a:ext uri="{FF2B5EF4-FFF2-40B4-BE49-F238E27FC236}">
                <a16:creationId xmlns:a16="http://schemas.microsoft.com/office/drawing/2014/main" id="{4FDBCBA0-85B1-8340-9959-290CFE9FD557}"/>
              </a:ext>
            </a:extLst>
          </p:cNvPr>
          <p:cNvSpPr>
            <a:spLocks noGrp="1"/>
          </p:cNvSpPr>
          <p:nvPr>
            <p:ph idx="1"/>
          </p:nvPr>
        </p:nvSpPr>
        <p:spPr>
          <a:xfrm>
            <a:off x="347472" y="1108710"/>
            <a:ext cx="11369809" cy="4937760"/>
          </a:xfrm>
        </p:spPr>
        <p:txBody>
          <a:bodyPr/>
          <a:lstStyle/>
          <a:p>
            <a:r>
              <a:rPr lang="en-US" dirty="0"/>
              <a:t>Controls is successfully</a:t>
            </a:r>
          </a:p>
          <a:p>
            <a:pPr lvl="1"/>
            <a:r>
              <a:rPr lang="en-US" dirty="0"/>
              <a:t>Managing the performance of our large, distributed EPICS based control system</a:t>
            </a:r>
          </a:p>
          <a:p>
            <a:pPr lvl="1"/>
            <a:r>
              <a:rPr lang="en-US" dirty="0"/>
              <a:t>Supporting accelerator improvement and development projects</a:t>
            </a:r>
          </a:p>
          <a:p>
            <a:pPr lvl="1"/>
            <a:r>
              <a:rPr lang="en-US" dirty="0"/>
              <a:t>Simplifying systems to reduce support requirements and maintain availability</a:t>
            </a:r>
          </a:p>
          <a:p>
            <a:pPr lvl="1"/>
            <a:r>
              <a:rPr lang="en-US" dirty="0"/>
              <a:t>Reducing technical debt due to obsolescence</a:t>
            </a:r>
          </a:p>
          <a:p>
            <a:pPr lvl="1"/>
            <a:r>
              <a:rPr lang="en-US" dirty="0"/>
              <a:t>Planning for PPU</a:t>
            </a:r>
          </a:p>
          <a:p>
            <a:endParaRPr lang="en-US" dirty="0"/>
          </a:p>
        </p:txBody>
      </p:sp>
    </p:spTree>
    <p:extLst>
      <p:ext uri="{BB962C8B-B14F-4D97-AF65-F5344CB8AC3E}">
        <p14:creationId xmlns:p14="http://schemas.microsoft.com/office/powerpoint/2010/main" val="2397875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FA20C-5086-DD44-A7A9-E8B84D3C5E18}"/>
              </a:ext>
            </a:extLst>
          </p:cNvPr>
          <p:cNvSpPr>
            <a:spLocks noGrp="1"/>
          </p:cNvSpPr>
          <p:nvPr>
            <p:ph type="title"/>
          </p:nvPr>
        </p:nvSpPr>
        <p:spPr>
          <a:xfrm>
            <a:off x="344288" y="320040"/>
            <a:ext cx="11422261" cy="510909"/>
          </a:xfrm>
        </p:spPr>
        <p:txBody>
          <a:bodyPr/>
          <a:lstStyle/>
          <a:p>
            <a:r>
              <a:rPr lang="en-US" dirty="0"/>
              <a:t>Backup</a:t>
            </a:r>
          </a:p>
        </p:txBody>
      </p:sp>
    </p:spTree>
    <p:extLst>
      <p:ext uri="{BB962C8B-B14F-4D97-AF65-F5344CB8AC3E}">
        <p14:creationId xmlns:p14="http://schemas.microsoft.com/office/powerpoint/2010/main" val="120959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5011-14A3-A84B-926F-17C1E6259FF9}"/>
              </a:ext>
            </a:extLst>
          </p:cNvPr>
          <p:cNvSpPr>
            <a:spLocks noGrp="1"/>
          </p:cNvSpPr>
          <p:nvPr>
            <p:ph type="title"/>
          </p:nvPr>
        </p:nvSpPr>
        <p:spPr>
          <a:xfrm>
            <a:off x="344288" y="320040"/>
            <a:ext cx="11422261" cy="510909"/>
          </a:xfrm>
        </p:spPr>
        <p:txBody>
          <a:bodyPr/>
          <a:lstStyle/>
          <a:p>
            <a:r>
              <a:rPr lang="en-US" dirty="0"/>
              <a:t>Other Protection System Team (PST) Work </a:t>
            </a:r>
          </a:p>
        </p:txBody>
      </p:sp>
      <p:sp>
        <p:nvSpPr>
          <p:cNvPr id="3" name="Content Placeholder 2">
            <a:extLst>
              <a:ext uri="{FF2B5EF4-FFF2-40B4-BE49-F238E27FC236}">
                <a16:creationId xmlns:a16="http://schemas.microsoft.com/office/drawing/2014/main" id="{209D13FA-4558-B249-805A-9087EEF432D2}"/>
              </a:ext>
            </a:extLst>
          </p:cNvPr>
          <p:cNvSpPr>
            <a:spLocks noGrp="1"/>
          </p:cNvSpPr>
          <p:nvPr>
            <p:ph idx="1"/>
          </p:nvPr>
        </p:nvSpPr>
        <p:spPr>
          <a:xfrm>
            <a:off x="347472" y="830949"/>
            <a:ext cx="11369809" cy="4995316"/>
          </a:xfrm>
        </p:spPr>
        <p:txBody>
          <a:bodyPr/>
          <a:lstStyle/>
          <a:p>
            <a:r>
              <a:rPr lang="en-US" sz="2400" dirty="0"/>
              <a:t>Standardizing Beam Lines</a:t>
            </a:r>
          </a:p>
          <a:p>
            <a:r>
              <a:rPr lang="en-US" sz="2400" dirty="0"/>
              <a:t>Oxygen System Team (OST) Oxygen Deficiency Hazard (ODH) Monitoring Improvements</a:t>
            </a:r>
          </a:p>
          <a:p>
            <a:r>
              <a:rPr lang="en-US" sz="2400" dirty="0"/>
              <a:t>Re-writing PLC code</a:t>
            </a:r>
          </a:p>
          <a:p>
            <a:r>
              <a:rPr lang="en-US" sz="2400" dirty="0"/>
              <a:t>Upgrading PLC hardware</a:t>
            </a:r>
          </a:p>
          <a:p>
            <a:pPr lvl="1"/>
            <a:r>
              <a:rPr lang="en-US" sz="2200" dirty="0"/>
              <a:t>Safety PLCs</a:t>
            </a:r>
          </a:p>
          <a:p>
            <a:pPr lvl="1"/>
            <a:r>
              <a:rPr lang="en-US" sz="2200" dirty="0"/>
              <a:t>Ethernet Communications</a:t>
            </a:r>
          </a:p>
          <a:p>
            <a:r>
              <a:rPr lang="en-US" sz="2400" dirty="0"/>
              <a:t>Updating design basis documentation</a:t>
            </a:r>
          </a:p>
          <a:p>
            <a:r>
              <a:rPr lang="en-US" sz="2400" dirty="0"/>
              <a:t>R&amp;D</a:t>
            </a:r>
          </a:p>
          <a:p>
            <a:pPr lvl="1"/>
            <a:r>
              <a:rPr lang="en-US" sz="2200" dirty="0"/>
              <a:t>ODH Monitoring</a:t>
            </a:r>
          </a:p>
          <a:p>
            <a:pPr lvl="1"/>
            <a:r>
              <a:rPr lang="en-US" sz="2200" dirty="0"/>
              <a:t>Reliability</a:t>
            </a:r>
          </a:p>
          <a:p>
            <a:pPr lvl="1"/>
            <a:r>
              <a:rPr lang="en-US" sz="2200" dirty="0"/>
              <a:t>Radiation Monitoring</a:t>
            </a:r>
          </a:p>
          <a:p>
            <a:pPr lvl="1"/>
            <a:r>
              <a:rPr lang="en-US" sz="2200" dirty="0"/>
              <a:t>PPS Architectures </a:t>
            </a:r>
          </a:p>
          <a:p>
            <a:pPr lvl="1"/>
            <a:endParaRPr lang="en-US" sz="1800" dirty="0"/>
          </a:p>
        </p:txBody>
      </p:sp>
    </p:spTree>
    <p:extLst>
      <p:ext uri="{BB962C8B-B14F-4D97-AF65-F5344CB8AC3E}">
        <p14:creationId xmlns:p14="http://schemas.microsoft.com/office/powerpoint/2010/main" val="1395991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AIP-39 MPS Upgrade - Standards</a:t>
            </a:r>
          </a:p>
        </p:txBody>
      </p:sp>
      <p:sp>
        <p:nvSpPr>
          <p:cNvPr id="3" name="Content Placeholder 2"/>
          <p:cNvSpPr>
            <a:spLocks noGrp="1"/>
          </p:cNvSpPr>
          <p:nvPr>
            <p:ph idx="1"/>
          </p:nvPr>
        </p:nvSpPr>
        <p:spPr>
          <a:xfrm>
            <a:off x="344287" y="1024968"/>
            <a:ext cx="11422261" cy="4655451"/>
          </a:xfrm>
        </p:spPr>
        <p:txBody>
          <a:bodyPr/>
          <a:lstStyle/>
          <a:p>
            <a:r>
              <a:rPr lang="en-US" dirty="0"/>
              <a:t>PCI Industrial Computing Manufactures Group (PICMG) Open Modular Computing Specifications</a:t>
            </a:r>
          </a:p>
          <a:p>
            <a:pPr lvl="1"/>
            <a:r>
              <a:rPr lang="en-US" dirty="0"/>
              <a:t>Advanced Mezzanine Cards (AMC)</a:t>
            </a:r>
          </a:p>
          <a:p>
            <a:pPr lvl="2"/>
            <a:r>
              <a:rPr lang="en-US" dirty="0"/>
              <a:t>AMC Base Specification: PICMG, AMC.0, R2.0, November 15, 2006</a:t>
            </a:r>
          </a:p>
          <a:p>
            <a:pPr lvl="1"/>
            <a:r>
              <a:rPr lang="en-US" dirty="0"/>
              <a:t>Micro Telecommunications Computing Architecture (MicroTCA)</a:t>
            </a:r>
          </a:p>
          <a:p>
            <a:pPr lvl="2"/>
            <a:r>
              <a:rPr lang="en-US" dirty="0"/>
              <a:t>MicroTCA Base Specification: PICMG, MTCA.0, R1.0, July 6, 2006</a:t>
            </a:r>
          </a:p>
          <a:p>
            <a:pPr lvl="1"/>
            <a:r>
              <a:rPr lang="en-US" dirty="0"/>
              <a:t>MicroTCA Enhancements for Rear I/O and Precision Timing</a:t>
            </a:r>
          </a:p>
          <a:p>
            <a:pPr lvl="2"/>
            <a:r>
              <a:rPr lang="en-US" dirty="0"/>
              <a:t>MicroTCA: PICMG, MTCA.4, R1.0, August 22, 2011</a:t>
            </a:r>
          </a:p>
        </p:txBody>
      </p:sp>
      <p:pic>
        <p:nvPicPr>
          <p:cNvPr id="5" name="Picture 4">
            <a:extLst>
              <a:ext uri="{FF2B5EF4-FFF2-40B4-BE49-F238E27FC236}">
                <a16:creationId xmlns:a16="http://schemas.microsoft.com/office/drawing/2014/main" id="{812105A1-7205-E644-A91A-45ABE0412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0448" y="0"/>
            <a:ext cx="1218377" cy="1171772"/>
          </a:xfrm>
          <a:prstGeom prst="rect">
            <a:avLst/>
          </a:prstGeom>
        </p:spPr>
      </p:pic>
    </p:spTree>
    <p:extLst>
      <p:ext uri="{BB962C8B-B14F-4D97-AF65-F5344CB8AC3E}">
        <p14:creationId xmlns:p14="http://schemas.microsoft.com/office/powerpoint/2010/main" val="3982613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AIP-39 MPS Upgrade</a:t>
            </a:r>
          </a:p>
        </p:txBody>
      </p:sp>
      <p:pic>
        <p:nvPicPr>
          <p:cNvPr id="24" name="Picture 23">
            <a:extLst>
              <a:ext uri="{FF2B5EF4-FFF2-40B4-BE49-F238E27FC236}">
                <a16:creationId xmlns:a16="http://schemas.microsoft.com/office/drawing/2014/main" id="{B00B49EC-6F3A-7840-85D1-32AC45C23E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54" t="19241" r="8300" b="18818"/>
          <a:stretch/>
        </p:blipFill>
        <p:spPr>
          <a:xfrm>
            <a:off x="7240847" y="2324082"/>
            <a:ext cx="3229337" cy="1837468"/>
          </a:xfrm>
          <a:prstGeom prst="rect">
            <a:avLst/>
          </a:prstGeom>
        </p:spPr>
      </p:pic>
      <p:sp>
        <p:nvSpPr>
          <p:cNvPr id="8" name="Content Placeholder 2">
            <a:extLst>
              <a:ext uri="{FF2B5EF4-FFF2-40B4-BE49-F238E27FC236}">
                <a16:creationId xmlns:a16="http://schemas.microsoft.com/office/drawing/2014/main" id="{3B16A8D7-A5B6-F84F-AB9A-F9E02F07632D}"/>
              </a:ext>
            </a:extLst>
          </p:cNvPr>
          <p:cNvSpPr txBox="1">
            <a:spLocks/>
          </p:cNvSpPr>
          <p:nvPr/>
        </p:nvSpPr>
        <p:spPr bwMode="auto">
          <a:xfrm>
            <a:off x="344288" y="975720"/>
            <a:ext cx="6374790" cy="46554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Master node</a:t>
            </a:r>
          </a:p>
          <a:p>
            <a:r>
              <a:rPr lang="en-US" dirty="0"/>
              <a:t>Commercial Shelf</a:t>
            </a:r>
          </a:p>
          <a:p>
            <a:pPr lvl="1"/>
            <a:r>
              <a:rPr lang="en-US" dirty="0"/>
              <a:t>Vendor Field Replaceable Units (FRUs)</a:t>
            </a:r>
          </a:p>
          <a:p>
            <a:pPr lvl="2"/>
            <a:r>
              <a:rPr lang="en-US" dirty="0"/>
              <a:t>MicroTCA Carrier Hub (MCH)</a:t>
            </a:r>
          </a:p>
          <a:p>
            <a:pPr lvl="2"/>
            <a:r>
              <a:rPr lang="en-US" dirty="0"/>
              <a:t>Carrier cards and Field Node Interface</a:t>
            </a:r>
          </a:p>
          <a:p>
            <a:pPr lvl="2"/>
            <a:r>
              <a:rPr lang="en-US" dirty="0"/>
              <a:t>Crossbar Switch (CBS)</a:t>
            </a:r>
          </a:p>
          <a:p>
            <a:pPr lvl="2"/>
            <a:r>
              <a:rPr lang="en-US" dirty="0"/>
              <a:t>Cooling fans (top and bottom)</a:t>
            </a:r>
          </a:p>
          <a:p>
            <a:pPr lvl="2"/>
            <a:r>
              <a:rPr lang="en-US" dirty="0"/>
              <a:t>Power supply modules x2</a:t>
            </a:r>
          </a:p>
          <a:p>
            <a:pPr lvl="3"/>
            <a:r>
              <a:rPr lang="en-US" sz="2000" dirty="0"/>
              <a:t>Redundant power supply</a:t>
            </a:r>
          </a:p>
          <a:p>
            <a:pPr lvl="2"/>
            <a:r>
              <a:rPr lang="en-US" dirty="0"/>
              <a:t>Air filter</a:t>
            </a:r>
          </a:p>
          <a:p>
            <a:pPr lvl="1"/>
            <a:r>
              <a:rPr lang="en-US" dirty="0"/>
              <a:t>Custom FRUs</a:t>
            </a:r>
          </a:p>
          <a:p>
            <a:pPr lvl="2"/>
            <a:r>
              <a:rPr lang="en-US" dirty="0"/>
              <a:t>Legacy System Interface (LSI) </a:t>
            </a:r>
          </a:p>
          <a:p>
            <a:pPr lvl="2"/>
            <a:r>
              <a:rPr lang="en-US" dirty="0"/>
              <a:t>Timing System Interface (TSI)</a:t>
            </a:r>
          </a:p>
        </p:txBody>
      </p:sp>
      <p:sp>
        <p:nvSpPr>
          <p:cNvPr id="11" name="TextBox 10">
            <a:extLst>
              <a:ext uri="{FF2B5EF4-FFF2-40B4-BE49-F238E27FC236}">
                <a16:creationId xmlns:a16="http://schemas.microsoft.com/office/drawing/2014/main" id="{5BC99C79-62E3-284B-B0DE-1FD728FF9327}"/>
              </a:ext>
            </a:extLst>
          </p:cNvPr>
          <p:cNvSpPr txBox="1"/>
          <p:nvPr/>
        </p:nvSpPr>
        <p:spPr>
          <a:xfrm>
            <a:off x="8140415" y="5200167"/>
            <a:ext cx="1430200" cy="286232"/>
          </a:xfrm>
          <a:prstGeom prst="rect">
            <a:avLst/>
          </a:prstGeom>
          <a:noFill/>
        </p:spPr>
        <p:txBody>
          <a:bodyPr wrap="none" rtlCol="0">
            <a:spAutoFit/>
          </a:bodyPr>
          <a:lstStyle/>
          <a:p>
            <a:pPr algn="ctr">
              <a:lnSpc>
                <a:spcPct val="90000"/>
              </a:lnSpc>
            </a:pPr>
            <a:r>
              <a:rPr lang="en-US" sz="1400" dirty="0"/>
              <a:t>Power Supplies</a:t>
            </a:r>
          </a:p>
        </p:txBody>
      </p:sp>
      <p:cxnSp>
        <p:nvCxnSpPr>
          <p:cNvPr id="17" name="Elbow Connector 16">
            <a:extLst>
              <a:ext uri="{FF2B5EF4-FFF2-40B4-BE49-F238E27FC236}">
                <a16:creationId xmlns:a16="http://schemas.microsoft.com/office/drawing/2014/main" id="{2CBDB6B2-85DC-DE42-ADB2-5115BB5E6E5C}"/>
              </a:ext>
            </a:extLst>
          </p:cNvPr>
          <p:cNvCxnSpPr>
            <a:stCxn id="11" idx="3"/>
          </p:cNvCxnSpPr>
          <p:nvPr/>
        </p:nvCxnSpPr>
        <p:spPr>
          <a:xfrm flipV="1">
            <a:off x="9570615" y="3397250"/>
            <a:ext cx="595735" cy="1946033"/>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50E4EC0-1462-B848-8294-FD2AA1E502A9}"/>
              </a:ext>
            </a:extLst>
          </p:cNvPr>
          <p:cNvCxnSpPr>
            <a:stCxn id="11" idx="1"/>
          </p:cNvCxnSpPr>
          <p:nvPr/>
        </p:nvCxnSpPr>
        <p:spPr>
          <a:xfrm rot="10800000">
            <a:off x="7581663" y="3378201"/>
            <a:ext cx="558752" cy="1965083"/>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A3D6F4F-8611-AA41-80A4-537BEC47AE13}"/>
              </a:ext>
            </a:extLst>
          </p:cNvPr>
          <p:cNvSpPr txBox="1"/>
          <p:nvPr/>
        </p:nvSpPr>
        <p:spPr>
          <a:xfrm>
            <a:off x="7574311" y="4386876"/>
            <a:ext cx="593432" cy="286232"/>
          </a:xfrm>
          <a:prstGeom prst="rect">
            <a:avLst/>
          </a:prstGeom>
          <a:noFill/>
        </p:spPr>
        <p:txBody>
          <a:bodyPr wrap="none" rtlCol="0">
            <a:spAutoFit/>
          </a:bodyPr>
          <a:lstStyle/>
          <a:p>
            <a:pPr algn="ctr">
              <a:lnSpc>
                <a:spcPct val="90000"/>
              </a:lnSpc>
            </a:pPr>
            <a:r>
              <a:rPr lang="en-US" sz="1400" dirty="0"/>
              <a:t>MCH</a:t>
            </a:r>
          </a:p>
        </p:txBody>
      </p:sp>
      <p:cxnSp>
        <p:nvCxnSpPr>
          <p:cNvPr id="22" name="Straight Arrow Connector 21">
            <a:extLst>
              <a:ext uri="{FF2B5EF4-FFF2-40B4-BE49-F238E27FC236}">
                <a16:creationId xmlns:a16="http://schemas.microsoft.com/office/drawing/2014/main" id="{3349D1FA-DF84-F64F-82E0-5EE6F682310C}"/>
              </a:ext>
            </a:extLst>
          </p:cNvPr>
          <p:cNvCxnSpPr>
            <a:stCxn id="21" idx="0"/>
          </p:cNvCxnSpPr>
          <p:nvPr/>
        </p:nvCxnSpPr>
        <p:spPr>
          <a:xfrm flipH="1" flipV="1">
            <a:off x="7861038" y="3740150"/>
            <a:ext cx="9989" cy="6467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B8CA82E-3F65-DF49-9839-6CF99426893D}"/>
              </a:ext>
            </a:extLst>
          </p:cNvPr>
          <p:cNvSpPr txBox="1"/>
          <p:nvPr/>
        </p:nvSpPr>
        <p:spPr>
          <a:xfrm>
            <a:off x="8369039" y="4646185"/>
            <a:ext cx="503664" cy="286232"/>
          </a:xfrm>
          <a:prstGeom prst="rect">
            <a:avLst/>
          </a:prstGeom>
          <a:noFill/>
        </p:spPr>
        <p:txBody>
          <a:bodyPr wrap="none" rtlCol="0">
            <a:spAutoFit/>
          </a:bodyPr>
          <a:lstStyle/>
          <a:p>
            <a:pPr algn="ctr">
              <a:lnSpc>
                <a:spcPct val="90000"/>
              </a:lnSpc>
            </a:pPr>
            <a:r>
              <a:rPr lang="en-US" sz="1400" dirty="0"/>
              <a:t>IOC</a:t>
            </a:r>
          </a:p>
        </p:txBody>
      </p:sp>
      <p:cxnSp>
        <p:nvCxnSpPr>
          <p:cNvPr id="26" name="Straight Arrow Connector 25">
            <a:extLst>
              <a:ext uri="{FF2B5EF4-FFF2-40B4-BE49-F238E27FC236}">
                <a16:creationId xmlns:a16="http://schemas.microsoft.com/office/drawing/2014/main" id="{5A89D9DA-C935-FA4F-A2C3-53338E64DAB3}"/>
              </a:ext>
            </a:extLst>
          </p:cNvPr>
          <p:cNvCxnSpPr>
            <a:cxnSpLocks/>
            <a:stCxn id="25" idx="0"/>
          </p:cNvCxnSpPr>
          <p:nvPr/>
        </p:nvCxnSpPr>
        <p:spPr>
          <a:xfrm flipH="1" flipV="1">
            <a:off x="8072323" y="3695700"/>
            <a:ext cx="548548" cy="9504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66974BB-8C86-AA47-9438-CC9C0F47CB17}"/>
              </a:ext>
            </a:extLst>
          </p:cNvPr>
          <p:cNvSpPr txBox="1"/>
          <p:nvPr/>
        </p:nvSpPr>
        <p:spPr>
          <a:xfrm>
            <a:off x="9477533" y="4386876"/>
            <a:ext cx="593432" cy="286232"/>
          </a:xfrm>
          <a:prstGeom prst="rect">
            <a:avLst/>
          </a:prstGeom>
          <a:noFill/>
        </p:spPr>
        <p:txBody>
          <a:bodyPr wrap="none" rtlCol="0">
            <a:spAutoFit/>
          </a:bodyPr>
          <a:lstStyle/>
          <a:p>
            <a:pPr algn="ctr">
              <a:lnSpc>
                <a:spcPct val="90000"/>
              </a:lnSpc>
            </a:pPr>
            <a:r>
              <a:rPr lang="en-US" sz="1400" dirty="0"/>
              <a:t>MCH</a:t>
            </a:r>
          </a:p>
        </p:txBody>
      </p:sp>
      <p:cxnSp>
        <p:nvCxnSpPr>
          <p:cNvPr id="29" name="Straight Arrow Connector 28">
            <a:extLst>
              <a:ext uri="{FF2B5EF4-FFF2-40B4-BE49-F238E27FC236}">
                <a16:creationId xmlns:a16="http://schemas.microsoft.com/office/drawing/2014/main" id="{C1839D9C-A57E-ED46-97A4-840E43A37DF0}"/>
              </a:ext>
            </a:extLst>
          </p:cNvPr>
          <p:cNvCxnSpPr>
            <a:stCxn id="27" idx="0"/>
          </p:cNvCxnSpPr>
          <p:nvPr/>
        </p:nvCxnSpPr>
        <p:spPr>
          <a:xfrm flipV="1">
            <a:off x="9774249" y="3740150"/>
            <a:ext cx="17451" cy="6467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26998A6-B1CD-BE40-8A99-5F7530CFA0D8}"/>
              </a:ext>
            </a:extLst>
          </p:cNvPr>
          <p:cNvSpPr txBox="1"/>
          <p:nvPr/>
        </p:nvSpPr>
        <p:spPr>
          <a:xfrm>
            <a:off x="7743645" y="1592124"/>
            <a:ext cx="1795684" cy="286232"/>
          </a:xfrm>
          <a:prstGeom prst="rect">
            <a:avLst/>
          </a:prstGeom>
          <a:noFill/>
        </p:spPr>
        <p:txBody>
          <a:bodyPr wrap="none" rtlCol="0">
            <a:spAutoFit/>
          </a:bodyPr>
          <a:lstStyle/>
          <a:p>
            <a:pPr algn="ctr">
              <a:lnSpc>
                <a:spcPct val="90000"/>
              </a:lnSpc>
            </a:pPr>
            <a:r>
              <a:rPr lang="en-US" sz="1400" dirty="0"/>
              <a:t>Field Node Interface</a:t>
            </a:r>
          </a:p>
        </p:txBody>
      </p:sp>
      <p:cxnSp>
        <p:nvCxnSpPr>
          <p:cNvPr id="33" name="Straight Arrow Connector 32">
            <a:extLst>
              <a:ext uri="{FF2B5EF4-FFF2-40B4-BE49-F238E27FC236}">
                <a16:creationId xmlns:a16="http://schemas.microsoft.com/office/drawing/2014/main" id="{20CD7A67-4B26-FA42-9AA4-5CC10BCD47C1}"/>
              </a:ext>
            </a:extLst>
          </p:cNvPr>
          <p:cNvCxnSpPr>
            <a:cxnSpLocks/>
            <a:stCxn id="31" idx="2"/>
          </p:cNvCxnSpPr>
          <p:nvPr/>
        </p:nvCxnSpPr>
        <p:spPr>
          <a:xfrm>
            <a:off x="8641487" y="1878356"/>
            <a:ext cx="0" cy="9579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F0DAEBF-84C8-5C47-9A78-331213AE695C}"/>
              </a:ext>
            </a:extLst>
          </p:cNvPr>
          <p:cNvCxnSpPr>
            <a:stCxn id="31" idx="2"/>
          </p:cNvCxnSpPr>
          <p:nvPr/>
        </p:nvCxnSpPr>
        <p:spPr>
          <a:xfrm flipH="1">
            <a:off x="8369039" y="1878356"/>
            <a:ext cx="272448" cy="9664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154783D-5E89-C749-A9DA-A8CAA7310A9B}"/>
              </a:ext>
            </a:extLst>
          </p:cNvPr>
          <p:cNvCxnSpPr>
            <a:stCxn id="31" idx="2"/>
          </p:cNvCxnSpPr>
          <p:nvPr/>
        </p:nvCxnSpPr>
        <p:spPr>
          <a:xfrm>
            <a:off x="8641487" y="1878356"/>
            <a:ext cx="299313" cy="9579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522559F-766F-F54A-9D6A-DD235E03E07B}"/>
              </a:ext>
            </a:extLst>
          </p:cNvPr>
          <p:cNvSpPr txBox="1"/>
          <p:nvPr/>
        </p:nvSpPr>
        <p:spPr>
          <a:xfrm>
            <a:off x="9266881" y="1754982"/>
            <a:ext cx="1460400" cy="480131"/>
          </a:xfrm>
          <a:prstGeom prst="rect">
            <a:avLst/>
          </a:prstGeom>
          <a:noFill/>
        </p:spPr>
        <p:txBody>
          <a:bodyPr wrap="none" rtlCol="0">
            <a:spAutoFit/>
          </a:bodyPr>
          <a:lstStyle/>
          <a:p>
            <a:pPr algn="ctr">
              <a:lnSpc>
                <a:spcPct val="90000"/>
              </a:lnSpc>
            </a:pPr>
            <a:r>
              <a:rPr lang="en-US" sz="1400" dirty="0"/>
              <a:t>Legacy and </a:t>
            </a:r>
          </a:p>
          <a:p>
            <a:pPr algn="ctr">
              <a:lnSpc>
                <a:spcPct val="90000"/>
              </a:lnSpc>
            </a:pPr>
            <a:r>
              <a:rPr lang="en-US" sz="1400" dirty="0"/>
              <a:t>Timing Interface</a:t>
            </a:r>
          </a:p>
        </p:txBody>
      </p:sp>
      <p:cxnSp>
        <p:nvCxnSpPr>
          <p:cNvPr id="41" name="Straight Arrow Connector 40">
            <a:extLst>
              <a:ext uri="{FF2B5EF4-FFF2-40B4-BE49-F238E27FC236}">
                <a16:creationId xmlns:a16="http://schemas.microsoft.com/office/drawing/2014/main" id="{63FE2B25-3959-B544-9715-4C9A3D4D99E4}"/>
              </a:ext>
            </a:extLst>
          </p:cNvPr>
          <p:cNvCxnSpPr>
            <a:cxnSpLocks/>
          </p:cNvCxnSpPr>
          <p:nvPr/>
        </p:nvCxnSpPr>
        <p:spPr>
          <a:xfrm flipH="1">
            <a:off x="9502775" y="2246688"/>
            <a:ext cx="494306" cy="107316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46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2D5F-FBAC-8240-AFB3-6981B0FE08E2}"/>
              </a:ext>
            </a:extLst>
          </p:cNvPr>
          <p:cNvSpPr>
            <a:spLocks noGrp="1"/>
          </p:cNvSpPr>
          <p:nvPr>
            <p:ph type="title"/>
          </p:nvPr>
        </p:nvSpPr>
        <p:spPr>
          <a:xfrm>
            <a:off x="344288" y="320040"/>
            <a:ext cx="11422261" cy="510909"/>
          </a:xfrm>
        </p:spPr>
        <p:txBody>
          <a:bodyPr/>
          <a:lstStyle/>
          <a:p>
            <a:r>
              <a:rPr lang="en-US" dirty="0"/>
              <a:t>Response to recommendations from AAC 2017</a:t>
            </a:r>
          </a:p>
        </p:txBody>
      </p:sp>
      <p:sp>
        <p:nvSpPr>
          <p:cNvPr id="3" name="Content Placeholder 2">
            <a:extLst>
              <a:ext uri="{FF2B5EF4-FFF2-40B4-BE49-F238E27FC236}">
                <a16:creationId xmlns:a16="http://schemas.microsoft.com/office/drawing/2014/main" id="{51A7D1AB-E79A-A240-906A-10989320EA6A}"/>
              </a:ext>
            </a:extLst>
          </p:cNvPr>
          <p:cNvSpPr>
            <a:spLocks noGrp="1"/>
          </p:cNvSpPr>
          <p:nvPr>
            <p:ph idx="1"/>
          </p:nvPr>
        </p:nvSpPr>
        <p:spPr>
          <a:xfrm>
            <a:off x="347473" y="1006450"/>
            <a:ext cx="6404800" cy="4047778"/>
          </a:xfrm>
        </p:spPr>
        <p:txBody>
          <a:bodyPr/>
          <a:lstStyle/>
          <a:p>
            <a:r>
              <a:rPr lang="en-US" sz="2600" dirty="0"/>
              <a:t>Recommendation 14. </a:t>
            </a:r>
            <a:r>
              <a:rPr lang="en-US" sz="2600" i="1" dirty="0"/>
              <a:t>“The choice of platform for high performance elements of the control system are perhaps “religious” issues, with no one solution gaining universal acceptance, in the way VME had at the time of the original SNS construction. Consider holding a design review for the high-performance system (currently µTCA) solution to ensure it meets current requirements, has room for future growth and is cost effective.”</a:t>
            </a:r>
          </a:p>
          <a:p>
            <a:r>
              <a:rPr lang="en-US" sz="2600" dirty="0"/>
              <a:t>Review held 3/26-27/2018</a:t>
            </a:r>
          </a:p>
          <a:p>
            <a:r>
              <a:rPr lang="en-US" sz="2600" dirty="0"/>
              <a:t>Committee supports the choice of µTCA</a:t>
            </a:r>
          </a:p>
        </p:txBody>
      </p:sp>
      <p:pic>
        <p:nvPicPr>
          <p:cNvPr id="4" name="Picture 3">
            <a:extLst>
              <a:ext uri="{FF2B5EF4-FFF2-40B4-BE49-F238E27FC236}">
                <a16:creationId xmlns:a16="http://schemas.microsoft.com/office/drawing/2014/main" id="{AA3F5308-664C-7843-8BAD-CA7F4E100875}"/>
              </a:ext>
            </a:extLst>
          </p:cNvPr>
          <p:cNvPicPr>
            <a:picLocks noChangeAspect="1"/>
          </p:cNvPicPr>
          <p:nvPr/>
        </p:nvPicPr>
        <p:blipFill>
          <a:blip r:embed="rId2"/>
          <a:stretch>
            <a:fillRect/>
          </a:stretch>
        </p:blipFill>
        <p:spPr>
          <a:xfrm>
            <a:off x="7858124" y="876911"/>
            <a:ext cx="3970209" cy="3479196"/>
          </a:xfrm>
          <a:prstGeom prst="rect">
            <a:avLst/>
          </a:prstGeom>
          <a:ln>
            <a:solidFill>
              <a:schemeClr val="tx2">
                <a:alpha val="8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0478AED-7B4D-FF43-B89B-3E43008A8ED8}"/>
              </a:ext>
            </a:extLst>
          </p:cNvPr>
          <p:cNvPicPr>
            <a:picLocks noChangeAspect="1"/>
          </p:cNvPicPr>
          <p:nvPr/>
        </p:nvPicPr>
        <p:blipFill>
          <a:blip r:embed="rId3"/>
          <a:stretch>
            <a:fillRect/>
          </a:stretch>
        </p:blipFill>
        <p:spPr>
          <a:xfrm>
            <a:off x="6752273" y="3055739"/>
            <a:ext cx="3743498" cy="3530799"/>
          </a:xfrm>
          <a:prstGeom prst="rect">
            <a:avLst/>
          </a:prstGeom>
          <a:ln>
            <a:solidFill>
              <a:schemeClr val="tx2">
                <a:alpha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365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4346-95E6-1A48-9618-6CD615F7C880}"/>
              </a:ext>
            </a:extLst>
          </p:cNvPr>
          <p:cNvSpPr>
            <a:spLocks noGrp="1"/>
          </p:cNvSpPr>
          <p:nvPr>
            <p:ph type="title"/>
          </p:nvPr>
        </p:nvSpPr>
        <p:spPr>
          <a:xfrm>
            <a:off x="344288" y="320040"/>
            <a:ext cx="11422261" cy="510909"/>
          </a:xfrm>
        </p:spPr>
        <p:txBody>
          <a:bodyPr/>
          <a:lstStyle/>
          <a:p>
            <a:r>
              <a:rPr lang="en-US" dirty="0"/>
              <a:t>AIP-39 MPS Upgrade </a:t>
            </a:r>
          </a:p>
        </p:txBody>
      </p:sp>
      <p:graphicFrame>
        <p:nvGraphicFramePr>
          <p:cNvPr id="4" name="Object 5">
            <a:extLst>
              <a:ext uri="{FF2B5EF4-FFF2-40B4-BE49-F238E27FC236}">
                <a16:creationId xmlns:a16="http://schemas.microsoft.com/office/drawing/2014/main" id="{E0232BD1-A912-3F4C-9D50-85579CA4F2E1}"/>
              </a:ext>
            </a:extLst>
          </p:cNvPr>
          <p:cNvGraphicFramePr>
            <a:graphicFrameLocks noGrp="1" noChangeAspect="1"/>
          </p:cNvGraphicFramePr>
          <p:nvPr>
            <p:ph idx="1"/>
            <p:extLst/>
          </p:nvPr>
        </p:nvGraphicFramePr>
        <p:xfrm>
          <a:off x="5049511" y="906242"/>
          <a:ext cx="7029559" cy="4048125"/>
        </p:xfrm>
        <a:graphic>
          <a:graphicData uri="http://schemas.openxmlformats.org/presentationml/2006/ole">
            <mc:AlternateContent xmlns:mc="http://schemas.openxmlformats.org/markup-compatibility/2006">
              <mc:Choice xmlns:v="urn:schemas-microsoft-com:vml" Requires="v">
                <p:oleObj spid="_x0000_s2083" name="Visio" r:id="rId3" imgW="13474700" imgH="7759700" progId="Visio.Drawing.11">
                  <p:embed/>
                </p:oleObj>
              </mc:Choice>
              <mc:Fallback>
                <p:oleObj name="Visio" r:id="rId3" imgW="13474700" imgH="7759700" progId="Visio.Drawing.11">
                  <p:embed/>
                  <p:pic>
                    <p:nvPicPr>
                      <p:cNvPr id="4" name="Object 5">
                        <a:extLst>
                          <a:ext uri="{FF2B5EF4-FFF2-40B4-BE49-F238E27FC236}">
                            <a16:creationId xmlns:a16="http://schemas.microsoft.com/office/drawing/2014/main" id="{E0232BD1-A912-3F4C-9D50-85579CA4F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511" y="906242"/>
                        <a:ext cx="7029559"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Content Placeholder 2">
            <a:extLst>
              <a:ext uri="{FF2B5EF4-FFF2-40B4-BE49-F238E27FC236}">
                <a16:creationId xmlns:a16="http://schemas.microsoft.com/office/drawing/2014/main" id="{B5A6E7B4-F549-084F-B891-A070AEB3C2DF}"/>
              </a:ext>
            </a:extLst>
          </p:cNvPr>
          <p:cNvSpPr txBox="1">
            <a:spLocks/>
          </p:cNvSpPr>
          <p:nvPr/>
        </p:nvSpPr>
        <p:spPr bwMode="auto">
          <a:xfrm>
            <a:off x="344288" y="927942"/>
            <a:ext cx="4563378" cy="3573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Reduce complexity and failure points</a:t>
            </a:r>
          </a:p>
          <a:p>
            <a:r>
              <a:rPr lang="en-US" dirty="0"/>
              <a:t>650 connections reduces to 74</a:t>
            </a:r>
          </a:p>
          <a:p>
            <a:pPr lvl="1"/>
            <a:r>
              <a:rPr lang="en-US" dirty="0"/>
              <a:t>206 SCSI ⇒ 0</a:t>
            </a:r>
          </a:p>
          <a:p>
            <a:pPr lvl="1"/>
            <a:r>
              <a:rPr lang="en-US" dirty="0"/>
              <a:t>204 Fiber Links ⇒ 65</a:t>
            </a:r>
          </a:p>
          <a:p>
            <a:pPr lvl="1"/>
            <a:r>
              <a:rPr lang="en-US" dirty="0"/>
              <a:t>226 Timing Links ⇒ 2</a:t>
            </a:r>
          </a:p>
          <a:p>
            <a:pPr lvl="1"/>
            <a:r>
              <a:rPr lang="en-US" dirty="0"/>
              <a:t>636 total ⇒ 67 total</a:t>
            </a:r>
          </a:p>
          <a:p>
            <a:pPr lvl="1"/>
            <a:r>
              <a:rPr lang="en-US" dirty="0"/>
              <a:t>89% improvement</a:t>
            </a:r>
          </a:p>
          <a:p>
            <a:r>
              <a:rPr lang="en-US" dirty="0"/>
              <a:t>Field nodes chassis count goes from 102 ⇒ 60</a:t>
            </a:r>
          </a:p>
          <a:p>
            <a:pPr lvl="1"/>
            <a:r>
              <a:rPr lang="en-US" dirty="0"/>
              <a:t>41% improvement</a:t>
            </a:r>
          </a:p>
        </p:txBody>
      </p:sp>
    </p:spTree>
    <p:extLst>
      <p:ext uri="{BB962C8B-B14F-4D97-AF65-F5344CB8AC3E}">
        <p14:creationId xmlns:p14="http://schemas.microsoft.com/office/powerpoint/2010/main" val="1732130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AIP-39 MPS Upgrade</a:t>
            </a:r>
          </a:p>
        </p:txBody>
      </p:sp>
      <p:sp>
        <p:nvSpPr>
          <p:cNvPr id="3" name="Content Placeholder 2"/>
          <p:cNvSpPr>
            <a:spLocks noGrp="1"/>
          </p:cNvSpPr>
          <p:nvPr>
            <p:ph idx="1"/>
          </p:nvPr>
        </p:nvSpPr>
        <p:spPr>
          <a:xfrm>
            <a:off x="344288" y="1219278"/>
            <a:ext cx="6374790" cy="4655451"/>
          </a:xfrm>
        </p:spPr>
        <p:txBody>
          <a:bodyPr/>
          <a:lstStyle/>
          <a:p>
            <a:r>
              <a:rPr lang="en-US" dirty="0"/>
              <a:t>Field node</a:t>
            </a:r>
          </a:p>
          <a:p>
            <a:r>
              <a:rPr lang="en-US" dirty="0"/>
              <a:t>Commercial Shelf</a:t>
            </a:r>
          </a:p>
          <a:p>
            <a:pPr lvl="1"/>
            <a:r>
              <a:rPr lang="en-US" dirty="0"/>
              <a:t>Vendor FRUs</a:t>
            </a:r>
          </a:p>
          <a:p>
            <a:pPr lvl="2"/>
            <a:r>
              <a:rPr lang="en-US" sz="2200" dirty="0"/>
              <a:t>Carrier card</a:t>
            </a:r>
          </a:p>
          <a:p>
            <a:pPr lvl="2"/>
            <a:r>
              <a:rPr lang="en-US" sz="2200" dirty="0"/>
              <a:t>Cooling fans (front and rear)</a:t>
            </a:r>
          </a:p>
          <a:p>
            <a:pPr lvl="2"/>
            <a:r>
              <a:rPr lang="en-US" sz="2200" dirty="0"/>
              <a:t>Power supply module</a:t>
            </a:r>
          </a:p>
          <a:p>
            <a:pPr lvl="2"/>
            <a:r>
              <a:rPr lang="en-US" sz="2200" dirty="0"/>
              <a:t>Air filter</a:t>
            </a:r>
          </a:p>
          <a:p>
            <a:pPr lvl="1"/>
            <a:r>
              <a:rPr lang="en-US" dirty="0"/>
              <a:t>Custom FRUs</a:t>
            </a:r>
          </a:p>
          <a:p>
            <a:pPr lvl="2"/>
            <a:r>
              <a:rPr lang="en-US" sz="2200" dirty="0"/>
              <a:t>Rear Transition Module (RTM)</a:t>
            </a:r>
          </a:p>
          <a:p>
            <a:pPr lvl="2"/>
            <a:r>
              <a:rPr lang="en-US" sz="2200" dirty="0"/>
              <a:t>Field interface components</a:t>
            </a:r>
          </a:p>
        </p:txBody>
      </p:sp>
      <p:pic>
        <p:nvPicPr>
          <p:cNvPr id="5" name="Picture 4">
            <a:extLst>
              <a:ext uri="{FF2B5EF4-FFF2-40B4-BE49-F238E27FC236}">
                <a16:creationId xmlns:a16="http://schemas.microsoft.com/office/drawing/2014/main" id="{DC0D4BC6-6E59-B146-BA07-7E4C479D1F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51" t="4666" r="8524" b="70501"/>
          <a:stretch/>
        </p:blipFill>
        <p:spPr>
          <a:xfrm>
            <a:off x="9674928" y="1341294"/>
            <a:ext cx="2359659" cy="868121"/>
          </a:xfrm>
          <a:prstGeom prst="rect">
            <a:avLst/>
          </a:prstGeom>
        </p:spPr>
      </p:pic>
      <p:pic>
        <p:nvPicPr>
          <p:cNvPr id="7" name="Picture 6">
            <a:extLst>
              <a:ext uri="{FF2B5EF4-FFF2-40B4-BE49-F238E27FC236}">
                <a16:creationId xmlns:a16="http://schemas.microsoft.com/office/drawing/2014/main" id="{D515C9FE-CE1E-5149-AFF1-87C5CBCA7B4E}"/>
              </a:ext>
            </a:extLst>
          </p:cNvPr>
          <p:cNvPicPr>
            <a:picLocks noChangeAspect="1"/>
          </p:cNvPicPr>
          <p:nvPr/>
        </p:nvPicPr>
        <p:blipFill rotWithShape="1">
          <a:blip r:embed="rId3">
            <a:extLst>
              <a:ext uri="{28A0092B-C50C-407E-A947-70E740481C1C}">
                <a14:useLocalDpi xmlns:a14="http://schemas.microsoft.com/office/drawing/2010/main" val="0"/>
              </a:ext>
            </a:extLst>
          </a:blip>
          <a:srcRect l="3726" t="37333" r="1273" b="46500"/>
          <a:stretch/>
        </p:blipFill>
        <p:spPr>
          <a:xfrm>
            <a:off x="6474528" y="133309"/>
            <a:ext cx="5560059" cy="709639"/>
          </a:xfrm>
          <a:prstGeom prst="rect">
            <a:avLst/>
          </a:prstGeom>
        </p:spPr>
      </p:pic>
      <p:pic>
        <p:nvPicPr>
          <p:cNvPr id="9" name="Picture 8">
            <a:extLst>
              <a:ext uri="{FF2B5EF4-FFF2-40B4-BE49-F238E27FC236}">
                <a16:creationId xmlns:a16="http://schemas.microsoft.com/office/drawing/2014/main" id="{CAB76DB8-D6C7-7746-A8BE-5868CBC86A1E}"/>
              </a:ext>
            </a:extLst>
          </p:cNvPr>
          <p:cNvPicPr>
            <a:picLocks noChangeAspect="1"/>
          </p:cNvPicPr>
          <p:nvPr/>
        </p:nvPicPr>
        <p:blipFill rotWithShape="1">
          <a:blip r:embed="rId4">
            <a:extLst>
              <a:ext uri="{28A0092B-C50C-407E-A947-70E740481C1C}">
                <a14:useLocalDpi xmlns:a14="http://schemas.microsoft.com/office/drawing/2010/main" val="0"/>
              </a:ext>
            </a:extLst>
          </a:blip>
          <a:srcRect l="8351" t="29500" r="1274" b="54500"/>
          <a:stretch/>
        </p:blipFill>
        <p:spPr>
          <a:xfrm>
            <a:off x="6474527" y="3068699"/>
            <a:ext cx="5560059" cy="738265"/>
          </a:xfrm>
          <a:prstGeom prst="rect">
            <a:avLst/>
          </a:prstGeom>
        </p:spPr>
      </p:pic>
      <p:pic>
        <p:nvPicPr>
          <p:cNvPr id="11" name="Picture 10">
            <a:extLst>
              <a:ext uri="{FF2B5EF4-FFF2-40B4-BE49-F238E27FC236}">
                <a16:creationId xmlns:a16="http://schemas.microsoft.com/office/drawing/2014/main" id="{B6E146D8-453E-CA4A-AA54-8F80A58D28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665" r="5850" b="9501"/>
          <a:stretch/>
        </p:blipFill>
        <p:spPr>
          <a:xfrm rot="10800000">
            <a:off x="6311816" y="4314830"/>
            <a:ext cx="2665408" cy="1164267"/>
          </a:xfrm>
          <a:prstGeom prst="rect">
            <a:avLst/>
          </a:prstGeom>
        </p:spPr>
      </p:pic>
      <p:sp>
        <p:nvSpPr>
          <p:cNvPr id="12" name="Donut 11">
            <a:extLst>
              <a:ext uri="{FF2B5EF4-FFF2-40B4-BE49-F238E27FC236}">
                <a16:creationId xmlns:a16="http://schemas.microsoft.com/office/drawing/2014/main" id="{C66775EC-E81C-9C45-8615-5CAA4FC58D0E}"/>
              </a:ext>
            </a:extLst>
          </p:cNvPr>
          <p:cNvSpPr/>
          <p:nvPr/>
        </p:nvSpPr>
        <p:spPr>
          <a:xfrm>
            <a:off x="11035098" y="200877"/>
            <a:ext cx="999489" cy="575484"/>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Donut 12">
            <a:extLst>
              <a:ext uri="{FF2B5EF4-FFF2-40B4-BE49-F238E27FC236}">
                <a16:creationId xmlns:a16="http://schemas.microsoft.com/office/drawing/2014/main" id="{5C7B3BDC-E853-2545-9594-1300C48E5F82}"/>
              </a:ext>
            </a:extLst>
          </p:cNvPr>
          <p:cNvSpPr/>
          <p:nvPr/>
        </p:nvSpPr>
        <p:spPr>
          <a:xfrm>
            <a:off x="6469732" y="3008178"/>
            <a:ext cx="3505631" cy="870961"/>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7" name="Picture 16">
            <a:extLst>
              <a:ext uri="{FF2B5EF4-FFF2-40B4-BE49-F238E27FC236}">
                <a16:creationId xmlns:a16="http://schemas.microsoft.com/office/drawing/2014/main" id="{678CA928-31CF-4843-8D89-45FEEA7CE8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7012" y="1270440"/>
            <a:ext cx="2007845" cy="999474"/>
          </a:xfrm>
          <a:prstGeom prst="rect">
            <a:avLst/>
          </a:prstGeom>
        </p:spPr>
      </p:pic>
      <p:cxnSp>
        <p:nvCxnSpPr>
          <p:cNvPr id="19" name="Straight Arrow Connector 18">
            <a:extLst>
              <a:ext uri="{FF2B5EF4-FFF2-40B4-BE49-F238E27FC236}">
                <a16:creationId xmlns:a16="http://schemas.microsoft.com/office/drawing/2014/main" id="{037D1627-AA1F-C344-92FD-3671755745C1}"/>
              </a:ext>
            </a:extLst>
          </p:cNvPr>
          <p:cNvCxnSpPr>
            <a:cxnSpLocks/>
            <a:stCxn id="12" idx="4"/>
            <a:endCxn id="5" idx="0"/>
          </p:cNvCxnSpPr>
          <p:nvPr/>
        </p:nvCxnSpPr>
        <p:spPr>
          <a:xfrm flipH="1">
            <a:off x="10854758" y="776361"/>
            <a:ext cx="680085" cy="5649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Donut 21">
            <a:extLst>
              <a:ext uri="{FF2B5EF4-FFF2-40B4-BE49-F238E27FC236}">
                <a16:creationId xmlns:a16="http://schemas.microsoft.com/office/drawing/2014/main" id="{4FFE1551-3E52-FE4E-9CAC-FCFFDB6D9FA2}"/>
              </a:ext>
            </a:extLst>
          </p:cNvPr>
          <p:cNvSpPr/>
          <p:nvPr/>
        </p:nvSpPr>
        <p:spPr>
          <a:xfrm>
            <a:off x="6841559" y="243009"/>
            <a:ext cx="1823084" cy="726644"/>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4" name="Straight Arrow Connector 13">
            <a:extLst>
              <a:ext uri="{FF2B5EF4-FFF2-40B4-BE49-F238E27FC236}">
                <a16:creationId xmlns:a16="http://schemas.microsoft.com/office/drawing/2014/main" id="{CE3D388B-E56A-1540-BB59-F78DC05DD715}"/>
              </a:ext>
            </a:extLst>
          </p:cNvPr>
          <p:cNvCxnSpPr>
            <a:cxnSpLocks/>
            <a:stCxn id="22" idx="4"/>
          </p:cNvCxnSpPr>
          <p:nvPr/>
        </p:nvCxnSpPr>
        <p:spPr>
          <a:xfrm>
            <a:off x="7753101" y="969653"/>
            <a:ext cx="302879" cy="5234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8614588-1D15-C04E-AD43-454AF26B22CD}"/>
              </a:ext>
            </a:extLst>
          </p:cNvPr>
          <p:cNvCxnSpPr>
            <a:cxnSpLocks/>
            <a:stCxn id="13" idx="4"/>
            <a:endCxn id="11" idx="2"/>
          </p:cNvCxnSpPr>
          <p:nvPr/>
        </p:nvCxnSpPr>
        <p:spPr>
          <a:xfrm flipH="1">
            <a:off x="7644520" y="3879139"/>
            <a:ext cx="578028" cy="4356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7FAB3DA-B754-684A-8ED9-F8C61C95D399}"/>
              </a:ext>
            </a:extLst>
          </p:cNvPr>
          <p:cNvSpPr txBox="1"/>
          <p:nvPr/>
        </p:nvSpPr>
        <p:spPr>
          <a:xfrm>
            <a:off x="7463554" y="2089484"/>
            <a:ext cx="881972" cy="286232"/>
          </a:xfrm>
          <a:prstGeom prst="rect">
            <a:avLst/>
          </a:prstGeom>
          <a:noFill/>
        </p:spPr>
        <p:txBody>
          <a:bodyPr wrap="none" rtlCol="0">
            <a:spAutoFit/>
          </a:bodyPr>
          <a:lstStyle/>
          <a:p>
            <a:pPr algn="ctr">
              <a:lnSpc>
                <a:spcPct val="90000"/>
              </a:lnSpc>
            </a:pPr>
            <a:r>
              <a:rPr lang="en-US" sz="1400" dirty="0"/>
              <a:t>AMC523</a:t>
            </a:r>
          </a:p>
        </p:txBody>
      </p:sp>
      <p:sp>
        <p:nvSpPr>
          <p:cNvPr id="21" name="TextBox 20">
            <a:extLst>
              <a:ext uri="{FF2B5EF4-FFF2-40B4-BE49-F238E27FC236}">
                <a16:creationId xmlns:a16="http://schemas.microsoft.com/office/drawing/2014/main" id="{BE9A1FDD-3D11-6143-93B2-DB401A088DAF}"/>
              </a:ext>
            </a:extLst>
          </p:cNvPr>
          <p:cNvSpPr txBox="1"/>
          <p:nvPr/>
        </p:nvSpPr>
        <p:spPr>
          <a:xfrm>
            <a:off x="9897604" y="2209709"/>
            <a:ext cx="1914307" cy="480131"/>
          </a:xfrm>
          <a:prstGeom prst="rect">
            <a:avLst/>
          </a:prstGeom>
          <a:noFill/>
        </p:spPr>
        <p:txBody>
          <a:bodyPr wrap="none" rtlCol="0">
            <a:spAutoFit/>
          </a:bodyPr>
          <a:lstStyle/>
          <a:p>
            <a:pPr algn="ctr">
              <a:lnSpc>
                <a:spcPct val="90000"/>
              </a:lnSpc>
            </a:pPr>
            <a:r>
              <a:rPr lang="en-US" sz="1400" dirty="0"/>
              <a:t>Removable Front Fan</a:t>
            </a:r>
          </a:p>
          <a:p>
            <a:pPr algn="ctr">
              <a:lnSpc>
                <a:spcPct val="90000"/>
              </a:lnSpc>
            </a:pPr>
            <a:r>
              <a:rPr lang="en-US" sz="1400" dirty="0"/>
              <a:t>and Filter</a:t>
            </a:r>
          </a:p>
        </p:txBody>
      </p:sp>
      <p:sp>
        <p:nvSpPr>
          <p:cNvPr id="23" name="TextBox 22">
            <a:extLst>
              <a:ext uri="{FF2B5EF4-FFF2-40B4-BE49-F238E27FC236}">
                <a16:creationId xmlns:a16="http://schemas.microsoft.com/office/drawing/2014/main" id="{048A878A-E123-A94B-B010-909A0D7B54D1}"/>
              </a:ext>
            </a:extLst>
          </p:cNvPr>
          <p:cNvSpPr txBox="1"/>
          <p:nvPr/>
        </p:nvSpPr>
        <p:spPr>
          <a:xfrm>
            <a:off x="6224837" y="5482252"/>
            <a:ext cx="1885452" cy="480131"/>
          </a:xfrm>
          <a:prstGeom prst="rect">
            <a:avLst/>
          </a:prstGeom>
          <a:noFill/>
        </p:spPr>
        <p:txBody>
          <a:bodyPr wrap="none" rtlCol="0">
            <a:spAutoFit/>
          </a:bodyPr>
          <a:lstStyle/>
          <a:p>
            <a:pPr algn="ctr">
              <a:lnSpc>
                <a:spcPct val="90000"/>
              </a:lnSpc>
            </a:pPr>
            <a:r>
              <a:rPr lang="en-US" sz="1400" dirty="0"/>
              <a:t>Removable Rear Fan</a:t>
            </a:r>
          </a:p>
          <a:p>
            <a:pPr algn="ctr">
              <a:lnSpc>
                <a:spcPct val="90000"/>
              </a:lnSpc>
            </a:pPr>
            <a:r>
              <a:rPr lang="en-US" sz="1400" dirty="0"/>
              <a:t>and Power Supply</a:t>
            </a:r>
          </a:p>
        </p:txBody>
      </p:sp>
      <p:sp>
        <p:nvSpPr>
          <p:cNvPr id="24" name="TextBox 23">
            <a:extLst>
              <a:ext uri="{FF2B5EF4-FFF2-40B4-BE49-F238E27FC236}">
                <a16:creationId xmlns:a16="http://schemas.microsoft.com/office/drawing/2014/main" id="{7543587B-E364-9043-90F7-77D71916AE18}"/>
              </a:ext>
            </a:extLst>
          </p:cNvPr>
          <p:cNvSpPr txBox="1"/>
          <p:nvPr/>
        </p:nvSpPr>
        <p:spPr>
          <a:xfrm>
            <a:off x="8385058" y="813694"/>
            <a:ext cx="2941574" cy="286232"/>
          </a:xfrm>
          <a:prstGeom prst="rect">
            <a:avLst/>
          </a:prstGeom>
          <a:noFill/>
        </p:spPr>
        <p:txBody>
          <a:bodyPr wrap="none" rtlCol="0">
            <a:spAutoFit/>
          </a:bodyPr>
          <a:lstStyle/>
          <a:p>
            <a:pPr algn="ctr">
              <a:lnSpc>
                <a:spcPct val="90000"/>
              </a:lnSpc>
            </a:pPr>
            <a:r>
              <a:rPr lang="en-US" sz="1400" dirty="0"/>
              <a:t>Commercial AMC Crate Front Side</a:t>
            </a:r>
          </a:p>
        </p:txBody>
      </p:sp>
      <p:sp>
        <p:nvSpPr>
          <p:cNvPr id="25" name="TextBox 24">
            <a:extLst>
              <a:ext uri="{FF2B5EF4-FFF2-40B4-BE49-F238E27FC236}">
                <a16:creationId xmlns:a16="http://schemas.microsoft.com/office/drawing/2014/main" id="{91570B50-5C9E-CC43-8B24-376500635D70}"/>
              </a:ext>
            </a:extLst>
          </p:cNvPr>
          <p:cNvSpPr txBox="1"/>
          <p:nvPr/>
        </p:nvSpPr>
        <p:spPr>
          <a:xfrm>
            <a:off x="8560146" y="2798219"/>
            <a:ext cx="2952796" cy="286232"/>
          </a:xfrm>
          <a:prstGeom prst="rect">
            <a:avLst/>
          </a:prstGeom>
          <a:noFill/>
        </p:spPr>
        <p:txBody>
          <a:bodyPr wrap="none" rtlCol="0">
            <a:spAutoFit/>
          </a:bodyPr>
          <a:lstStyle/>
          <a:p>
            <a:pPr algn="ctr">
              <a:lnSpc>
                <a:spcPct val="90000"/>
              </a:lnSpc>
            </a:pPr>
            <a:r>
              <a:rPr lang="en-US" sz="1400" dirty="0"/>
              <a:t>Commercial AMC Crate Rear Side</a:t>
            </a:r>
          </a:p>
        </p:txBody>
      </p:sp>
      <p:pic>
        <p:nvPicPr>
          <p:cNvPr id="26" name="Content Placeholder 14">
            <a:extLst>
              <a:ext uri="{FF2B5EF4-FFF2-40B4-BE49-F238E27FC236}">
                <a16:creationId xmlns:a16="http://schemas.microsoft.com/office/drawing/2014/main" id="{19108402-DBD4-4B4D-A5FD-F832809929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297" t="19286" r="40103" b="6172"/>
          <a:stretch/>
        </p:blipFill>
        <p:spPr bwMode="auto">
          <a:xfrm rot="16200000">
            <a:off x="9417711" y="4816461"/>
            <a:ext cx="514434" cy="1997214"/>
          </a:xfrm>
          <a:prstGeom prst="rect">
            <a:avLst/>
          </a:prstGeom>
          <a:noFill/>
          <a:ln w="9525">
            <a:noFill/>
            <a:miter lim="800000"/>
            <a:headEnd/>
            <a:tailEnd/>
          </a:ln>
        </p:spPr>
      </p:pic>
      <p:pic>
        <p:nvPicPr>
          <p:cNvPr id="27" name="Picture 26">
            <a:extLst>
              <a:ext uri="{FF2B5EF4-FFF2-40B4-BE49-F238E27FC236}">
                <a16:creationId xmlns:a16="http://schemas.microsoft.com/office/drawing/2014/main" id="{A7B7AD32-7A3B-BD40-AA5C-86B4B25787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765" b="32068"/>
          <a:stretch/>
        </p:blipFill>
        <p:spPr>
          <a:xfrm>
            <a:off x="9975363" y="4225444"/>
            <a:ext cx="1836548" cy="1081523"/>
          </a:xfrm>
          <a:prstGeom prst="rect">
            <a:avLst/>
          </a:prstGeom>
        </p:spPr>
      </p:pic>
      <p:sp>
        <p:nvSpPr>
          <p:cNvPr id="30" name="TextBox 29">
            <a:extLst>
              <a:ext uri="{FF2B5EF4-FFF2-40B4-BE49-F238E27FC236}">
                <a16:creationId xmlns:a16="http://schemas.microsoft.com/office/drawing/2014/main" id="{03068A6A-2991-7247-BC93-5ABB5CFA98A2}"/>
              </a:ext>
            </a:extLst>
          </p:cNvPr>
          <p:cNvSpPr txBox="1"/>
          <p:nvPr/>
        </p:nvSpPr>
        <p:spPr>
          <a:xfrm>
            <a:off x="9975363" y="5266100"/>
            <a:ext cx="1236172" cy="286232"/>
          </a:xfrm>
          <a:prstGeom prst="rect">
            <a:avLst/>
          </a:prstGeom>
          <a:noFill/>
        </p:spPr>
        <p:txBody>
          <a:bodyPr wrap="none" rtlCol="0">
            <a:spAutoFit/>
          </a:bodyPr>
          <a:lstStyle/>
          <a:p>
            <a:pPr algn="ctr">
              <a:lnSpc>
                <a:spcPct val="90000"/>
              </a:lnSpc>
            </a:pPr>
            <a:r>
              <a:rPr lang="en-US" sz="1400" dirty="0"/>
              <a:t>Custom RTM</a:t>
            </a:r>
          </a:p>
        </p:txBody>
      </p:sp>
      <p:sp>
        <p:nvSpPr>
          <p:cNvPr id="31" name="Donut 30">
            <a:extLst>
              <a:ext uri="{FF2B5EF4-FFF2-40B4-BE49-F238E27FC236}">
                <a16:creationId xmlns:a16="http://schemas.microsoft.com/office/drawing/2014/main" id="{57AAB87D-C42E-0B4B-8C6B-FAECCF7EE2B3}"/>
              </a:ext>
            </a:extLst>
          </p:cNvPr>
          <p:cNvSpPr/>
          <p:nvPr/>
        </p:nvSpPr>
        <p:spPr>
          <a:xfrm>
            <a:off x="9897604" y="3038773"/>
            <a:ext cx="2094903" cy="768191"/>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32" name="Straight Arrow Connector 31">
            <a:extLst>
              <a:ext uri="{FF2B5EF4-FFF2-40B4-BE49-F238E27FC236}">
                <a16:creationId xmlns:a16="http://schemas.microsoft.com/office/drawing/2014/main" id="{C2471A40-A9ED-3042-80B6-F1C080746DE9}"/>
              </a:ext>
            </a:extLst>
          </p:cNvPr>
          <p:cNvCxnSpPr>
            <a:cxnSpLocks/>
            <a:stCxn id="31" idx="4"/>
            <a:endCxn id="27" idx="0"/>
          </p:cNvCxnSpPr>
          <p:nvPr/>
        </p:nvCxnSpPr>
        <p:spPr>
          <a:xfrm flipH="1">
            <a:off x="10893637" y="3806964"/>
            <a:ext cx="51419" cy="4184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Donut 35">
            <a:extLst>
              <a:ext uri="{FF2B5EF4-FFF2-40B4-BE49-F238E27FC236}">
                <a16:creationId xmlns:a16="http://schemas.microsoft.com/office/drawing/2014/main" id="{30F079BD-4829-7542-A437-A8033C5195E0}"/>
              </a:ext>
            </a:extLst>
          </p:cNvPr>
          <p:cNvSpPr/>
          <p:nvPr/>
        </p:nvSpPr>
        <p:spPr>
          <a:xfrm rot="16200000">
            <a:off x="10260311" y="4559877"/>
            <a:ext cx="999489" cy="575484"/>
          </a:xfrm>
          <a:prstGeom prst="donut">
            <a:avLst>
              <a:gd name="adj" fmla="val 2036"/>
            </a:avLst>
          </a:prstGeom>
          <a:solidFill>
            <a:srgbClr val="C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7" name="TextBox 36">
            <a:extLst>
              <a:ext uri="{FF2B5EF4-FFF2-40B4-BE49-F238E27FC236}">
                <a16:creationId xmlns:a16="http://schemas.microsoft.com/office/drawing/2014/main" id="{948BB6DA-BE7E-934D-B498-12FEF8C3C774}"/>
              </a:ext>
            </a:extLst>
          </p:cNvPr>
          <p:cNvSpPr txBox="1"/>
          <p:nvPr/>
        </p:nvSpPr>
        <p:spPr>
          <a:xfrm>
            <a:off x="8369121" y="6036938"/>
            <a:ext cx="2611613" cy="286232"/>
          </a:xfrm>
          <a:prstGeom prst="rect">
            <a:avLst/>
          </a:prstGeom>
          <a:noFill/>
        </p:spPr>
        <p:txBody>
          <a:bodyPr wrap="none" rtlCol="0">
            <a:spAutoFit/>
          </a:bodyPr>
          <a:lstStyle/>
          <a:p>
            <a:pPr algn="ctr">
              <a:lnSpc>
                <a:spcPct val="90000"/>
              </a:lnSpc>
            </a:pPr>
            <a:r>
              <a:rPr lang="en-US" sz="1400" dirty="0"/>
              <a:t>Custom Interface Components</a:t>
            </a:r>
          </a:p>
        </p:txBody>
      </p:sp>
      <p:cxnSp>
        <p:nvCxnSpPr>
          <p:cNvPr id="38" name="Straight Arrow Connector 37">
            <a:extLst>
              <a:ext uri="{FF2B5EF4-FFF2-40B4-BE49-F238E27FC236}">
                <a16:creationId xmlns:a16="http://schemas.microsoft.com/office/drawing/2014/main" id="{A76C52B0-AA70-C14E-A358-61C13E087F1E}"/>
              </a:ext>
            </a:extLst>
          </p:cNvPr>
          <p:cNvCxnSpPr>
            <a:cxnSpLocks/>
            <a:endCxn id="26" idx="3"/>
          </p:cNvCxnSpPr>
          <p:nvPr/>
        </p:nvCxnSpPr>
        <p:spPr>
          <a:xfrm flipH="1">
            <a:off x="9674928" y="4895743"/>
            <a:ext cx="994574" cy="66210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050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0162-92A7-E143-8ED0-03FB00DD3850}"/>
              </a:ext>
            </a:extLst>
          </p:cNvPr>
          <p:cNvSpPr>
            <a:spLocks noGrp="1"/>
          </p:cNvSpPr>
          <p:nvPr>
            <p:ph type="title"/>
          </p:nvPr>
        </p:nvSpPr>
        <p:spPr>
          <a:xfrm>
            <a:off x="344288" y="320040"/>
            <a:ext cx="11422261" cy="510909"/>
          </a:xfrm>
        </p:spPr>
        <p:txBody>
          <a:bodyPr/>
          <a:lstStyle/>
          <a:p>
            <a:r>
              <a:rPr lang="en-US" dirty="0"/>
              <a:t>Software Tools – CS-Studio</a:t>
            </a:r>
          </a:p>
        </p:txBody>
      </p:sp>
      <p:sp>
        <p:nvSpPr>
          <p:cNvPr id="3" name="Content Placeholder 2">
            <a:extLst>
              <a:ext uri="{FF2B5EF4-FFF2-40B4-BE49-F238E27FC236}">
                <a16:creationId xmlns:a16="http://schemas.microsoft.com/office/drawing/2014/main" id="{5C9336E8-7AE8-2144-A753-0C689D862EAE}"/>
              </a:ext>
            </a:extLst>
          </p:cNvPr>
          <p:cNvSpPr>
            <a:spLocks noGrp="1"/>
          </p:cNvSpPr>
          <p:nvPr>
            <p:ph idx="1"/>
          </p:nvPr>
        </p:nvSpPr>
        <p:spPr>
          <a:xfrm>
            <a:off x="347472" y="1028700"/>
            <a:ext cx="4856309" cy="4836622"/>
          </a:xfrm>
        </p:spPr>
        <p:txBody>
          <a:bodyPr/>
          <a:lstStyle/>
          <a:p>
            <a:r>
              <a:rPr lang="en-US" dirty="0"/>
              <a:t>Collaborating with CS-Studio Working Group to improve tools: functionality, performance, sustainability</a:t>
            </a:r>
          </a:p>
          <a:p>
            <a:pPr lvl="1"/>
            <a:r>
              <a:rPr lang="en-US" dirty="0"/>
              <a:t>Maintain CS-Studio</a:t>
            </a:r>
          </a:p>
          <a:p>
            <a:pPr lvl="2"/>
            <a:r>
              <a:rPr lang="en-US" dirty="0"/>
              <a:t>MEDM/EDM converter improvements, ‘batch’ support</a:t>
            </a:r>
          </a:p>
          <a:p>
            <a:pPr lvl="1"/>
            <a:r>
              <a:rPr lang="en-US" dirty="0"/>
              <a:t>Display Builder</a:t>
            </a:r>
          </a:p>
          <a:p>
            <a:pPr lvl="2"/>
            <a:r>
              <a:rPr lang="en-US" dirty="0"/>
              <a:t>Editor Improvements</a:t>
            </a:r>
          </a:p>
          <a:p>
            <a:pPr lvl="2"/>
            <a:r>
              <a:rPr lang="en-US" dirty="0"/>
              <a:t>Widget bug fixes</a:t>
            </a:r>
          </a:p>
          <a:p>
            <a:pPr lvl="2"/>
            <a:r>
              <a:rPr lang="en-US" dirty="0"/>
              <a:t>Now used on most SNS beam lines</a:t>
            </a:r>
          </a:p>
          <a:p>
            <a:pPr lvl="1"/>
            <a:r>
              <a:rPr lang="en-US" dirty="0"/>
              <a:t>Phoebus</a:t>
            </a:r>
          </a:p>
          <a:p>
            <a:pPr lvl="2"/>
            <a:r>
              <a:rPr lang="en-US" dirty="0"/>
              <a:t>“CS-Studio without Eclipse”</a:t>
            </a:r>
          </a:p>
        </p:txBody>
      </p:sp>
      <p:pic>
        <p:nvPicPr>
          <p:cNvPr id="4" name="Picture 3">
            <a:extLst>
              <a:ext uri="{FF2B5EF4-FFF2-40B4-BE49-F238E27FC236}">
                <a16:creationId xmlns:a16="http://schemas.microsoft.com/office/drawing/2014/main" id="{6B51FFE2-DAE3-BE47-A16D-F3E6C189D0DB}"/>
              </a:ext>
            </a:extLst>
          </p:cNvPr>
          <p:cNvPicPr>
            <a:picLocks noChangeAspect="1"/>
          </p:cNvPicPr>
          <p:nvPr/>
        </p:nvPicPr>
        <p:blipFill>
          <a:blip r:embed="rId2"/>
          <a:stretch>
            <a:fillRect/>
          </a:stretch>
        </p:blipFill>
        <p:spPr>
          <a:xfrm>
            <a:off x="8554904" y="1029190"/>
            <a:ext cx="3311157" cy="2188539"/>
          </a:xfrm>
          <a:prstGeom prst="rect">
            <a:avLst/>
          </a:prstGeom>
        </p:spPr>
      </p:pic>
      <p:pic>
        <p:nvPicPr>
          <p:cNvPr id="5" name="Picture 4">
            <a:extLst>
              <a:ext uri="{FF2B5EF4-FFF2-40B4-BE49-F238E27FC236}">
                <a16:creationId xmlns:a16="http://schemas.microsoft.com/office/drawing/2014/main" id="{FC27769A-F9BC-C344-B30C-B3A29F630DAB}"/>
              </a:ext>
            </a:extLst>
          </p:cNvPr>
          <p:cNvPicPr>
            <a:picLocks noChangeAspect="1"/>
          </p:cNvPicPr>
          <p:nvPr/>
        </p:nvPicPr>
        <p:blipFill>
          <a:blip r:embed="rId3"/>
          <a:stretch>
            <a:fillRect/>
          </a:stretch>
        </p:blipFill>
        <p:spPr>
          <a:xfrm>
            <a:off x="5040490" y="1028700"/>
            <a:ext cx="3388602" cy="2199409"/>
          </a:xfrm>
          <a:prstGeom prst="rect">
            <a:avLst/>
          </a:prstGeom>
        </p:spPr>
      </p:pic>
      <p:sp>
        <p:nvSpPr>
          <p:cNvPr id="6" name="TextBox 5">
            <a:extLst>
              <a:ext uri="{FF2B5EF4-FFF2-40B4-BE49-F238E27FC236}">
                <a16:creationId xmlns:a16="http://schemas.microsoft.com/office/drawing/2014/main" id="{80C672F3-FCFC-3546-817C-B3AD19FA5E93}"/>
              </a:ext>
            </a:extLst>
          </p:cNvPr>
          <p:cNvSpPr txBox="1"/>
          <p:nvPr/>
        </p:nvSpPr>
        <p:spPr>
          <a:xfrm>
            <a:off x="5983517" y="595746"/>
            <a:ext cx="889987" cy="341632"/>
          </a:xfrm>
          <a:prstGeom prst="rect">
            <a:avLst/>
          </a:prstGeom>
          <a:noFill/>
        </p:spPr>
        <p:txBody>
          <a:bodyPr wrap="none" rtlCol="0">
            <a:spAutoFit/>
          </a:bodyPr>
          <a:lstStyle/>
          <a:p>
            <a:pPr algn="ctr">
              <a:lnSpc>
                <a:spcPct val="90000"/>
              </a:lnSpc>
            </a:pPr>
            <a:r>
              <a:rPr lang="en-US" dirty="0"/>
              <a:t>MEDM</a:t>
            </a:r>
          </a:p>
        </p:txBody>
      </p:sp>
      <p:sp>
        <p:nvSpPr>
          <p:cNvPr id="7" name="TextBox 6">
            <a:extLst>
              <a:ext uri="{FF2B5EF4-FFF2-40B4-BE49-F238E27FC236}">
                <a16:creationId xmlns:a16="http://schemas.microsoft.com/office/drawing/2014/main" id="{651E58A1-FA74-294B-9234-61CBC13A6B89}"/>
              </a:ext>
            </a:extLst>
          </p:cNvPr>
          <p:cNvSpPr txBox="1"/>
          <p:nvPr/>
        </p:nvSpPr>
        <p:spPr>
          <a:xfrm>
            <a:off x="8429092" y="595746"/>
            <a:ext cx="3621505" cy="341632"/>
          </a:xfrm>
          <a:prstGeom prst="rect">
            <a:avLst/>
          </a:prstGeom>
          <a:noFill/>
        </p:spPr>
        <p:txBody>
          <a:bodyPr wrap="none" rtlCol="0">
            <a:spAutoFit/>
          </a:bodyPr>
          <a:lstStyle/>
          <a:p>
            <a:pPr algn="ctr">
              <a:lnSpc>
                <a:spcPct val="90000"/>
              </a:lnSpc>
            </a:pPr>
            <a:r>
              <a:rPr lang="en-US" dirty="0"/>
              <a:t>Converted into CS-Studio Display</a:t>
            </a:r>
          </a:p>
        </p:txBody>
      </p:sp>
      <p:pic>
        <p:nvPicPr>
          <p:cNvPr id="8" name="Picture 7">
            <a:extLst>
              <a:ext uri="{FF2B5EF4-FFF2-40B4-BE49-F238E27FC236}">
                <a16:creationId xmlns:a16="http://schemas.microsoft.com/office/drawing/2014/main" id="{5A05B778-5593-A643-9C36-EB5CB4B62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9924" y="3309542"/>
            <a:ext cx="5736137" cy="2924808"/>
          </a:xfrm>
          <a:prstGeom prst="rect">
            <a:avLst/>
          </a:prstGeom>
        </p:spPr>
      </p:pic>
    </p:spTree>
    <p:extLst>
      <p:ext uri="{BB962C8B-B14F-4D97-AF65-F5344CB8AC3E}">
        <p14:creationId xmlns:p14="http://schemas.microsoft.com/office/powerpoint/2010/main" val="103422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54438E-3598-5A47-9311-FE006CF9215B}"/>
              </a:ext>
            </a:extLst>
          </p:cNvPr>
          <p:cNvPicPr>
            <a:picLocks noChangeAspect="1"/>
          </p:cNvPicPr>
          <p:nvPr/>
        </p:nvPicPr>
        <p:blipFill>
          <a:blip r:embed="rId2"/>
          <a:stretch>
            <a:fillRect/>
          </a:stretch>
        </p:blipFill>
        <p:spPr>
          <a:xfrm>
            <a:off x="301372" y="893"/>
            <a:ext cx="11486146" cy="6856214"/>
          </a:xfrm>
          <a:prstGeom prst="rect">
            <a:avLst/>
          </a:prstGeom>
        </p:spPr>
      </p:pic>
      <p:cxnSp>
        <p:nvCxnSpPr>
          <p:cNvPr id="9" name="Straight Connector 8">
            <a:extLst>
              <a:ext uri="{FF2B5EF4-FFF2-40B4-BE49-F238E27FC236}">
                <a16:creationId xmlns:a16="http://schemas.microsoft.com/office/drawing/2014/main" id="{3EAA0AD5-1A5B-F647-BCE3-B6F78D35693E}"/>
              </a:ext>
            </a:extLst>
          </p:cNvPr>
          <p:cNvCxnSpPr/>
          <p:nvPr/>
        </p:nvCxnSpPr>
        <p:spPr>
          <a:xfrm>
            <a:off x="11242587" y="6648614"/>
            <a:ext cx="441043" cy="0"/>
          </a:xfrm>
          <a:prstGeom prst="line">
            <a:avLst/>
          </a:prstGeom>
          <a:ln w="57150">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A4256DCE-2014-E047-9D10-241A6F535254}"/>
              </a:ext>
            </a:extLst>
          </p:cNvPr>
          <p:cNvSpPr txBox="1"/>
          <p:nvPr/>
        </p:nvSpPr>
        <p:spPr>
          <a:xfrm>
            <a:off x="9899302" y="1886867"/>
            <a:ext cx="1888216"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t>CS-Studio with Eclipse</a:t>
            </a:r>
          </a:p>
        </p:txBody>
      </p:sp>
      <p:sp>
        <p:nvSpPr>
          <p:cNvPr id="12" name="TextBox 11">
            <a:extLst>
              <a:ext uri="{FF2B5EF4-FFF2-40B4-BE49-F238E27FC236}">
                <a16:creationId xmlns:a16="http://schemas.microsoft.com/office/drawing/2014/main" id="{3E50ECB3-210C-4948-BAFB-5CF6A35E8296}"/>
              </a:ext>
            </a:extLst>
          </p:cNvPr>
          <p:cNvSpPr txBox="1"/>
          <p:nvPr/>
        </p:nvSpPr>
        <p:spPr>
          <a:xfrm>
            <a:off x="3976255" y="1759527"/>
            <a:ext cx="1974468" cy="98488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t>Phoebus:</a:t>
            </a:r>
          </a:p>
          <a:p>
            <a:r>
              <a:rPr lang="en-US" sz="2000" b="1" dirty="0">
                <a:solidFill>
                  <a:schemeClr val="bg1"/>
                </a:solidFill>
              </a:rPr>
              <a:t>¼ CPU,</a:t>
            </a:r>
            <a:br>
              <a:rPr lang="en-US" sz="2000" b="1" dirty="0">
                <a:solidFill>
                  <a:schemeClr val="bg1"/>
                </a:solidFill>
              </a:rPr>
            </a:br>
            <a:r>
              <a:rPr lang="en-US" sz="2000" b="1" dirty="0">
                <a:solidFill>
                  <a:schemeClr val="bg1"/>
                </a:solidFill>
              </a:rPr>
              <a:t>½ Memory</a:t>
            </a:r>
          </a:p>
        </p:txBody>
      </p:sp>
      <p:sp>
        <p:nvSpPr>
          <p:cNvPr id="2" name="Rectangle 1">
            <a:extLst>
              <a:ext uri="{FF2B5EF4-FFF2-40B4-BE49-F238E27FC236}">
                <a16:creationId xmlns:a16="http://schemas.microsoft.com/office/drawing/2014/main" id="{54112E2C-82FB-8F4E-A408-13D0DE64A1DB}"/>
              </a:ext>
            </a:extLst>
          </p:cNvPr>
          <p:cNvSpPr/>
          <p:nvPr/>
        </p:nvSpPr>
        <p:spPr>
          <a:xfrm>
            <a:off x="2891790" y="6263640"/>
            <a:ext cx="651510" cy="594360"/>
          </a:xfrm>
          <a:prstGeom prst="rect">
            <a:avLst/>
          </a:prstGeom>
          <a:noFill/>
          <a:ln w="76200">
            <a:solidFill>
              <a:schemeClr val="accent6">
                <a:lumMod val="60000"/>
                <a:lumOff val="4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231733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501E-F1D4-1D46-AFCE-B578D197F0EA}"/>
              </a:ext>
            </a:extLst>
          </p:cNvPr>
          <p:cNvSpPr>
            <a:spLocks noGrp="1"/>
          </p:cNvSpPr>
          <p:nvPr>
            <p:ph type="title"/>
          </p:nvPr>
        </p:nvSpPr>
        <p:spPr>
          <a:xfrm>
            <a:off x="356843" y="314843"/>
            <a:ext cx="10512862" cy="510909"/>
          </a:xfrm>
        </p:spPr>
        <p:txBody>
          <a:bodyPr/>
          <a:lstStyle/>
          <a:p>
            <a:r>
              <a:rPr lang="en-US" dirty="0"/>
              <a:t>Phoebus Progress</a:t>
            </a:r>
          </a:p>
        </p:txBody>
      </p:sp>
      <p:sp>
        <p:nvSpPr>
          <p:cNvPr id="3" name="Content Placeholder 2">
            <a:extLst>
              <a:ext uri="{FF2B5EF4-FFF2-40B4-BE49-F238E27FC236}">
                <a16:creationId xmlns:a16="http://schemas.microsoft.com/office/drawing/2014/main" id="{F860A5FF-8FF2-8941-A619-A8A46E246CA7}"/>
              </a:ext>
            </a:extLst>
          </p:cNvPr>
          <p:cNvSpPr>
            <a:spLocks noGrp="1"/>
          </p:cNvSpPr>
          <p:nvPr>
            <p:ph idx="1"/>
          </p:nvPr>
        </p:nvSpPr>
        <p:spPr>
          <a:xfrm>
            <a:off x="356843" y="1095171"/>
            <a:ext cx="5032575" cy="5237063"/>
          </a:xfrm>
        </p:spPr>
        <p:txBody>
          <a:bodyPr>
            <a:normAutofit fontScale="85000" lnSpcReduction="20000"/>
          </a:bodyPr>
          <a:lstStyle/>
          <a:p>
            <a:pPr marL="0" indent="0">
              <a:buNone/>
            </a:pPr>
            <a:r>
              <a:rPr lang="en-US" sz="3400" dirty="0"/>
              <a:t>Completed</a:t>
            </a:r>
          </a:p>
          <a:p>
            <a:pPr>
              <a:buClr>
                <a:srgbClr val="00B050"/>
              </a:buClr>
              <a:buFont typeface="Wingdings" pitchFamily="2" charset="2"/>
              <a:buChar char="ü"/>
            </a:pPr>
            <a:r>
              <a:rPr lang="en-US" dirty="0"/>
              <a:t> Probe</a:t>
            </a:r>
          </a:p>
          <a:p>
            <a:pPr>
              <a:buClr>
                <a:srgbClr val="00B050"/>
              </a:buClr>
              <a:buFont typeface="Wingdings" pitchFamily="2" charset="2"/>
              <a:buChar char="ü"/>
            </a:pPr>
            <a:r>
              <a:rPr lang="en-US" dirty="0"/>
              <a:t> PV Tree</a:t>
            </a:r>
          </a:p>
          <a:p>
            <a:pPr>
              <a:buClr>
                <a:srgbClr val="00B050"/>
              </a:buClr>
              <a:buFont typeface="Wingdings" pitchFamily="2" charset="2"/>
              <a:buChar char="ü"/>
            </a:pPr>
            <a:r>
              <a:rPr lang="en-US" dirty="0"/>
              <a:t> PV Table</a:t>
            </a:r>
          </a:p>
          <a:p>
            <a:pPr>
              <a:buClr>
                <a:srgbClr val="00B050"/>
              </a:buClr>
              <a:buFont typeface="Wingdings" pitchFamily="2" charset="2"/>
              <a:buChar char="ü"/>
            </a:pPr>
            <a:r>
              <a:rPr lang="en-US" dirty="0"/>
              <a:t> File Browser (basic)</a:t>
            </a:r>
          </a:p>
          <a:p>
            <a:pPr>
              <a:buClr>
                <a:srgbClr val="00B050"/>
              </a:buClr>
              <a:buFont typeface="Wingdings" pitchFamily="2" charset="2"/>
              <a:buChar char="ü"/>
            </a:pPr>
            <a:r>
              <a:rPr lang="en-US" dirty="0"/>
              <a:t> Data Browser</a:t>
            </a:r>
          </a:p>
          <a:p>
            <a:pPr>
              <a:buClr>
                <a:srgbClr val="00B050"/>
              </a:buClr>
              <a:buFont typeface="Wingdings" pitchFamily="2" charset="2"/>
              <a:buChar char="ü"/>
            </a:pPr>
            <a:r>
              <a:rPr lang="en-US" dirty="0"/>
              <a:t> Display Builder</a:t>
            </a:r>
          </a:p>
          <a:p>
            <a:pPr>
              <a:buClr>
                <a:srgbClr val="00B050"/>
              </a:buClr>
              <a:buFont typeface="Wingdings" pitchFamily="2" charset="2"/>
              <a:buChar char="ü"/>
            </a:pPr>
            <a:r>
              <a:rPr lang="en-US" dirty="0"/>
              <a:t> Scan UI</a:t>
            </a:r>
          </a:p>
          <a:p>
            <a:pPr>
              <a:buClr>
                <a:srgbClr val="00B050"/>
              </a:buClr>
              <a:buFont typeface="Wingdings" pitchFamily="2" charset="2"/>
              <a:buChar char="ü"/>
            </a:pPr>
            <a:r>
              <a:rPr lang="en-US" dirty="0"/>
              <a:t> Scan Server</a:t>
            </a:r>
          </a:p>
          <a:p>
            <a:pPr marL="0" indent="0">
              <a:buNone/>
            </a:pPr>
            <a:br>
              <a:rPr lang="en-US" dirty="0"/>
            </a:br>
            <a:r>
              <a:rPr lang="en-US" dirty="0"/>
              <a:t>100% compatible with existing</a:t>
            </a:r>
            <a:br>
              <a:rPr lang="en-US" dirty="0"/>
            </a:br>
            <a:r>
              <a:rPr lang="en-US" dirty="0"/>
              <a:t>PV Table, Display Builder, Data Browser configuration files</a:t>
            </a:r>
          </a:p>
        </p:txBody>
      </p:sp>
      <p:sp>
        <p:nvSpPr>
          <p:cNvPr id="4" name="Content Placeholder 2">
            <a:extLst>
              <a:ext uri="{FF2B5EF4-FFF2-40B4-BE49-F238E27FC236}">
                <a16:creationId xmlns:a16="http://schemas.microsoft.com/office/drawing/2014/main" id="{B6679885-9016-7D45-823C-397DF8B390BC}"/>
              </a:ext>
            </a:extLst>
          </p:cNvPr>
          <p:cNvSpPr txBox="1">
            <a:spLocks/>
          </p:cNvSpPr>
          <p:nvPr/>
        </p:nvSpPr>
        <p:spPr>
          <a:xfrm>
            <a:off x="4636040" y="1095171"/>
            <a:ext cx="7098759" cy="5237063"/>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399" dirty="0">
                <a:latin typeface="+mj-lt"/>
              </a:rPr>
              <a:t>Plan (end of FYY2018) to allow use on SNS beam lines</a:t>
            </a:r>
            <a:endParaRPr lang="en-US" sz="2000" dirty="0">
              <a:latin typeface="+mj-lt"/>
            </a:endParaRPr>
          </a:p>
          <a:p>
            <a:pPr>
              <a:buFont typeface="Wingdings" pitchFamily="2" charset="2"/>
              <a:buChar char="q"/>
            </a:pPr>
            <a:r>
              <a:rPr lang="en-US" sz="2000" dirty="0">
                <a:latin typeface="+mj-lt"/>
              </a:rPr>
              <a:t> Alarm UI</a:t>
            </a:r>
          </a:p>
          <a:p>
            <a:pPr marL="0" indent="0">
              <a:buNone/>
            </a:pPr>
            <a:r>
              <a:rPr lang="en-US" sz="2400" dirty="0">
                <a:latin typeface="+mj-lt"/>
              </a:rPr>
              <a:t>Also planned, but not essential</a:t>
            </a:r>
          </a:p>
          <a:p>
            <a:pPr>
              <a:buFont typeface="Wingdings" pitchFamily="2" charset="2"/>
              <a:buChar char="q"/>
            </a:pPr>
            <a:r>
              <a:rPr lang="en-US" sz="2000" dirty="0">
                <a:latin typeface="+mj-lt"/>
              </a:rPr>
              <a:t> File Browser (better)</a:t>
            </a:r>
          </a:p>
          <a:p>
            <a:pPr>
              <a:buFont typeface="Wingdings" pitchFamily="2" charset="2"/>
              <a:buChar char="q"/>
            </a:pPr>
            <a:r>
              <a:rPr lang="en-US" sz="2000" dirty="0">
                <a:latin typeface="+mj-lt"/>
              </a:rPr>
              <a:t> Alarm Server</a:t>
            </a:r>
          </a:p>
          <a:p>
            <a:pPr>
              <a:buFont typeface="Wingdings" pitchFamily="2" charset="2"/>
              <a:buChar char="q"/>
            </a:pPr>
            <a:r>
              <a:rPr lang="en-US" sz="2000" dirty="0">
                <a:latin typeface="+mj-lt"/>
              </a:rPr>
              <a:t> Archive Engine</a:t>
            </a:r>
          </a:p>
        </p:txBody>
      </p:sp>
      <p:pic>
        <p:nvPicPr>
          <p:cNvPr id="6" name="Picture 5">
            <a:extLst>
              <a:ext uri="{FF2B5EF4-FFF2-40B4-BE49-F238E27FC236}">
                <a16:creationId xmlns:a16="http://schemas.microsoft.com/office/drawing/2014/main" id="{9DF5FAB5-D4C0-4644-A0FB-5FE2E74FCF35}"/>
              </a:ext>
            </a:extLst>
          </p:cNvPr>
          <p:cNvPicPr>
            <a:picLocks noChangeAspect="1"/>
          </p:cNvPicPr>
          <p:nvPr/>
        </p:nvPicPr>
        <p:blipFill>
          <a:blip r:embed="rId2"/>
          <a:stretch>
            <a:fillRect/>
          </a:stretch>
        </p:blipFill>
        <p:spPr>
          <a:xfrm>
            <a:off x="6824813" y="3310010"/>
            <a:ext cx="5261142" cy="3291643"/>
          </a:xfrm>
          <a:prstGeom prst="rect">
            <a:avLst/>
          </a:prstGeom>
        </p:spPr>
      </p:pic>
    </p:spTree>
    <p:extLst>
      <p:ext uri="{BB962C8B-B14F-4D97-AF65-F5344CB8AC3E}">
        <p14:creationId xmlns:p14="http://schemas.microsoft.com/office/powerpoint/2010/main" val="221850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6DEC-2FB9-764A-A3A1-7CD28AE5ADF2}"/>
              </a:ext>
            </a:extLst>
          </p:cNvPr>
          <p:cNvSpPr>
            <a:spLocks noGrp="1"/>
          </p:cNvSpPr>
          <p:nvPr>
            <p:ph type="title"/>
          </p:nvPr>
        </p:nvSpPr>
        <p:spPr>
          <a:xfrm>
            <a:off x="344288" y="320040"/>
            <a:ext cx="11422261" cy="510909"/>
          </a:xfrm>
        </p:spPr>
        <p:txBody>
          <a:bodyPr/>
          <a:lstStyle/>
          <a:p>
            <a:r>
              <a:rPr lang="en-US" dirty="0"/>
              <a:t>Supporting Projects	</a:t>
            </a:r>
          </a:p>
        </p:txBody>
      </p:sp>
      <p:sp>
        <p:nvSpPr>
          <p:cNvPr id="3" name="Content Placeholder 2">
            <a:extLst>
              <a:ext uri="{FF2B5EF4-FFF2-40B4-BE49-F238E27FC236}">
                <a16:creationId xmlns:a16="http://schemas.microsoft.com/office/drawing/2014/main" id="{CDCF9EF6-FBD0-6F4B-BF21-8AFEEA5F22C9}"/>
              </a:ext>
            </a:extLst>
          </p:cNvPr>
          <p:cNvSpPr>
            <a:spLocks noGrp="1"/>
          </p:cNvSpPr>
          <p:nvPr>
            <p:ph idx="1"/>
          </p:nvPr>
        </p:nvSpPr>
        <p:spPr>
          <a:xfrm>
            <a:off x="347472" y="1177680"/>
            <a:ext cx="11369809" cy="4047778"/>
          </a:xfrm>
        </p:spPr>
        <p:txBody>
          <a:bodyPr/>
          <a:lstStyle/>
          <a:p>
            <a:r>
              <a:rPr lang="en-US" dirty="0"/>
              <a:t>Longest scheduled outage in SNS history resulted in a record number of projects requiring controls support</a:t>
            </a:r>
          </a:p>
          <a:p>
            <a:pPr lvl="1"/>
            <a:r>
              <a:rPr lang="en-US" dirty="0"/>
              <a:t>New RFQ and extensive Front End improvements</a:t>
            </a:r>
          </a:p>
          <a:p>
            <a:pPr lvl="1"/>
            <a:r>
              <a:rPr lang="en-US" dirty="0"/>
              <a:t>New Target with gas injection, first IRP replacement, conversion to heavy water</a:t>
            </a:r>
          </a:p>
          <a:p>
            <a:pPr lvl="1"/>
            <a:r>
              <a:rPr lang="en-US" dirty="0"/>
              <a:t>Much more in between</a:t>
            </a:r>
          </a:p>
          <a:p>
            <a:r>
              <a:rPr lang="en-US" dirty="0"/>
              <a:t>Shortage of EPICS application developers prevented completing some projects</a:t>
            </a:r>
          </a:p>
          <a:p>
            <a:pPr lvl="1"/>
            <a:endParaRPr lang="en-US" dirty="0"/>
          </a:p>
        </p:txBody>
      </p:sp>
    </p:spTree>
    <p:extLst>
      <p:ext uri="{BB962C8B-B14F-4D97-AF65-F5344CB8AC3E}">
        <p14:creationId xmlns:p14="http://schemas.microsoft.com/office/powerpoint/2010/main" val="377940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666D-3832-5C4C-B5CF-FFB639AE9EE1}"/>
              </a:ext>
            </a:extLst>
          </p:cNvPr>
          <p:cNvSpPr>
            <a:spLocks noGrp="1"/>
          </p:cNvSpPr>
          <p:nvPr>
            <p:ph type="title"/>
          </p:nvPr>
        </p:nvSpPr>
        <p:spPr>
          <a:xfrm>
            <a:off x="344288" y="320040"/>
            <a:ext cx="11422261" cy="510909"/>
          </a:xfrm>
        </p:spPr>
        <p:txBody>
          <a:bodyPr/>
          <a:lstStyle/>
          <a:p>
            <a:r>
              <a:rPr lang="en-US" dirty="0"/>
              <a:t>Support for Helium Gas Injection</a:t>
            </a:r>
          </a:p>
        </p:txBody>
      </p:sp>
      <p:sp>
        <p:nvSpPr>
          <p:cNvPr id="3" name="Content Placeholder 2">
            <a:extLst>
              <a:ext uri="{FF2B5EF4-FFF2-40B4-BE49-F238E27FC236}">
                <a16:creationId xmlns:a16="http://schemas.microsoft.com/office/drawing/2014/main" id="{F8FE0DAC-551D-6843-B639-33194256D7CC}"/>
              </a:ext>
            </a:extLst>
          </p:cNvPr>
          <p:cNvSpPr>
            <a:spLocks noGrp="1"/>
          </p:cNvSpPr>
          <p:nvPr>
            <p:ph idx="1"/>
          </p:nvPr>
        </p:nvSpPr>
        <p:spPr>
          <a:xfrm>
            <a:off x="10058236" y="2155617"/>
            <a:ext cx="1451829" cy="837413"/>
          </a:xfrm>
        </p:spPr>
        <p:txBody>
          <a:bodyPr/>
          <a:lstStyle/>
          <a:p>
            <a:pPr marL="0" indent="0">
              <a:buNone/>
            </a:pPr>
            <a:r>
              <a:rPr lang="en-US" sz="1800" dirty="0"/>
              <a:t>Helium Gas Injection Screens</a:t>
            </a:r>
          </a:p>
        </p:txBody>
      </p:sp>
      <p:pic>
        <p:nvPicPr>
          <p:cNvPr id="6" name="Picture 5">
            <a:extLst>
              <a:ext uri="{FF2B5EF4-FFF2-40B4-BE49-F238E27FC236}">
                <a16:creationId xmlns:a16="http://schemas.microsoft.com/office/drawing/2014/main" id="{4885E555-5F87-AF41-95A4-7A1475F4F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288" y="1198180"/>
            <a:ext cx="3498507" cy="2592868"/>
          </a:xfrm>
          <a:prstGeom prst="rect">
            <a:avLst/>
          </a:prstGeom>
        </p:spPr>
      </p:pic>
      <p:sp>
        <p:nvSpPr>
          <p:cNvPr id="7" name="Text Placeholder 2">
            <a:extLst>
              <a:ext uri="{FF2B5EF4-FFF2-40B4-BE49-F238E27FC236}">
                <a16:creationId xmlns:a16="http://schemas.microsoft.com/office/drawing/2014/main" id="{67CAF707-2304-CD40-AA50-B342F2339F56}"/>
              </a:ext>
            </a:extLst>
          </p:cNvPr>
          <p:cNvSpPr txBox="1">
            <a:spLocks/>
          </p:cNvSpPr>
          <p:nvPr/>
        </p:nvSpPr>
        <p:spPr bwMode="auto">
          <a:xfrm>
            <a:off x="344288" y="3874516"/>
            <a:ext cx="3628622" cy="5675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b="1" kern="1200">
                <a:solidFill>
                  <a:schemeClr val="tx2"/>
                </a:solidFill>
                <a:latin typeface="+mn-lt"/>
                <a:ea typeface="+mn-ea"/>
                <a:cs typeface="+mn-cs"/>
              </a:defRPr>
            </a:lvl1pPr>
            <a:lvl2pPr marL="457200" indent="0" algn="l" rtl="0" eaLnBrk="1" fontAlgn="base" hangingPunct="1">
              <a:lnSpc>
                <a:spcPct val="90000"/>
              </a:lnSpc>
              <a:spcBef>
                <a:spcPts val="800"/>
              </a:spcBef>
              <a:spcAft>
                <a:spcPct val="0"/>
              </a:spcAft>
              <a:buClr>
                <a:schemeClr val="tx2"/>
              </a:buClr>
              <a:buFont typeface="Arial" charset="0"/>
              <a:buNone/>
              <a:defRPr sz="2000" b="1" kern="1200">
                <a:solidFill>
                  <a:schemeClr val="tx1"/>
                </a:solidFill>
                <a:latin typeface="+mn-lt"/>
                <a:ea typeface="+mn-ea"/>
                <a:cs typeface="+mn-cs"/>
              </a:defRPr>
            </a:lvl2pPr>
            <a:lvl3pPr marL="914400" indent="0" algn="l" rtl="0" eaLnBrk="1" fontAlgn="base" hangingPunct="1">
              <a:lnSpc>
                <a:spcPct val="90000"/>
              </a:lnSpc>
              <a:spcBef>
                <a:spcPts val="800"/>
              </a:spcBef>
              <a:spcAft>
                <a:spcPct val="0"/>
              </a:spcAft>
              <a:buClr>
                <a:schemeClr val="tx2"/>
              </a:buClr>
              <a:buFont typeface="Arial" charset="0"/>
              <a:buNone/>
              <a:defRPr sz="1800" b="1" kern="1200">
                <a:solidFill>
                  <a:schemeClr val="tx1"/>
                </a:solidFill>
                <a:latin typeface="+mn-lt"/>
                <a:ea typeface="+mn-ea"/>
                <a:cs typeface="+mn-cs"/>
              </a:defRPr>
            </a:lvl3pPr>
            <a:lvl4pPr marL="1371600" indent="0" algn="l" rtl="0" eaLnBrk="1" fontAlgn="base" hangingPunct="1">
              <a:lnSpc>
                <a:spcPct val="90000"/>
              </a:lnSpc>
              <a:spcBef>
                <a:spcPts val="800"/>
              </a:spcBef>
              <a:spcAft>
                <a:spcPct val="0"/>
              </a:spcAft>
              <a:buClr>
                <a:schemeClr val="tx2"/>
              </a:buClr>
              <a:buFont typeface="Arial" charset="0"/>
              <a:buNone/>
              <a:defRPr sz="1600" b="1" kern="1200">
                <a:solidFill>
                  <a:schemeClr val="tx1"/>
                </a:solidFill>
                <a:latin typeface="+mn-lt"/>
                <a:ea typeface="+mn-ea"/>
                <a:cs typeface="+mn-cs"/>
              </a:defRPr>
            </a:lvl4pPr>
            <a:lvl5pPr marL="1828800" indent="0" algn="l" rtl="0" eaLnBrk="1" fontAlgn="base" hangingPunct="1">
              <a:lnSpc>
                <a:spcPct val="90000"/>
              </a:lnSpc>
              <a:spcBef>
                <a:spcPts val="600"/>
              </a:spcBef>
              <a:spcAft>
                <a:spcPct val="0"/>
              </a:spcAft>
              <a:buClr>
                <a:schemeClr val="tx2"/>
              </a:buClr>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800" b="0" dirty="0">
                <a:solidFill>
                  <a:schemeClr val="tx1"/>
                </a:solidFill>
              </a:rPr>
              <a:t>Strain Gauge Instrumentation used to measure GI3 performance</a:t>
            </a:r>
          </a:p>
        </p:txBody>
      </p:sp>
      <p:pic>
        <p:nvPicPr>
          <p:cNvPr id="9" name="Picture 2" descr="Z:\GI3  GAS INJECTION\GI3 Stuff\GI3 Training\GI3 EPICS ScreenAug26.2017.png">
            <a:extLst>
              <a:ext uri="{FF2B5EF4-FFF2-40B4-BE49-F238E27FC236}">
                <a16:creationId xmlns:a16="http://schemas.microsoft.com/office/drawing/2014/main" id="{8D9C7583-AE0C-A546-AA13-42147DD4B3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6579" y="185856"/>
            <a:ext cx="2903950" cy="1882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3AD896-C1C8-324F-95F5-F20498B1A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27" y="2993030"/>
            <a:ext cx="5194014" cy="2921633"/>
          </a:xfrm>
          <a:prstGeom prst="rect">
            <a:avLst/>
          </a:prstGeom>
        </p:spPr>
      </p:pic>
      <p:sp>
        <p:nvSpPr>
          <p:cNvPr id="4" name="Rectangle 3">
            <a:extLst>
              <a:ext uri="{FF2B5EF4-FFF2-40B4-BE49-F238E27FC236}">
                <a16:creationId xmlns:a16="http://schemas.microsoft.com/office/drawing/2014/main" id="{5FC6A012-B553-7541-ACE4-AEBC18E4E13F}"/>
              </a:ext>
            </a:extLst>
          </p:cNvPr>
          <p:cNvSpPr/>
          <p:nvPr/>
        </p:nvSpPr>
        <p:spPr>
          <a:xfrm>
            <a:off x="3556266" y="5998131"/>
            <a:ext cx="5020575" cy="369332"/>
          </a:xfrm>
          <a:prstGeom prst="rect">
            <a:avLst/>
          </a:prstGeom>
        </p:spPr>
        <p:txBody>
          <a:bodyPr wrap="square">
            <a:spAutoFit/>
          </a:bodyPr>
          <a:lstStyle/>
          <a:p>
            <a:r>
              <a:rPr lang="en-US" dirty="0"/>
              <a:t>Helium supply panel for gas injection</a:t>
            </a:r>
          </a:p>
        </p:txBody>
      </p:sp>
      <p:pic>
        <p:nvPicPr>
          <p:cNvPr id="8" name="Picture 7">
            <a:extLst>
              <a:ext uri="{FF2B5EF4-FFF2-40B4-BE49-F238E27FC236}">
                <a16:creationId xmlns:a16="http://schemas.microsoft.com/office/drawing/2014/main" id="{ACC6E602-CBA2-7349-8B93-60CA2A3ECA81}"/>
              </a:ext>
            </a:extLst>
          </p:cNvPr>
          <p:cNvPicPr>
            <a:picLocks noChangeAspect="1"/>
          </p:cNvPicPr>
          <p:nvPr/>
        </p:nvPicPr>
        <p:blipFill>
          <a:blip r:embed="rId5"/>
          <a:stretch>
            <a:fillRect/>
          </a:stretch>
        </p:blipFill>
        <p:spPr>
          <a:xfrm>
            <a:off x="7133038" y="1189097"/>
            <a:ext cx="2925198" cy="2058339"/>
          </a:xfrm>
          <a:prstGeom prst="rect">
            <a:avLst/>
          </a:prstGeom>
        </p:spPr>
      </p:pic>
    </p:spTree>
    <p:extLst>
      <p:ext uri="{BB962C8B-B14F-4D97-AF65-F5344CB8AC3E}">
        <p14:creationId xmlns:p14="http://schemas.microsoft.com/office/powerpoint/2010/main" val="967036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666D-3832-5C4C-B5CF-FFB639AE9EE1}"/>
              </a:ext>
            </a:extLst>
          </p:cNvPr>
          <p:cNvSpPr>
            <a:spLocks noGrp="1"/>
          </p:cNvSpPr>
          <p:nvPr>
            <p:ph type="title"/>
          </p:nvPr>
        </p:nvSpPr>
        <p:spPr>
          <a:xfrm>
            <a:off x="344288" y="320040"/>
            <a:ext cx="11422261" cy="510909"/>
          </a:xfrm>
        </p:spPr>
        <p:txBody>
          <a:bodyPr/>
          <a:lstStyle/>
          <a:p>
            <a:r>
              <a:rPr lang="en-US" dirty="0"/>
              <a:t>Support for RFQ swap</a:t>
            </a:r>
          </a:p>
        </p:txBody>
      </p:sp>
      <p:pic>
        <p:nvPicPr>
          <p:cNvPr id="6" name="Content Placeholder 4">
            <a:extLst>
              <a:ext uri="{FF2B5EF4-FFF2-40B4-BE49-F238E27FC236}">
                <a16:creationId xmlns:a16="http://schemas.microsoft.com/office/drawing/2014/main" id="{075450E4-FBBB-3D43-8F5A-279D453C3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8630" y="3322786"/>
            <a:ext cx="3256534" cy="1831800"/>
          </a:xfrm>
          <a:prstGeom prst="rect">
            <a:avLst/>
          </a:prstGeom>
          <a:noFill/>
          <a:ln w="9525">
            <a:noFill/>
            <a:miter lim="800000"/>
            <a:headEnd/>
            <a:tailEnd/>
          </a:ln>
        </p:spPr>
      </p:pic>
      <p:pic>
        <p:nvPicPr>
          <p:cNvPr id="7" name="Picture 6">
            <a:extLst>
              <a:ext uri="{FF2B5EF4-FFF2-40B4-BE49-F238E27FC236}">
                <a16:creationId xmlns:a16="http://schemas.microsoft.com/office/drawing/2014/main" id="{FA9C765B-7256-D34D-995E-D2C6B83E6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290" y="3322786"/>
            <a:ext cx="2985997" cy="1831800"/>
          </a:xfrm>
          <a:prstGeom prst="rect">
            <a:avLst/>
          </a:prstGeom>
        </p:spPr>
      </p:pic>
      <p:sp>
        <p:nvSpPr>
          <p:cNvPr id="8" name="TextBox 7">
            <a:extLst>
              <a:ext uri="{FF2B5EF4-FFF2-40B4-BE49-F238E27FC236}">
                <a16:creationId xmlns:a16="http://schemas.microsoft.com/office/drawing/2014/main" id="{C90F7214-7FE2-834A-A1BE-ED252DB3563F}"/>
              </a:ext>
            </a:extLst>
          </p:cNvPr>
          <p:cNvSpPr txBox="1"/>
          <p:nvPr/>
        </p:nvSpPr>
        <p:spPr>
          <a:xfrm>
            <a:off x="468630" y="5333241"/>
            <a:ext cx="3256534" cy="1200329"/>
          </a:xfrm>
          <a:prstGeom prst="rect">
            <a:avLst/>
          </a:prstGeom>
          <a:noFill/>
        </p:spPr>
        <p:txBody>
          <a:bodyPr wrap="square" rtlCol="0">
            <a:spAutoFit/>
          </a:bodyPr>
          <a:lstStyle/>
          <a:p>
            <a:pPr>
              <a:lnSpc>
                <a:spcPct val="90000"/>
              </a:lnSpc>
            </a:pPr>
            <a:r>
              <a:rPr lang="en-US" sz="2000" dirty="0"/>
              <a:t>Before: Berkeley RFQ with control enclosures and flow transmitters near the structure </a:t>
            </a:r>
          </a:p>
        </p:txBody>
      </p:sp>
      <p:sp>
        <p:nvSpPr>
          <p:cNvPr id="9" name="TextBox 8">
            <a:extLst>
              <a:ext uri="{FF2B5EF4-FFF2-40B4-BE49-F238E27FC236}">
                <a16:creationId xmlns:a16="http://schemas.microsoft.com/office/drawing/2014/main" id="{6BEAC400-F5DD-EF4A-A92F-765B8BF5AB6C}"/>
              </a:ext>
            </a:extLst>
          </p:cNvPr>
          <p:cNvSpPr txBox="1"/>
          <p:nvPr/>
        </p:nvSpPr>
        <p:spPr>
          <a:xfrm>
            <a:off x="3991289" y="5333241"/>
            <a:ext cx="2985997" cy="1200329"/>
          </a:xfrm>
          <a:prstGeom prst="rect">
            <a:avLst/>
          </a:prstGeom>
          <a:noFill/>
        </p:spPr>
        <p:txBody>
          <a:bodyPr wrap="square" rtlCol="0">
            <a:spAutoFit/>
          </a:bodyPr>
          <a:lstStyle/>
          <a:p>
            <a:pPr>
              <a:lnSpc>
                <a:spcPct val="90000"/>
              </a:lnSpc>
            </a:pPr>
            <a:r>
              <a:rPr lang="en-US" sz="2000" dirty="0"/>
              <a:t>After: New water and vacuum controls with enclosures and transmitters relocated</a:t>
            </a:r>
          </a:p>
        </p:txBody>
      </p:sp>
      <p:sp>
        <p:nvSpPr>
          <p:cNvPr id="11" name="TextBox 10">
            <a:extLst>
              <a:ext uri="{FF2B5EF4-FFF2-40B4-BE49-F238E27FC236}">
                <a16:creationId xmlns:a16="http://schemas.microsoft.com/office/drawing/2014/main" id="{018800F6-D872-8346-88EF-6D068A2951B1}"/>
              </a:ext>
            </a:extLst>
          </p:cNvPr>
          <p:cNvSpPr txBox="1"/>
          <p:nvPr/>
        </p:nvSpPr>
        <p:spPr>
          <a:xfrm>
            <a:off x="7209671" y="5194164"/>
            <a:ext cx="1635098" cy="1200329"/>
          </a:xfrm>
          <a:prstGeom prst="rect">
            <a:avLst/>
          </a:prstGeom>
          <a:noFill/>
        </p:spPr>
        <p:txBody>
          <a:bodyPr wrap="square" rtlCol="0">
            <a:spAutoFit/>
          </a:bodyPr>
          <a:lstStyle/>
          <a:p>
            <a:pPr>
              <a:lnSpc>
                <a:spcPct val="90000"/>
              </a:lnSpc>
            </a:pPr>
            <a:r>
              <a:rPr lang="en-US" sz="2000" dirty="0"/>
              <a:t>EPICS integration of new RFQ controls</a:t>
            </a:r>
          </a:p>
        </p:txBody>
      </p:sp>
      <p:pic>
        <p:nvPicPr>
          <p:cNvPr id="12" name="Picture 11">
            <a:extLst>
              <a:ext uri="{FF2B5EF4-FFF2-40B4-BE49-F238E27FC236}">
                <a16:creationId xmlns:a16="http://schemas.microsoft.com/office/drawing/2014/main" id="{C469697A-8A79-4E4D-A4DC-76E87B866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9670" y="3279428"/>
            <a:ext cx="2760933" cy="1859713"/>
          </a:xfrm>
          <a:prstGeom prst="rect">
            <a:avLst/>
          </a:prstGeom>
        </p:spPr>
      </p:pic>
      <p:pic>
        <p:nvPicPr>
          <p:cNvPr id="13" name="Picture 12">
            <a:extLst>
              <a:ext uri="{FF2B5EF4-FFF2-40B4-BE49-F238E27FC236}">
                <a16:creationId xmlns:a16="http://schemas.microsoft.com/office/drawing/2014/main" id="{C4F2DF43-9CCD-A944-AA8D-D2E2D6DD6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4768" y="4454467"/>
            <a:ext cx="2936654" cy="1901566"/>
          </a:xfrm>
          <a:prstGeom prst="rect">
            <a:avLst/>
          </a:prstGeom>
        </p:spPr>
      </p:pic>
      <p:pic>
        <p:nvPicPr>
          <p:cNvPr id="14" name="Picture 13">
            <a:extLst>
              <a:ext uri="{FF2B5EF4-FFF2-40B4-BE49-F238E27FC236}">
                <a16:creationId xmlns:a16="http://schemas.microsoft.com/office/drawing/2014/main" id="{7922B84D-47B4-AB43-9BF4-D6C21212A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2985" y="411481"/>
            <a:ext cx="1624603" cy="3669548"/>
          </a:xfrm>
          <a:prstGeom prst="rect">
            <a:avLst/>
          </a:prstGeom>
        </p:spPr>
      </p:pic>
      <p:pic>
        <p:nvPicPr>
          <p:cNvPr id="15" name="Content Placeholder 4">
            <a:extLst>
              <a:ext uri="{FF2B5EF4-FFF2-40B4-BE49-F238E27FC236}">
                <a16:creationId xmlns:a16="http://schemas.microsoft.com/office/drawing/2014/main" id="{0AF94E2B-E603-BA4D-AD39-B5286E4A80E0}"/>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6211613" y="437578"/>
            <a:ext cx="3758989" cy="2265835"/>
          </a:xfrm>
        </p:spPr>
      </p:pic>
      <p:sp>
        <p:nvSpPr>
          <p:cNvPr id="16" name="TextBox 15">
            <a:extLst>
              <a:ext uri="{FF2B5EF4-FFF2-40B4-BE49-F238E27FC236}">
                <a16:creationId xmlns:a16="http://schemas.microsoft.com/office/drawing/2014/main" id="{4186A377-980D-8F48-A869-D21485E76294}"/>
              </a:ext>
            </a:extLst>
          </p:cNvPr>
          <p:cNvSpPr txBox="1"/>
          <p:nvPr/>
        </p:nvSpPr>
        <p:spPr>
          <a:xfrm>
            <a:off x="6195420" y="2786406"/>
            <a:ext cx="3775182" cy="369332"/>
          </a:xfrm>
          <a:prstGeom prst="rect">
            <a:avLst/>
          </a:prstGeom>
          <a:noFill/>
        </p:spPr>
        <p:txBody>
          <a:bodyPr wrap="square" rtlCol="0">
            <a:spAutoFit/>
          </a:bodyPr>
          <a:lstStyle/>
          <a:p>
            <a:pPr>
              <a:lnSpc>
                <a:spcPct val="90000"/>
              </a:lnSpc>
            </a:pPr>
            <a:r>
              <a:rPr lang="en-US" sz="2000" dirty="0"/>
              <a:t>New Vacuum control racks</a:t>
            </a:r>
          </a:p>
        </p:txBody>
      </p:sp>
      <p:pic>
        <p:nvPicPr>
          <p:cNvPr id="17" name="Picture 16">
            <a:extLst>
              <a:ext uri="{FF2B5EF4-FFF2-40B4-BE49-F238E27FC236}">
                <a16:creationId xmlns:a16="http://schemas.microsoft.com/office/drawing/2014/main" id="{A0CB35AA-D4DD-B044-9A77-DCD20D0C3B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2907" y="972843"/>
            <a:ext cx="3185517" cy="2145706"/>
          </a:xfrm>
          <a:prstGeom prst="rect">
            <a:avLst/>
          </a:prstGeom>
        </p:spPr>
      </p:pic>
      <p:pic>
        <p:nvPicPr>
          <p:cNvPr id="18" name="Picture 17">
            <a:extLst>
              <a:ext uri="{FF2B5EF4-FFF2-40B4-BE49-F238E27FC236}">
                <a16:creationId xmlns:a16="http://schemas.microsoft.com/office/drawing/2014/main" id="{D2BD0586-8B98-BB42-BF46-CC025B3FA5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581" y="1167263"/>
            <a:ext cx="1986943" cy="1043145"/>
          </a:xfrm>
          <a:prstGeom prst="rect">
            <a:avLst/>
          </a:prstGeom>
        </p:spPr>
      </p:pic>
      <p:sp>
        <p:nvSpPr>
          <p:cNvPr id="19" name="TextBox 18">
            <a:extLst>
              <a:ext uri="{FF2B5EF4-FFF2-40B4-BE49-F238E27FC236}">
                <a16:creationId xmlns:a16="http://schemas.microsoft.com/office/drawing/2014/main" id="{90EEB74B-FED1-6D45-8A17-C84BF50C1E82}"/>
              </a:ext>
            </a:extLst>
          </p:cNvPr>
          <p:cNvSpPr txBox="1"/>
          <p:nvPr/>
        </p:nvSpPr>
        <p:spPr>
          <a:xfrm>
            <a:off x="864756" y="2245551"/>
            <a:ext cx="1725768" cy="707886"/>
          </a:xfrm>
          <a:prstGeom prst="rect">
            <a:avLst/>
          </a:prstGeom>
          <a:noFill/>
        </p:spPr>
        <p:txBody>
          <a:bodyPr wrap="square" rtlCol="0">
            <a:spAutoFit/>
          </a:bodyPr>
          <a:lstStyle/>
          <a:p>
            <a:r>
              <a:rPr lang="en-US" sz="2000" dirty="0"/>
              <a:t>New Cooling screens</a:t>
            </a:r>
          </a:p>
        </p:txBody>
      </p:sp>
    </p:spTree>
    <p:extLst>
      <p:ext uri="{BB962C8B-B14F-4D97-AF65-F5344CB8AC3E}">
        <p14:creationId xmlns:p14="http://schemas.microsoft.com/office/powerpoint/2010/main" val="4011505589"/>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EC660-24D0-43A0-AE5E-E274115E726B}">
  <ds:schemaRefs>
    <ds:schemaRef ds:uri="http://schemas.microsoft.com/office/2006/documentManagement/types"/>
    <ds:schemaRef ds:uri="http://schemas.microsoft.com/office/2006/metadata/properties"/>
    <ds:schemaRef ds:uri="http://purl.org/dc/terms/"/>
    <ds:schemaRef ds:uri="http://purl.org/dc/elements/1.1/"/>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9E20559-B232-4371-8690-E3D8007EDB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23288</TotalTime>
  <Words>1789</Words>
  <Application>Microsoft Office PowerPoint</Application>
  <PresentationFormat>Custom</PresentationFormat>
  <Paragraphs>313</Paragraphs>
  <Slides>31</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Arial Black</vt:lpstr>
      <vt:lpstr>Calibri</vt:lpstr>
      <vt:lpstr>Wingdings</vt:lpstr>
      <vt:lpstr>Presentations (Wide Screen)</vt:lpstr>
      <vt:lpstr>Visio</vt:lpstr>
      <vt:lpstr>Controls Status and Machine Protection Upgrade</vt:lpstr>
      <vt:lpstr>Response to recommendations from AAC 2017</vt:lpstr>
      <vt:lpstr>Response to recommendations from AAC 2017</vt:lpstr>
      <vt:lpstr>Software Tools – CS-Studio</vt:lpstr>
      <vt:lpstr>PowerPoint Presentation</vt:lpstr>
      <vt:lpstr>Phoebus Progress</vt:lpstr>
      <vt:lpstr>Supporting Projects </vt:lpstr>
      <vt:lpstr>Support for Helium Gas Injection</vt:lpstr>
      <vt:lpstr>Support for RFQ swap</vt:lpstr>
      <vt:lpstr>Support for Front End upgrades</vt:lpstr>
      <vt:lpstr>Support for Target system upgrades</vt:lpstr>
      <vt:lpstr>Support for beamline improvement projects</vt:lpstr>
      <vt:lpstr>Personnel Protection System (PPS) – Front End (FE) racks replaced</vt:lpstr>
      <vt:lpstr>PPS - Waveguide shutters enable Ion Source operation on maintenance days</vt:lpstr>
      <vt:lpstr>PPS power supply grounding ACTS complete</vt:lpstr>
      <vt:lpstr>Obsolescence</vt:lpstr>
      <vt:lpstr>Software Obsolescence</vt:lpstr>
      <vt:lpstr>Injection Kicker Waveform Monitor</vt:lpstr>
      <vt:lpstr>Injection Kicker Waveform Monitor</vt:lpstr>
      <vt:lpstr>Ring LLRF Controls Upgrade</vt:lpstr>
      <vt:lpstr>AIP-39 Machine Protection System (MPS) Upgrade</vt:lpstr>
      <vt:lpstr>AIP-39 MPS Upgrade</vt:lpstr>
      <vt:lpstr>AIP-39 MPS Upgrade</vt:lpstr>
      <vt:lpstr>Support for PPU</vt:lpstr>
      <vt:lpstr>Summary</vt:lpstr>
      <vt:lpstr>Backup</vt:lpstr>
      <vt:lpstr>Other Protection System Team (PST) Work </vt:lpstr>
      <vt:lpstr>AIP-39 MPS Upgrade - Standards</vt:lpstr>
      <vt:lpstr>AIP-39 MPS Upgrade</vt:lpstr>
      <vt:lpstr>AIP-39 MPS Upgrade </vt:lpstr>
      <vt:lpstr>AIP-39 MPS Upgrade</vt:lpstr>
    </vt:vector>
  </TitlesOfParts>
  <Company>ORNL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Eady, Lisa B.</cp:lastModifiedBy>
  <cp:revision>266</cp:revision>
  <cp:lastPrinted>2015-09-14T20:56:03Z</cp:lastPrinted>
  <dcterms:created xsi:type="dcterms:W3CDTF">2015-03-03T13:47:39Z</dcterms:created>
  <dcterms:modified xsi:type="dcterms:W3CDTF">2018-05-14T13:52:34Z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