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58" r:id="rId7"/>
    <p:sldId id="259" r:id="rId8"/>
    <p:sldId id="260" r:id="rId9"/>
    <p:sldId id="265" r:id="rId10"/>
    <p:sldId id="275" r:id="rId11"/>
    <p:sldId id="262" r:id="rId12"/>
    <p:sldId id="274" r:id="rId13"/>
    <p:sldId id="268" r:id="rId14"/>
    <p:sldId id="269" r:id="rId15"/>
    <p:sldId id="276" r:id="rId16"/>
    <p:sldId id="277" r:id="rId17"/>
    <p:sldId id="263" r:id="rId18"/>
    <p:sldId id="278" r:id="rId19"/>
    <p:sldId id="279" r:id="rId20"/>
    <p:sldId id="280" r:id="rId21"/>
    <p:sldId id="267" r:id="rId22"/>
    <p:sldId id="266" r:id="rId23"/>
    <p:sldId id="272" r:id="rId24"/>
    <p:sldId id="270" r:id="rId25"/>
    <p:sldId id="271" r:id="rId26"/>
    <p:sldId id="285" r:id="rId27"/>
    <p:sldId id="273" r:id="rId28"/>
    <p:sldId id="281" r:id="rId29"/>
    <p:sldId id="282" r:id="rId30"/>
    <p:sldId id="283" r:id="rId31"/>
    <p:sldId id="284" r:id="rId32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FF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3" autoAdjust="0"/>
    <p:restoredTop sz="93943" autoAdjust="0"/>
  </p:normalViewPr>
  <p:slideViewPr>
    <p:cSldViewPr snapToGrid="0" showGuides="1">
      <p:cViewPr varScale="1">
        <p:scale>
          <a:sx n="115" d="100"/>
          <a:sy n="115" d="100"/>
        </p:scale>
        <p:origin x="108" y="222"/>
      </p:cViewPr>
      <p:guideLst>
        <p:guide orient="horz" pos="1205"/>
        <p:guide pos="3820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microsoft.com/office/2007/relationships/hdphoto" Target="../media/hdphoto3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wmf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image" Target="../media/image21.png"/><Relationship Id="rId16" Type="http://schemas.openxmlformats.org/officeDocument/2006/relationships/image" Target="../media/image35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emf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19" Type="http://schemas.openxmlformats.org/officeDocument/2006/relationships/image" Target="../media/image38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5545451" cy="1348061"/>
          </a:xfrm>
        </p:spPr>
        <p:txBody>
          <a:bodyPr/>
          <a:lstStyle/>
          <a:p>
            <a:r>
              <a:rPr lang="en-US" dirty="0"/>
              <a:t>Superconducting Linac Systems Status and SRF Activities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Presented at the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Advisory Committee Meeting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A316262-51F6-4D87-900B-63844D9A4111}"/>
              </a:ext>
            </a:extLst>
          </p:cNvPr>
          <p:cNvSpPr txBox="1">
            <a:spLocks/>
          </p:cNvSpPr>
          <p:nvPr/>
        </p:nvSpPr>
        <p:spPr bwMode="auto">
          <a:xfrm>
            <a:off x="347472" y="4106734"/>
            <a:ext cx="5485292" cy="189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Sang-ho Kim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Group Leader, Superconducting Linac Systems Group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May 16,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E477E70-8707-438E-8B42-16CC4E0D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45" y="2152012"/>
            <a:ext cx="3688080" cy="315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143CF-7619-4302-83F1-5748251E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Spare medium beta cryomodule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B6885-C6BB-4069-B6B0-60B1BC217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01765"/>
            <a:ext cx="11369809" cy="5453355"/>
          </a:xfrm>
        </p:spPr>
        <p:txBody>
          <a:bodyPr/>
          <a:lstStyle/>
          <a:p>
            <a:r>
              <a:rPr lang="en-US" dirty="0"/>
              <a:t>Will allow removal of any operating medium beta cryomodule for repair</a:t>
            </a:r>
          </a:p>
          <a:p>
            <a:pPr lvl="1"/>
            <a:r>
              <a:rPr lang="en-US" dirty="0"/>
              <a:t>5a and 11b are currently off </a:t>
            </a:r>
          </a:p>
          <a:p>
            <a:pPr lvl="1"/>
            <a:r>
              <a:rPr lang="en-US" dirty="0"/>
              <a:t>Necessary for long term sustainability of SNS operation</a:t>
            </a:r>
          </a:p>
          <a:p>
            <a:r>
              <a:rPr lang="en-US" dirty="0"/>
              <a:t>Same strategy for the spare high beta cryomodule </a:t>
            </a:r>
          </a:p>
          <a:p>
            <a:pPr lvl="1"/>
            <a:r>
              <a:rPr lang="en-US" dirty="0"/>
              <a:t>Design changes to comply with 10CFR851</a:t>
            </a:r>
          </a:p>
          <a:p>
            <a:pPr lvl="1"/>
            <a:r>
              <a:rPr lang="en-US" dirty="0"/>
              <a:t>In-house development</a:t>
            </a:r>
          </a:p>
          <a:p>
            <a:pPr lvl="1"/>
            <a:r>
              <a:rPr lang="en-US" dirty="0"/>
              <a:t>Other minor changes to improve performance and reliability </a:t>
            </a:r>
          </a:p>
          <a:p>
            <a:pPr lvl="2"/>
            <a:r>
              <a:rPr lang="en-US" dirty="0"/>
              <a:t>No HOM couplers, no piezo tuners, high Residual Resistivity Ratio </a:t>
            </a:r>
          </a:p>
          <a:p>
            <a:pPr marL="684212" lvl="2" indent="0">
              <a:buNone/>
            </a:pPr>
            <a:r>
              <a:rPr lang="en-US" dirty="0"/>
              <a:t>   (RRR) niobium for end groups</a:t>
            </a:r>
          </a:p>
          <a:p>
            <a:r>
              <a:rPr lang="en-US" dirty="0"/>
              <a:t>Started the project in FY17, funded by RAD operation</a:t>
            </a:r>
          </a:p>
        </p:txBody>
      </p:sp>
    </p:spTree>
    <p:extLst>
      <p:ext uri="{BB962C8B-B14F-4D97-AF65-F5344CB8AC3E}">
        <p14:creationId xmlns:p14="http://schemas.microsoft.com/office/powerpoint/2010/main" val="50482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039C04-E534-412A-83EE-794E320F80A7}"/>
              </a:ext>
            </a:extLst>
          </p:cNvPr>
          <p:cNvGrpSpPr>
            <a:grpSpLocks noChangeAspect="1"/>
          </p:cNvGrpSpPr>
          <p:nvPr/>
        </p:nvGrpSpPr>
        <p:grpSpPr>
          <a:xfrm>
            <a:off x="5902778" y="4011749"/>
            <a:ext cx="3826669" cy="2846251"/>
            <a:chOff x="6953062" y="905018"/>
            <a:chExt cx="4641494" cy="345231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B5292F4-1B83-4EF8-86D0-7613D9A3CA1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53062" y="905018"/>
              <a:ext cx="4641494" cy="3452313"/>
              <a:chOff x="7057016" y="215153"/>
              <a:chExt cx="5081385" cy="377950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121B352-9B7E-4F22-9A2C-36269AF77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56161" y="355007"/>
                <a:ext cx="4782240" cy="3291840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B669D3B-E04C-47ED-9FD2-47F263FE5862}"/>
                  </a:ext>
                </a:extLst>
              </p:cNvPr>
              <p:cNvSpPr/>
              <p:nvPr/>
            </p:nvSpPr>
            <p:spPr>
              <a:xfrm>
                <a:off x="9560459" y="2109456"/>
                <a:ext cx="91440" cy="91440"/>
              </a:xfrm>
              <a:prstGeom prst="ellipse">
                <a:avLst/>
              </a:prstGeom>
              <a:noFill/>
              <a:ln w="19050">
                <a:solidFill>
                  <a:schemeClr val="accent3">
                    <a:lumMod val="75000"/>
                  </a:schemeClr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571E9E0-0AE1-4B2C-AE9C-540FF0F8FA61}"/>
                  </a:ext>
                </a:extLst>
              </p:cNvPr>
              <p:cNvSpPr/>
              <p:nvPr/>
            </p:nvSpPr>
            <p:spPr>
              <a:xfrm>
                <a:off x="7057016" y="215153"/>
                <a:ext cx="903643" cy="343169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902892-784E-4856-9A33-28F29249964F}"/>
                  </a:ext>
                </a:extLst>
              </p:cNvPr>
              <p:cNvSpPr txBox="1"/>
              <p:nvPr/>
            </p:nvSpPr>
            <p:spPr>
              <a:xfrm>
                <a:off x="7371480" y="1503457"/>
                <a:ext cx="619850" cy="343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 panose="020B0606020202030204" pitchFamily="34" charset="0"/>
                  </a:rPr>
                  <a:t>1e10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F05EB4-F918-4041-A00F-0C45387E70E9}"/>
                  </a:ext>
                </a:extLst>
              </p:cNvPr>
              <p:cNvSpPr txBox="1"/>
              <p:nvPr/>
            </p:nvSpPr>
            <p:spPr>
              <a:xfrm>
                <a:off x="7456151" y="3142768"/>
                <a:ext cx="526191" cy="343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 panose="020B0606020202030204" pitchFamily="34" charset="0"/>
                  </a:rPr>
                  <a:t>1e9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EFA9AB-C6E1-47F3-82BE-E667C6DD7697}"/>
                  </a:ext>
                </a:extLst>
              </p:cNvPr>
              <p:cNvSpPr txBox="1"/>
              <p:nvPr/>
            </p:nvSpPr>
            <p:spPr>
              <a:xfrm>
                <a:off x="7387631" y="432378"/>
                <a:ext cx="619850" cy="343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 panose="020B0606020202030204" pitchFamily="34" charset="0"/>
                  </a:rPr>
                  <a:t>3e10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C96568-B02A-4F2E-ADF7-2FEA917BA599}"/>
                  </a:ext>
                </a:extLst>
              </p:cNvPr>
              <p:cNvSpPr txBox="1"/>
              <p:nvPr/>
            </p:nvSpPr>
            <p:spPr>
              <a:xfrm>
                <a:off x="9268837" y="3614571"/>
                <a:ext cx="1496839" cy="380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err="1"/>
                  <a:t>E</a:t>
                </a:r>
                <a:r>
                  <a:rPr lang="en-US" sz="1400" baseline="-25000" dirty="0" err="1"/>
                  <a:t>acc</a:t>
                </a:r>
                <a:r>
                  <a:rPr lang="en-US" sz="1400" dirty="0"/>
                  <a:t> (MV/m)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10ADBE-55EE-4A2E-A415-781A26B3C5D5}"/>
                  </a:ext>
                </a:extLst>
              </p:cNvPr>
              <p:cNvSpPr txBox="1"/>
              <p:nvPr/>
            </p:nvSpPr>
            <p:spPr>
              <a:xfrm rot="16200000">
                <a:off x="7036955" y="1634616"/>
                <a:ext cx="519807" cy="380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/>
                  <a:t>Q</a:t>
                </a:r>
                <a:r>
                  <a:rPr lang="en-US" sz="1400" baseline="-25000" dirty="0"/>
                  <a:t>0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60FB3E-4207-49AE-B109-2BE3F80868EE}"/>
                </a:ext>
              </a:extLst>
            </p:cNvPr>
            <p:cNvSpPr txBox="1"/>
            <p:nvPr/>
          </p:nvSpPr>
          <p:spPr>
            <a:xfrm>
              <a:off x="8429689" y="2728640"/>
              <a:ext cx="1787234" cy="515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SNS medium beta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/>
                <a:t>cavity specification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E68809-E9BA-4C35-AA16-378CF93F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Spare medium beta cryomodule project is progressing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8593B-9192-4213-BCFF-EE4D13784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9" y="1016990"/>
            <a:ext cx="5499412" cy="5520969"/>
          </a:xfrm>
        </p:spPr>
        <p:txBody>
          <a:bodyPr/>
          <a:lstStyle/>
          <a:p>
            <a:r>
              <a:rPr lang="en-US" sz="2000" dirty="0"/>
              <a:t>All three cavities are developed</a:t>
            </a:r>
            <a:endParaRPr lang="en-US" sz="1800" dirty="0"/>
          </a:p>
          <a:p>
            <a:pPr lvl="1"/>
            <a:r>
              <a:rPr lang="en-US" sz="1800" dirty="0"/>
              <a:t>VTA test: limiting </a:t>
            </a:r>
            <a:r>
              <a:rPr lang="en-US" sz="1800" dirty="0" err="1"/>
              <a:t>E</a:t>
            </a:r>
            <a:r>
              <a:rPr lang="en-US" sz="1800" baseline="-25000" dirty="0" err="1"/>
              <a:t>acc</a:t>
            </a:r>
            <a:r>
              <a:rPr lang="en-US" sz="1800" dirty="0"/>
              <a:t> ranges 19-22 MV/m</a:t>
            </a:r>
          </a:p>
          <a:p>
            <a:r>
              <a:rPr lang="en-US" sz="2000" dirty="0"/>
              <a:t>Helium vessel welding is progressing</a:t>
            </a:r>
          </a:p>
          <a:p>
            <a:pPr lvl="1"/>
            <a:r>
              <a:rPr lang="en-US" sz="1800" dirty="0"/>
              <a:t>Cavity 1 &amp; 2 completed</a:t>
            </a:r>
          </a:p>
          <a:p>
            <a:pPr lvl="1"/>
            <a:r>
              <a:rPr lang="en-US" sz="1800" dirty="0"/>
              <a:t>Cavity 3 in progress</a:t>
            </a:r>
          </a:p>
          <a:p>
            <a:r>
              <a:rPr lang="en-US" sz="2000" dirty="0"/>
              <a:t>All fundamental power couplers are baked and RF conditioned</a:t>
            </a:r>
          </a:p>
          <a:p>
            <a:r>
              <a:rPr lang="en-US" sz="2000" dirty="0"/>
              <a:t>Cavity 1 is fully dressed and qualified in HTA: no performance degradation</a:t>
            </a:r>
          </a:p>
          <a:p>
            <a:r>
              <a:rPr lang="en-US" sz="2000" dirty="0"/>
              <a:t>All other sub-components for string assembly are ready </a:t>
            </a:r>
          </a:p>
          <a:p>
            <a:pPr lvl="1"/>
            <a:r>
              <a:rPr lang="en-US" sz="1800" dirty="0"/>
              <a:t>Cavity string assembly will start this summer</a:t>
            </a:r>
          </a:p>
          <a:p>
            <a:r>
              <a:rPr lang="en-US" sz="2200" dirty="0"/>
              <a:t>Resumed procurements for cold mass assembly</a:t>
            </a: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3B55383-B2D7-4F0D-8067-19BDD6169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13263"/>
          <a:stretch/>
        </p:blipFill>
        <p:spPr bwMode="auto">
          <a:xfrm>
            <a:off x="6345125" y="1588669"/>
            <a:ext cx="2865515" cy="254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835697-C946-4AC5-8D4D-BDE167CBF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7229"/>
          <a:stretch/>
        </p:blipFill>
        <p:spPr>
          <a:xfrm>
            <a:off x="8475496" y="704429"/>
            <a:ext cx="3713329" cy="238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1335BE-9B3D-4A9A-9DAE-B4817E4F2F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6198" r="33440" b="21645"/>
          <a:stretch/>
        </p:blipFill>
        <p:spPr>
          <a:xfrm>
            <a:off x="9122716" y="3093539"/>
            <a:ext cx="3066109" cy="270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685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A4657-C9D5-4F44-AD46-6733B5E8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Successful deployment of in-situ plasma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C4445-E9E9-4ED8-8FF9-F78850010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209687"/>
            <a:ext cx="7616371" cy="4047778"/>
          </a:xfrm>
        </p:spPr>
        <p:txBody>
          <a:bodyPr/>
          <a:lstStyle/>
          <a:p>
            <a:r>
              <a:rPr lang="en-US" sz="2400" dirty="0"/>
              <a:t>Five additional cryomodules in the tunnel since last AAC review</a:t>
            </a:r>
          </a:p>
          <a:p>
            <a:pPr lvl="1"/>
            <a:r>
              <a:rPr lang="en-US" sz="2000" dirty="0"/>
              <a:t>In summer 2017, deployed plasma processing technique to two additional cryomodules (CM16 and CM17)</a:t>
            </a:r>
          </a:p>
          <a:p>
            <a:pPr lvl="1"/>
            <a:r>
              <a:rPr lang="en-US" sz="2000" dirty="0"/>
              <a:t>In winter 2018, deployed plasma processing technique to three additional cryomodules (CM21, CM22 and CM23)</a:t>
            </a:r>
          </a:p>
        </p:txBody>
      </p:sp>
      <p:pic>
        <p:nvPicPr>
          <p:cNvPr id="5" name="Picture 2" descr="H:\2016-10 Oct - artistic view of plasma cleaning\16-G01317_plasma_processing2.jpg">
            <a:extLst>
              <a:ext uri="{FF2B5EF4-FFF2-40B4-BE49-F238E27FC236}">
                <a16:creationId xmlns:a16="http://schemas.microsoft.com/office/drawing/2014/main" id="{0FF7213C-12F6-419F-846A-BEC71CA3C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659" y="1237712"/>
            <a:ext cx="3583900" cy="219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4" descr="P:\TV pictures\1.JPG">
            <a:extLst>
              <a:ext uri="{FF2B5EF4-FFF2-40B4-BE49-F238E27FC236}">
                <a16:creationId xmlns:a16="http://schemas.microsoft.com/office/drawing/2014/main" id="{C384C10C-E5C6-410E-B7AD-839A71AAE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7" r="14355"/>
          <a:stretch/>
        </p:blipFill>
        <p:spPr bwMode="auto">
          <a:xfrm>
            <a:off x="7660082" y="3566441"/>
            <a:ext cx="2753183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88AD855-D3CD-49E3-A737-62386E16AA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57"/>
          <a:stretch/>
        </p:blipFill>
        <p:spPr bwMode="auto">
          <a:xfrm>
            <a:off x="1457410" y="3566441"/>
            <a:ext cx="2836871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5AC4B4-467A-40D8-97DA-5520A1438B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4605581" y="3566441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36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77CD5-5484-4446-894E-FF2068B2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In-situ plasma processing has been the driving force to bring SNS beam energy to 1 GeV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1E8F-C4C2-492E-97F3-0A8B76AA7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626455"/>
            <a:ext cx="6569375" cy="4047778"/>
          </a:xfrm>
        </p:spPr>
        <p:txBody>
          <a:bodyPr/>
          <a:lstStyle/>
          <a:p>
            <a:r>
              <a:rPr lang="en-US" dirty="0"/>
              <a:t>Total 8 high beta cryomodules have been successfully plasma processed </a:t>
            </a:r>
          </a:p>
          <a:p>
            <a:pPr lvl="1"/>
            <a:r>
              <a:rPr lang="en-US" dirty="0"/>
              <a:t>7 cryomodules in the tunnel and 1 offline</a:t>
            </a:r>
          </a:p>
          <a:p>
            <a:pPr lvl="1"/>
            <a:r>
              <a:rPr lang="en-US" dirty="0"/>
              <a:t>Accelerating gradient increased by 20% on average</a:t>
            </a:r>
          </a:p>
          <a:p>
            <a:pPr lvl="2"/>
            <a:r>
              <a:rPr lang="en-US" dirty="0"/>
              <a:t>Improvement of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ranges from 0.2 to 6.0 MV/m</a:t>
            </a:r>
          </a:p>
          <a:p>
            <a:pPr lvl="2"/>
            <a:r>
              <a:rPr lang="en-US" dirty="0"/>
              <a:t>10 MV/m gain per cryomodule on average</a:t>
            </a:r>
          </a:p>
          <a:p>
            <a:pPr lvl="2"/>
            <a:r>
              <a:rPr lang="en-US" dirty="0"/>
              <a:t>No performance degradation from plasma processing observed so far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6FCC3-90B2-479A-87DE-C5026D4E8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03" y="1183767"/>
            <a:ext cx="5125533" cy="487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80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90045-D2F4-4B48-8716-8BE9BA96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42" y="169038"/>
            <a:ext cx="11422261" cy="510909"/>
          </a:xfrm>
        </p:spPr>
        <p:txBody>
          <a:bodyPr/>
          <a:lstStyle/>
          <a:p>
            <a:r>
              <a:rPr lang="en-US" dirty="0"/>
              <a:t>Linac output energy increased to &gt; 1,000 MeV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81327-40F6-4D4D-AA8A-59DF863937BB}"/>
              </a:ext>
            </a:extLst>
          </p:cNvPr>
          <p:cNvGrpSpPr>
            <a:grpSpLocks noChangeAspect="1"/>
          </p:cNvGrpSpPr>
          <p:nvPr/>
        </p:nvGrpSpPr>
        <p:grpSpPr>
          <a:xfrm>
            <a:off x="201833" y="1116447"/>
            <a:ext cx="11838628" cy="5148546"/>
            <a:chOff x="153604" y="1377634"/>
            <a:chExt cx="8922509" cy="38803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3CE4E0-44E7-4306-BE4E-5D125357D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219" y="1377634"/>
              <a:ext cx="8668624" cy="38803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C0D08A-6817-4C54-BC53-8E5B101D16F0}"/>
                </a:ext>
              </a:extLst>
            </p:cNvPr>
            <p:cNvSpPr/>
            <p:nvPr/>
          </p:nvSpPr>
          <p:spPr>
            <a:xfrm>
              <a:off x="381819" y="1377634"/>
              <a:ext cx="457200" cy="284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42346B-6FEF-46F3-B6D3-71C869CE9CAE}"/>
                </a:ext>
              </a:extLst>
            </p:cNvPr>
            <p:cNvSpPr/>
            <p:nvPr/>
          </p:nvSpPr>
          <p:spPr>
            <a:xfrm>
              <a:off x="8618913" y="1411725"/>
              <a:ext cx="457200" cy="284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285572-07BD-40C9-B84F-908F0017DCBA}"/>
                </a:ext>
              </a:extLst>
            </p:cNvPr>
            <p:cNvSpPr/>
            <p:nvPr/>
          </p:nvSpPr>
          <p:spPr>
            <a:xfrm>
              <a:off x="1409915" y="3089206"/>
              <a:ext cx="287369" cy="228600"/>
            </a:xfrm>
            <a:prstGeom prst="rect">
              <a:avLst/>
            </a:prstGeom>
            <a:solidFill>
              <a:srgbClr val="355F14">
                <a:alpha val="56078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82608B-2758-4BFA-947A-E3F42B1C687A}"/>
                </a:ext>
              </a:extLst>
            </p:cNvPr>
            <p:cNvSpPr/>
            <p:nvPr/>
          </p:nvSpPr>
          <p:spPr>
            <a:xfrm>
              <a:off x="1144161" y="3245132"/>
              <a:ext cx="233225" cy="221276"/>
            </a:xfrm>
            <a:prstGeom prst="rect">
              <a:avLst/>
            </a:prstGeom>
            <a:solidFill>
              <a:srgbClr val="355F14">
                <a:alpha val="56078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31DBE2-E717-424E-9D69-803581148DAE}"/>
                </a:ext>
              </a:extLst>
            </p:cNvPr>
            <p:cNvSpPr txBox="1"/>
            <p:nvPr/>
          </p:nvSpPr>
          <p:spPr>
            <a:xfrm rot="16200000">
              <a:off x="-991229" y="3088166"/>
              <a:ext cx="2603598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Linac output energy (MeV)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B2BC081-C17B-44A7-87B0-81347C28A6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8888" y="2675115"/>
              <a:ext cx="0" cy="41409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96F7511-CDC9-411C-A48B-BCB2ABE93241}"/>
                </a:ext>
              </a:extLst>
            </p:cNvPr>
            <p:cNvCxnSpPr/>
            <p:nvPr/>
          </p:nvCxnSpPr>
          <p:spPr>
            <a:xfrm>
              <a:off x="2326382" y="2552670"/>
              <a:ext cx="0" cy="1828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6B095753-7E3D-43A7-87C2-80661C1B2219}"/>
                </a:ext>
              </a:extLst>
            </p:cNvPr>
            <p:cNvSpPr/>
            <p:nvPr/>
          </p:nvSpPr>
          <p:spPr>
            <a:xfrm rot="5400000">
              <a:off x="1144109" y="3398448"/>
              <a:ext cx="266700" cy="650372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6F90541-EFD7-4210-B03D-7D2CF07939AC}"/>
                </a:ext>
              </a:extLst>
            </p:cNvPr>
            <p:cNvCxnSpPr/>
            <p:nvPr/>
          </p:nvCxnSpPr>
          <p:spPr>
            <a:xfrm>
              <a:off x="3653245" y="2624687"/>
              <a:ext cx="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E008588-99B4-4BCE-BE7F-433D182FDDC1}"/>
                </a:ext>
              </a:extLst>
            </p:cNvPr>
            <p:cNvCxnSpPr>
              <a:cxnSpLocks/>
            </p:cNvCxnSpPr>
            <p:nvPr/>
          </p:nvCxnSpPr>
          <p:spPr>
            <a:xfrm>
              <a:off x="3918620" y="2890590"/>
              <a:ext cx="0" cy="6661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0D6BE0E-22A8-4F77-8832-72DBE100F1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1832" y="3049849"/>
              <a:ext cx="2924" cy="518456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9119B5E-A6BF-4BB7-8573-6BD70D91C4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2622" y="2624822"/>
              <a:ext cx="0" cy="42502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90EC01F-4A9D-4727-93A3-FB94523B99A6}"/>
                </a:ext>
              </a:extLst>
            </p:cNvPr>
            <p:cNvCxnSpPr/>
            <p:nvPr/>
          </p:nvCxnSpPr>
          <p:spPr>
            <a:xfrm flipV="1">
              <a:off x="6236731" y="2440132"/>
              <a:ext cx="0" cy="29260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7076BD2-7D08-4846-86D3-44FBA8275379}"/>
                </a:ext>
              </a:extLst>
            </p:cNvPr>
            <p:cNvCxnSpPr/>
            <p:nvPr/>
          </p:nvCxnSpPr>
          <p:spPr>
            <a:xfrm>
              <a:off x="4608452" y="2451428"/>
              <a:ext cx="0" cy="1828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53502C4-1BAD-437C-AD34-256E13B48044}"/>
                </a:ext>
              </a:extLst>
            </p:cNvPr>
            <p:cNvCxnSpPr/>
            <p:nvPr/>
          </p:nvCxnSpPr>
          <p:spPr>
            <a:xfrm flipV="1">
              <a:off x="4918364" y="2421114"/>
              <a:ext cx="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66D793A-DE6A-4F4A-9046-AFE5EBD1192E}"/>
                </a:ext>
              </a:extLst>
            </p:cNvPr>
            <p:cNvCxnSpPr/>
            <p:nvPr/>
          </p:nvCxnSpPr>
          <p:spPr>
            <a:xfrm flipV="1">
              <a:off x="6518985" y="2263831"/>
              <a:ext cx="0" cy="2468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EF2B878-8C94-4516-8ABB-1181E52FB934}"/>
                </a:ext>
              </a:extLst>
            </p:cNvPr>
            <p:cNvCxnSpPr/>
            <p:nvPr/>
          </p:nvCxnSpPr>
          <p:spPr>
            <a:xfrm flipV="1">
              <a:off x="7145724" y="2085064"/>
              <a:ext cx="0" cy="2468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F85A848-A007-49C3-AC39-9A7DECD83D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4931" y="1802283"/>
              <a:ext cx="0" cy="33673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859401-BF31-41DE-8A7B-827A0E7AD762}"/>
                </a:ext>
              </a:extLst>
            </p:cNvPr>
            <p:cNvSpPr/>
            <p:nvPr/>
          </p:nvSpPr>
          <p:spPr>
            <a:xfrm>
              <a:off x="7687887" y="1860419"/>
              <a:ext cx="914400" cy="11517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DBDC04-839F-4191-9048-2459B0600E23}"/>
                </a:ext>
              </a:extLst>
            </p:cNvPr>
            <p:cNvCxnSpPr>
              <a:cxnSpLocks/>
            </p:cNvCxnSpPr>
            <p:nvPr/>
          </p:nvCxnSpPr>
          <p:spPr>
            <a:xfrm>
              <a:off x="7720207" y="1510039"/>
              <a:ext cx="0" cy="342727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9A89D7-FD87-493B-8C26-77FE9545008B}"/>
                </a:ext>
              </a:extLst>
            </p:cNvPr>
            <p:cNvSpPr txBox="1"/>
            <p:nvPr/>
          </p:nvSpPr>
          <p:spPr>
            <a:xfrm>
              <a:off x="7408719" y="4567654"/>
              <a:ext cx="644933" cy="210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May 2018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55789F-C2A8-48F1-9D74-C0CBD7F55181}"/>
                </a:ext>
              </a:extLst>
            </p:cNvPr>
            <p:cNvSpPr txBox="1"/>
            <p:nvPr/>
          </p:nvSpPr>
          <p:spPr>
            <a:xfrm>
              <a:off x="862572" y="3873086"/>
              <a:ext cx="192103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RF/Control improvement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Two CM Repairs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Other misc.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396F14-D333-48B4-B145-13F0B0774116}"/>
                </a:ext>
              </a:extLst>
            </p:cNvPr>
            <p:cNvSpPr txBox="1"/>
            <p:nvPr/>
          </p:nvSpPr>
          <p:spPr>
            <a:xfrm>
              <a:off x="879146" y="2456662"/>
              <a:ext cx="85632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Additional</a:t>
              </a:r>
            </a:p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HVCM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3B8801-626A-470A-BA0A-69AAE8B10FE0}"/>
                </a:ext>
              </a:extLst>
            </p:cNvPr>
            <p:cNvSpPr txBox="1"/>
            <p:nvPr/>
          </p:nvSpPr>
          <p:spPr>
            <a:xfrm>
              <a:off x="1830092" y="1995505"/>
              <a:ext cx="992579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Recognized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Errant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Beam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A6E4298-8CB4-4289-A43E-A47A0331A3AE}"/>
                </a:ext>
              </a:extLst>
            </p:cNvPr>
            <p:cNvSpPr txBox="1"/>
            <p:nvPr/>
          </p:nvSpPr>
          <p:spPr>
            <a:xfrm>
              <a:off x="2706977" y="2077147"/>
              <a:ext cx="1114408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3 cavities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Turned off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(errant beam)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BB5FB3-5F8A-4C4A-BD09-8E86BC2A863C}"/>
                </a:ext>
              </a:extLst>
            </p:cNvPr>
            <p:cNvSpPr txBox="1"/>
            <p:nvPr/>
          </p:nvSpPr>
          <p:spPr>
            <a:xfrm>
              <a:off x="3817617" y="3820409"/>
              <a:ext cx="1515158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1. Full pulse length 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for 1.4 MW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B8E2AB-864D-444A-A2BA-4730048303B4}"/>
                </a:ext>
              </a:extLst>
            </p:cNvPr>
            <p:cNvSpPr txBox="1"/>
            <p:nvPr/>
          </p:nvSpPr>
          <p:spPr>
            <a:xfrm>
              <a:off x="2470335" y="2934295"/>
              <a:ext cx="1414170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CMs out </a:t>
              </a:r>
            </a:p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from slot 6 and 20</a:t>
              </a:r>
            </a:p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C00000"/>
                  </a:solidFill>
                </a:rPr>
                <a:t>for repair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C2C700-1E80-464E-981E-8E79807044D3}"/>
                </a:ext>
              </a:extLst>
            </p:cNvPr>
            <p:cNvSpPr txBox="1"/>
            <p:nvPr/>
          </p:nvSpPr>
          <p:spPr>
            <a:xfrm>
              <a:off x="4042625" y="3054036"/>
              <a:ext cx="1042984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High beta 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spare CM in 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for slot 20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2F20A4-96CB-4D89-9109-755938831ED4}"/>
                </a:ext>
              </a:extLst>
            </p:cNvPr>
            <p:cNvSpPr txBox="1"/>
            <p:nvPr/>
          </p:nvSpPr>
          <p:spPr>
            <a:xfrm>
              <a:off x="3690653" y="2053179"/>
              <a:ext cx="926857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MB CM in 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(slot 6)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after repair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603504-871A-469A-96E3-B9F888BDDF49}"/>
                </a:ext>
              </a:extLst>
            </p:cNvPr>
            <p:cNvSpPr txBox="1"/>
            <p:nvPr/>
          </p:nvSpPr>
          <p:spPr>
            <a:xfrm>
              <a:off x="3817617" y="4248543"/>
              <a:ext cx="1731563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2. Worst performing 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HB CM out (slot 19),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HB CM from slot 20 in 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after repair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163AF98-24DF-4A64-91D9-4527D3F709CA}"/>
                </a:ext>
              </a:extLst>
            </p:cNvPr>
            <p:cNvSpPr txBox="1"/>
            <p:nvPr/>
          </p:nvSpPr>
          <p:spPr>
            <a:xfrm>
              <a:off x="5549542" y="2715770"/>
              <a:ext cx="1822842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First in-situ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plasma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Processing (CM19) 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&amp;</a:t>
              </a:r>
            </a:p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Performance recoveries of degraded cavities (thermal cycling, RF conditioning)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E0F4DD-BC0E-433E-AE88-FD5DF68A9E61}"/>
                </a:ext>
              </a:extLst>
            </p:cNvPr>
            <p:cNvSpPr txBox="1"/>
            <p:nvPr/>
          </p:nvSpPr>
          <p:spPr>
            <a:xfrm>
              <a:off x="5405047" y="1652725"/>
              <a:ext cx="1156149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Second in-situ</a:t>
              </a:r>
            </a:p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plasma</a:t>
              </a:r>
            </a:p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processing</a:t>
              </a:r>
            </a:p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CM18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177625-EFBF-4530-BB82-20FD8EBA0BD8}"/>
                </a:ext>
              </a:extLst>
            </p:cNvPr>
            <p:cNvSpPr txBox="1"/>
            <p:nvPr/>
          </p:nvSpPr>
          <p:spPr>
            <a:xfrm>
              <a:off x="7550718" y="2070733"/>
              <a:ext cx="1027456" cy="60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Fourth in-situ plasma processing CM21, 22 &amp; 23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1AE0D6-B15C-4D7E-89CD-18B4353DF35D}"/>
                </a:ext>
              </a:extLst>
            </p:cNvPr>
            <p:cNvSpPr txBox="1"/>
            <p:nvPr/>
          </p:nvSpPr>
          <p:spPr>
            <a:xfrm>
              <a:off x="7456732" y="1520121"/>
              <a:ext cx="1350900" cy="44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1 GeV with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/>
                <a:t>increased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/>
                <a:t>energy margin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F7E7FE8-B4D4-440F-9928-AB6B18ED50AE}"/>
                </a:ext>
              </a:extLst>
            </p:cNvPr>
            <p:cNvSpPr txBox="1"/>
            <p:nvPr/>
          </p:nvSpPr>
          <p:spPr>
            <a:xfrm>
              <a:off x="6429739" y="2087270"/>
              <a:ext cx="748923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972 MeV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1A86E8-73C9-4954-A7C4-80459649C41B}"/>
                </a:ext>
              </a:extLst>
            </p:cNvPr>
            <p:cNvSpPr txBox="1"/>
            <p:nvPr/>
          </p:nvSpPr>
          <p:spPr>
            <a:xfrm>
              <a:off x="6890372" y="1917606"/>
              <a:ext cx="724878" cy="237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990 MeV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81933F-D797-46F7-B0CB-C4B09550D637}"/>
                </a:ext>
              </a:extLst>
            </p:cNvPr>
            <p:cNvSpPr txBox="1"/>
            <p:nvPr/>
          </p:nvSpPr>
          <p:spPr>
            <a:xfrm>
              <a:off x="5170635" y="2428254"/>
              <a:ext cx="724878" cy="237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939 MeV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2C535B-A53E-4CED-889D-619D85FA8361}"/>
                </a:ext>
              </a:extLst>
            </p:cNvPr>
            <p:cNvSpPr txBox="1"/>
            <p:nvPr/>
          </p:nvSpPr>
          <p:spPr>
            <a:xfrm>
              <a:off x="6593315" y="2372612"/>
              <a:ext cx="986168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Third in-situ</a:t>
              </a:r>
            </a:p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plasma</a:t>
              </a:r>
            </a:p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processing</a:t>
              </a:r>
            </a:p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0000FF"/>
                  </a:solidFill>
                </a:rPr>
                <a:t>CM16 &amp; 17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43E57A-4D95-434D-B88D-BD4164B64D2F}"/>
                </a:ext>
              </a:extLst>
            </p:cNvPr>
            <p:cNvSpPr/>
            <p:nvPr/>
          </p:nvSpPr>
          <p:spPr>
            <a:xfrm>
              <a:off x="4470577" y="2238524"/>
              <a:ext cx="3129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1 </a:t>
              </a:r>
              <a:endParaRPr lang="en-US" sz="1200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64D75C-4FA7-4E6B-9B2C-718C1A041401}"/>
                </a:ext>
              </a:extLst>
            </p:cNvPr>
            <p:cNvSpPr/>
            <p:nvPr/>
          </p:nvSpPr>
          <p:spPr>
            <a:xfrm>
              <a:off x="4808296" y="2236318"/>
              <a:ext cx="2696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2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171F7EC-9AF8-4CBD-A0A3-3BF9E18ABEB4}"/>
              </a:ext>
            </a:extLst>
          </p:cNvPr>
          <p:cNvSpPr txBox="1"/>
          <p:nvPr/>
        </p:nvSpPr>
        <p:spPr>
          <a:xfrm>
            <a:off x="7907154" y="2279576"/>
            <a:ext cx="724878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957 MeV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9DDCE8-B3F5-4DB3-B733-9CD841C8032B}"/>
              </a:ext>
            </a:extLst>
          </p:cNvPr>
          <p:cNvSpPr/>
          <p:nvPr/>
        </p:nvSpPr>
        <p:spPr>
          <a:xfrm>
            <a:off x="1199820" y="1780363"/>
            <a:ext cx="5466523" cy="4015601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8849CE0-D6EC-434B-98B8-5DA305FB3A85}"/>
              </a:ext>
            </a:extLst>
          </p:cNvPr>
          <p:cNvSpPr/>
          <p:nvPr/>
        </p:nvSpPr>
        <p:spPr>
          <a:xfrm>
            <a:off x="6964222" y="593007"/>
            <a:ext cx="4726453" cy="428925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424E-BD6A-4B93-B022-CA6CE961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SCL Scope: beyond 1 GeV and 1.4 MW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B63B6-932F-47EB-9D71-219A2B55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175273"/>
            <a:ext cx="11369809" cy="5029200"/>
          </a:xfrm>
        </p:spPr>
        <p:txBody>
          <a:bodyPr/>
          <a:lstStyle/>
          <a:p>
            <a:r>
              <a:rPr lang="en-US" dirty="0"/>
              <a:t>Road to 1.3 GeV and 38 mA beam loading (2.8 MW)</a:t>
            </a:r>
          </a:p>
          <a:p>
            <a:pPr lvl="1"/>
            <a:r>
              <a:rPr lang="en-US" dirty="0"/>
              <a:t>7 additional cryomodules will be installed in empty slots</a:t>
            </a:r>
          </a:p>
          <a:p>
            <a:pPr lvl="2"/>
            <a:r>
              <a:rPr lang="en-US" dirty="0"/>
              <a:t>Design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for new PPU cavities is 16 MV/m</a:t>
            </a:r>
          </a:p>
          <a:p>
            <a:pPr lvl="2"/>
            <a:r>
              <a:rPr lang="en-US" dirty="0"/>
              <a:t>Fundamental power couplers for 65 kW average power (700 kW peak)</a:t>
            </a:r>
          </a:p>
          <a:p>
            <a:pPr lvl="1"/>
            <a:r>
              <a:rPr lang="en-US" dirty="0"/>
              <a:t>Utilize the spare high beta cryomodule developed in-house as design standard for PPU cryomodules with some improvements:</a:t>
            </a:r>
          </a:p>
          <a:p>
            <a:pPr lvl="2"/>
            <a:r>
              <a:rPr lang="en-US" dirty="0"/>
              <a:t>No HOM couplers</a:t>
            </a:r>
          </a:p>
          <a:p>
            <a:pPr lvl="2"/>
            <a:r>
              <a:rPr lang="en-US" dirty="0"/>
              <a:t>High RRR niobium for end groups</a:t>
            </a:r>
          </a:p>
          <a:p>
            <a:pPr lvl="2"/>
            <a:r>
              <a:rPr lang="en-US" dirty="0"/>
              <a:t>Fundamental power couplers for higher power rating</a:t>
            </a:r>
          </a:p>
          <a:p>
            <a:pPr lvl="1"/>
            <a:r>
              <a:rPr lang="en-US" dirty="0"/>
              <a:t>Improvement of existing cryomodules</a:t>
            </a:r>
          </a:p>
          <a:p>
            <a:pPr lvl="2"/>
            <a:r>
              <a:rPr lang="en-US" dirty="0"/>
              <a:t>Plasma processing for medium beta cryomodules</a:t>
            </a:r>
          </a:p>
          <a:p>
            <a:pPr lvl="2"/>
            <a:r>
              <a:rPr lang="en-US" dirty="0"/>
              <a:t>Use spare medium beta cryomodule to replace low performing cryomodule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23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424E-BD6A-4B93-B022-CA6CE961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pre-CD2 activities for SCL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B63B6-932F-47EB-9D71-219A2B55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193082"/>
            <a:ext cx="11369809" cy="3867801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2400" dirty="0"/>
              <a:t>Implementing resource strategy for PPU SCL maximizing efficiency</a:t>
            </a:r>
          </a:p>
          <a:p>
            <a:pPr lvl="1"/>
            <a:r>
              <a:rPr lang="en-US" sz="2000" dirty="0"/>
              <a:t>Agreement complete for matrix employees from operations to project</a:t>
            </a:r>
          </a:p>
          <a:p>
            <a:pPr lvl="1"/>
            <a:r>
              <a:rPr lang="en-US" sz="2000" dirty="0"/>
              <a:t>Hire 1 permanent engineer and 1 permanent technician</a:t>
            </a:r>
          </a:p>
          <a:p>
            <a:pPr lvl="1"/>
            <a:r>
              <a:rPr lang="en-US" sz="2000" dirty="0"/>
              <a:t>Use contract resources where possible</a:t>
            </a:r>
          </a:p>
          <a:p>
            <a:pPr lvl="1"/>
            <a:r>
              <a:rPr lang="en-US" sz="2000" dirty="0"/>
              <a:t>Use work force at partner laboratory</a:t>
            </a:r>
          </a:p>
          <a:p>
            <a:pPr>
              <a:spcBef>
                <a:spcPts val="800"/>
              </a:spcBef>
            </a:pPr>
            <a:r>
              <a:rPr lang="en-US" sz="2400" dirty="0"/>
              <a:t>Preparation for CD-3a, Long Lead Procurements (LLPs), is in progress</a:t>
            </a:r>
            <a:endParaRPr lang="en-US" sz="2000" dirty="0"/>
          </a:p>
          <a:p>
            <a:pPr lvl="1"/>
            <a:r>
              <a:rPr lang="en-US" sz="2000" dirty="0"/>
              <a:t>Cavity procurement (including material, material scanning, test and shipping hardware, vendor process qualification)</a:t>
            </a:r>
          </a:p>
          <a:p>
            <a:pPr lvl="1"/>
            <a:r>
              <a:rPr lang="en-US" sz="2000" dirty="0"/>
              <a:t>Coupler procurement (inner and outer conductor)</a:t>
            </a:r>
          </a:p>
        </p:txBody>
      </p:sp>
    </p:spTree>
    <p:extLst>
      <p:ext uri="{BB962C8B-B14F-4D97-AF65-F5344CB8AC3E}">
        <p14:creationId xmlns:p14="http://schemas.microsoft.com/office/powerpoint/2010/main" val="772999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424E-BD6A-4B93-B022-CA6CE961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pre- CD-2 activities for SCL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B63B6-932F-47EB-9D71-219A2B55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175273"/>
            <a:ext cx="11369809" cy="5029200"/>
          </a:xfrm>
        </p:spPr>
        <p:txBody>
          <a:bodyPr/>
          <a:lstStyle/>
          <a:p>
            <a:pPr lvl="0">
              <a:spcBef>
                <a:spcPts val="600"/>
              </a:spcBef>
              <a:buClr>
                <a:srgbClr val="1E7640"/>
              </a:buClr>
            </a:pPr>
            <a:r>
              <a:rPr lang="en-US" sz="2400" dirty="0">
                <a:solidFill>
                  <a:prstClr val="black"/>
                </a:solidFill>
              </a:rPr>
              <a:t>Preparation for CD-2 is on track</a:t>
            </a:r>
          </a:p>
          <a:p>
            <a:pPr lvl="1">
              <a:spcBef>
                <a:spcPts val="600"/>
              </a:spcBef>
              <a:buClr>
                <a:srgbClr val="1E7640"/>
              </a:buClr>
            </a:pPr>
            <a:r>
              <a:rPr lang="en-US" sz="2000" dirty="0">
                <a:solidFill>
                  <a:prstClr val="black"/>
                </a:solidFill>
              </a:rPr>
              <a:t>Bring partner laboratory on board through Memorandum Purchase Order (MPO)</a:t>
            </a:r>
          </a:p>
          <a:p>
            <a:pPr lvl="2">
              <a:spcBef>
                <a:spcPts val="600"/>
              </a:spcBef>
              <a:buClr>
                <a:srgbClr val="1E7640"/>
              </a:buClr>
            </a:pPr>
            <a:r>
              <a:rPr lang="en-US" sz="1800" dirty="0">
                <a:solidFill>
                  <a:prstClr val="black"/>
                </a:solidFill>
              </a:rPr>
              <a:t>Jefferson Laboratory (</a:t>
            </a:r>
            <a:r>
              <a:rPr lang="en-US" sz="1800" dirty="0" err="1">
                <a:solidFill>
                  <a:prstClr val="black"/>
                </a:solidFill>
              </a:rPr>
              <a:t>JLab</a:t>
            </a:r>
            <a:r>
              <a:rPr lang="en-US" sz="1800" dirty="0">
                <a:solidFill>
                  <a:prstClr val="black"/>
                </a:solidFill>
              </a:rPr>
              <a:t>) identified as strategic partner</a:t>
            </a:r>
          </a:p>
          <a:p>
            <a:pPr lvl="2">
              <a:spcBef>
                <a:spcPts val="600"/>
              </a:spcBef>
              <a:buClr>
                <a:srgbClr val="1E7640"/>
              </a:buClr>
            </a:pPr>
            <a:r>
              <a:rPr lang="en-US" sz="1800" dirty="0">
                <a:solidFill>
                  <a:prstClr val="black"/>
                </a:solidFill>
              </a:rPr>
              <a:t>Senior team leader at </a:t>
            </a:r>
            <a:r>
              <a:rPr lang="en-US" sz="1800" dirty="0" err="1">
                <a:solidFill>
                  <a:prstClr val="black"/>
                </a:solidFill>
              </a:rPr>
              <a:t>JLab</a:t>
            </a:r>
            <a:r>
              <a:rPr lang="en-US" sz="1800" dirty="0">
                <a:solidFill>
                  <a:prstClr val="black"/>
                </a:solidFill>
              </a:rPr>
              <a:t> identified and working closely with SCL level 2 manager </a:t>
            </a:r>
          </a:p>
          <a:p>
            <a:pPr lvl="1">
              <a:spcBef>
                <a:spcPts val="600"/>
              </a:spcBef>
              <a:buClr>
                <a:srgbClr val="1E7640"/>
              </a:buClr>
            </a:pPr>
            <a:r>
              <a:rPr lang="en-US" sz="2000" dirty="0">
                <a:solidFill>
                  <a:prstClr val="black"/>
                </a:solidFill>
              </a:rPr>
              <a:t>Prepare baseline cost and schedule estimate</a:t>
            </a:r>
          </a:p>
          <a:p>
            <a:pPr lvl="2">
              <a:spcBef>
                <a:spcPts val="600"/>
              </a:spcBef>
              <a:buClr>
                <a:srgbClr val="1E7640"/>
              </a:buClr>
            </a:pPr>
            <a:r>
              <a:rPr lang="en-US" sz="1800" dirty="0">
                <a:solidFill>
                  <a:prstClr val="black"/>
                </a:solidFill>
              </a:rPr>
              <a:t>Review estimates from CD-1</a:t>
            </a:r>
          </a:p>
          <a:p>
            <a:pPr lvl="2">
              <a:spcBef>
                <a:spcPts val="600"/>
              </a:spcBef>
              <a:buClr>
                <a:srgbClr val="1E7640"/>
              </a:buClr>
            </a:pPr>
            <a:r>
              <a:rPr lang="en-US" sz="1800" dirty="0">
                <a:solidFill>
                  <a:prstClr val="black"/>
                </a:solidFill>
              </a:rPr>
              <a:t>Update from budgetary estimates to vendor quotes</a:t>
            </a:r>
          </a:p>
          <a:p>
            <a:r>
              <a:rPr lang="en-US" sz="2400" dirty="0"/>
              <a:t>Responding in advance to previous review action items due by CD-2</a:t>
            </a:r>
          </a:p>
          <a:p>
            <a:pPr lvl="1"/>
            <a:r>
              <a:rPr lang="en-US" sz="2000" dirty="0"/>
              <a:t>Validate cavity end group improvement – complete</a:t>
            </a:r>
          </a:p>
          <a:p>
            <a:pPr lvl="1"/>
            <a:r>
              <a:rPr lang="en-US" sz="2000" dirty="0"/>
              <a:t>Test Fundamental power coupler – complete</a:t>
            </a:r>
          </a:p>
          <a:p>
            <a:pPr lvl="1"/>
            <a:r>
              <a:rPr lang="en-US" sz="2000" dirty="0"/>
              <a:t>Finalize in-situ plasma processing recipe for medium beta cavities – ongoing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3993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E71B1-9B5E-4A04-A5F1-66BDF9644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Improvements to achieve PPU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39BAF-3F3F-4B7A-A5EA-D526DCBFF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3" y="1508760"/>
            <a:ext cx="7333488" cy="4047778"/>
          </a:xfrm>
        </p:spPr>
        <p:txBody>
          <a:bodyPr/>
          <a:lstStyle/>
          <a:p>
            <a:r>
              <a:rPr lang="en-US" dirty="0"/>
              <a:t>Electro polishing </a:t>
            </a:r>
          </a:p>
          <a:p>
            <a:pPr lvl="1"/>
            <a:r>
              <a:rPr lang="en-US" dirty="0"/>
              <a:t>Vetted through fabrication and operation of the spare high beta cryomodule</a:t>
            </a:r>
          </a:p>
          <a:p>
            <a:r>
              <a:rPr lang="en-US" dirty="0"/>
              <a:t>Improve thermal stability of end group</a:t>
            </a:r>
          </a:p>
          <a:p>
            <a:pPr lvl="1"/>
            <a:r>
              <a:rPr lang="en-US" dirty="0"/>
              <a:t>PPU cavity end groups will be made of high RRR niobium</a:t>
            </a:r>
          </a:p>
          <a:p>
            <a:pPr lvl="2"/>
            <a:r>
              <a:rPr lang="en-US" dirty="0"/>
              <a:t>Similar as cavities fabricated for spare medium beta cryomodule</a:t>
            </a:r>
          </a:p>
          <a:p>
            <a:pPr lvl="2"/>
            <a:r>
              <a:rPr lang="en-US" dirty="0"/>
              <a:t>Improved stability vetted with HTA test of a cavity</a:t>
            </a:r>
          </a:p>
          <a:p>
            <a:pPr lvl="3"/>
            <a:r>
              <a:rPr lang="en-US" dirty="0"/>
              <a:t>Stable operation with spot thermal load (heater) in the end group of 4.5 W</a:t>
            </a:r>
          </a:p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ED69B9-94A1-465A-9A2B-1F56F08DC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1" y="3223154"/>
            <a:ext cx="4061543" cy="304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AD739-1075-410B-8446-C6CFBC1791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5" t="4666" r="10526" b="23922"/>
          <a:stretch/>
        </p:blipFill>
        <p:spPr>
          <a:xfrm>
            <a:off x="7680961" y="588688"/>
            <a:ext cx="4061543" cy="271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8146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032AF-E74E-4856-B6F3-82AEC72A8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Development PPU fundamental power coupler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7ABEDE-A980-4A4B-A5EC-9B70FC985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35616"/>
            <a:ext cx="8829974" cy="4047778"/>
          </a:xfrm>
        </p:spPr>
        <p:txBody>
          <a:bodyPr/>
          <a:lstStyle/>
          <a:p>
            <a:r>
              <a:rPr lang="en-US" dirty="0"/>
              <a:t>Design change for 65 kW average power (700 kW peak)</a:t>
            </a:r>
          </a:p>
          <a:p>
            <a:pPr lvl="1"/>
            <a:r>
              <a:rPr lang="en-US" dirty="0"/>
              <a:t>Inner conductor thickness increased from 3 mm to 7 mm</a:t>
            </a:r>
          </a:p>
          <a:p>
            <a:r>
              <a:rPr lang="en-US" dirty="0"/>
              <a:t>Prototype fabricated and tested</a:t>
            </a:r>
          </a:p>
          <a:p>
            <a:pPr lvl="1"/>
            <a:r>
              <a:rPr lang="en-US" dirty="0"/>
              <a:t>Increased RF conditioning power level from 600 kW to 750 kW at full duty factor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BCA3DC-800D-49B5-AA42-71EE38B72B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9384" y="2024568"/>
            <a:ext cx="4520921" cy="2543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1460EC-43CF-452D-9660-3D8E000CF5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3" b="16554"/>
          <a:stretch/>
        </p:blipFill>
        <p:spPr>
          <a:xfrm rot="10800000">
            <a:off x="5367201" y="4137432"/>
            <a:ext cx="3807061" cy="21473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459E34-F9E1-476B-BB3A-5324BEB2C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2" y="4137431"/>
            <a:ext cx="3817520" cy="21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8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Outline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SNS Superconducting Linear Accelerator (Linac) Systems scope</a:t>
            </a:r>
          </a:p>
          <a:p>
            <a:r>
              <a:rPr lang="en-US" dirty="0"/>
              <a:t>Recommendations and responses</a:t>
            </a:r>
          </a:p>
          <a:p>
            <a:r>
              <a:rPr lang="en-US" dirty="0"/>
              <a:t>SCL Systems status</a:t>
            </a:r>
          </a:p>
          <a:p>
            <a:r>
              <a:rPr lang="en-US" dirty="0"/>
              <a:t>SRF activities (PPU, R&amp;Ds)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1080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6818820-F70C-4866-A2BE-8E783CC0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Plasma processing for medium beta cavities – R&amp;D (1)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B19DDD-01EC-4FAF-90CA-4AF10BC64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115576"/>
            <a:ext cx="6493009" cy="4047778"/>
          </a:xfrm>
        </p:spPr>
        <p:txBody>
          <a:bodyPr/>
          <a:lstStyle/>
          <a:p>
            <a:r>
              <a:rPr lang="en-US" dirty="0"/>
              <a:t>Leverage available RF power in medium beta cryomodules for PPU</a:t>
            </a:r>
          </a:p>
          <a:p>
            <a:pPr lvl="1"/>
            <a:r>
              <a:rPr lang="en-US" dirty="0"/>
              <a:t>Aim at increasing medium-beta cavities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by 1.7 MV/m on average</a:t>
            </a:r>
          </a:p>
          <a:p>
            <a:pPr lvl="1"/>
            <a:r>
              <a:rPr lang="en-US" dirty="0"/>
              <a:t>Need to modify plasma processing recipe developed for high-beta cavities</a:t>
            </a:r>
          </a:p>
          <a:p>
            <a:pPr lvl="2"/>
            <a:r>
              <a:rPr lang="en-US" dirty="0"/>
              <a:t>Existing hardware can be used (same frequency 805 MHz)</a:t>
            </a:r>
          </a:p>
          <a:p>
            <a:pPr lvl="2"/>
            <a:r>
              <a:rPr lang="en-US" dirty="0"/>
              <a:t>Develop dual tone ignition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FC709-DB93-4B08-9807-AC0F8B5BF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49" y="1020490"/>
            <a:ext cx="48768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66D347-CEF7-4B41-8435-70337B74C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69" y="4831055"/>
            <a:ext cx="8953372" cy="1764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8E72B3-F278-49FC-A321-7861F975B14C}"/>
              </a:ext>
            </a:extLst>
          </p:cNvPr>
          <p:cNvSpPr txBox="1"/>
          <p:nvPr/>
        </p:nvSpPr>
        <p:spPr>
          <a:xfrm>
            <a:off x="643002" y="5328511"/>
            <a:ext cx="218236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/>
              <a:t>Dual-tone ignition parameters </a:t>
            </a:r>
            <a:r>
              <a:rPr lang="en-US" dirty="0"/>
              <a:t>for</a:t>
            </a:r>
            <a:r>
              <a:rPr lang="en-US" i="1" dirty="0"/>
              <a:t> high-beta cavities*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ED6A92-77A7-432B-AC36-AFED639BDE71}"/>
              </a:ext>
            </a:extLst>
          </p:cNvPr>
          <p:cNvSpPr/>
          <p:nvPr/>
        </p:nvSpPr>
        <p:spPr>
          <a:xfrm>
            <a:off x="7312659" y="6544056"/>
            <a:ext cx="48090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* M. Doleans J. Appl. Phys., </a:t>
            </a:r>
            <a:r>
              <a:rPr lang="en-US" sz="1600" b="1" dirty="0"/>
              <a:t>120</a:t>
            </a:r>
            <a:r>
              <a:rPr lang="en-US" sz="1600" dirty="0"/>
              <a:t>, 243301 (2016)</a:t>
            </a:r>
          </a:p>
        </p:txBody>
      </p:sp>
    </p:spTree>
    <p:extLst>
      <p:ext uri="{BB962C8B-B14F-4D97-AF65-F5344CB8AC3E}">
        <p14:creationId xmlns:p14="http://schemas.microsoft.com/office/powerpoint/2010/main" val="1524461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73988E6-FFC4-41AF-B4CB-C815A94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Plasma processing for LCLS-II – R&amp;D (2)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3953F8-0BBF-434C-BB60-3156D931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21" y="1285851"/>
            <a:ext cx="7277255" cy="4047778"/>
          </a:xfrm>
        </p:spPr>
        <p:txBody>
          <a:bodyPr/>
          <a:lstStyle/>
          <a:p>
            <a:r>
              <a:rPr lang="en-US" dirty="0"/>
              <a:t>On-going collaboration between three Laboratories funded by BES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Plasma processing for 9-cell 1.3 GHz LCLS-II cavities</a:t>
            </a:r>
          </a:p>
          <a:p>
            <a:pPr lvl="1"/>
            <a:r>
              <a:rPr lang="en-US" dirty="0"/>
              <a:t>Plasma ignition methodology modified to use HOM couplers *</a:t>
            </a:r>
          </a:p>
          <a:p>
            <a:pPr lvl="1"/>
            <a:r>
              <a:rPr lang="en-US" dirty="0"/>
              <a:t>Plasma processing increases work function for LCLS-II niobium surface **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4C8F2-9DF6-41AB-980C-94580642E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62" y="2069020"/>
            <a:ext cx="5901397" cy="6400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C44DBF-995E-4FB1-A7C8-5424613C7A8B}"/>
              </a:ext>
            </a:extLst>
          </p:cNvPr>
          <p:cNvSpPr/>
          <p:nvPr/>
        </p:nvSpPr>
        <p:spPr>
          <a:xfrm>
            <a:off x="231421" y="5534361"/>
            <a:ext cx="8118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*  P. </a:t>
            </a:r>
            <a:r>
              <a:rPr lang="en-US" sz="1600" dirty="0" err="1"/>
              <a:t>Berrutti</a:t>
            </a:r>
            <a:r>
              <a:rPr lang="en-US" sz="1600" dirty="0"/>
              <a:t> et al., “Update on plasma processing R&amp;D for LCLS-II”, IPAC18</a:t>
            </a:r>
          </a:p>
          <a:p>
            <a:r>
              <a:rPr lang="en-US" sz="1600" dirty="0"/>
              <a:t>** K. Tippey et al., "Improving the work function of nitrogen doped surfaces…“, IPAC18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EC6289-DA69-42ED-8640-52753FC51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873" y="241066"/>
            <a:ext cx="3199676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8AB352-6299-4C58-B8AD-8A4535167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584" y="3606143"/>
            <a:ext cx="3664965" cy="2819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88542D-18A3-4BE4-8D6D-93A43EB41397}"/>
              </a:ext>
            </a:extLst>
          </p:cNvPr>
          <p:cNvSpPr txBox="1"/>
          <p:nvPr/>
        </p:nvSpPr>
        <p:spPr>
          <a:xfrm>
            <a:off x="8672199" y="2910226"/>
            <a:ext cx="29890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/>
              <a:t>(courtesy P. </a:t>
            </a:r>
            <a:r>
              <a:rPr lang="en-US" i="1" dirty="0" err="1"/>
              <a:t>Berrutti</a:t>
            </a:r>
            <a:r>
              <a:rPr lang="en-US" i="1" dirty="0"/>
              <a:t>, FNAL)</a:t>
            </a:r>
          </a:p>
        </p:txBody>
      </p:sp>
    </p:spTree>
    <p:extLst>
      <p:ext uri="{BB962C8B-B14F-4D97-AF65-F5344CB8AC3E}">
        <p14:creationId xmlns:p14="http://schemas.microsoft.com/office/powerpoint/2010/main" val="1914399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34BDB0-3D2D-47CB-80A7-3AD2125E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Ex-situ plasma processing – R&amp;D (3)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2C77AD-327F-4108-94AD-9C27498C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13" y="1103171"/>
            <a:ext cx="11369809" cy="5523966"/>
          </a:xfrm>
        </p:spPr>
        <p:txBody>
          <a:bodyPr/>
          <a:lstStyle/>
          <a:p>
            <a:r>
              <a:rPr lang="en-US" dirty="0"/>
              <a:t>In-situ plasma processing using neon/oxygen mixture for increasing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of cryomodules in operation</a:t>
            </a:r>
          </a:p>
          <a:p>
            <a:pPr lvl="1"/>
            <a:r>
              <a:rPr lang="en-US" dirty="0"/>
              <a:t>Reactive oxygen removes surface hydrocarbons</a:t>
            </a:r>
          </a:p>
          <a:p>
            <a:pPr lvl="2"/>
            <a:r>
              <a:rPr lang="en-US" dirty="0"/>
              <a:t>Increases work function of surface and reduces field emission</a:t>
            </a:r>
          </a:p>
          <a:p>
            <a:pPr lvl="1"/>
            <a:r>
              <a:rPr lang="en-US" dirty="0"/>
              <a:t>Being deployed to high-beta cryomodules</a:t>
            </a:r>
          </a:p>
          <a:p>
            <a:pPr lvl="1"/>
            <a:r>
              <a:rPr lang="en-US" dirty="0"/>
              <a:t>Will be deployed to medium-beta cryomodules for PPU</a:t>
            </a:r>
          </a:p>
          <a:p>
            <a:r>
              <a:rPr lang="en-US" dirty="0"/>
              <a:t>Ex-situ plasma processing R&amp;D aims at exploring other plasma processes for cavities during fabrication or repairs</a:t>
            </a:r>
          </a:p>
          <a:p>
            <a:pPr lvl="1"/>
            <a:r>
              <a:rPr lang="en-US" dirty="0"/>
              <a:t>Not restricted to in-situ conditions (e.g. cavities with FPC)</a:t>
            </a:r>
          </a:p>
          <a:p>
            <a:pPr lvl="1"/>
            <a:r>
              <a:rPr lang="en-US" dirty="0"/>
              <a:t>Different plasma generation methods and more aggressive plasmas can be explored (e.g. to attack particulate contamination)</a:t>
            </a:r>
          </a:p>
        </p:txBody>
      </p:sp>
    </p:spTree>
    <p:extLst>
      <p:ext uri="{BB962C8B-B14F-4D97-AF65-F5344CB8AC3E}">
        <p14:creationId xmlns:p14="http://schemas.microsoft.com/office/powerpoint/2010/main" val="3168432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2D732C0-1084-4111-B2A7-390FF998A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Program Development for future R&amp;D – R&amp;D (4)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DC2CC3-8587-4F8C-84A3-D57D969CC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/>
          <a:p>
            <a:r>
              <a:rPr lang="en-US" dirty="0" err="1"/>
              <a:t>NScD</a:t>
            </a:r>
            <a:r>
              <a:rPr lang="en-US" dirty="0"/>
              <a:t> Program Development (PD) fund</a:t>
            </a:r>
          </a:p>
          <a:p>
            <a:pPr lvl="1"/>
            <a:r>
              <a:rPr lang="en-US" dirty="0"/>
              <a:t>Funds aiming at developing new business at the Laboratory, supporting sponsor liaison activities, and maintaining a network of client relationships and interfaces</a:t>
            </a:r>
          </a:p>
          <a:p>
            <a:pPr lvl="2"/>
            <a:r>
              <a:rPr lang="en-US" dirty="0"/>
              <a:t>Support exploring new research topics in accelerator science and technology, and networking with other fields of research</a:t>
            </a:r>
          </a:p>
          <a:p>
            <a:pPr lvl="1"/>
            <a:r>
              <a:rPr lang="en-US" dirty="0"/>
              <a:t>SCL Systems Group awarded PD fund in FY18 </a:t>
            </a:r>
          </a:p>
          <a:p>
            <a:pPr lvl="2"/>
            <a:r>
              <a:rPr lang="en-US" dirty="0"/>
              <a:t>Emphasis will be on exploring innovative techniques to probe SRF surfaces and networking with corresponding groups</a:t>
            </a:r>
          </a:p>
          <a:p>
            <a:pPr lvl="2"/>
            <a:r>
              <a:rPr lang="en-US" dirty="0"/>
              <a:t>Seek potential funding sources aligning with new research topics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95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F437-A741-4418-A724-B578A0D39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54C9D-268E-44EB-BE72-7A684F7F3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318637"/>
            <a:ext cx="11369809" cy="4047778"/>
          </a:xfrm>
        </p:spPr>
        <p:txBody>
          <a:bodyPr/>
          <a:lstStyle/>
          <a:p>
            <a:r>
              <a:rPr lang="en-US" dirty="0"/>
              <a:t>SCL and CHL are operating reliably</a:t>
            </a:r>
          </a:p>
          <a:p>
            <a:pPr lvl="1"/>
            <a:r>
              <a:rPr lang="en-US" dirty="0"/>
              <a:t>Significant testing and operational experience has led to a better understanding of systems</a:t>
            </a:r>
          </a:p>
          <a:p>
            <a:r>
              <a:rPr lang="en-US" dirty="0"/>
              <a:t>SNS is conducting a multi-faceted approach to improve machine reliability and performance</a:t>
            </a:r>
          </a:p>
          <a:p>
            <a:pPr lvl="1"/>
            <a:r>
              <a:rPr lang="en-US" dirty="0"/>
              <a:t>Critical spare developments</a:t>
            </a:r>
          </a:p>
          <a:p>
            <a:pPr lvl="1"/>
            <a:r>
              <a:rPr lang="en-US" dirty="0"/>
              <a:t>In-situ plasma processing </a:t>
            </a:r>
          </a:p>
          <a:p>
            <a:r>
              <a:rPr lang="en-US" dirty="0"/>
              <a:t>SRF activities are actively in progress, in support of machine improvement, PPU project and R&amp;D for future</a:t>
            </a:r>
          </a:p>
        </p:txBody>
      </p:sp>
    </p:spTree>
    <p:extLst>
      <p:ext uri="{BB962C8B-B14F-4D97-AF65-F5344CB8AC3E}">
        <p14:creationId xmlns:p14="http://schemas.microsoft.com/office/powerpoint/2010/main" val="336865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3218C-037D-4065-9EC7-66B70EB6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327006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3D0B-8B73-4F7C-A578-F9835DC8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929485"/>
          </a:xfrm>
        </p:spPr>
        <p:txBody>
          <a:bodyPr/>
          <a:lstStyle/>
          <a:p>
            <a:r>
              <a:rPr lang="en-US" dirty="0"/>
              <a:t>Hot spot example 1: meta-stable condition at the same gradient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A581C-DA3F-4CA3-8511-FDC47F6B7291}"/>
              </a:ext>
            </a:extLst>
          </p:cNvPr>
          <p:cNvSpPr txBox="1">
            <a:spLocks/>
          </p:cNvSpPr>
          <p:nvPr/>
        </p:nvSpPr>
        <p:spPr>
          <a:xfrm>
            <a:off x="1339305" y="5595301"/>
            <a:ext cx="9923205" cy="1000274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 Narrow" panose="020B0606020202030204" pitchFamily="34" charset="0"/>
              </a:rPr>
              <a:t>Some part in the end group (must be very low field region) must be normal conducting but still operable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 Narrow" panose="020B0606020202030204" pitchFamily="34" charset="0"/>
              </a:rPr>
              <a:t>Additional cryogenic load at 2K is about 50W more from one cavity (would be 800W in CW)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AC8C82-C294-4AA4-AD99-F4363589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07" y="1150301"/>
            <a:ext cx="873469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50DDF-6FBD-4FCD-B07F-18AB99112719}"/>
              </a:ext>
            </a:extLst>
          </p:cNvPr>
          <p:cNvSpPr txBox="1"/>
          <p:nvPr/>
        </p:nvSpPr>
        <p:spPr>
          <a:xfrm>
            <a:off x="4387557" y="1531301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JT valve position (10% more: 50-60 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7AD7F-3F9F-48C8-A8BD-02AED22FEDA2}"/>
              </a:ext>
            </a:extLst>
          </p:cNvPr>
          <p:cNvSpPr txBox="1"/>
          <p:nvPr/>
        </p:nvSpPr>
        <p:spPr>
          <a:xfrm>
            <a:off x="5613251" y="245099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Cavity gradient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99DD3-6DCE-4D4F-8BFE-C0FEB86B6D61}"/>
              </a:ext>
            </a:extLst>
          </p:cNvPr>
          <p:cNvSpPr txBox="1"/>
          <p:nvPr/>
        </p:nvSpPr>
        <p:spPr>
          <a:xfrm>
            <a:off x="5220113" y="3817301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Coupler flange temperature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(not hottest spot)</a:t>
            </a:r>
          </a:p>
        </p:txBody>
      </p:sp>
    </p:spTree>
    <p:extLst>
      <p:ext uri="{BB962C8B-B14F-4D97-AF65-F5344CB8AC3E}">
        <p14:creationId xmlns:p14="http://schemas.microsoft.com/office/powerpoint/2010/main" val="4156466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4FB8-51D0-4FFD-933C-A503922E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 dirty="0"/>
              <a:t>Hot spot example 2: unstable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E72F4-162D-4608-8244-006A26007CEE}"/>
              </a:ext>
            </a:extLst>
          </p:cNvPr>
          <p:cNvSpPr txBox="1">
            <a:spLocks/>
          </p:cNvSpPr>
          <p:nvPr/>
        </p:nvSpPr>
        <p:spPr>
          <a:xfrm>
            <a:off x="1858740" y="5574924"/>
            <a:ext cx="8229600" cy="963036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>
                <a:latin typeface="Arial Narrow" panose="020B0606020202030204" pitchFamily="34" charset="0"/>
              </a:rPr>
              <a:t>Reduce gradient during operation by 0.5-1MV/m due to end group quench</a:t>
            </a:r>
          </a:p>
          <a:p>
            <a:pPr>
              <a:spcBef>
                <a:spcPts val="0"/>
              </a:spcBef>
            </a:pPr>
            <a:r>
              <a:rPr lang="en-US" sz="2000">
                <a:latin typeface="Arial Narrow" panose="020B0606020202030204" pitchFamily="34" charset="0"/>
              </a:rPr>
              <a:t>Cavity still unstable </a:t>
            </a:r>
            <a:r>
              <a:rPr lang="en-US" sz="2000">
                <a:latin typeface="Arial Narrow" panose="020B0606020202030204" pitchFamily="34" charset="0"/>
                <a:sym typeface="Wingdings" panose="05000000000000000000" pitchFamily="2" charset="2"/>
              </a:rPr>
              <a:t> have to wait 10-15 min. for cool-down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pic>
        <p:nvPicPr>
          <p:cNvPr id="4" name="Picture 2" descr="C:\Users\6sk\Desktop\work_2014\snapshot\12d.png">
            <a:extLst>
              <a:ext uri="{FF2B5EF4-FFF2-40B4-BE49-F238E27FC236}">
                <a16:creationId xmlns:a16="http://schemas.microsoft.com/office/drawing/2014/main" id="{008F0E6D-246F-4BC4-9A93-1BA9E469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40" y="1155324"/>
            <a:ext cx="8471344" cy="437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33AFCD-3B26-4BA0-AC02-27F1C37129B8}"/>
              </a:ext>
            </a:extLst>
          </p:cNvPr>
          <p:cNvSpPr txBox="1"/>
          <p:nvPr/>
        </p:nvSpPr>
        <p:spPr>
          <a:xfrm>
            <a:off x="4297140" y="1199258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JT valve position (10% more 50-60 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5E25B-9BA8-441A-B43C-F009F8FCD072}"/>
              </a:ext>
            </a:extLst>
          </p:cNvPr>
          <p:cNvSpPr txBox="1"/>
          <p:nvPr/>
        </p:nvSpPr>
        <p:spPr>
          <a:xfrm>
            <a:off x="7935761" y="194315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Cavity gradient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748A5-1C6C-40E7-A4B3-0E60A55E9162}"/>
              </a:ext>
            </a:extLst>
          </p:cNvPr>
          <p:cNvSpPr txBox="1"/>
          <p:nvPr/>
        </p:nvSpPr>
        <p:spPr>
          <a:xfrm>
            <a:off x="6964140" y="4203324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Coupler flange temperature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(not hottest spot)</a:t>
            </a:r>
          </a:p>
        </p:txBody>
      </p:sp>
    </p:spTree>
    <p:extLst>
      <p:ext uri="{BB962C8B-B14F-4D97-AF65-F5344CB8AC3E}">
        <p14:creationId xmlns:p14="http://schemas.microsoft.com/office/powerpoint/2010/main" val="484242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7A10-4953-41E0-A033-BDCD3EF2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 dirty="0"/>
              <a:t>Ex. Simulation of hot spot in the end group </a:t>
            </a:r>
          </a:p>
        </p:txBody>
      </p:sp>
      <p:pic>
        <p:nvPicPr>
          <p:cNvPr id="3" name="Picture 2" descr="C:\Users\6sk\Desktop\SP_2016\NIMA\fig_revised\Figure 16.tif">
            <a:extLst>
              <a:ext uri="{FF2B5EF4-FFF2-40B4-BE49-F238E27FC236}">
                <a16:creationId xmlns:a16="http://schemas.microsoft.com/office/drawing/2014/main" id="{7EB7A6A1-7F27-4FF7-8BCC-D2BB1F42B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76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8DCEC3-A75D-47B7-82DE-6D023B30D8A0}"/>
              </a:ext>
            </a:extLst>
          </p:cNvPr>
          <p:cNvSpPr txBox="1"/>
          <p:nvPr/>
        </p:nvSpPr>
        <p:spPr>
          <a:xfrm>
            <a:off x="2989230" y="5296278"/>
            <a:ext cx="542969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With 1-W spot thermal load (reactor grade niobium)</a:t>
            </a:r>
          </a:p>
        </p:txBody>
      </p:sp>
    </p:spTree>
    <p:extLst>
      <p:ext uri="{BB962C8B-B14F-4D97-AF65-F5344CB8AC3E}">
        <p14:creationId xmlns:p14="http://schemas.microsoft.com/office/powerpoint/2010/main" val="2616183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56112-B468-44B6-B1AF-1F3A7B21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SNS SCL Systems scope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8D9F7-FB48-4173-A458-55A3A84AB2AE}"/>
              </a:ext>
            </a:extLst>
          </p:cNvPr>
          <p:cNvSpPr txBox="1"/>
          <p:nvPr/>
        </p:nvSpPr>
        <p:spPr>
          <a:xfrm>
            <a:off x="4930624" y="2626807"/>
            <a:ext cx="12747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SNS Linac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946060-6A13-4CC9-A0CC-CDEC9ED0E06B}"/>
              </a:ext>
            </a:extLst>
          </p:cNvPr>
          <p:cNvGrpSpPr/>
          <p:nvPr/>
        </p:nvGrpSpPr>
        <p:grpSpPr>
          <a:xfrm>
            <a:off x="1091055" y="2948681"/>
            <a:ext cx="9126907" cy="651617"/>
            <a:chOff x="0" y="1295400"/>
            <a:chExt cx="9126907" cy="65161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9DDA4DC-A47D-49BC-86B0-E0F2EFFD0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" b="64382"/>
            <a:stretch/>
          </p:blipFill>
          <p:spPr bwMode="auto">
            <a:xfrm>
              <a:off x="0" y="1295400"/>
              <a:ext cx="9126907" cy="65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90E726-0A54-439F-B542-27FA26791D5D}"/>
                </a:ext>
              </a:extLst>
            </p:cNvPr>
            <p:cNvSpPr/>
            <p:nvPr/>
          </p:nvSpPr>
          <p:spPr>
            <a:xfrm>
              <a:off x="5905500" y="1432560"/>
              <a:ext cx="136245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23">
            <a:extLst>
              <a:ext uri="{FF2B5EF4-FFF2-40B4-BE49-F238E27FC236}">
                <a16:creationId xmlns:a16="http://schemas.microsoft.com/office/drawing/2014/main" id="{5DDF3CCF-13CD-4F53-A574-9551AB86D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58018" r="37804" b="25882"/>
          <a:stretch/>
        </p:blipFill>
        <p:spPr>
          <a:xfrm>
            <a:off x="4509370" y="3788305"/>
            <a:ext cx="4666005" cy="11878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FE4A24-9675-4E4C-8CA2-C9FB6EDC09B1}"/>
              </a:ext>
            </a:extLst>
          </p:cNvPr>
          <p:cNvGrpSpPr/>
          <p:nvPr/>
        </p:nvGrpSpPr>
        <p:grpSpPr>
          <a:xfrm>
            <a:off x="6962687" y="1084554"/>
            <a:ext cx="3669424" cy="2057505"/>
            <a:chOff x="5871632" y="604183"/>
            <a:chExt cx="3669424" cy="205750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6D15FF-2EDA-406F-B136-88305C21C05A}"/>
                </a:ext>
              </a:extLst>
            </p:cNvPr>
            <p:cNvSpPr/>
            <p:nvPr/>
          </p:nvSpPr>
          <p:spPr>
            <a:xfrm>
              <a:off x="5871632" y="2588536"/>
              <a:ext cx="1408176" cy="73152"/>
            </a:xfrm>
            <a:prstGeom prst="rect">
              <a:avLst/>
            </a:prstGeom>
            <a:solidFill>
              <a:schemeClr val="accent4">
                <a:lumMod val="5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67" descr="first new cryomodule slot.jpg">
              <a:extLst>
                <a:ext uri="{FF2B5EF4-FFF2-40B4-BE49-F238E27FC236}">
                  <a16:creationId xmlns:a16="http://schemas.microsoft.com/office/drawing/2014/main" id="{EEE7FC84-2BC5-467E-AC5F-BA39904F1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223" y="604183"/>
              <a:ext cx="243783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50D2A8-B346-4561-81CC-17372D9A7FB6}"/>
                </a:ext>
              </a:extLst>
            </p:cNvPr>
            <p:cNvSpPr txBox="1"/>
            <p:nvPr/>
          </p:nvSpPr>
          <p:spPr>
            <a:xfrm>
              <a:off x="8217351" y="736321"/>
              <a:ext cx="12282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Empty slots</a:t>
              </a:r>
            </a:p>
            <a:p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upgrade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3E67567-E821-4C3D-806A-9ADD6000D9FB}"/>
                </a:ext>
              </a:extLst>
            </p:cNvPr>
            <p:cNvCxnSpPr/>
            <p:nvPr/>
          </p:nvCxnSpPr>
          <p:spPr>
            <a:xfrm flipH="1">
              <a:off x="6747932" y="2209800"/>
              <a:ext cx="531876" cy="378736"/>
            </a:xfrm>
            <a:prstGeom prst="line">
              <a:avLst/>
            </a:prstGeom>
            <a:ln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6E02AE-B749-4A42-A677-5F52625F9E7B}"/>
              </a:ext>
            </a:extLst>
          </p:cNvPr>
          <p:cNvGrpSpPr/>
          <p:nvPr/>
        </p:nvGrpSpPr>
        <p:grpSpPr>
          <a:xfrm>
            <a:off x="1817759" y="1083735"/>
            <a:ext cx="6541252" cy="2914812"/>
            <a:chOff x="726704" y="603364"/>
            <a:chExt cx="6541252" cy="29148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9279CFD-9220-459C-ADBA-A96178514A73}"/>
                </a:ext>
              </a:extLst>
            </p:cNvPr>
            <p:cNvCxnSpPr/>
            <p:nvPr/>
          </p:nvCxnSpPr>
          <p:spPr>
            <a:xfrm flipV="1">
              <a:off x="4876800" y="2739242"/>
              <a:ext cx="0" cy="77893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F32283-2DA5-4D9D-834B-F6DCF17FAA09}"/>
                </a:ext>
              </a:extLst>
            </p:cNvPr>
            <p:cNvCxnSpPr/>
            <p:nvPr/>
          </p:nvCxnSpPr>
          <p:spPr>
            <a:xfrm flipH="1">
              <a:off x="2810933" y="2739242"/>
              <a:ext cx="445702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4" descr="tunnel1">
              <a:extLst>
                <a:ext uri="{FF2B5EF4-FFF2-40B4-BE49-F238E27FC236}">
                  <a16:creationId xmlns:a16="http://schemas.microsoft.com/office/drawing/2014/main" id="{81198FCA-5223-49E3-85C1-A80B490F4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704" y="603364"/>
              <a:ext cx="2615345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E1679D-1380-4340-966F-D919A0EA0FBC}"/>
                </a:ext>
              </a:extLst>
            </p:cNvPr>
            <p:cNvSpPr txBox="1"/>
            <p:nvPr/>
          </p:nvSpPr>
          <p:spPr>
            <a:xfrm>
              <a:off x="804985" y="1259541"/>
              <a:ext cx="119947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Transfer lines in the tunnel (during installation)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8C55C56-B9BB-44AB-A2BF-ED6E9B7DEDE6}"/>
                </a:ext>
              </a:extLst>
            </p:cNvPr>
            <p:cNvCxnSpPr/>
            <p:nvPr/>
          </p:nvCxnSpPr>
          <p:spPr>
            <a:xfrm>
              <a:off x="3276600" y="2209800"/>
              <a:ext cx="603804" cy="529887"/>
            </a:xfrm>
            <a:prstGeom prst="line">
              <a:avLst/>
            </a:prstGeom>
            <a:ln>
              <a:tailEnd type="oval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0" name="Text Box 15">
            <a:extLst>
              <a:ext uri="{FF2B5EF4-FFF2-40B4-BE49-F238E27FC236}">
                <a16:creationId xmlns:a16="http://schemas.microsoft.com/office/drawing/2014/main" id="{FCE014D7-F31C-48B0-84D4-DD91F09A9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648" y="5656283"/>
            <a:ext cx="4844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ea typeface="굴림" pitchFamily="50" charset="-127"/>
              </a:rPr>
              <a:t>CTF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485237-03A2-4C0E-B871-A8D4F45E5757}"/>
              </a:ext>
            </a:extLst>
          </p:cNvPr>
          <p:cNvGrpSpPr/>
          <p:nvPr/>
        </p:nvGrpSpPr>
        <p:grpSpPr>
          <a:xfrm>
            <a:off x="5685575" y="3397494"/>
            <a:ext cx="6440162" cy="3104797"/>
            <a:chOff x="4594520" y="3096155"/>
            <a:chExt cx="6440162" cy="310479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C72D2916-5983-4B8E-8685-FE4667A7A2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83" t="5307" b="8920"/>
            <a:stretch/>
          </p:blipFill>
          <p:spPr bwMode="auto">
            <a:xfrm>
              <a:off x="5710518" y="3672666"/>
              <a:ext cx="1012151" cy="550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79E4927-DF70-4166-89FE-B05761B31019}"/>
                </a:ext>
              </a:extLst>
            </p:cNvPr>
            <p:cNvGrpSpPr/>
            <p:nvPr/>
          </p:nvGrpSpPr>
          <p:grpSpPr>
            <a:xfrm>
              <a:off x="4594520" y="3096155"/>
              <a:ext cx="6440162" cy="3104797"/>
              <a:chOff x="4594520" y="2917123"/>
              <a:chExt cx="6440162" cy="3104797"/>
            </a:xfrm>
          </p:grpSpPr>
          <p:pic>
            <p:nvPicPr>
              <p:cNvPr id="24" name="Picture 2" descr="\\nscd\users\Douglas_Debra\pictures\42013\IMG_2167.JPG">
                <a:extLst>
                  <a:ext uri="{FF2B5EF4-FFF2-40B4-BE49-F238E27FC236}">
                    <a16:creationId xmlns:a16="http://schemas.microsoft.com/office/drawing/2014/main" id="{FAF7DBFF-DF6E-41A0-8614-99E111B1E9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4520" y="4463114"/>
                <a:ext cx="1349080" cy="1011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ECB5F9B-CA80-4AF1-8436-AEC7A2E50642}"/>
                  </a:ext>
                </a:extLst>
              </p:cNvPr>
              <p:cNvSpPr/>
              <p:nvPr/>
            </p:nvSpPr>
            <p:spPr>
              <a:xfrm>
                <a:off x="6660489" y="3525926"/>
                <a:ext cx="647395" cy="68762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7">
                <a:extLst>
                  <a:ext uri="{FF2B5EF4-FFF2-40B4-BE49-F238E27FC236}">
                    <a16:creationId xmlns:a16="http://schemas.microsoft.com/office/drawing/2014/main" id="{0C115324-8F99-4A00-B745-A713496BCA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3012" y="3240087"/>
                <a:ext cx="1550988" cy="11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" descr="C:\Users\8hm\AppData\Local\Microsoft\Windows\Temporary Internet Files\Content.Outlook\N8MS0M7J\hpr 101A.jpg">
                <a:extLst>
                  <a:ext uri="{FF2B5EF4-FFF2-40B4-BE49-F238E27FC236}">
                    <a16:creationId xmlns:a16="http://schemas.microsoft.com/office/drawing/2014/main" id="{7E4F6A01-824D-4FC0-B045-2B39B5D47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23" t="6918" r="37144" b="10703"/>
              <a:stretch>
                <a:fillRect/>
              </a:stretch>
            </p:blipFill>
            <p:spPr bwMode="auto">
              <a:xfrm>
                <a:off x="9218593" y="3867166"/>
                <a:ext cx="1105694" cy="1559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" descr="C:\Users\8hm\AppData\Local\Microsoft\Windows\Temporary Internet Files\Content.Outlook\N8MS0M7J\IMG_2154.JPG">
                <a:extLst>
                  <a:ext uri="{FF2B5EF4-FFF2-40B4-BE49-F238E27FC236}">
                    <a16:creationId xmlns:a16="http://schemas.microsoft.com/office/drawing/2014/main" id="{C024CBEB-0EF9-4C8C-A87B-8DCDF43719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8933" y="4961350"/>
                <a:ext cx="1414093" cy="1060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">
                <a:extLst>
                  <a:ext uri="{FF2B5EF4-FFF2-40B4-BE49-F238E27FC236}">
                    <a16:creationId xmlns:a16="http://schemas.microsoft.com/office/drawing/2014/main" id="{96A26A46-EAAE-4277-ACFF-EF0EBF1D7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4346" y="4360969"/>
                <a:ext cx="1444470" cy="1083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3">
                <a:extLst>
                  <a:ext uri="{FF2B5EF4-FFF2-40B4-BE49-F238E27FC236}">
                    <a16:creationId xmlns:a16="http://schemas.microsoft.com/office/drawing/2014/main" id="{F542E91D-2092-416D-B60D-6C94BF6AB7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5882" y="2917123"/>
                <a:ext cx="1828800" cy="9194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2" descr="\\nscd\Groups\RAD\SCL_Systems\CM-6 Repair 08_2012\Pictures\2012-09-19 Coupler and Ion Pump changeout\Coupler and Ion Pump changeout 001.JPG">
                <a:extLst>
                  <a:ext uri="{FF2B5EF4-FFF2-40B4-BE49-F238E27FC236}">
                    <a16:creationId xmlns:a16="http://schemas.microsoft.com/office/drawing/2014/main" id="{40239AC6-4D85-45F0-9E5B-C8E0733565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0489" y="3607708"/>
                <a:ext cx="963612" cy="14454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C:\Users\6sk\Documents\알쇼 캡쳐\IMG_1903_00003.jpg">
                <a:extLst>
                  <a:ext uri="{FF2B5EF4-FFF2-40B4-BE49-F238E27FC236}">
                    <a16:creationId xmlns:a16="http://schemas.microsoft.com/office/drawing/2014/main" id="{F38AB3DE-A884-4149-B6A8-0C2160C5E9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54" t="2817" b="19587"/>
              <a:stretch/>
            </p:blipFill>
            <p:spPr bwMode="auto">
              <a:xfrm>
                <a:off x="5940951" y="4461079"/>
                <a:ext cx="656954" cy="1014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15">
                <a:extLst>
                  <a:ext uri="{FF2B5EF4-FFF2-40B4-BE49-F238E27FC236}">
                    <a16:creationId xmlns:a16="http://schemas.microsoft.com/office/drawing/2014/main" id="{47120900-CDEE-436F-B7F5-3E2144C049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3720" y="4053418"/>
                <a:ext cx="872162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Test cave</a:t>
                </a:r>
              </a:p>
            </p:txBody>
          </p:sp>
          <p:sp>
            <p:nvSpPr>
              <p:cNvPr id="34" name="Text Box 15">
                <a:extLst>
                  <a:ext uri="{FF2B5EF4-FFF2-40B4-BE49-F238E27FC236}">
                    <a16:creationId xmlns:a16="http://schemas.microsoft.com/office/drawing/2014/main" id="{484991E8-DA2F-4A47-8766-6D56A5E82B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2425" y="5048610"/>
                <a:ext cx="1160895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Control room</a:t>
                </a:r>
              </a:p>
            </p:txBody>
          </p:sp>
          <p:sp>
            <p:nvSpPr>
              <p:cNvPr id="35" name="Text Box 15">
                <a:extLst>
                  <a:ext uri="{FF2B5EF4-FFF2-40B4-BE49-F238E27FC236}">
                    <a16:creationId xmlns:a16="http://schemas.microsoft.com/office/drawing/2014/main" id="{47396FA0-1230-4F98-86BC-B19062432E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39516" y="5568900"/>
                <a:ext cx="481029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VTA</a:t>
                </a:r>
              </a:p>
            </p:txBody>
          </p:sp>
          <p:sp>
            <p:nvSpPr>
              <p:cNvPr id="36" name="Text Box 15">
                <a:extLst>
                  <a:ext uri="{FF2B5EF4-FFF2-40B4-BE49-F238E27FC236}">
                    <a16:creationId xmlns:a16="http://schemas.microsoft.com/office/drawing/2014/main" id="{23905EAF-06CF-4E17-909B-DC5870616E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63741" y="5153107"/>
                <a:ext cx="508473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ea typeface="굴림" pitchFamily="50" charset="-127"/>
                  </a:rPr>
                  <a:t>HPR</a:t>
                </a:r>
              </a:p>
            </p:txBody>
          </p:sp>
          <p:sp>
            <p:nvSpPr>
              <p:cNvPr id="37" name="Text Box 15">
                <a:extLst>
                  <a:ext uri="{FF2B5EF4-FFF2-40B4-BE49-F238E27FC236}">
                    <a16:creationId xmlns:a16="http://schemas.microsoft.com/office/drawing/2014/main" id="{1FF18EA0-D4F4-40A0-8BCA-D28BAB3B9D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84186" y="4465507"/>
                <a:ext cx="688009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ea typeface="굴림" pitchFamily="50" charset="-127"/>
                  </a:rPr>
                  <a:t>CM </a:t>
                </a:r>
              </a:p>
              <a:p>
                <a:r>
                  <a:rPr lang="en-US" altLang="ko-KR" sz="1200" b="1" dirty="0">
                    <a:ea typeface="굴림" pitchFamily="50" charset="-127"/>
                  </a:rPr>
                  <a:t>rework</a:t>
                </a:r>
              </a:p>
            </p:txBody>
          </p:sp>
        </p:grpSp>
      </p:grpSp>
      <p:sp>
        <p:nvSpPr>
          <p:cNvPr id="38" name="Text Box 15">
            <a:extLst>
              <a:ext uri="{FF2B5EF4-FFF2-40B4-BE49-F238E27FC236}">
                <a16:creationId xmlns:a16="http://schemas.microsoft.com/office/drawing/2014/main" id="{4A8C6B59-4E31-4A25-978B-CAFA715B1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655" y="4992327"/>
            <a:ext cx="5164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ea typeface="굴림" pitchFamily="50" charset="-127"/>
              </a:rPr>
              <a:t>R&amp;D</a:t>
            </a:r>
          </a:p>
        </p:txBody>
      </p:sp>
      <p:sp>
        <p:nvSpPr>
          <p:cNvPr id="40" name="Text Box 15">
            <a:extLst>
              <a:ext uri="{FF2B5EF4-FFF2-40B4-BE49-F238E27FC236}">
                <a16:creationId xmlns:a16="http://schemas.microsoft.com/office/drawing/2014/main" id="{75E491DA-1911-4A6D-BB03-A5589AA48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167" y="5664302"/>
            <a:ext cx="4844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ea typeface="굴림" pitchFamily="50" charset="-127"/>
              </a:rPr>
              <a:t>CTF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D7B994E-9421-4262-B9FE-AF5714FEA157}"/>
              </a:ext>
            </a:extLst>
          </p:cNvPr>
          <p:cNvGrpSpPr/>
          <p:nvPr/>
        </p:nvGrpSpPr>
        <p:grpSpPr>
          <a:xfrm>
            <a:off x="3868121" y="1083735"/>
            <a:ext cx="3806610" cy="2061372"/>
            <a:chOff x="2777066" y="782396"/>
            <a:chExt cx="3806610" cy="206137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F839489-C96F-44FC-868F-3DDDCAE513C7}"/>
                </a:ext>
              </a:extLst>
            </p:cNvPr>
            <p:cNvGrpSpPr/>
            <p:nvPr/>
          </p:nvGrpSpPr>
          <p:grpSpPr>
            <a:xfrm>
              <a:off x="2777066" y="782396"/>
              <a:ext cx="3806610" cy="2061372"/>
              <a:chOff x="2777066" y="782396"/>
              <a:chExt cx="3806610" cy="2061372"/>
            </a:xfrm>
          </p:grpSpPr>
          <p:pic>
            <p:nvPicPr>
              <p:cNvPr id="44" name="Picture 2" descr="C:\Users\6sk\Desktop\SP_2016\NIMA\fig_revised\Figure 2.jpg">
                <a:extLst>
                  <a:ext uri="{FF2B5EF4-FFF2-40B4-BE49-F238E27FC236}">
                    <a16:creationId xmlns:a16="http://schemas.microsoft.com/office/drawing/2014/main" id="{1A894305-E711-4EE9-AAC4-A7CE7EF598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4278" y="782396"/>
                <a:ext cx="2739398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AE26EF6-33DB-47B6-BD85-23DE8E2D52D4}"/>
                  </a:ext>
                </a:extLst>
              </p:cNvPr>
              <p:cNvSpPr/>
              <p:nvPr/>
            </p:nvSpPr>
            <p:spPr>
              <a:xfrm>
                <a:off x="2777066" y="2767568"/>
                <a:ext cx="3094567" cy="76200"/>
              </a:xfrm>
              <a:prstGeom prst="rect">
                <a:avLst/>
              </a:prstGeom>
              <a:solidFill>
                <a:srgbClr val="FF0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3890B03-437D-41F8-94A1-39D37C35ABBD}"/>
                  </a:ext>
                </a:extLst>
              </p:cNvPr>
              <p:cNvCxnSpPr/>
              <p:nvPr/>
            </p:nvCxnSpPr>
            <p:spPr>
              <a:xfrm flipH="1">
                <a:off x="4563454" y="2541232"/>
                <a:ext cx="200868" cy="262912"/>
              </a:xfrm>
              <a:prstGeom prst="line">
                <a:avLst/>
              </a:prstGeom>
              <a:ln>
                <a:tailEnd type="oval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9148ED1-AC59-44AB-A32E-F6C2AD229DFC}"/>
                </a:ext>
              </a:extLst>
            </p:cNvPr>
            <p:cNvSpPr txBox="1"/>
            <p:nvPr/>
          </p:nvSpPr>
          <p:spPr>
            <a:xfrm>
              <a:off x="3802836" y="2103469"/>
              <a:ext cx="13789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Cryomodules </a:t>
              </a:r>
            </a:p>
            <a:p>
              <a:r>
                <a:rPr lang="en-US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the tunnel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A817877-DFBE-46DC-9ECE-440D808EF40E}"/>
              </a:ext>
            </a:extLst>
          </p:cNvPr>
          <p:cNvGrpSpPr/>
          <p:nvPr/>
        </p:nvGrpSpPr>
        <p:grpSpPr>
          <a:xfrm>
            <a:off x="15410" y="3604750"/>
            <a:ext cx="7019245" cy="2805938"/>
            <a:chOff x="-1075645" y="3303411"/>
            <a:chExt cx="7019245" cy="280593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5E4C37C-3F1B-4868-B8E6-2212D8D87477}"/>
                </a:ext>
              </a:extLst>
            </p:cNvPr>
            <p:cNvGrpSpPr/>
            <p:nvPr/>
          </p:nvGrpSpPr>
          <p:grpSpPr>
            <a:xfrm>
              <a:off x="-1075645" y="3303411"/>
              <a:ext cx="5365579" cy="2805938"/>
              <a:chOff x="-1075645" y="3124379"/>
              <a:chExt cx="5365579" cy="2805938"/>
            </a:xfrm>
          </p:grpSpPr>
          <p:pic>
            <p:nvPicPr>
              <p:cNvPr id="50" name="Picture 7" descr="DSC00069">
                <a:extLst>
                  <a:ext uri="{FF2B5EF4-FFF2-40B4-BE49-F238E27FC236}">
                    <a16:creationId xmlns:a16="http://schemas.microsoft.com/office/drawing/2014/main" id="{0A43C1A0-28BD-4AB9-A7FB-69CACC05F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25354" y="4707344"/>
                <a:ext cx="1601237" cy="1200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2" descr="DSCN4854_0">
                <a:extLst>
                  <a:ext uri="{FF2B5EF4-FFF2-40B4-BE49-F238E27FC236}">
                    <a16:creationId xmlns:a16="http://schemas.microsoft.com/office/drawing/2014/main" id="{6ABA0631-2FA8-4AF6-A386-94B92A2B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56135"/>
                <a:ext cx="1295400" cy="172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2" name="Text Box 15">
                <a:extLst>
                  <a:ext uri="{FF2B5EF4-FFF2-40B4-BE49-F238E27FC236}">
                    <a16:creationId xmlns:a16="http://schemas.microsoft.com/office/drawing/2014/main" id="{3A834EA2-9530-42A5-A8AD-C6A9D12CA8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141" y="4437774"/>
                <a:ext cx="1143262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2 K Cold Box</a:t>
                </a:r>
              </a:p>
            </p:txBody>
          </p:sp>
          <p:sp>
            <p:nvSpPr>
              <p:cNvPr id="53" name="Text Box 14">
                <a:extLst>
                  <a:ext uri="{FF2B5EF4-FFF2-40B4-BE49-F238E27FC236}">
                    <a16:creationId xmlns:a16="http://schemas.microsoft.com/office/drawing/2014/main" id="{C3C0F3BF-5B58-4316-BF1D-18A7BCD873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75645" y="5468652"/>
                <a:ext cx="861133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4 K </a:t>
                </a:r>
              </a:p>
              <a:p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Cold Box</a:t>
                </a:r>
              </a:p>
            </p:txBody>
          </p:sp>
          <p:pic>
            <p:nvPicPr>
              <p:cNvPr id="54" name="Picture 9" descr="WC">
                <a:extLst>
                  <a:ext uri="{FF2B5EF4-FFF2-40B4-BE49-F238E27FC236}">
                    <a16:creationId xmlns:a16="http://schemas.microsoft.com/office/drawing/2014/main" id="{8A8491BC-6AD3-4287-B616-D441899232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388" y="4694700"/>
                <a:ext cx="1601237" cy="1200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Text Box 13">
                <a:extLst>
                  <a:ext uri="{FF2B5EF4-FFF2-40B4-BE49-F238E27FC236}">
                    <a16:creationId xmlns:a16="http://schemas.microsoft.com/office/drawing/2014/main" id="{DF23F4DB-0B0E-4E9D-BEBD-70C07441A3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639" y="5631273"/>
                <a:ext cx="1552733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Warm Compressor</a:t>
                </a:r>
              </a:p>
            </p:txBody>
          </p:sp>
          <p:pic>
            <p:nvPicPr>
              <p:cNvPr id="56" name="Picture 1032">
                <a:extLst>
                  <a:ext uri="{FF2B5EF4-FFF2-40B4-BE49-F238E27FC236}">
                    <a16:creationId xmlns:a16="http://schemas.microsoft.com/office/drawing/2014/main" id="{D2FDDDB4-3F6D-4DCB-BB2B-6C3CD4641E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850" y="3124379"/>
                <a:ext cx="838200" cy="1302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4">
                <a:extLst>
                  <a:ext uri="{FF2B5EF4-FFF2-40B4-BE49-F238E27FC236}">
                    <a16:creationId xmlns:a16="http://schemas.microsoft.com/office/drawing/2014/main" id="{83488186-6EED-4208-B077-CD2CF32EBC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1534" y="3905253"/>
                <a:ext cx="2438400" cy="1490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569" descr="DSCN4056">
                <a:extLst>
                  <a:ext uri="{FF2B5EF4-FFF2-40B4-BE49-F238E27FC236}">
                    <a16:creationId xmlns:a16="http://schemas.microsoft.com/office/drawing/2014/main" id="{0781B95C-59AE-4534-83CE-B6BCD4A05D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9333" y="3166544"/>
                <a:ext cx="1543200" cy="1020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Text Box 15">
                <a:extLst>
                  <a:ext uri="{FF2B5EF4-FFF2-40B4-BE49-F238E27FC236}">
                    <a16:creationId xmlns:a16="http://schemas.microsoft.com/office/drawing/2014/main" id="{7B4670AC-6BE4-4DCD-9719-BC02C30AA1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472" y="5030809"/>
                <a:ext cx="1098378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err="1">
                    <a:solidFill>
                      <a:schemeClr val="bg1"/>
                    </a:solidFill>
                    <a:ea typeface="굴림" pitchFamily="50" charset="-127"/>
                  </a:rPr>
                  <a:t>GHe</a:t>
                </a:r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 storage</a:t>
                </a:r>
              </a:p>
            </p:txBody>
          </p:sp>
          <p:sp>
            <p:nvSpPr>
              <p:cNvPr id="60" name="Text Box 15">
                <a:extLst>
                  <a:ext uri="{FF2B5EF4-FFF2-40B4-BE49-F238E27FC236}">
                    <a16:creationId xmlns:a16="http://schemas.microsoft.com/office/drawing/2014/main" id="{699F87FD-7AD9-48B4-AFDE-D9198130EA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9872" y="3766753"/>
                <a:ext cx="474810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LN2</a:t>
                </a:r>
              </a:p>
            </p:txBody>
          </p:sp>
          <p:sp>
            <p:nvSpPr>
              <p:cNvPr id="61" name="Text Box 15">
                <a:extLst>
                  <a:ext uri="{FF2B5EF4-FFF2-40B4-BE49-F238E27FC236}">
                    <a16:creationId xmlns:a16="http://schemas.microsoft.com/office/drawing/2014/main" id="{9BB19F86-D66D-494A-B5D7-2E23F22F56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5170" y="4119735"/>
                <a:ext cx="962123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err="1">
                    <a:solidFill>
                      <a:schemeClr val="bg1"/>
                    </a:solidFill>
                    <a:ea typeface="굴림" pitchFamily="50" charset="-127"/>
                  </a:rPr>
                  <a:t>LHe</a:t>
                </a:r>
                <a:r>
                  <a:rPr lang="en-US" altLang="ko-KR" sz="1200" b="1" dirty="0">
                    <a:solidFill>
                      <a:schemeClr val="bg1"/>
                    </a:solidFill>
                    <a:ea typeface="굴림" pitchFamily="50" charset="-127"/>
                  </a:rPr>
                  <a:t> dewar</a:t>
                </a:r>
              </a:p>
            </p:txBody>
          </p:sp>
        </p:grpSp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87B59B53-EEDA-4F7F-9CC3-72E316D80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" t="6250" r="4300" b="23883"/>
            <a:stretch>
              <a:fillRect/>
            </a:stretch>
          </p:blipFill>
          <p:spPr bwMode="auto">
            <a:xfrm>
              <a:off x="3986784" y="3479270"/>
              <a:ext cx="1956816" cy="1133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317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4D54-19B6-4141-8C33-6AC3E7A9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Response to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1957C-6DDF-4BAB-A8EB-1070151D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13" y="1016231"/>
            <a:ext cx="11369809" cy="5521729"/>
          </a:xfrm>
        </p:spPr>
        <p:txBody>
          <a:bodyPr/>
          <a:lstStyle/>
          <a:p>
            <a:r>
              <a:rPr lang="en-US" sz="2400" dirty="0"/>
              <a:t>Recommendation 1: Proceed with fabrication of the spare medium-beta cryomodule, if possible, ensure the funding profile is adequate to complete this task in a timely manner</a:t>
            </a:r>
          </a:p>
          <a:p>
            <a:pPr lvl="1"/>
            <a:r>
              <a:rPr lang="en-US" sz="2000" dirty="0"/>
              <a:t>Status: open (due date: September 2019)</a:t>
            </a:r>
          </a:p>
          <a:p>
            <a:pPr lvl="1"/>
            <a:r>
              <a:rPr lang="en-US" sz="2000" dirty="0"/>
              <a:t>Management is working to ensure that the funding profile is adequate to complete this task in a timely manner</a:t>
            </a:r>
          </a:p>
          <a:p>
            <a:pPr lvl="2"/>
            <a:r>
              <a:rPr lang="en-US" sz="1800" dirty="0"/>
              <a:t>Fabrication is in progress</a:t>
            </a:r>
          </a:p>
          <a:p>
            <a:pPr lvl="2"/>
            <a:r>
              <a:rPr lang="en-US" sz="1800" dirty="0"/>
              <a:t>FY18 funding was on hold due to budget uncertainty</a:t>
            </a:r>
          </a:p>
          <a:p>
            <a:pPr lvl="2"/>
            <a:r>
              <a:rPr lang="en-US" sz="1800" dirty="0"/>
              <a:t>In April 2018, FY18 funding is allocated  </a:t>
            </a:r>
          </a:p>
          <a:p>
            <a:r>
              <a:rPr lang="en-US" sz="2400" dirty="0"/>
              <a:t>Recommendation 2: Continue to emphasize the SRF R&amp;D program at SNS, particularly to support PPU</a:t>
            </a:r>
          </a:p>
          <a:p>
            <a:pPr lvl="1"/>
            <a:r>
              <a:rPr lang="en-US" sz="2000" dirty="0"/>
              <a:t>Status: closed</a:t>
            </a:r>
          </a:p>
          <a:p>
            <a:pPr lvl="1"/>
            <a:r>
              <a:rPr lang="en-US" sz="2000" dirty="0"/>
              <a:t>SRF R&amp;D strategy and plan has been updated – R&amp;D programs are selected and in progress including activities that support PPU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732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21A9E-C76F-4187-8E38-C5F0E90FE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SCL operation has been stable and reliable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325E6-64C2-4A7F-A3DD-D65EB7F63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993446"/>
            <a:ext cx="6303938" cy="5015318"/>
          </a:xfrm>
        </p:spPr>
        <p:txBody>
          <a:bodyPr/>
          <a:lstStyle/>
          <a:p>
            <a:r>
              <a:rPr lang="en-US" dirty="0"/>
              <a:t>Availability last 7 years:</a:t>
            </a:r>
          </a:p>
          <a:p>
            <a:pPr lvl="1"/>
            <a:r>
              <a:rPr lang="en-US" dirty="0"/>
              <a:t>Whole SCL including RF, HVCM, Control, Vacuum, etc.: ~98 %</a:t>
            </a:r>
          </a:p>
          <a:p>
            <a:pPr lvl="1"/>
            <a:r>
              <a:rPr lang="en-US" dirty="0"/>
              <a:t>SRF cavities, cryomodules, and CHL: &gt;99%</a:t>
            </a:r>
          </a:p>
          <a:p>
            <a:pPr lvl="2"/>
            <a:r>
              <a:rPr lang="en-US" dirty="0"/>
              <a:t>Average trip or downtime: &lt;1 trip/day corresponding to &lt;5 min./day</a:t>
            </a:r>
          </a:p>
          <a:p>
            <a:r>
              <a:rPr lang="en-US" dirty="0"/>
              <a:t>Sustainability for the  future</a:t>
            </a:r>
          </a:p>
          <a:p>
            <a:pPr lvl="1"/>
            <a:r>
              <a:rPr lang="en-US" dirty="0"/>
              <a:t>Addressing two vulnerabilities </a:t>
            </a:r>
          </a:p>
          <a:p>
            <a:pPr lvl="2"/>
            <a:r>
              <a:rPr lang="en-US" dirty="0"/>
              <a:t>Develop CHL spare carbon bed</a:t>
            </a:r>
          </a:p>
          <a:p>
            <a:pPr lvl="2"/>
            <a:r>
              <a:rPr lang="en-US" dirty="0"/>
              <a:t>Develop spare medium beta cryomodule</a:t>
            </a:r>
          </a:p>
          <a:p>
            <a:r>
              <a:rPr lang="en-US" dirty="0"/>
              <a:t>Improving performance</a:t>
            </a:r>
          </a:p>
          <a:p>
            <a:pPr lvl="1"/>
            <a:r>
              <a:rPr lang="en-US" dirty="0"/>
              <a:t>Deployment of in-situ plasma processing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7CBAD-85C5-449B-A4EF-EEED2F43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464" y="1381814"/>
            <a:ext cx="5708073" cy="44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6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17BA-8A89-4A4E-8B54-617B848B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CHL spare carbon bed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D9989-F035-4616-B232-9BC758FA6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968110"/>
            <a:ext cx="11334189" cy="5463864"/>
          </a:xfrm>
        </p:spPr>
        <p:txBody>
          <a:bodyPr/>
          <a:lstStyle/>
          <a:p>
            <a:r>
              <a:rPr lang="en-US" dirty="0"/>
              <a:t>The CHL carbon bed and final filter are part of the helium purification system</a:t>
            </a:r>
          </a:p>
          <a:p>
            <a:pPr lvl="1"/>
            <a:r>
              <a:rPr lang="en-US" dirty="0"/>
              <a:t>CHL carbon bed is approaching its end of lifetime according to the original estimation</a:t>
            </a:r>
          </a:p>
          <a:p>
            <a:pPr lvl="1"/>
            <a:r>
              <a:rPr lang="en-US" dirty="0"/>
              <a:t>Carbon bed oil contamination carryover to the 4K cold box represents a single point failure (4-6 months downtime)</a:t>
            </a:r>
          </a:p>
          <a:p>
            <a:pPr lvl="1"/>
            <a:endParaRPr lang="en-US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44F19C0-2202-4852-BFE3-BD081C1F2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06" y="3446255"/>
            <a:ext cx="5144919" cy="298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D78290-96B0-423B-B36B-5F75D26A94B6}"/>
              </a:ext>
            </a:extLst>
          </p:cNvPr>
          <p:cNvSpPr txBox="1">
            <a:spLocks/>
          </p:cNvSpPr>
          <p:nvPr/>
        </p:nvSpPr>
        <p:spPr bwMode="auto">
          <a:xfrm>
            <a:off x="344288" y="3440913"/>
            <a:ext cx="6771025" cy="315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Options for the final installation of spare carbon bed were reviewed and the minimum risk option was chosen</a:t>
            </a:r>
          </a:p>
          <a:p>
            <a:pPr lvl="1"/>
            <a:r>
              <a:rPr lang="en-US" dirty="0"/>
              <a:t>The spare carbon bed is connected in series to the existing one to keep helium transfer lines and LINAC cold</a:t>
            </a:r>
          </a:p>
        </p:txBody>
      </p:sp>
    </p:spTree>
    <p:extLst>
      <p:ext uri="{BB962C8B-B14F-4D97-AF65-F5344CB8AC3E}">
        <p14:creationId xmlns:p14="http://schemas.microsoft.com/office/powerpoint/2010/main" val="8430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2D74F2-F5D5-4105-98FA-44139F52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613" y="3554361"/>
            <a:ext cx="3540212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B4BF9-50A8-4979-AE20-34B6672E8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Spare carbon bed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3B12F-3BAF-4267-932D-881CDF89B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9" y="1088241"/>
            <a:ext cx="6590666" cy="5272848"/>
          </a:xfrm>
        </p:spPr>
        <p:txBody>
          <a:bodyPr/>
          <a:lstStyle/>
          <a:p>
            <a:r>
              <a:rPr lang="en-US" sz="2400" dirty="0"/>
              <a:t>Project started in FY16 was successfully completed in April 2018</a:t>
            </a:r>
          </a:p>
          <a:p>
            <a:pPr lvl="1"/>
            <a:r>
              <a:rPr lang="en-US" sz="2000" dirty="0"/>
              <a:t>This required meticulous planning and exercises including precise survey and alignment</a:t>
            </a:r>
          </a:p>
          <a:p>
            <a:pPr lvl="2"/>
            <a:r>
              <a:rPr lang="en-US" sz="1800" dirty="0"/>
              <a:t>Critical installation activities were conducted during two 8-hrs CHL shutdowns – LINAC and helium transfer lines were kept cold </a:t>
            </a:r>
          </a:p>
          <a:p>
            <a:r>
              <a:rPr lang="en-US" sz="2400" dirty="0"/>
              <a:t>Successfully commissioned with new configuration and operating mode</a:t>
            </a:r>
          </a:p>
          <a:p>
            <a:pPr lvl="1"/>
            <a:r>
              <a:rPr lang="en-US" sz="2000" dirty="0"/>
              <a:t>Pressure drop by new piping and vessels is &lt;2 psi at flow rate of 1100g/s</a:t>
            </a:r>
          </a:p>
          <a:p>
            <a:pPr lvl="1"/>
            <a:r>
              <a:rPr lang="en-US" sz="2000" dirty="0"/>
              <a:t>New vessel is currently online</a:t>
            </a:r>
          </a:p>
          <a:p>
            <a:pPr lvl="2"/>
            <a:r>
              <a:rPr lang="en-US" sz="1800" dirty="0"/>
              <a:t>Additional benefit to cryogenic community: will provide real carbon/oil adsorption capacity 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DDCF1-17F6-438C-8191-82AFED930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/>
          <a:stretch/>
        </p:blipFill>
        <p:spPr bwMode="auto">
          <a:xfrm rot="5400000">
            <a:off x="5782706" y="1420079"/>
            <a:ext cx="4823561" cy="2335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BF3CF-D034-4BDC-BAC0-0EBC5F37FA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6431" b="31904"/>
          <a:stretch/>
        </p:blipFill>
        <p:spPr>
          <a:xfrm>
            <a:off x="7026963" y="5069679"/>
            <a:ext cx="2336773" cy="1844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8A935-2B1D-4D49-B654-A73B87F25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01" y="180171"/>
            <a:ext cx="2607124" cy="3374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1687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0D0E-C4CF-47E9-AE37-D12935B56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Benefiting from spare high beta cryomodule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E9FC9-B346-4464-93E4-272054A79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60"/>
            <a:ext cx="10887878" cy="4047778"/>
          </a:xfrm>
        </p:spPr>
        <p:txBody>
          <a:bodyPr/>
          <a:lstStyle/>
          <a:p>
            <a:r>
              <a:rPr lang="en-US" dirty="0"/>
              <a:t>Spare high beta cryomodule was developed in house and replaced low performer in the tunnel in 2012 </a:t>
            </a:r>
          </a:p>
          <a:p>
            <a:pPr lvl="1"/>
            <a:r>
              <a:rPr lang="en-US" dirty="0"/>
              <a:t>Offline cryomodule was plasma processed and serves as a spare</a:t>
            </a:r>
          </a:p>
          <a:p>
            <a:r>
              <a:rPr lang="en-US" dirty="0"/>
              <a:t>Vacuum leak identified at two fundamental power couplers in the slot 17 cryomodule (17b and 17d cavities)</a:t>
            </a:r>
          </a:p>
          <a:p>
            <a:pPr lvl="1"/>
            <a:r>
              <a:rPr lang="en-US" dirty="0"/>
              <a:t>Leak rates were measured at 10</a:t>
            </a:r>
            <a:r>
              <a:rPr lang="en-US" baseline="30000" dirty="0"/>
              <a:t>-7</a:t>
            </a:r>
            <a:r>
              <a:rPr lang="en-US" dirty="0"/>
              <a:t> torr l/s during summer shut down 2017</a:t>
            </a:r>
          </a:p>
          <a:p>
            <a:pPr lvl="1"/>
            <a:r>
              <a:rPr lang="en-US" dirty="0"/>
              <a:t>Cavities were operated at a reduced gradient (11.5 MV/m </a:t>
            </a:r>
            <a:r>
              <a:rPr lang="en-US" dirty="0">
                <a:sym typeface="Wingdings" panose="05000000000000000000" pitchFamily="2" charset="2"/>
              </a:rPr>
              <a:t> 8 MV/m)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 cryomodule was taken out for repair in January 2018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6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D2C2-08D7-4A71-B8B8-F1954CB3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The cryomodule in slot 17 was successfully replaced with the high beta spare cryomodule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268BA776-CC56-451B-9890-D6419D31C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075" y="1300046"/>
            <a:ext cx="3727525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A8F502-E473-41DA-86B9-F05956CFF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8733" y="1716870"/>
            <a:ext cx="2468880" cy="163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2BF10-7B7F-4C8A-B4E1-1FCAAE2E9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44962"/>
            <a:ext cx="3727525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E4E04-B769-4070-83BD-FA564BB61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03" y="3944962"/>
            <a:ext cx="4389120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5EA892-708B-47A1-B758-5BD4E4E11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01462"/>
            <a:ext cx="3703321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78786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7401</TotalTime>
  <Words>2047</Words>
  <Application>Microsoft Office PowerPoint</Application>
  <PresentationFormat>Custom</PresentationFormat>
  <Paragraphs>276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굴림</vt:lpstr>
      <vt:lpstr>Arial</vt:lpstr>
      <vt:lpstr>Arial Black</vt:lpstr>
      <vt:lpstr>Arial Narrow</vt:lpstr>
      <vt:lpstr>Calibri</vt:lpstr>
      <vt:lpstr>Wingdings</vt:lpstr>
      <vt:lpstr>Presentations (Wide Screen)</vt:lpstr>
      <vt:lpstr>Superconducting Linac Systems Status and SRF Activities</vt:lpstr>
      <vt:lpstr>Outline</vt:lpstr>
      <vt:lpstr>SNS SCL Systems scope </vt:lpstr>
      <vt:lpstr>Response to recommendation</vt:lpstr>
      <vt:lpstr>SCL operation has been stable and reliable</vt:lpstr>
      <vt:lpstr>CHL spare carbon bed background</vt:lpstr>
      <vt:lpstr>Spare carbon bed project</vt:lpstr>
      <vt:lpstr>Benefiting from spare high beta cryomodule</vt:lpstr>
      <vt:lpstr>The cryomodule in slot 17 was successfully replaced with the high beta spare cryomodule</vt:lpstr>
      <vt:lpstr>Spare medium beta cryomodule development</vt:lpstr>
      <vt:lpstr>Spare medium beta cryomodule project is progressing</vt:lpstr>
      <vt:lpstr>Successful deployment of in-situ plasma processing</vt:lpstr>
      <vt:lpstr>In-situ plasma processing has been the driving force to bring SNS beam energy to 1 GeV  </vt:lpstr>
      <vt:lpstr>Linac output energy increased to &gt; 1,000 MeV </vt:lpstr>
      <vt:lpstr>PPU SCL Scope: beyond 1 GeV and 1.4 MW</vt:lpstr>
      <vt:lpstr>PPU pre-CD2 activities for SCL (1)</vt:lpstr>
      <vt:lpstr>PPU pre- CD-2 activities for SCL (2)</vt:lpstr>
      <vt:lpstr>Improvements to achieve PPU Eacc</vt:lpstr>
      <vt:lpstr>Development PPU fundamental power coupler</vt:lpstr>
      <vt:lpstr>Plasma processing for medium beta cavities – R&amp;D (1)</vt:lpstr>
      <vt:lpstr>Plasma processing for LCLS-II – R&amp;D (2) </vt:lpstr>
      <vt:lpstr>Ex-situ plasma processing – R&amp;D (3)</vt:lpstr>
      <vt:lpstr>Program Development for future R&amp;D – R&amp;D (4) </vt:lpstr>
      <vt:lpstr>Summary</vt:lpstr>
      <vt:lpstr>Backup slides</vt:lpstr>
      <vt:lpstr>Hot spot example 1: meta-stable condition at the same gradient</vt:lpstr>
      <vt:lpstr>Hot spot example 2: unstable condition</vt:lpstr>
      <vt:lpstr>Ex. Simulation of hot spot in the end group 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Eady, Lisa B.</cp:lastModifiedBy>
  <cp:revision>270</cp:revision>
  <cp:lastPrinted>2015-09-14T20:56:03Z</cp:lastPrinted>
  <dcterms:created xsi:type="dcterms:W3CDTF">2015-03-03T13:47:39Z</dcterms:created>
  <dcterms:modified xsi:type="dcterms:W3CDTF">2018-05-14T13:07:35Z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