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7" r:id="rId20"/>
    <p:sldId id="278" r:id="rId21"/>
    <p:sldId id="279" r:id="rId22"/>
    <p:sldId id="272" r:id="rId23"/>
    <p:sldId id="273" r:id="rId24"/>
    <p:sldId id="274" r:id="rId25"/>
    <p:sldId id="275" r:id="rId26"/>
    <p:sldId id="297" r:id="rId27"/>
    <p:sldId id="280" r:id="rId28"/>
    <p:sldId id="281" r:id="rId29"/>
    <p:sldId id="299" r:id="rId30"/>
    <p:sldId id="581" r:id="rId31"/>
    <p:sldId id="583" r:id="rId32"/>
    <p:sldId id="584" r:id="rId33"/>
    <p:sldId id="582" r:id="rId34"/>
    <p:sldId id="284" r:id="rId35"/>
    <p:sldId id="287" r:id="rId36"/>
    <p:sldId id="289" r:id="rId37"/>
    <p:sldId id="290" r:id="rId38"/>
    <p:sldId id="296" r:id="rId39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3" autoAdjust="0"/>
    <p:restoredTop sz="93943" autoAdjust="0"/>
  </p:normalViewPr>
  <p:slideViewPr>
    <p:cSldViewPr snapToGrid="0" showGuides="1">
      <p:cViewPr varScale="1">
        <p:scale>
          <a:sx n="115" d="100"/>
          <a:sy n="115" d="100"/>
        </p:scale>
        <p:origin x="96" y="360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18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6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5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0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7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User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15" y="-25400"/>
            <a:ext cx="10969943" cy="5109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5264" y="1346200"/>
            <a:ext cx="507867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87088" y="1346200"/>
            <a:ext cx="5078677" cy="4114800"/>
          </a:xfrm>
        </p:spPr>
        <p:txBody>
          <a:bodyPr/>
          <a:lstStyle/>
          <a:p>
            <a:r>
              <a:rPr lang="en-US" dirty="0"/>
              <a:t>Click icon to add clip 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497126" y="657225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C853049-084F-2E4D-8BD0-2B8820545EF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572250"/>
            <a:ext cx="385979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8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  <p:sldLayoutId id="2147483950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/>
          <a:p>
            <a:r>
              <a:rPr lang="en-US" dirty="0"/>
              <a:t>Overview of Inner Reflector Plug (IRP) Issues</a:t>
            </a:r>
            <a:endParaRPr lang="en-US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746940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Graeme Murdoch</a:t>
            </a:r>
          </a:p>
          <a:p>
            <a:pPr>
              <a:spcBef>
                <a:spcPts val="0"/>
              </a:spcBef>
            </a:pPr>
            <a:r>
              <a:rPr lang="en-US" dirty="0"/>
              <a:t>Director, Neutron Technologies Division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15,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0"/>
          <a:stretch/>
        </p:blipFill>
        <p:spPr>
          <a:xfrm>
            <a:off x="4570412" y="826148"/>
            <a:ext cx="2893654" cy="5879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9085" y="4788549"/>
            <a:ext cx="1143000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Bulk shielding</a:t>
            </a:r>
          </a:p>
        </p:txBody>
      </p:sp>
      <p:cxnSp>
        <p:nvCxnSpPr>
          <p:cNvPr id="7" name="Straight Arrow Connector 6"/>
          <p:cNvCxnSpPr>
            <a:cxnSpLocks/>
            <a:stCxn id="5" idx="3"/>
          </p:cNvCxnSpPr>
          <p:nvPr/>
        </p:nvCxnSpPr>
        <p:spPr>
          <a:xfrm>
            <a:off x="3942086" y="5084015"/>
            <a:ext cx="1085527" cy="295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8808" y="3361402"/>
            <a:ext cx="1143000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Core Vessel</a:t>
            </a:r>
          </a:p>
        </p:txBody>
      </p:sp>
      <p:cxnSp>
        <p:nvCxnSpPr>
          <p:cNvPr id="9" name="Straight Arrow Connector 8"/>
          <p:cNvCxnSpPr>
            <a:cxnSpLocks/>
            <a:stCxn id="8" idx="3"/>
          </p:cNvCxnSpPr>
          <p:nvPr/>
        </p:nvCxnSpPr>
        <p:spPr>
          <a:xfrm>
            <a:off x="3991809" y="3656868"/>
            <a:ext cx="1358685" cy="295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41612" y="2130237"/>
            <a:ext cx="1143000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Outer Reflector Plug</a:t>
            </a:r>
          </a:p>
        </p:txBody>
      </p:sp>
      <p:cxnSp>
        <p:nvCxnSpPr>
          <p:cNvPr id="13" name="Straight Arrow Connector 12"/>
          <p:cNvCxnSpPr>
            <a:cxnSpLocks/>
            <a:stCxn id="12" idx="3"/>
          </p:cNvCxnSpPr>
          <p:nvPr/>
        </p:nvCxnSpPr>
        <p:spPr>
          <a:xfrm>
            <a:off x="3884612" y="2550352"/>
            <a:ext cx="1524000" cy="4759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13292" y="1062502"/>
            <a:ext cx="1143000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Inner Reflector Plug</a:t>
            </a:r>
          </a:p>
        </p:txBody>
      </p:sp>
      <p:cxnSp>
        <p:nvCxnSpPr>
          <p:cNvPr id="16" name="Straight Arrow Connector 15"/>
          <p:cNvCxnSpPr>
            <a:cxnSpLocks/>
            <a:stCxn id="15" idx="3"/>
          </p:cNvCxnSpPr>
          <p:nvPr/>
        </p:nvCxnSpPr>
        <p:spPr>
          <a:xfrm>
            <a:off x="3956292" y="1482618"/>
            <a:ext cx="1909520" cy="1433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34095" y="1616385"/>
            <a:ext cx="1597617" cy="840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Top Downstream Moderator</a:t>
            </a:r>
          </a:p>
        </p:txBody>
      </p:sp>
      <p:cxnSp>
        <p:nvCxnSpPr>
          <p:cNvPr id="24" name="Straight Arrow Connector 23"/>
          <p:cNvCxnSpPr>
            <a:cxnSpLocks/>
            <a:stCxn id="23" idx="1"/>
          </p:cNvCxnSpPr>
          <p:nvPr/>
        </p:nvCxnSpPr>
        <p:spPr>
          <a:xfrm flipH="1">
            <a:off x="5954930" y="2036500"/>
            <a:ext cx="1879165" cy="24957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5954930" y="4605152"/>
            <a:ext cx="3285639" cy="4201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578366" y="5439692"/>
            <a:ext cx="1398731" cy="59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Neutrons to 4, 5, and 6</a:t>
            </a:r>
          </a:p>
        </p:txBody>
      </p:sp>
      <p:cxnSp>
        <p:nvCxnSpPr>
          <p:cNvPr id="34" name="Straight Arrow Connector 33"/>
          <p:cNvCxnSpPr>
            <a:cxnSpLocks/>
            <a:stCxn id="33" idx="0"/>
          </p:cNvCxnSpPr>
          <p:nvPr/>
        </p:nvCxnSpPr>
        <p:spPr>
          <a:xfrm flipV="1">
            <a:off x="8277731" y="4934951"/>
            <a:ext cx="120762" cy="504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63" y="91173"/>
            <a:ext cx="11445498" cy="92948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 actual leak was in an inaccessible location buried within the IRP stack up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873C5E-FB8A-4395-83A3-6FBE95B9380B}"/>
              </a:ext>
            </a:extLst>
          </p:cNvPr>
          <p:cNvCxnSpPr>
            <a:cxnSpLocks/>
          </p:cNvCxnSpPr>
          <p:nvPr/>
        </p:nvCxnSpPr>
        <p:spPr>
          <a:xfrm flipH="1" flipV="1">
            <a:off x="6194324" y="3204604"/>
            <a:ext cx="2782773" cy="379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CBE238-3297-471E-AA26-C221541F895C}"/>
              </a:ext>
            </a:extLst>
          </p:cNvPr>
          <p:cNvCxnSpPr>
            <a:cxnSpLocks/>
          </p:cNvCxnSpPr>
          <p:nvPr/>
        </p:nvCxnSpPr>
        <p:spPr>
          <a:xfrm flipH="1" flipV="1">
            <a:off x="6078346" y="4521464"/>
            <a:ext cx="2949676" cy="379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83FDF1B-494E-4E5C-BE01-4A821E2C8D30}"/>
              </a:ext>
            </a:extLst>
          </p:cNvPr>
          <p:cNvSpPr txBox="1"/>
          <p:nvPr/>
        </p:nvSpPr>
        <p:spPr>
          <a:xfrm>
            <a:off x="7907813" y="3952333"/>
            <a:ext cx="9813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+mn-lt"/>
              </a:rPr>
              <a:t>Leak position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EB56A9-0D50-48A4-B184-CB8E2046F2BA}"/>
              </a:ext>
            </a:extLst>
          </p:cNvPr>
          <p:cNvCxnSpPr>
            <a:cxnSpLocks/>
          </p:cNvCxnSpPr>
          <p:nvPr/>
        </p:nvCxnSpPr>
        <p:spPr>
          <a:xfrm>
            <a:off x="8997182" y="3583858"/>
            <a:ext cx="0" cy="13168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19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44" y="76201"/>
            <a:ext cx="11621192" cy="929485"/>
          </a:xfrm>
        </p:spPr>
        <p:txBody>
          <a:bodyPr/>
          <a:lstStyle/>
          <a:p>
            <a:r>
              <a:rPr lang="en-US" dirty="0"/>
              <a:t>A coupling was designed to seal the emanation point and port the water away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03413" y="1295401"/>
            <a:ext cx="9809615" cy="4805635"/>
            <a:chOff x="295184" y="1066800"/>
            <a:chExt cx="9809615" cy="480563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573" y="1510048"/>
              <a:ext cx="5469659" cy="392489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989187" y="1066800"/>
              <a:ext cx="9797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Vacuum tube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29955" y="2947713"/>
              <a:ext cx="11288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Upper RTV port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21600" y="5480662"/>
              <a:ext cx="9060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Helium tube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38317" y="4979505"/>
              <a:ext cx="112883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Lower RTV port</a:t>
              </a:r>
            </a:p>
            <a:p>
              <a:r>
                <a:rPr lang="en-US" sz="1050" dirty="0">
                  <a:latin typeface="+mn-lt"/>
                </a:rPr>
                <a:t>(primary)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75816" y="3939766"/>
              <a:ext cx="23289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Water exit port; routed to Loop 3 drain tank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030" y="4092177"/>
              <a:ext cx="185820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Internal lip to position clamp</a:t>
              </a:r>
            </a:p>
            <a:p>
              <a:r>
                <a:rPr lang="en-US" sz="1050" dirty="0">
                  <a:latin typeface="+mn-lt"/>
                </a:rPr>
                <a:t>helium tube interface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9986" y="5618519"/>
              <a:ext cx="13340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Lower Buna-N seal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55509" y="1392453"/>
              <a:ext cx="133402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Upper Buna-N seal</a:t>
              </a:r>
            </a:p>
          </p:txBody>
        </p:sp>
        <p:cxnSp>
          <p:nvCxnSpPr>
            <p:cNvPr id="14" name="Straight Arrow Connector 13"/>
            <p:cNvCxnSpPr>
              <a:cxnSpLocks/>
              <a:stCxn id="9" idx="1"/>
            </p:cNvCxnSpPr>
            <p:nvPr/>
          </p:nvCxnSpPr>
          <p:spPr>
            <a:xfrm flipH="1" flipV="1">
              <a:off x="5663354" y="4055216"/>
              <a:ext cx="2112462" cy="922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080947" y="3063160"/>
              <a:ext cx="10612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630997" y="5094952"/>
              <a:ext cx="10885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247654" y="1625495"/>
              <a:ext cx="1617874" cy="14172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207264" y="1297694"/>
              <a:ext cx="990139" cy="4948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4369051" y="5093016"/>
              <a:ext cx="563020" cy="5255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237180" y="5347870"/>
              <a:ext cx="604603" cy="2039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95184" y="2830472"/>
              <a:ext cx="9957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n-lt"/>
                </a:rPr>
                <a:t>Threaded rod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187185" y="2083769"/>
              <a:ext cx="1544578" cy="8502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187184" y="2161428"/>
              <a:ext cx="3401897" cy="7725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829390" y="4413508"/>
              <a:ext cx="1012394" cy="4659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Content Placeholder 1"/>
          <p:cNvSpPr txBox="1">
            <a:spLocks/>
          </p:cNvSpPr>
          <p:nvPr/>
        </p:nvSpPr>
        <p:spPr bwMode="auto">
          <a:xfrm>
            <a:off x="1751012" y="1038116"/>
            <a:ext cx="3429000" cy="117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n-lt"/>
              </a:rPr>
              <a:t>Capacity was up to ~1 gpm – leak rate was     ~ 1.8 gph</a:t>
            </a:r>
          </a:p>
        </p:txBody>
      </p:sp>
    </p:spTree>
    <p:extLst>
      <p:ext uri="{BB962C8B-B14F-4D97-AF65-F5344CB8AC3E}">
        <p14:creationId xmlns:p14="http://schemas.microsoft.com/office/powerpoint/2010/main" val="3322671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838200"/>
            <a:ext cx="8458200" cy="5472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243" y="86752"/>
            <a:ext cx="12136582" cy="1191095"/>
          </a:xfrm>
        </p:spPr>
        <p:txBody>
          <a:bodyPr/>
          <a:lstStyle/>
          <a:p>
            <a:r>
              <a:rPr lang="en-US" sz="2800" dirty="0"/>
              <a:t>Operational and safety issues required the water to be routed outside the core vessel (vacuum jacket integrity, low level liquid waste, BL-4B) 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76199" y="1020914"/>
            <a:ext cx="4946047" cy="3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Arial Narrow" panose="020B0606020202030204" pitchFamily="34" charset="0"/>
              </a:rPr>
              <a:t>Operational Process Flow Diagram (PFD)</a:t>
            </a:r>
          </a:p>
        </p:txBody>
      </p:sp>
    </p:spTree>
    <p:extLst>
      <p:ext uri="{BB962C8B-B14F-4D97-AF65-F5344CB8AC3E}">
        <p14:creationId xmlns:p14="http://schemas.microsoft.com/office/powerpoint/2010/main" val="390301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9DCF-60C0-4FA7-B60F-70E46811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275224"/>
            <a:ext cx="11422261" cy="510909"/>
          </a:xfrm>
        </p:spPr>
        <p:txBody>
          <a:bodyPr/>
          <a:lstStyle/>
          <a:p>
            <a:r>
              <a:rPr lang="en-US" dirty="0"/>
              <a:t>Since March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6FE61-1E98-43FA-9A58-3D9D9E294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83821"/>
            <a:ext cx="10524009" cy="5143500"/>
          </a:xfrm>
        </p:spPr>
        <p:txBody>
          <a:bodyPr>
            <a:normAutofit/>
          </a:bodyPr>
          <a:lstStyle/>
          <a:p>
            <a:r>
              <a:rPr lang="en-US" dirty="0"/>
              <a:t>At cessation of operation on December 22, 2017, IRP-1 had reached an integrated exposure of 40.5 GW-hr (initial estimates were 32 MW-hr), resulting in significant and undesirable changes to the instrument neutron spectra from the burn-up of poison/decoupler materials (Gd/Cd).  </a:t>
            </a:r>
          </a:p>
          <a:p>
            <a:r>
              <a:rPr lang="en-US" dirty="0"/>
              <a:t>Receipt inspection of IRP-2 at SNS identified a small vacuum leak on the heavy water loop. Options to address this issue were evaluated and an action was implemented prior to installation.</a:t>
            </a:r>
          </a:p>
          <a:p>
            <a:r>
              <a:rPr lang="en-US" dirty="0"/>
              <a:t>The replacement of IRP-1 with IRP-2 was successfully completed.</a:t>
            </a:r>
          </a:p>
        </p:txBody>
      </p:sp>
    </p:spTree>
    <p:extLst>
      <p:ext uri="{BB962C8B-B14F-4D97-AF65-F5344CB8AC3E}">
        <p14:creationId xmlns:p14="http://schemas.microsoft.com/office/powerpoint/2010/main" val="124364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71233" y="999066"/>
            <a:ext cx="8700416" cy="48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Welding within the complex and tight moderator geometries brought many challenges</a:t>
            </a:r>
          </a:p>
          <a:p>
            <a:r>
              <a:rPr lang="en-US" sz="2000" dirty="0">
                <a:latin typeface="+mj-lt"/>
              </a:rPr>
              <a:t>Fabricated welds failed inspection many times during the fabrication period</a:t>
            </a:r>
          </a:p>
          <a:p>
            <a:pPr lvl="1"/>
            <a:r>
              <a:rPr lang="en-US" sz="1800" dirty="0">
                <a:latin typeface="+mj-lt"/>
              </a:rPr>
              <a:t>Inspection techniques and acceptance criteria changed</a:t>
            </a:r>
          </a:p>
          <a:p>
            <a:r>
              <a:rPr lang="en-US" sz="2200" dirty="0">
                <a:latin typeface="+mj-lt"/>
              </a:rPr>
              <a:t>Alignment concerns</a:t>
            </a:r>
          </a:p>
          <a:p>
            <a:r>
              <a:rPr lang="en-US" sz="2000" dirty="0">
                <a:latin typeface="+mj-lt"/>
              </a:rPr>
              <a:t>During final assembly at the vendor, a leak was confirmed in IRP-2 on December 21, 2016</a:t>
            </a:r>
          </a:p>
          <a:p>
            <a:pPr lvl="1"/>
            <a:r>
              <a:rPr lang="en-US" sz="2000" dirty="0">
                <a:latin typeface="+mj-lt"/>
              </a:rPr>
              <a:t>Required a major rebuild and delayed delivery to SNS by ~ 8 months </a:t>
            </a:r>
          </a:p>
          <a:p>
            <a:pPr lvl="1"/>
            <a:r>
              <a:rPr lang="en-US" sz="2000" dirty="0">
                <a:latin typeface="+mj-lt"/>
              </a:rPr>
              <a:t>The delay and expected delivery and                                                        receipt inspection of IRP-2 required that                                        the start of the long outage be delayed to                                                                                               the end of CY 2017</a:t>
            </a:r>
          </a:p>
          <a:p>
            <a:r>
              <a:rPr lang="en-US" sz="2000" dirty="0">
                <a:latin typeface="+mj-lt"/>
              </a:rPr>
              <a:t>A new realization of the IRP fragility raised                                                 concerns about transportation of the fully                                assembled stack-up</a:t>
            </a:r>
          </a:p>
          <a:p>
            <a:pPr lvl="1"/>
            <a:endParaRPr lang="en-US" sz="2000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6131" y="40899"/>
            <a:ext cx="1159625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006C3A"/>
                </a:solidFill>
                <a:latin typeface="+mj-lt"/>
              </a:rPr>
              <a:t>Fabrication challenges with IRP-2 included welding, assembly, and transportation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2786A-2B52-43E9-9AD6-8C32D896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727" y="720669"/>
            <a:ext cx="1818078" cy="4955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61FF46-7609-4D9B-BAA3-6EA2A7046B4D}"/>
              </a:ext>
            </a:extLst>
          </p:cNvPr>
          <p:cNvSpPr txBox="1"/>
          <p:nvPr/>
        </p:nvSpPr>
        <p:spPr>
          <a:xfrm>
            <a:off x="9665727" y="5676585"/>
            <a:ext cx="1524000" cy="313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Complete IRP</a:t>
            </a:r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D5FFFB4B-8167-4EE0-8880-A6DC2429BA32}"/>
              </a:ext>
            </a:extLst>
          </p:cNvPr>
          <p:cNvSpPr txBox="1"/>
          <p:nvPr/>
        </p:nvSpPr>
        <p:spPr>
          <a:xfrm>
            <a:off x="9802312" y="4927218"/>
            <a:ext cx="1066800" cy="2862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Lower IRP</a:t>
            </a: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B4AACAD1-6172-44D7-90E6-CC21A3B5F960}"/>
              </a:ext>
            </a:extLst>
          </p:cNvPr>
          <p:cNvSpPr txBox="1"/>
          <p:nvPr/>
        </p:nvSpPr>
        <p:spPr>
          <a:xfrm>
            <a:off x="9733301" y="3726052"/>
            <a:ext cx="1219200" cy="4801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Intermediate IRP</a:t>
            </a: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1F190573-2C86-468B-B467-4CC9E3F44080}"/>
              </a:ext>
            </a:extLst>
          </p:cNvPr>
          <p:cNvSpPr txBox="1"/>
          <p:nvPr/>
        </p:nvSpPr>
        <p:spPr>
          <a:xfrm>
            <a:off x="9809501" y="2430651"/>
            <a:ext cx="1066800" cy="2862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Upper IRP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3DB29-A1FF-499C-9383-607F56A32936}"/>
              </a:ext>
            </a:extLst>
          </p:cNvPr>
          <p:cNvSpPr txBox="1"/>
          <p:nvPr/>
        </p:nvSpPr>
        <p:spPr>
          <a:xfrm>
            <a:off x="6213090" y="6477818"/>
            <a:ext cx="327659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Tight-fitting moderators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26BB556-AE70-4310-B9C0-DEA6A53F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28" y="4536168"/>
            <a:ext cx="3016391" cy="19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73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6687" y="1164179"/>
            <a:ext cx="8423261" cy="49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Never been done before operation</a:t>
            </a:r>
          </a:p>
          <a:p>
            <a:r>
              <a:rPr lang="en-US" sz="2400" dirty="0">
                <a:latin typeface="+mj-lt"/>
              </a:rPr>
              <a:t>Potential for high doses to personnel</a:t>
            </a:r>
          </a:p>
          <a:p>
            <a:r>
              <a:rPr lang="en-US" sz="2400" dirty="0">
                <a:latin typeface="+mj-lt"/>
              </a:rPr>
              <a:t>Extensive planning and mockup testing was required</a:t>
            </a:r>
          </a:p>
          <a:p>
            <a:r>
              <a:rPr lang="en-US" sz="2400" dirty="0">
                <a:latin typeface="+mj-lt"/>
              </a:rPr>
              <a:t>Discovered vacuum leak in Loop 4 water line during receipt testing at SNS</a:t>
            </a:r>
          </a:p>
          <a:p>
            <a:r>
              <a:rPr lang="en-US" sz="2400" dirty="0">
                <a:latin typeface="+mj-lt"/>
              </a:rPr>
              <a:t>Disposal and personnel ALARA issues required removal of IRP-1 (in segments) into storage casks	</a:t>
            </a:r>
          </a:p>
          <a:p>
            <a:r>
              <a:rPr lang="en-US" sz="2400" dirty="0">
                <a:latin typeface="+mj-lt"/>
              </a:rPr>
              <a:t>Specialized cutting tools required to shear piping</a:t>
            </a:r>
          </a:p>
          <a:p>
            <a:r>
              <a:rPr lang="en-US" sz="2400" dirty="0">
                <a:latin typeface="+mj-lt"/>
              </a:rPr>
              <a:t>Specialized tooling required for inspection of core vessel surfaces and survey &amp; alignment verification</a:t>
            </a:r>
          </a:p>
          <a:p>
            <a:r>
              <a:rPr lang="en-US" sz="2400" dirty="0">
                <a:latin typeface="+mj-lt"/>
              </a:rPr>
              <a:t>Correct alignment of IRP-2 relative to ORP</a:t>
            </a:r>
          </a:p>
          <a:p>
            <a:pPr marL="346075" lvl="1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6687" y="244239"/>
            <a:ext cx="107888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006C3A"/>
                </a:solidFill>
                <a:latin typeface="+mj-lt"/>
              </a:rPr>
              <a:t>Replacement of IRP-1 with IRP-2 had many challenges </a:t>
            </a: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26AA2B93-4C48-4012-8F5D-67AE83EC714D}"/>
              </a:ext>
            </a:extLst>
          </p:cNvPr>
          <p:cNvSpPr/>
          <p:nvPr/>
        </p:nvSpPr>
        <p:spPr>
          <a:xfrm>
            <a:off x="10355015" y="873437"/>
            <a:ext cx="160712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T4 - Dayton</a:t>
            </a:r>
          </a:p>
        </p:txBody>
      </p:sp>
    </p:spTree>
    <p:extLst>
      <p:ext uri="{BB962C8B-B14F-4D97-AF65-F5344CB8AC3E}">
        <p14:creationId xmlns:p14="http://schemas.microsoft.com/office/powerpoint/2010/main" val="176052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8CDF-67CE-488B-BACF-6CAFE4CF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4" y="68871"/>
            <a:ext cx="11962013" cy="1348061"/>
          </a:xfrm>
        </p:spPr>
        <p:txBody>
          <a:bodyPr/>
          <a:lstStyle/>
          <a:p>
            <a:r>
              <a:rPr lang="en-US" dirty="0"/>
              <a:t>After delivery to SNS a vacuum leak was detected in the water piping for IRP-2 within the Intermediate IRP during onsite acceptance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81754-C2ED-4012-8057-9B02E474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69"/>
          <a:stretch/>
        </p:blipFill>
        <p:spPr>
          <a:xfrm>
            <a:off x="1730864" y="1380071"/>
            <a:ext cx="6605692" cy="4572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CC1B0D-F358-40FA-BC5F-1287C314BB70}"/>
              </a:ext>
            </a:extLst>
          </p:cNvPr>
          <p:cNvCxnSpPr>
            <a:cxnSpLocks/>
          </p:cNvCxnSpPr>
          <p:nvPr/>
        </p:nvCxnSpPr>
        <p:spPr>
          <a:xfrm flipH="1" flipV="1">
            <a:off x="3483464" y="4057582"/>
            <a:ext cx="2895600" cy="685800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393E957-14D7-4566-8F04-BAFF2F6F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413" y="1456270"/>
            <a:ext cx="3314081" cy="3175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3DD9E-F778-4685-BF23-DA987042A7B4}"/>
              </a:ext>
            </a:extLst>
          </p:cNvPr>
          <p:cNvSpPr txBox="1"/>
          <p:nvPr/>
        </p:nvSpPr>
        <p:spPr>
          <a:xfrm>
            <a:off x="1760514" y="5991409"/>
            <a:ext cx="634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IRP-2 component hardware with location indicated for potential water leak.  </a:t>
            </a:r>
          </a:p>
        </p:txBody>
      </p:sp>
    </p:spTree>
    <p:extLst>
      <p:ext uri="{BB962C8B-B14F-4D97-AF65-F5344CB8AC3E}">
        <p14:creationId xmlns:p14="http://schemas.microsoft.com/office/powerpoint/2010/main" val="176025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D840-E9C8-42F0-8873-357B3823C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7" y="244004"/>
            <a:ext cx="11303726" cy="1348061"/>
          </a:xfrm>
        </p:spPr>
        <p:txBody>
          <a:bodyPr/>
          <a:lstStyle/>
          <a:p>
            <a:r>
              <a:rPr lang="en-US" dirty="0"/>
              <a:t>The leak was not big enough to leak water, but mitigation plans were considered to prevent future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BFBB4-9D97-4A19-AE9E-1E227FEB7EC9}"/>
              </a:ext>
            </a:extLst>
          </p:cNvPr>
          <p:cNvSpPr txBox="1">
            <a:spLocks/>
          </p:cNvSpPr>
          <p:nvPr/>
        </p:nvSpPr>
        <p:spPr bwMode="auto">
          <a:xfrm>
            <a:off x="200297" y="1706891"/>
            <a:ext cx="8331200" cy="297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Doing nothing</a:t>
            </a:r>
          </a:p>
          <a:p>
            <a:r>
              <a:rPr lang="en-US" dirty="0">
                <a:latin typeface="+mj-lt"/>
              </a:rPr>
              <a:t>Filling the space around the water pipe with epoxy</a:t>
            </a:r>
          </a:p>
          <a:p>
            <a:r>
              <a:rPr lang="en-US" dirty="0">
                <a:latin typeface="+mj-lt"/>
              </a:rPr>
              <a:t>Drilling a hole in the IRP to allow drainage of water in the future</a:t>
            </a:r>
          </a:p>
          <a:p>
            <a:pPr lvl="1"/>
            <a:endParaRPr lang="en-US" sz="2800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35303B-4E61-46EA-95E5-E32F7F5CF9B3}"/>
              </a:ext>
            </a:extLst>
          </p:cNvPr>
          <p:cNvSpPr txBox="1">
            <a:spLocks/>
          </p:cNvSpPr>
          <p:nvPr/>
        </p:nvSpPr>
        <p:spPr bwMode="auto">
          <a:xfrm>
            <a:off x="332768" y="4116980"/>
            <a:ext cx="8628678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b="0" i="1" dirty="0"/>
              <a:t>After extensive mockup testing and engineering simulations, the decision was made to drill a drain hole, but not to use epoxy.</a:t>
            </a:r>
          </a:p>
        </p:txBody>
      </p:sp>
    </p:spTree>
    <p:extLst>
      <p:ext uri="{BB962C8B-B14F-4D97-AF65-F5344CB8AC3E}">
        <p14:creationId xmlns:p14="http://schemas.microsoft.com/office/powerpoint/2010/main" val="313127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33" y="215272"/>
            <a:ext cx="10140413" cy="510909"/>
          </a:xfrm>
        </p:spPr>
        <p:txBody>
          <a:bodyPr/>
          <a:lstStyle/>
          <a:p>
            <a:r>
              <a:rPr lang="en-US" dirty="0"/>
              <a:t>IRP-2 Drain Hole Activity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CF360-06A2-B24C-B8EF-13192FC4A4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b="8881"/>
          <a:stretch/>
        </p:blipFill>
        <p:spPr>
          <a:xfrm>
            <a:off x="6064607" y="762000"/>
            <a:ext cx="4419599" cy="4990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83208-20CA-8945-9980-6DD46881D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47290" r="68519" b="40807"/>
          <a:stretch/>
        </p:blipFill>
        <p:spPr>
          <a:xfrm rot="5400000">
            <a:off x="6936395" y="4263418"/>
            <a:ext cx="1616152" cy="1928519"/>
          </a:xfrm>
          <a:prstGeom prst="rect">
            <a:avLst/>
          </a:prstGeom>
          <a:ln w="1270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7832678" y="2843487"/>
            <a:ext cx="316485" cy="19095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5EB839D-7D0B-2E4C-BD72-6C2643399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11539" r="11344" b="29176"/>
          <a:stretch/>
        </p:blipFill>
        <p:spPr>
          <a:xfrm rot="5400000">
            <a:off x="-488224" y="1969035"/>
            <a:ext cx="4765474" cy="28019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68272" y="5764041"/>
            <a:ext cx="174759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Drain Hole Drilling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CDDAF9-2BB3-423E-B98A-14719205C475}"/>
              </a:ext>
            </a:extLst>
          </p:cNvPr>
          <p:cNvSpPr txBox="1">
            <a:spLocks/>
          </p:cNvSpPr>
          <p:nvPr/>
        </p:nvSpPr>
        <p:spPr bwMode="auto">
          <a:xfrm>
            <a:off x="3364094" y="2045263"/>
            <a:ext cx="2700513" cy="297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Drain hole position determined based on IRP 3-D model</a:t>
            </a:r>
          </a:p>
          <a:p>
            <a:r>
              <a:rPr lang="en-US" sz="1400" b="1" dirty="0"/>
              <a:t>Positioned 180</a:t>
            </a:r>
            <a:r>
              <a:rPr lang="en-US" sz="1400" baseline="30000" dirty="0"/>
              <a:t>o </a:t>
            </a:r>
            <a:r>
              <a:rPr lang="en-US" sz="1400" dirty="0"/>
              <a:t> </a:t>
            </a:r>
            <a:r>
              <a:rPr lang="en-US" sz="1400" b="1" dirty="0"/>
              <a:t>opposite to BL#4B</a:t>
            </a:r>
          </a:p>
          <a:p>
            <a:r>
              <a:rPr lang="en-US" sz="1400" b="1" dirty="0"/>
              <a:t>Ultrasonic Testing used to confirm drill location</a:t>
            </a:r>
          </a:p>
          <a:p>
            <a:pPr lvl="1"/>
            <a:endParaRPr lang="en-U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99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90" y="261755"/>
            <a:ext cx="8636290" cy="510909"/>
          </a:xfrm>
        </p:spPr>
        <p:txBody>
          <a:bodyPr/>
          <a:lstStyle/>
          <a:p>
            <a:r>
              <a:rPr lang="en-US" dirty="0"/>
              <a:t>IRP-1 Removal Operations: Upper Segment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85" y="1077309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70" y="3429001"/>
            <a:ext cx="4123351" cy="309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1181100"/>
            <a:ext cx="35560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0111" y="3831505"/>
            <a:ext cx="123783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Pipe Cutting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2020" y="5715001"/>
            <a:ext cx="246093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Upper Segment pulled into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Shielded Cask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9497" y="4355789"/>
            <a:ext cx="180690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Upper Segment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Ready for Removal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5EE4FAC3-7F44-4F5E-80E5-1E96F51BD523}"/>
              </a:ext>
            </a:extLst>
          </p:cNvPr>
          <p:cNvSpPr/>
          <p:nvPr/>
        </p:nvSpPr>
        <p:spPr>
          <a:xfrm>
            <a:off x="10361612" y="639862"/>
            <a:ext cx="160712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T4 - Dayton</a:t>
            </a:r>
          </a:p>
        </p:txBody>
      </p:sp>
    </p:spTree>
    <p:extLst>
      <p:ext uri="{BB962C8B-B14F-4D97-AF65-F5344CB8AC3E}">
        <p14:creationId xmlns:p14="http://schemas.microsoft.com/office/powerpoint/2010/main" val="43211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752" y="286790"/>
            <a:ext cx="2616490" cy="51090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52" y="1407597"/>
            <a:ext cx="8187267" cy="416560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Review of Core Vessel components</a:t>
            </a:r>
          </a:p>
          <a:p>
            <a:r>
              <a:rPr lang="en-US" sz="3200" dirty="0">
                <a:latin typeface="+mn-lt"/>
              </a:rPr>
              <a:t>Previous IRP issues</a:t>
            </a:r>
          </a:p>
          <a:p>
            <a:r>
              <a:rPr lang="en-US" sz="3200" dirty="0">
                <a:latin typeface="+mn-lt"/>
              </a:rPr>
              <a:t>Recent IRP replacement activities</a:t>
            </a:r>
          </a:p>
          <a:p>
            <a:r>
              <a:rPr lang="en-US" sz="3200" dirty="0">
                <a:latin typeface="+mn-lt"/>
              </a:rPr>
              <a:t>Design and Manufacturing of IRP-3</a:t>
            </a:r>
          </a:p>
          <a:p>
            <a:r>
              <a:rPr lang="en-US" sz="3200" dirty="0">
                <a:latin typeface="+mn-lt"/>
              </a:rPr>
              <a:t>IRP-3 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644633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74" y="137315"/>
            <a:ext cx="9787409" cy="929485"/>
          </a:xfrm>
        </p:spPr>
        <p:txBody>
          <a:bodyPr/>
          <a:lstStyle/>
          <a:p>
            <a:r>
              <a:rPr lang="en-US" dirty="0"/>
              <a:t>IRP-1 Removal Operations: Middle Segment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03" y="707405"/>
            <a:ext cx="4610246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066800"/>
            <a:ext cx="4191000" cy="3143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23" y="3371850"/>
            <a:ext cx="38100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73" y="4495800"/>
            <a:ext cx="3048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4774" y="4209568"/>
            <a:ext cx="123783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Pipe Cutting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3640" y="1740218"/>
            <a:ext cx="143150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Middle Segment Ready for Removal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6019" y="5989285"/>
            <a:ext cx="160653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Middle Segment</a:t>
            </a:r>
          </a:p>
          <a:p>
            <a:pPr algn="r">
              <a:lnSpc>
                <a:spcPct val="90000"/>
              </a:lnSpc>
            </a:pPr>
            <a:r>
              <a:rPr lang="en-US" sz="1400" b="1" dirty="0"/>
              <a:t>Cask Operations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23579" y="4309942"/>
            <a:ext cx="1542639" cy="981316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Max Dose Rates: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~ 800 mrem/hr at opening to Core Vessel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302171" y="3447106"/>
            <a:ext cx="1748566" cy="9236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4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55" y="193556"/>
            <a:ext cx="8636290" cy="510909"/>
          </a:xfrm>
        </p:spPr>
        <p:txBody>
          <a:bodyPr/>
          <a:lstStyle/>
          <a:p>
            <a:r>
              <a:rPr lang="en-US" dirty="0"/>
              <a:t>IRP-1 Removal Operations: Lower Segment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1066800"/>
            <a:ext cx="35052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8" y="735303"/>
            <a:ext cx="3843414" cy="5124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4" y="3581400"/>
            <a:ext cx="5017032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3743" y="820556"/>
            <a:ext cx="123783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Pipe Cutting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7042" y="5836465"/>
            <a:ext cx="19960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Lower Segment Cask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380" y="6382694"/>
            <a:ext cx="319029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Lower Segment Ready for Removal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51413" y="1219200"/>
            <a:ext cx="1542639" cy="981316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Max Dose Rates: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~ 1000 mrem/hr at opening to Core Vessel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59371" y="2155251"/>
            <a:ext cx="1219200" cy="6950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136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" y="184659"/>
            <a:ext cx="12188825" cy="929485"/>
          </a:xfrm>
        </p:spPr>
        <p:txBody>
          <a:bodyPr/>
          <a:lstStyle/>
          <a:p>
            <a:r>
              <a:rPr lang="en-US" dirty="0"/>
              <a:t>IRP-1 was successfully removed and stored in shielded casks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40" y="1239188"/>
            <a:ext cx="5516531" cy="4137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77ADE-3532-414B-A310-3B4A6357FF0E}"/>
              </a:ext>
            </a:extLst>
          </p:cNvPr>
          <p:cNvSpPr txBox="1"/>
          <p:nvPr/>
        </p:nvSpPr>
        <p:spPr>
          <a:xfrm>
            <a:off x="2487613" y="5501630"/>
            <a:ext cx="57488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Technicians raise the lower IRP segment into its shielded cask.</a:t>
            </a:r>
          </a:p>
        </p:txBody>
      </p:sp>
    </p:spTree>
    <p:extLst>
      <p:ext uri="{BB962C8B-B14F-4D97-AF65-F5344CB8AC3E}">
        <p14:creationId xmlns:p14="http://schemas.microsoft.com/office/powerpoint/2010/main" val="1748070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16" y="192301"/>
            <a:ext cx="11744991" cy="880369"/>
          </a:xfrm>
        </p:spPr>
        <p:txBody>
          <a:bodyPr/>
          <a:lstStyle/>
          <a:p>
            <a:r>
              <a:rPr lang="en-US" dirty="0"/>
              <a:t>IRP replacement activities enabled Core Vessel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recent replacement of IRP-1 provided the unique opportunity to visually inspect interior portions of the Core Vessel following ~15 months (~6500 MW-hrs) of operation with the presence of water in the vessel</a:t>
            </a:r>
          </a:p>
          <a:p>
            <a:r>
              <a:rPr lang="en-US" dirty="0"/>
              <a:t>Test Report 106070200-TR0001 documented the results of this inspection</a:t>
            </a:r>
          </a:p>
          <a:p>
            <a:r>
              <a:rPr lang="en-US" dirty="0"/>
              <a:t>Some observations of Core Vessel components (i.e. the Proton Beam Window and Core Vessel Inserts) necessitated an assessment of these components in light of their credited function under FSAD-NF Section 5.2.8 </a:t>
            </a:r>
          </a:p>
        </p:txBody>
      </p:sp>
    </p:spTree>
    <p:extLst>
      <p:ext uri="{BB962C8B-B14F-4D97-AF65-F5344CB8AC3E}">
        <p14:creationId xmlns:p14="http://schemas.microsoft.com/office/powerpoint/2010/main" val="1010704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2" y="201683"/>
            <a:ext cx="10243883" cy="929485"/>
          </a:xfrm>
        </p:spPr>
        <p:txBody>
          <a:bodyPr/>
          <a:lstStyle/>
          <a:p>
            <a:r>
              <a:rPr lang="en-US" dirty="0"/>
              <a:t>IRP inspection tool was used for examining the inside of the core vessel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51674-3B3D-406B-B7EB-7B129C013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346" y="7008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BB34DF10-879D-4DC2-A59C-84092EE4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86" y="1192126"/>
            <a:ext cx="3607606" cy="44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189FE08-2535-4731-854F-F45BF7BAA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821" y="5550739"/>
            <a:ext cx="305574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900" b="1" dirty="0">
                <a:latin typeface="Arial" panose="020B0604020202020204" pitchFamily="34" charset="0"/>
                <a:ea typeface="Times New Roman" panose="02020603050405020304" pitchFamily="18" charset="0"/>
              </a:rPr>
              <a:t>Sectioned view of the IRP inspection tool.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463DDDEF-619B-4E42-B3FD-CD8D244FA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/>
          <a:stretch/>
        </p:blipFill>
        <p:spPr bwMode="auto">
          <a:xfrm>
            <a:off x="7230983" y="784865"/>
            <a:ext cx="2970924" cy="21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759702-4CC8-40FA-997D-2DB84FADA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0984" y="2934009"/>
            <a:ext cx="29457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A view of the PBW.  Corrosion or buildup can be seen on and around the PBW, the reflective mirrors, and the halo monitors.</a:t>
            </a:r>
            <a:endParaRPr lang="en-US" altLang="en-US" sz="1000" dirty="0">
              <a:latin typeface="Arial" panose="020B0604020202020204" pitchFamily="34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F6554B45-E62C-4923-AF88-30931358F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38" y="3581791"/>
            <a:ext cx="3138012" cy="19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3CAB307-2F11-4A6F-AD70-A24669856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909" y="5619009"/>
            <a:ext cx="464166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Typical staining/discoloration of beamline windows (beamlines 15, 14B, 14A, and 13 are shown, from left to right, as examples).  The discoloration appears to be superficial in nature.</a:t>
            </a:r>
            <a:endParaRPr lang="en-US" altLang="en-US" sz="1000" dirty="0">
              <a:latin typeface="Arial" panose="020B0604020202020204" pitchFamily="34" charset="0"/>
            </a:endParaRP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15745401-672A-4737-ADF3-6B1FD88AB6D4}"/>
              </a:ext>
            </a:extLst>
          </p:cNvPr>
          <p:cNvSpPr/>
          <p:nvPr/>
        </p:nvSpPr>
        <p:spPr>
          <a:xfrm>
            <a:off x="10467450" y="568076"/>
            <a:ext cx="160712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T2 - McClintock</a:t>
            </a:r>
          </a:p>
        </p:txBody>
      </p:sp>
    </p:spTree>
    <p:extLst>
      <p:ext uri="{BB962C8B-B14F-4D97-AF65-F5344CB8AC3E}">
        <p14:creationId xmlns:p14="http://schemas.microsoft.com/office/powerpoint/2010/main" val="2890838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6C6B-E2F0-41D7-808F-C966FAA4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62" y="205914"/>
            <a:ext cx="11501908" cy="510909"/>
          </a:xfrm>
        </p:spPr>
        <p:txBody>
          <a:bodyPr/>
          <a:lstStyle/>
          <a:p>
            <a:r>
              <a:rPr lang="en-US" dirty="0"/>
              <a:t>Inspection of Core Vessel Surfaces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00389-A980-4326-B73B-702B4066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903B45-491A-4EB0-AAC2-27DA8D335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800" y="12536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36E50B90-78D4-4FF4-8EA1-91E19AE5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20" y="838987"/>
            <a:ext cx="6766144" cy="442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B4A3875-9CBE-491E-ACDA-7E89CD5AD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520" y="5358289"/>
            <a:ext cx="67661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A view of Beamlines 4B and 4A.  Beamline 4A window appears to be in good condition.  BL-4B window shows significant staining and/or pitting.  It is likely that BL-4B window was affected by the IRP-1 water leak.  The beam port for BL-4B is angled downwards, which enabled the port fill with water at the time of the leak. </a:t>
            </a:r>
            <a:endParaRPr lang="en-US" altLang="en-US" sz="11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64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C160-34CE-47D9-8F79-CDC63E06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2" y="217239"/>
            <a:ext cx="11372473" cy="880369"/>
          </a:xfrm>
        </p:spPr>
        <p:txBody>
          <a:bodyPr/>
          <a:lstStyle/>
          <a:p>
            <a:r>
              <a:rPr lang="en-US" dirty="0"/>
              <a:t>Ability of the Core Vessel and components to perform credited function is not adversely impacted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297B-0E01-40C5-AF9B-BE961675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371847"/>
            <a:ext cx="11369809" cy="4047778"/>
          </a:xfrm>
        </p:spPr>
        <p:txBody>
          <a:bodyPr/>
          <a:lstStyle/>
          <a:p>
            <a:r>
              <a:rPr lang="en-US" dirty="0"/>
              <a:t>FSAD-NF Section 5.2.8 defines the Core Vessel credited functions as:</a:t>
            </a:r>
          </a:p>
          <a:p>
            <a:pPr lvl="1"/>
            <a:r>
              <a:rPr lang="en-US" sz="2000" i="1" dirty="0"/>
              <a:t>“(1) retain liquid mercury in a confined location and (2) mitigate mercury vapor release inside the building”</a:t>
            </a:r>
          </a:p>
          <a:p>
            <a:r>
              <a:rPr lang="en-US" sz="2400" dirty="0"/>
              <a:t>The observed conditions do not adversely impact these functions as:</a:t>
            </a:r>
          </a:p>
          <a:p>
            <a:pPr lvl="1"/>
            <a:r>
              <a:rPr lang="en-US" sz="2000" dirty="0"/>
              <a:t>The PBW and CVIs are located above the height achievable by liquid mercury in a worst-case incident, therefore (1) is not affected</a:t>
            </a:r>
          </a:p>
          <a:p>
            <a:pPr lvl="1"/>
            <a:r>
              <a:rPr lang="en-US" sz="2000" dirty="0"/>
              <a:t>Mitigation of mercury vapor release inside the building (2) is not impacted due to:</a:t>
            </a:r>
          </a:p>
          <a:p>
            <a:pPr lvl="2"/>
            <a:r>
              <a:rPr lang="en-US" sz="1600" dirty="0"/>
              <a:t>Failure (leakage) of the window portion of the PBW would expose the Core Vessel atmosphere to the RTBT flight tube (accelerator) – not the inside of the Target Building</a:t>
            </a:r>
          </a:p>
          <a:p>
            <a:pPr lvl="2"/>
            <a:r>
              <a:rPr lang="en-US" sz="1600" dirty="0"/>
              <a:t>Failure (leakage) of the inner CVI windows does not expose the Core Vessel atmosphere to the building, but to an interstitial helium region that is isolated, pressurized and monitored</a:t>
            </a:r>
          </a:p>
          <a:p>
            <a:pPr lvl="1"/>
            <a:r>
              <a:rPr lang="en-US" sz="2000" dirty="0"/>
              <a:t>Each of these boundaries are actively monitored resulting in prompt discovery of a change in condition due to degradation.  Any change would be further evaluated by engineering and operations personnel.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847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23D2-0A54-443C-9128-40C494AB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5" y="182619"/>
            <a:ext cx="9588138" cy="510909"/>
          </a:xfrm>
        </p:spPr>
        <p:txBody>
          <a:bodyPr/>
          <a:lstStyle/>
          <a:p>
            <a:r>
              <a:rPr lang="en-US" dirty="0"/>
              <a:t>Challenges associated with IRP-2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5F261-BDAC-4A18-9353-C9D4D34A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45" y="1445711"/>
            <a:ext cx="5746659" cy="4702135"/>
          </a:xfrm>
        </p:spPr>
        <p:txBody>
          <a:bodyPr/>
          <a:lstStyle/>
          <a:p>
            <a:r>
              <a:rPr lang="en-US" sz="2000" b="1" dirty="0"/>
              <a:t>Goal</a:t>
            </a:r>
            <a:r>
              <a:rPr lang="en-US" sz="2000" dirty="0"/>
              <a:t>:  Needed to align all corresponding ports between IRP and ORP, and wanted better clearance between target nose and edges of IRP target port.</a:t>
            </a:r>
          </a:p>
          <a:p>
            <a:r>
              <a:rPr lang="en-US" sz="2000" b="1" dirty="0"/>
              <a:t>Challenges</a:t>
            </a:r>
            <a:r>
              <a:rPr lang="en-US" sz="2000" dirty="0"/>
              <a:t>:  No “as-built” survey performed during initial installation in 2005, and radiation levels now preclude ordinary survey/alignment measurement methods.  Had concerns that original installation might have involved some sort of “field-fit” modification.</a:t>
            </a:r>
          </a:p>
          <a:p>
            <a:r>
              <a:rPr lang="en-US" sz="2000" b="1" dirty="0"/>
              <a:t>Results</a:t>
            </a:r>
            <a:r>
              <a:rPr lang="en-US" sz="2000" dirty="0"/>
              <a:t>:  IRP-01 provided minimum target clearance of 0.097 inch.  IRP-02 provides clearance of 0.224 inch.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D562-F8EB-46C6-99D0-BFE3798E9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712415"/>
            <a:ext cx="2438400" cy="3239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DFE94-B8BD-4E24-9FB3-CF2524F9D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85" y="4077588"/>
            <a:ext cx="3900055" cy="21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1FBB-2C02-41ED-B91C-FF8C98BD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7" y="89688"/>
            <a:ext cx="11317096" cy="510909"/>
          </a:xfrm>
        </p:spPr>
        <p:txBody>
          <a:bodyPr/>
          <a:lstStyle/>
          <a:p>
            <a:r>
              <a:rPr lang="en-US" dirty="0"/>
              <a:t>IRP - ORP alignment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05FE-8B8C-49A0-B1D4-C1FD33AEE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153" y="4156244"/>
            <a:ext cx="7445789" cy="2209800"/>
          </a:xfrm>
        </p:spPr>
        <p:txBody>
          <a:bodyPr/>
          <a:lstStyle/>
          <a:p>
            <a:r>
              <a:rPr lang="en-US" sz="1600" dirty="0"/>
              <a:t>Positions and orientation of ORP V-block features were not documented during original installation by a regular “as-built” survey.</a:t>
            </a:r>
          </a:p>
          <a:p>
            <a:r>
              <a:rPr lang="en-US" sz="1600" dirty="0"/>
              <a:t>Instead, a fabricated “clocking ring” which was supposed to duplicate the geometry of the installed ORP.</a:t>
            </a:r>
          </a:p>
          <a:p>
            <a:r>
              <a:rPr lang="en-US" sz="1600" dirty="0"/>
              <a:t>Clocking ring showed unequal arc lengths, differing by up to 4 mm between arcs. (Turned out to be very wrong!)</a:t>
            </a:r>
          </a:p>
          <a:p>
            <a:r>
              <a:rPr lang="en-US" sz="1600" dirty="0"/>
              <a:t>However, this ring was used as the basis for setting the v-blocks on the IRP-2; no other information was available.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83CB539-5F5D-4185-BD8B-D71CFF1CD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64" y="3980624"/>
            <a:ext cx="2601500" cy="19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917B5D-B269-44AF-B1A9-338A39DE5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84" y="675932"/>
            <a:ext cx="5569106" cy="3361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C599A-60C1-47E0-932A-9D427C6B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8" y="607866"/>
            <a:ext cx="2386932" cy="3171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62E488-66FB-4B64-8CED-FE5998D1B33B}"/>
              </a:ext>
            </a:extLst>
          </p:cNvPr>
          <p:cNvSpPr txBox="1"/>
          <p:nvPr/>
        </p:nvSpPr>
        <p:spPr>
          <a:xfrm>
            <a:off x="439564" y="5934247"/>
            <a:ext cx="260150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Clocking ring artifact showed large deviations from equiangular 120-degree design spacing of V-blocks.</a:t>
            </a:r>
          </a:p>
        </p:txBody>
      </p:sp>
    </p:spTree>
    <p:extLst>
      <p:ext uri="{BB962C8B-B14F-4D97-AF65-F5344CB8AC3E}">
        <p14:creationId xmlns:p14="http://schemas.microsoft.com/office/powerpoint/2010/main" val="184176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E832-3274-40CF-BA34-686BE951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49" y="43921"/>
            <a:ext cx="11453248" cy="929485"/>
          </a:xfrm>
        </p:spPr>
        <p:txBody>
          <a:bodyPr/>
          <a:lstStyle/>
          <a:p>
            <a:r>
              <a:rPr lang="en-US" dirty="0"/>
              <a:t>IRP Inspection Tool was used to gain confidence about the as-built configuration of the ORP/IRP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182FC-F171-4621-9CF4-4B5C04344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6" y="4121714"/>
            <a:ext cx="3718005" cy="2091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ED042-73F8-4AB0-9CD5-A4709A1ED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68" y="1022733"/>
            <a:ext cx="2255704" cy="30076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88E6E4-2565-4E05-A8F7-91C861DFD86B}"/>
              </a:ext>
            </a:extLst>
          </p:cNvPr>
          <p:cNvSpPr txBox="1">
            <a:spLocks/>
          </p:cNvSpPr>
          <p:nvPr/>
        </p:nvSpPr>
        <p:spPr bwMode="auto">
          <a:xfrm>
            <a:off x="304726" y="1280918"/>
            <a:ext cx="7268975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Constructed a test fixture with v-block arrangement identical to that of the clocking ring.</a:t>
            </a:r>
          </a:p>
          <a:p>
            <a:r>
              <a:rPr lang="en-US" sz="1800" dirty="0"/>
              <a:t>Lowered into ORP and used a camera to read calibrated scales on the edges of the ORP ports.</a:t>
            </a:r>
          </a:p>
          <a:p>
            <a:r>
              <a:rPr lang="en-US" sz="1800" dirty="0"/>
              <a:t>This exercise indicated that a rotation of 0.3 degree would be needed to match the target port.</a:t>
            </a:r>
          </a:p>
          <a:p>
            <a:r>
              <a:rPr lang="en-US" sz="1800" dirty="0"/>
              <a:t>This rotation was applied to the v-blocks of the actual IRP, and it was installed.  </a:t>
            </a:r>
          </a:p>
          <a:p>
            <a:r>
              <a:rPr lang="en-US" sz="1800" dirty="0"/>
              <a:t>Last half-inch of seating IRP-02 into the ORP was not smooth eventually engaging with a bang! </a:t>
            </a:r>
          </a:p>
          <a:p>
            <a:r>
              <a:rPr lang="en-US" sz="1800" dirty="0"/>
              <a:t>Measurements on top of IRP showed apparent slight rotation and lateral displacement from expected position.</a:t>
            </a:r>
          </a:p>
          <a:p>
            <a:r>
              <a:rPr lang="en-US" sz="1800" dirty="0"/>
              <a:t>Misalignment was clearly visible from cameras mounted on the target carriage.</a:t>
            </a:r>
          </a:p>
        </p:txBody>
      </p:sp>
    </p:spTree>
    <p:extLst>
      <p:ext uri="{BB962C8B-B14F-4D97-AF65-F5344CB8AC3E}">
        <p14:creationId xmlns:p14="http://schemas.microsoft.com/office/powerpoint/2010/main" val="424942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9" name="Picture 3" descr="Full_Monolith_5_02_big-000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1804" y="1014617"/>
            <a:ext cx="8811683" cy="5344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8759476" y="2945111"/>
            <a:ext cx="1553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Service Bay</a:t>
            </a:r>
          </a:p>
        </p:txBody>
      </p:sp>
      <p:sp>
        <p:nvSpPr>
          <p:cNvPr id="551941" name="Line 5"/>
          <p:cNvSpPr>
            <a:spLocks noChangeShapeType="1"/>
          </p:cNvSpPr>
          <p:nvPr/>
        </p:nvSpPr>
        <p:spPr bwMode="auto">
          <a:xfrm flipV="1">
            <a:off x="3281704" y="2171135"/>
            <a:ext cx="1003300" cy="405580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6966880" y="5037123"/>
            <a:ext cx="218171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Target and Carriage Assembly</a:t>
            </a:r>
          </a:p>
        </p:txBody>
      </p:sp>
      <p:sp>
        <p:nvSpPr>
          <p:cNvPr id="551945" name="Line 9"/>
          <p:cNvSpPr>
            <a:spLocks noChangeShapeType="1"/>
          </p:cNvSpPr>
          <p:nvPr/>
        </p:nvSpPr>
        <p:spPr bwMode="auto">
          <a:xfrm flipH="1" flipV="1">
            <a:off x="6289486" y="3801314"/>
            <a:ext cx="994109" cy="1304791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1946" name="Text Box 10"/>
          <p:cNvSpPr txBox="1">
            <a:spLocks noChangeArrowheads="1"/>
          </p:cNvSpPr>
          <p:nvPr/>
        </p:nvSpPr>
        <p:spPr bwMode="auto">
          <a:xfrm>
            <a:off x="1663388" y="4438965"/>
            <a:ext cx="1721682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Neutron Beam Line</a:t>
            </a:r>
          </a:p>
        </p:txBody>
      </p:sp>
      <p:sp>
        <p:nvSpPr>
          <p:cNvPr id="551947" name="Line 11"/>
          <p:cNvSpPr>
            <a:spLocks noChangeShapeType="1"/>
          </p:cNvSpPr>
          <p:nvPr/>
        </p:nvSpPr>
        <p:spPr bwMode="auto">
          <a:xfrm flipV="1">
            <a:off x="3219169" y="3731481"/>
            <a:ext cx="1258446" cy="844245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4856504" y="3158589"/>
            <a:ext cx="713311" cy="1564427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281705" y="2808314"/>
            <a:ext cx="2059511" cy="962203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5684114" y="3915262"/>
            <a:ext cx="759889" cy="1404654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15788" y="3308666"/>
            <a:ext cx="1721682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Outer Reflector Plug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911288" y="4692966"/>
            <a:ext cx="1721682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Inner Reflector Plug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524188" y="5353366"/>
            <a:ext cx="1721682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Core Vessel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8205" y="36768"/>
            <a:ext cx="11892414" cy="1034129"/>
          </a:xfrm>
        </p:spPr>
        <p:txBody>
          <a:bodyPr/>
          <a:lstStyle/>
          <a:p>
            <a:r>
              <a:rPr lang="en-US" sz="2400" dirty="0"/>
              <a:t>The core vessel contains the inner and outer reflector plugs, neutron moderators, core vessel inserts (CVI), and interfaces with the target and proton beam window seals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01488" y="2152966"/>
            <a:ext cx="1721682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Shutter Drive Equipment Room</a:t>
            </a: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7587003" y="3165808"/>
            <a:ext cx="1220591" cy="846009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8480077" y="1471911"/>
            <a:ext cx="1735828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66000"/>
                    </a:schemeClr>
                  </a:outerShdw>
                </a:effectLst>
              </a:rPr>
              <a:t>T-Block Roof Shields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6228104" y="1667615"/>
            <a:ext cx="2300090" cy="96302"/>
          </a:xfrm>
          <a:prstGeom prst="line">
            <a:avLst/>
          </a:prstGeom>
          <a:noFill/>
          <a:ln w="25400">
            <a:solidFill>
              <a:srgbClr val="FF0000">
                <a:alpha val="75000"/>
              </a:srgbClr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82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DA7D-3F85-4198-9B4C-87BFC8EF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28" y="125242"/>
            <a:ext cx="11573293" cy="929485"/>
          </a:xfrm>
        </p:spPr>
        <p:txBody>
          <a:bodyPr/>
          <a:lstStyle/>
          <a:p>
            <a:r>
              <a:rPr lang="en-US" dirty="0"/>
              <a:t>Verification of v-block slippage, and final alignment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5369A6-52F0-4C59-86A0-4E497E21C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1919" y="3865891"/>
            <a:ext cx="3211040" cy="240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E5841-C4FD-4AAF-ABD1-16ADA9577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19" y="645826"/>
            <a:ext cx="3211040" cy="33654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93EE28-19DA-44CE-B365-D0FA7C369746}"/>
              </a:ext>
            </a:extLst>
          </p:cNvPr>
          <p:cNvSpPr txBox="1">
            <a:spLocks/>
          </p:cNvSpPr>
          <p:nvPr/>
        </p:nvSpPr>
        <p:spPr bwMode="auto">
          <a:xfrm>
            <a:off x="7078683" y="5833524"/>
            <a:ext cx="3277512" cy="3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Discovery of quarter-inch gouge left by sliding set-screw on IRP v-block.</a:t>
            </a:r>
          </a:p>
          <a:p>
            <a:endParaRPr lang="en-US" sz="2400" dirty="0"/>
          </a:p>
        </p:txBody>
      </p:sp>
      <p:pic>
        <p:nvPicPr>
          <p:cNvPr id="7" name="Picture 2" descr="image002">
            <a:extLst>
              <a:ext uri="{FF2B5EF4-FFF2-40B4-BE49-F238E27FC236}">
                <a16:creationId xmlns:a16="http://schemas.microsoft.com/office/drawing/2014/main" id="{CE96ADD5-27F0-4A02-8AF2-9C8C3EE55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92" y="4195939"/>
            <a:ext cx="4880774" cy="18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FB470A-B7F8-4D91-8ADA-06EBBBDAF371}"/>
              </a:ext>
            </a:extLst>
          </p:cNvPr>
          <p:cNvSpPr txBox="1">
            <a:spLocks/>
          </p:cNvSpPr>
          <p:nvPr/>
        </p:nvSpPr>
        <p:spPr bwMode="auto">
          <a:xfrm>
            <a:off x="197529" y="800322"/>
            <a:ext cx="6782146" cy="364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Measurements by LVDT feelers on target carriage confirmed unexpected IRP clocking, which reduced target clearance to an unacceptable level.</a:t>
            </a:r>
          </a:p>
          <a:p>
            <a:r>
              <a:rPr lang="en-US" sz="1400" dirty="0"/>
              <a:t>Working with engineering, several lines of evidence indicated that the clocking ring was inaccurate.</a:t>
            </a:r>
          </a:p>
          <a:p>
            <a:pPr lvl="1"/>
            <a:r>
              <a:rPr lang="en-US" sz="1400" dirty="0"/>
              <a:t>Meeting held between NTD and RAD to present path forward agree that IRP-02 needed to be re-set.</a:t>
            </a:r>
          </a:p>
          <a:p>
            <a:r>
              <a:rPr lang="en-US" sz="1400" dirty="0"/>
              <a:t>IRP was removed and one v-block was found to have slipped by 0.25 inch during installation.</a:t>
            </a:r>
          </a:p>
          <a:p>
            <a:r>
              <a:rPr lang="en-US" sz="1400" dirty="0"/>
              <a:t>V-blocks were reset to their nominal 120-degree positions, biased with a small rotation about the PBW port to improve clearance at the Target port.</a:t>
            </a:r>
          </a:p>
          <a:p>
            <a:r>
              <a:rPr lang="en-US" sz="1400" dirty="0"/>
              <a:t>Reinstallation was smooth, and LVDT feelers confirmed that Target port clearance of IRP-02 is better than that of IRP-01.</a:t>
            </a:r>
          </a:p>
          <a:p>
            <a:endParaRPr lang="en-US" sz="1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CE8C00-503C-4018-826A-DA9EE3BB0F93}"/>
              </a:ext>
            </a:extLst>
          </p:cNvPr>
          <p:cNvSpPr txBox="1">
            <a:spLocks/>
          </p:cNvSpPr>
          <p:nvPr/>
        </p:nvSpPr>
        <p:spPr bwMode="auto">
          <a:xfrm>
            <a:off x="1638426" y="6057678"/>
            <a:ext cx="4921505" cy="47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LVDT inspection tool was mounted on target carriage to check target port clearance.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0778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2" y="171115"/>
            <a:ext cx="12042183" cy="929485"/>
          </a:xfrm>
        </p:spPr>
        <p:txBody>
          <a:bodyPr/>
          <a:lstStyle/>
          <a:p>
            <a:r>
              <a:rPr lang="en-US" dirty="0"/>
              <a:t> IRP-2 was successfully aligned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044" y="930370"/>
            <a:ext cx="11628736" cy="494998"/>
          </a:xfrm>
        </p:spPr>
        <p:txBody>
          <a:bodyPr/>
          <a:lstStyle/>
          <a:p>
            <a:r>
              <a:rPr lang="en-US" sz="2200" b="1" dirty="0">
                <a:solidFill>
                  <a:srgbClr val="0070C0"/>
                </a:solidFill>
              </a:rPr>
              <a:t>We now have a very good understanding of how to align future IRPs accurately.</a:t>
            </a:r>
          </a:p>
          <a:p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24834" y="5493368"/>
            <a:ext cx="416812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/>
              <a:t>IRP-2 Image from target carriage after first installation.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70A8BE-B838-436C-BF08-98787F052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3" b="8994"/>
          <a:stretch/>
        </p:blipFill>
        <p:spPr>
          <a:xfrm>
            <a:off x="639271" y="1987631"/>
            <a:ext cx="5339257" cy="3378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995E3-E244-45DB-A335-93258D8E43CD}"/>
              </a:ext>
            </a:extLst>
          </p:cNvPr>
          <p:cNvSpPr txBox="1"/>
          <p:nvPr/>
        </p:nvSpPr>
        <p:spPr>
          <a:xfrm>
            <a:off x="-94720" y="2177763"/>
            <a:ext cx="88301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ORP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C2426-AD42-4509-9FB7-21AE0707138D}"/>
              </a:ext>
            </a:extLst>
          </p:cNvPr>
          <p:cNvSpPr txBox="1"/>
          <p:nvPr/>
        </p:nvSpPr>
        <p:spPr>
          <a:xfrm>
            <a:off x="-126716" y="4075740"/>
            <a:ext cx="88301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IRP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FF6FE-18F3-4D85-B9CC-331A17166513}"/>
              </a:ext>
            </a:extLst>
          </p:cNvPr>
          <p:cNvSpPr txBox="1"/>
          <p:nvPr/>
        </p:nvSpPr>
        <p:spPr>
          <a:xfrm>
            <a:off x="0" y="5320316"/>
            <a:ext cx="8830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Target flange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893CBF-1C4D-48E0-9DA1-19D5D69E0FAF}"/>
              </a:ext>
            </a:extLst>
          </p:cNvPr>
          <p:cNvCxnSpPr>
            <a:cxnSpLocks/>
          </p:cNvCxnSpPr>
          <p:nvPr/>
        </p:nvCxnSpPr>
        <p:spPr>
          <a:xfrm flipV="1">
            <a:off x="788291" y="5092900"/>
            <a:ext cx="733991" cy="430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48CEA2-44AD-432E-BF1A-A8880A08F018}"/>
              </a:ext>
            </a:extLst>
          </p:cNvPr>
          <p:cNvCxnSpPr>
            <a:cxnSpLocks/>
          </p:cNvCxnSpPr>
          <p:nvPr/>
        </p:nvCxnSpPr>
        <p:spPr>
          <a:xfrm flipV="1">
            <a:off x="566677" y="3996486"/>
            <a:ext cx="1795634" cy="201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127533-0297-4D4E-B601-FC1C71352482}"/>
              </a:ext>
            </a:extLst>
          </p:cNvPr>
          <p:cNvCxnSpPr>
            <a:cxnSpLocks/>
          </p:cNvCxnSpPr>
          <p:nvPr/>
        </p:nvCxnSpPr>
        <p:spPr>
          <a:xfrm>
            <a:off x="639271" y="2334729"/>
            <a:ext cx="956329" cy="2205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6235326-D765-4E0D-9BC5-B2BD7CA639CE}"/>
              </a:ext>
            </a:extLst>
          </p:cNvPr>
          <p:cNvSpPr/>
          <p:nvPr/>
        </p:nvSpPr>
        <p:spPr>
          <a:xfrm>
            <a:off x="1961237" y="3125309"/>
            <a:ext cx="177555" cy="683177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5C34A2-F0CD-481C-8BE9-0E429DC4B622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2112790" y="2555297"/>
            <a:ext cx="465375" cy="67006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9C9072-DFBC-41BC-BBEF-FEBADEBF8305}"/>
              </a:ext>
            </a:extLst>
          </p:cNvPr>
          <p:cNvCxnSpPr>
            <a:cxnSpLocks/>
          </p:cNvCxnSpPr>
          <p:nvPr/>
        </p:nvCxnSpPr>
        <p:spPr>
          <a:xfrm flipH="1" flipV="1">
            <a:off x="3587596" y="2606663"/>
            <a:ext cx="1004343" cy="60034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692D139-BE10-4468-888A-885E433C82AC}"/>
              </a:ext>
            </a:extLst>
          </p:cNvPr>
          <p:cNvSpPr/>
          <p:nvPr/>
        </p:nvSpPr>
        <p:spPr>
          <a:xfrm>
            <a:off x="4585667" y="3100776"/>
            <a:ext cx="177555" cy="683177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6512C-70C0-44FC-BC2C-E4AA5F028247}"/>
              </a:ext>
            </a:extLst>
          </p:cNvPr>
          <p:cNvSpPr txBox="1"/>
          <p:nvPr/>
        </p:nvSpPr>
        <p:spPr>
          <a:xfrm>
            <a:off x="1799804" y="2235486"/>
            <a:ext cx="27310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Misalignment shown by exposed edges of IRP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5D0560-850E-489A-B1A1-DF6A58663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22" y="1987632"/>
            <a:ext cx="6055309" cy="33789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8263B26-F1B6-4843-AE11-DF80BD414988}"/>
              </a:ext>
            </a:extLst>
          </p:cNvPr>
          <p:cNvSpPr txBox="1"/>
          <p:nvPr/>
        </p:nvSpPr>
        <p:spPr>
          <a:xfrm>
            <a:off x="7313274" y="5493368"/>
            <a:ext cx="377218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/>
              <a:t>IRP-2 Image from target carriage after correction.</a:t>
            </a:r>
          </a:p>
        </p:txBody>
      </p:sp>
    </p:spTree>
    <p:extLst>
      <p:ext uri="{BB962C8B-B14F-4D97-AF65-F5344CB8AC3E}">
        <p14:creationId xmlns:p14="http://schemas.microsoft.com/office/powerpoint/2010/main" val="212270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6F8F-2DF4-4AD6-BBAC-2CB138E6B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54" y="104539"/>
            <a:ext cx="10876184" cy="929485"/>
          </a:xfrm>
        </p:spPr>
        <p:txBody>
          <a:bodyPr/>
          <a:lstStyle/>
          <a:p>
            <a:r>
              <a:rPr lang="en-US" dirty="0"/>
              <a:t>Design of IRP-3: Lessons learned must translate into improved hardware and manufacturing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58BE-5CB7-4DB3-8D93-502BD98E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65" y="1074420"/>
            <a:ext cx="7254567" cy="4709160"/>
          </a:xfrm>
        </p:spPr>
        <p:txBody>
          <a:bodyPr/>
          <a:lstStyle/>
          <a:p>
            <a:r>
              <a:rPr lang="en-US" sz="2200" dirty="0"/>
              <a:t>The goal is for a robust design for both manufacturing and operations, balanced by enhancements to neutronic performance</a:t>
            </a:r>
          </a:p>
          <a:p>
            <a:r>
              <a:rPr lang="en-US" sz="2200" dirty="0"/>
              <a:t>The new design and manufacturing plan must reduce likelihood and consequences of past problems</a:t>
            </a:r>
          </a:p>
          <a:p>
            <a:pPr lvl="1"/>
            <a:r>
              <a:rPr lang="en-US" sz="2000" dirty="0"/>
              <a:t>Water leaks </a:t>
            </a:r>
          </a:p>
          <a:p>
            <a:pPr lvl="1"/>
            <a:r>
              <a:rPr lang="en-US" sz="2000" dirty="0"/>
              <a:t>Ease of assembly and in-process testing</a:t>
            </a:r>
          </a:p>
          <a:p>
            <a:pPr lvl="1"/>
            <a:r>
              <a:rPr lang="en-US" sz="2000" dirty="0"/>
              <a:t>Welding</a:t>
            </a:r>
          </a:p>
          <a:p>
            <a:pPr lvl="1"/>
            <a:r>
              <a:rPr lang="en-US" sz="2000" dirty="0"/>
              <a:t>Survey &amp; alignment issues</a:t>
            </a:r>
          </a:p>
          <a:p>
            <a:r>
              <a:rPr lang="en-US" sz="2200" dirty="0"/>
              <a:t>Concerns: </a:t>
            </a:r>
          </a:p>
          <a:p>
            <a:pPr lvl="1"/>
            <a:r>
              <a:rPr lang="en-US" sz="1800" dirty="0"/>
              <a:t>IRP fabrication is expensive and long lead</a:t>
            </a:r>
          </a:p>
          <a:p>
            <a:pPr lvl="1"/>
            <a:r>
              <a:rPr lang="en-US" sz="1800" dirty="0"/>
              <a:t>Operation of IRP-02 coincides with start of IRP-3 fabrication</a:t>
            </a:r>
          </a:p>
          <a:p>
            <a:pPr lvl="1"/>
            <a:r>
              <a:rPr lang="en-US" sz="1800" dirty="0"/>
              <a:t>SNS has no spare, nor any portion of a spare, so that a failure of this component could lead to a outage equal to the time for fabrication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107DE-94E4-4CC3-BC4B-6B5B96DB2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18670" r="48614" b="22662"/>
          <a:stretch/>
        </p:blipFill>
        <p:spPr>
          <a:xfrm rot="-600000">
            <a:off x="8191792" y="1166225"/>
            <a:ext cx="2107013" cy="5150475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764F7A8E-1F4F-4555-A67C-36A4F75A959D}"/>
              </a:ext>
            </a:extLst>
          </p:cNvPr>
          <p:cNvSpPr/>
          <p:nvPr/>
        </p:nvSpPr>
        <p:spPr>
          <a:xfrm>
            <a:off x="10483991" y="941617"/>
            <a:ext cx="160712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T5 - Janney</a:t>
            </a:r>
          </a:p>
        </p:txBody>
      </p:sp>
    </p:spTree>
    <p:extLst>
      <p:ext uri="{BB962C8B-B14F-4D97-AF65-F5344CB8AC3E}">
        <p14:creationId xmlns:p14="http://schemas.microsoft.com/office/powerpoint/2010/main" val="4204914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54E6-E7C0-2C43-B45D-37A363CF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75" y="234580"/>
            <a:ext cx="9962928" cy="929485"/>
          </a:xfrm>
        </p:spPr>
        <p:txBody>
          <a:bodyPr/>
          <a:lstStyle/>
          <a:p>
            <a:r>
              <a:rPr lang="en-US" dirty="0"/>
              <a:t>The new IRP-3 design addresses past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0A3F-432F-FF46-8D8A-892E90760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75" y="1412620"/>
            <a:ext cx="10888122" cy="4836382"/>
          </a:xfrm>
        </p:spPr>
        <p:txBody>
          <a:bodyPr/>
          <a:lstStyle/>
          <a:p>
            <a:r>
              <a:rPr lang="en-US" dirty="0"/>
              <a:t>Improvements to welding accessibility, preparations and processes</a:t>
            </a:r>
          </a:p>
          <a:p>
            <a:r>
              <a:rPr lang="en-US" dirty="0"/>
              <a:t>Change to cadmium application that will relieve tight tolerances impacting power limit</a:t>
            </a:r>
          </a:p>
          <a:p>
            <a:r>
              <a:rPr lang="en-US" dirty="0"/>
              <a:t>Piping layout within stack-up improved for access and assembly and mitigation of safety issues</a:t>
            </a:r>
          </a:p>
          <a:p>
            <a:r>
              <a:rPr lang="en-US" dirty="0"/>
              <a:t>Unnecessary metal is removed and geometries simplified</a:t>
            </a:r>
          </a:p>
          <a:p>
            <a:r>
              <a:rPr lang="en-US" dirty="0"/>
              <a:t>Minimize spaces for trapped water in the event of a future leak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1CAF9B-CF57-47B4-BCDA-292F4E586FB4}"/>
              </a:ext>
            </a:extLst>
          </p:cNvPr>
          <p:cNvSpPr txBox="1">
            <a:spLocks/>
          </p:cNvSpPr>
          <p:nvPr/>
        </p:nvSpPr>
        <p:spPr>
          <a:xfrm>
            <a:off x="320718" y="1205603"/>
            <a:ext cx="10853271" cy="5027855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IRP-3 will be contracted as </a:t>
            </a:r>
            <a:r>
              <a:rPr lang="en-US" i="1" dirty="0"/>
              <a:t>build to print </a:t>
            </a:r>
            <a:r>
              <a:rPr lang="en-US" dirty="0"/>
              <a:t>rather than </a:t>
            </a:r>
            <a:r>
              <a:rPr lang="en-US" i="1" dirty="0"/>
              <a:t>design and build</a:t>
            </a:r>
          </a:p>
          <a:p>
            <a:r>
              <a:rPr lang="en-US" dirty="0"/>
              <a:t>Work will be divided into 7 contracts rather than 2</a:t>
            </a:r>
          </a:p>
          <a:p>
            <a:pPr lvl="1"/>
            <a:r>
              <a:rPr lang="en-US" dirty="0"/>
              <a:t>This allows vendor choices to better match the type of work preformed and widens the pool of vendors</a:t>
            </a:r>
          </a:p>
          <a:p>
            <a:pPr lvl="1"/>
            <a:r>
              <a:rPr lang="en-US" dirty="0"/>
              <a:t>Reduces total risk and scope on a given vendor – problems in one area do not bleed across the entire project</a:t>
            </a:r>
          </a:p>
          <a:p>
            <a:pPr lvl="1"/>
            <a:r>
              <a:rPr lang="en-US" dirty="0"/>
              <a:t>Requires more SNS staff project management, which is planned and in place</a:t>
            </a:r>
          </a:p>
          <a:p>
            <a:r>
              <a:rPr lang="en-US" dirty="0"/>
              <a:t>Procurements begin with moderators and process development in FY18</a:t>
            </a:r>
          </a:p>
          <a:p>
            <a:r>
              <a:rPr lang="en-US" dirty="0"/>
              <a:t>Projected completion is 2022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1442B2-33AD-4F63-BF8C-89BB0FE8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36" y="124133"/>
            <a:ext cx="11710252" cy="929485"/>
          </a:xfrm>
        </p:spPr>
        <p:txBody>
          <a:bodyPr/>
          <a:lstStyle/>
          <a:p>
            <a:r>
              <a:rPr lang="en-US" dirty="0"/>
              <a:t>IRP-3 procurement plan is tailored to address past risk and project management issues</a:t>
            </a: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E8F6E6BC-9991-410B-A5F2-C6E9630F3CAD}"/>
              </a:ext>
            </a:extLst>
          </p:cNvPr>
          <p:cNvSpPr/>
          <p:nvPr/>
        </p:nvSpPr>
        <p:spPr>
          <a:xfrm>
            <a:off x="10433594" y="793980"/>
            <a:ext cx="1607123" cy="2656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T6 - Rosenblad</a:t>
            </a:r>
          </a:p>
        </p:txBody>
      </p:sp>
    </p:spTree>
    <p:extLst>
      <p:ext uri="{BB962C8B-B14F-4D97-AF65-F5344CB8AC3E}">
        <p14:creationId xmlns:p14="http://schemas.microsoft.com/office/powerpoint/2010/main" val="583760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63EB-0AD0-4C73-9EE2-8F966C82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75BB1-FC1A-4F8B-9360-DAE5D1432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IRP-1 completed a successful 12-year run with some inhibited performance over its extended life</a:t>
            </a:r>
          </a:p>
          <a:p>
            <a:r>
              <a:rPr lang="en-US" dirty="0"/>
              <a:t>IRP-2 arrived just in time and has been certified for operation</a:t>
            </a:r>
          </a:p>
          <a:p>
            <a:r>
              <a:rPr lang="en-US" dirty="0"/>
              <a:t>Design of IRP-3 is complete, and includes major changes to mitigate the operational and fabrication risks encountered with IRP-1 and  IRP-2</a:t>
            </a:r>
          </a:p>
          <a:p>
            <a:r>
              <a:rPr lang="en-US" dirty="0"/>
              <a:t>IRP management and manufacturing plans are in final draft; manufacturing plan details procurement strategy with a view to controlling costs and improving assurance of on-time delivery</a:t>
            </a:r>
          </a:p>
        </p:txBody>
      </p:sp>
    </p:spTree>
    <p:extLst>
      <p:ext uri="{BB962C8B-B14F-4D97-AF65-F5344CB8AC3E}">
        <p14:creationId xmlns:p14="http://schemas.microsoft.com/office/powerpoint/2010/main" val="49780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83" y="468015"/>
            <a:ext cx="5725683" cy="584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37" y="80815"/>
            <a:ext cx="11853949" cy="929485"/>
          </a:xfrm>
        </p:spPr>
        <p:txBody>
          <a:bodyPr/>
          <a:lstStyle/>
          <a:p>
            <a:r>
              <a:rPr lang="en-US" dirty="0"/>
              <a:t>The core vessel contains a significant amount of equipment</a:t>
            </a:r>
          </a:p>
        </p:txBody>
      </p:sp>
    </p:spTree>
    <p:extLst>
      <p:ext uri="{BB962C8B-B14F-4D97-AF65-F5344CB8AC3E}">
        <p14:creationId xmlns:p14="http://schemas.microsoft.com/office/powerpoint/2010/main" val="247092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ing in 10-20-05 524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24" y="937648"/>
            <a:ext cx="4274793" cy="53178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4" descr="\\NScD\Groups\NSSD\XFD\Target\1_6_Photos_old_target_folder\163_ReflectorPlugs\IRP\IRP Lift 3-13-06 7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85" y="840849"/>
            <a:ext cx="2455381" cy="3025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78" y="3169019"/>
            <a:ext cx="4966322" cy="295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0224" y="63963"/>
            <a:ext cx="11788292" cy="877163"/>
          </a:xfrm>
        </p:spPr>
        <p:txBody>
          <a:bodyPr/>
          <a:lstStyle/>
          <a:p>
            <a:r>
              <a:rPr lang="en-US" sz="3000" dirty="0"/>
              <a:t>The IRP is a large, complex and limited-life component of the neutron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A0999-67F1-4A08-8058-CC4D785CE23F}"/>
              </a:ext>
            </a:extLst>
          </p:cNvPr>
          <p:cNvSpPr txBox="1"/>
          <p:nvPr/>
        </p:nvSpPr>
        <p:spPr>
          <a:xfrm>
            <a:off x="4505682" y="4517341"/>
            <a:ext cx="21095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Photos of the original IRP-1 installation</a:t>
            </a:r>
          </a:p>
        </p:txBody>
      </p:sp>
    </p:spTree>
    <p:extLst>
      <p:ext uri="{BB962C8B-B14F-4D97-AF65-F5344CB8AC3E}">
        <p14:creationId xmlns:p14="http://schemas.microsoft.com/office/powerpoint/2010/main" val="247918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74812" y="1341292"/>
            <a:ext cx="8991600" cy="4626645"/>
            <a:chOff x="-44515" y="1519538"/>
            <a:chExt cx="9484359" cy="47073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19538"/>
              <a:ext cx="9220200" cy="4707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ight Arrow 3"/>
            <p:cNvSpPr/>
            <p:nvPr/>
          </p:nvSpPr>
          <p:spPr>
            <a:xfrm>
              <a:off x="-44515" y="3424995"/>
              <a:ext cx="3351307" cy="265341"/>
            </a:xfrm>
            <a:prstGeom prst="rightArrow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4726641" y="2844053"/>
              <a:ext cx="4585447" cy="2259106"/>
            </a:xfrm>
            <a:custGeom>
              <a:avLst/>
              <a:gdLst>
                <a:gd name="connsiteX0" fmla="*/ 13447 w 4585447"/>
                <a:gd name="connsiteY0" fmla="*/ 833718 h 2259106"/>
                <a:gd name="connsiteX1" fmla="*/ 0 w 4585447"/>
                <a:gd name="connsiteY1" fmla="*/ 1250576 h 2259106"/>
                <a:gd name="connsiteX2" fmla="*/ 1149724 w 4585447"/>
                <a:gd name="connsiteY2" fmla="*/ 1270747 h 2259106"/>
                <a:gd name="connsiteX3" fmla="*/ 1163171 w 4585447"/>
                <a:gd name="connsiteY3" fmla="*/ 1633818 h 2259106"/>
                <a:gd name="connsiteX4" fmla="*/ 1230406 w 4585447"/>
                <a:gd name="connsiteY4" fmla="*/ 1627094 h 2259106"/>
                <a:gd name="connsiteX5" fmla="*/ 1230406 w 4585447"/>
                <a:gd name="connsiteY5" fmla="*/ 2198594 h 2259106"/>
                <a:gd name="connsiteX6" fmla="*/ 4585447 w 4585447"/>
                <a:gd name="connsiteY6" fmla="*/ 2259106 h 2259106"/>
                <a:gd name="connsiteX7" fmla="*/ 4551830 w 4585447"/>
                <a:gd name="connsiteY7" fmla="*/ 0 h 2259106"/>
                <a:gd name="connsiteX8" fmla="*/ 4377018 w 4585447"/>
                <a:gd name="connsiteY8" fmla="*/ 26894 h 2259106"/>
                <a:gd name="connsiteX9" fmla="*/ 4377018 w 4585447"/>
                <a:gd name="connsiteY9" fmla="*/ 107576 h 2259106"/>
                <a:gd name="connsiteX10" fmla="*/ 2776818 w 4585447"/>
                <a:gd name="connsiteY10" fmla="*/ 107576 h 2259106"/>
                <a:gd name="connsiteX11" fmla="*/ 2790265 w 4585447"/>
                <a:gd name="connsiteY11" fmla="*/ 154641 h 2259106"/>
                <a:gd name="connsiteX12" fmla="*/ 1122830 w 4585447"/>
                <a:gd name="connsiteY12" fmla="*/ 161365 h 2259106"/>
                <a:gd name="connsiteX13" fmla="*/ 1122830 w 4585447"/>
                <a:gd name="connsiteY13" fmla="*/ 248771 h 2259106"/>
                <a:gd name="connsiteX14" fmla="*/ 0 w 4585447"/>
                <a:gd name="connsiteY14" fmla="*/ 242047 h 2259106"/>
                <a:gd name="connsiteX15" fmla="*/ 6724 w 4585447"/>
                <a:gd name="connsiteY15" fmla="*/ 578223 h 225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585447" h="2259106">
                  <a:moveTo>
                    <a:pt x="13447" y="833718"/>
                  </a:moveTo>
                  <a:lnTo>
                    <a:pt x="0" y="1250576"/>
                  </a:lnTo>
                  <a:lnTo>
                    <a:pt x="1149724" y="1270747"/>
                  </a:lnTo>
                  <a:lnTo>
                    <a:pt x="1163171" y="1633818"/>
                  </a:lnTo>
                  <a:lnTo>
                    <a:pt x="1230406" y="1627094"/>
                  </a:lnTo>
                  <a:lnTo>
                    <a:pt x="1230406" y="2198594"/>
                  </a:lnTo>
                  <a:lnTo>
                    <a:pt x="4585447" y="2259106"/>
                  </a:lnTo>
                  <a:lnTo>
                    <a:pt x="4551830" y="0"/>
                  </a:lnTo>
                  <a:lnTo>
                    <a:pt x="4377018" y="26894"/>
                  </a:lnTo>
                  <a:lnTo>
                    <a:pt x="4377018" y="107576"/>
                  </a:lnTo>
                  <a:lnTo>
                    <a:pt x="2776818" y="107576"/>
                  </a:lnTo>
                  <a:lnTo>
                    <a:pt x="2790265" y="154641"/>
                  </a:lnTo>
                  <a:lnTo>
                    <a:pt x="1122830" y="161365"/>
                  </a:lnTo>
                  <a:lnTo>
                    <a:pt x="1122830" y="248771"/>
                  </a:lnTo>
                  <a:lnTo>
                    <a:pt x="0" y="242047"/>
                  </a:lnTo>
                  <a:lnTo>
                    <a:pt x="6724" y="578223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42856" y="3149743"/>
              <a:ext cx="2796988" cy="37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Rolling Carriage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8434667" y="3334409"/>
              <a:ext cx="4773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943601" y="3344725"/>
              <a:ext cx="67011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1132067" y="3379168"/>
              <a:ext cx="1687333" cy="31314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PROTONS 60 Hz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9164" y="3283887"/>
              <a:ext cx="89804" cy="5259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6377" y="88901"/>
            <a:ext cx="11845637" cy="929485"/>
          </a:xfrm>
        </p:spPr>
        <p:txBody>
          <a:bodyPr/>
          <a:lstStyle/>
          <a:p>
            <a:r>
              <a:rPr lang="en-US" dirty="0"/>
              <a:t>The lower segment of the IRP is inaccessible, and contains the neutron moderators, poisons and decouplers</a:t>
            </a:r>
          </a:p>
        </p:txBody>
      </p:sp>
    </p:spTree>
    <p:extLst>
      <p:ext uri="{BB962C8B-B14F-4D97-AF65-F5344CB8AC3E}">
        <p14:creationId xmlns:p14="http://schemas.microsoft.com/office/powerpoint/2010/main" val="246993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6378" y="1209578"/>
            <a:ext cx="9400735" cy="513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The first leak was identified in early Fall 2016</a:t>
            </a:r>
          </a:p>
          <a:p>
            <a:pPr lvl="1"/>
            <a:r>
              <a:rPr lang="en-US" dirty="0">
                <a:latin typeface="+mj-lt"/>
              </a:rPr>
              <a:t>Remained small at approximately 0.5 gallons per day</a:t>
            </a:r>
          </a:p>
          <a:p>
            <a:pPr lvl="1"/>
            <a:r>
              <a:rPr lang="en-US" dirty="0">
                <a:latin typeface="+mj-lt"/>
              </a:rPr>
              <a:t>Located in the proton beam window</a:t>
            </a:r>
          </a:p>
          <a:p>
            <a:pPr lvl="1"/>
            <a:r>
              <a:rPr lang="en-US" dirty="0">
                <a:latin typeface="+mj-lt"/>
              </a:rPr>
              <a:t>Issue was resolved after Proton Beam Window (PBW) changeout</a:t>
            </a:r>
          </a:p>
          <a:p>
            <a:r>
              <a:rPr lang="en-US" sz="2400" dirty="0">
                <a:latin typeface="+mj-lt"/>
              </a:rPr>
              <a:t>The second leak was identified November 14, 2016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j-lt"/>
              </a:rPr>
              <a:t>The leak rate continued to increase and required engineering solution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j-lt"/>
              </a:rPr>
              <a:t>After a major effort to design and install a leak collection system, the second leak was successfully managed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j-lt"/>
              </a:rPr>
              <a:t>Loss of neutron science on BL4A due to collection of water in beam tube</a:t>
            </a: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16378" y="160867"/>
            <a:ext cx="1199526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006C3A"/>
                </a:solidFill>
                <a:latin typeface="+mj-lt"/>
              </a:rPr>
              <a:t>Review of status in March 2017: water leaks into the SNS target system core vessel developed in IRP-1</a:t>
            </a:r>
          </a:p>
        </p:txBody>
      </p:sp>
    </p:spTree>
    <p:extLst>
      <p:ext uri="{BB962C8B-B14F-4D97-AF65-F5344CB8AC3E}">
        <p14:creationId xmlns:p14="http://schemas.microsoft.com/office/powerpoint/2010/main" val="338387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76" y="3286070"/>
            <a:ext cx="4631582" cy="287197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7524427" y="4629385"/>
            <a:ext cx="2303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05235" y="1947980"/>
            <a:ext cx="333855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The Core Vessel/Drain Line/Stand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Pipe was design such that the volume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capacity at the top of the Stand Pipe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is greater than the amount of mercury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that is postulated to drain into the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Core Vessel (182 gallons)</a:t>
            </a:r>
          </a:p>
        </p:txBody>
      </p:sp>
      <p:cxnSp>
        <p:nvCxnSpPr>
          <p:cNvPr id="12" name="Straight Arrow Connector 11"/>
          <p:cNvCxnSpPr>
            <a:cxnSpLocks/>
            <a:stCxn id="11" idx="2"/>
          </p:cNvCxnSpPr>
          <p:nvPr/>
        </p:nvCxnSpPr>
        <p:spPr>
          <a:xfrm flipH="1">
            <a:off x="7611103" y="3037509"/>
            <a:ext cx="1063408" cy="14922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11" idx="2"/>
          </p:cNvCxnSpPr>
          <p:nvPr/>
        </p:nvCxnSpPr>
        <p:spPr>
          <a:xfrm>
            <a:off x="8674511" y="3037509"/>
            <a:ext cx="1153019" cy="15321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61" y="72977"/>
            <a:ext cx="11873492" cy="1348061"/>
          </a:xfrm>
        </p:spPr>
        <p:txBody>
          <a:bodyPr/>
          <a:lstStyle/>
          <a:p>
            <a:r>
              <a:rPr lang="en-US" dirty="0"/>
              <a:t>The Core Vessel drain system became an integral part of facility operation – regular pumping to the Low Level Liquid Waste tanks was required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5027" y="1430163"/>
            <a:ext cx="4885102" cy="3541580"/>
            <a:chOff x="1281626" y="992578"/>
            <a:chExt cx="8017522" cy="5692894"/>
          </a:xfrm>
        </p:grpSpPr>
        <p:pic>
          <p:nvPicPr>
            <p:cNvPr id="1026" name="Picture 1" descr="image0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26" y="992578"/>
              <a:ext cx="6193395" cy="569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19264" y="3528476"/>
              <a:ext cx="2979884" cy="39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Stand Pipe in Service Bay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7215719" y="3839025"/>
              <a:ext cx="381818" cy="6639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521411" y="3870110"/>
              <a:ext cx="804773" cy="397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6” 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7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05" y="76201"/>
            <a:ext cx="11749688" cy="929485"/>
          </a:xfrm>
        </p:spPr>
        <p:txBody>
          <a:bodyPr/>
          <a:lstStyle/>
          <a:p>
            <a:r>
              <a:rPr lang="en-US" dirty="0"/>
              <a:t>BL-4B CVI channel accumulated water, preventing neutron science activities</a:t>
            </a:r>
          </a:p>
        </p:txBody>
      </p:sp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955374"/>
            <a:ext cx="6839882" cy="529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66211" y="1206868"/>
            <a:ext cx="2882982" cy="2086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BL-4B has the only canted (-4</a:t>
            </a:r>
            <a:r>
              <a:rPr lang="en-US" baseline="30000" dirty="0"/>
              <a:t>o</a:t>
            </a:r>
            <a:r>
              <a:rPr lang="en-US" dirty="0"/>
              <a:t>) CVI channel – has capacity to accumulate ~3.2 liters of water before equilibrium is reached – probably wicking between IRP and Outer Reflector Plug (ORP)</a:t>
            </a:r>
          </a:p>
        </p:txBody>
      </p:sp>
      <p:cxnSp>
        <p:nvCxnSpPr>
          <p:cNvPr id="5" name="Straight Arrow Connector 4"/>
          <p:cNvCxnSpPr>
            <a:cxnSpLocks/>
            <a:stCxn id="4" idx="1"/>
          </p:cNvCxnSpPr>
          <p:nvPr/>
        </p:nvCxnSpPr>
        <p:spPr>
          <a:xfrm flipH="1">
            <a:off x="6551613" y="2250231"/>
            <a:ext cx="2514598" cy="19284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5868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7416</TotalTime>
  <Words>2374</Words>
  <Application>Microsoft Office PowerPoint</Application>
  <PresentationFormat>Custom</PresentationFormat>
  <Paragraphs>233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Arial Narrow</vt:lpstr>
      <vt:lpstr>Calibri</vt:lpstr>
      <vt:lpstr>Times New Roman</vt:lpstr>
      <vt:lpstr>Presentations (Wide Screen)</vt:lpstr>
      <vt:lpstr>Overview of Inner Reflector Plug (IRP) Issues</vt:lpstr>
      <vt:lpstr>Outline</vt:lpstr>
      <vt:lpstr>The core vessel contains the inner and outer reflector plugs, neutron moderators, core vessel inserts (CVI), and interfaces with the target and proton beam window seals</vt:lpstr>
      <vt:lpstr>The core vessel contains a significant amount of equipment</vt:lpstr>
      <vt:lpstr>The IRP is a large, complex and limited-life component of the neutron source</vt:lpstr>
      <vt:lpstr>The lower segment of the IRP is inaccessible, and contains the neutron moderators, poisons and decouplers</vt:lpstr>
      <vt:lpstr>PowerPoint Presentation</vt:lpstr>
      <vt:lpstr>The Core Vessel drain system became an integral part of facility operation – regular pumping to the Low Level Liquid Waste tanks was required</vt:lpstr>
      <vt:lpstr>BL-4B CVI channel accumulated water, preventing neutron science activities</vt:lpstr>
      <vt:lpstr>The actual leak was in an inaccessible location buried within the IRP stack up</vt:lpstr>
      <vt:lpstr>A coupling was designed to seal the emanation point and port the water away</vt:lpstr>
      <vt:lpstr>Operational and safety issues required the water to be routed outside the core vessel (vacuum jacket integrity, low level liquid waste, BL-4B) </vt:lpstr>
      <vt:lpstr>Since March 2017</vt:lpstr>
      <vt:lpstr>PowerPoint Presentation</vt:lpstr>
      <vt:lpstr>PowerPoint Presentation</vt:lpstr>
      <vt:lpstr>After delivery to SNS a vacuum leak was detected in the water piping for IRP-2 within the Intermediate IRP during onsite acceptance testing</vt:lpstr>
      <vt:lpstr>The leak was not big enough to leak water, but mitigation plans were considered to prevent future issues </vt:lpstr>
      <vt:lpstr>IRP-2 Drain Hole Activity</vt:lpstr>
      <vt:lpstr>IRP-1 Removal Operations: Upper Segment </vt:lpstr>
      <vt:lpstr>IRP-1 Removal Operations: Middle Segment</vt:lpstr>
      <vt:lpstr>IRP-1 Removal Operations: Lower Segment</vt:lpstr>
      <vt:lpstr>IRP-1 was successfully removed and stored in shielded casks</vt:lpstr>
      <vt:lpstr>IRP replacement activities enabled Core Vessel inspection</vt:lpstr>
      <vt:lpstr>IRP inspection tool was used for examining the inside of the core vessel</vt:lpstr>
      <vt:lpstr>Inspection of Core Vessel Surfaces</vt:lpstr>
      <vt:lpstr>Ability of the Core Vessel and components to perform credited function is not adversely impacted</vt:lpstr>
      <vt:lpstr>Challenges associated with IRP-2 alignment</vt:lpstr>
      <vt:lpstr>IRP - ORP alignment system</vt:lpstr>
      <vt:lpstr>IRP Inspection Tool was used to gain confidence about the as-built configuration of the ORP/IRP configuration</vt:lpstr>
      <vt:lpstr>Verification of v-block slippage, and final alignment</vt:lpstr>
      <vt:lpstr> IRP-2 was successfully aligned </vt:lpstr>
      <vt:lpstr>Design of IRP-3: Lessons learned must translate into improved hardware and manufacturing processes</vt:lpstr>
      <vt:lpstr>The new IRP-3 design addresses past problems</vt:lpstr>
      <vt:lpstr>IRP-3 procurement plan is tailored to address past risk and project management issues</vt:lpstr>
      <vt:lpstr>Summary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LaRue, Vicki M.</dc:creator>
  <cp:keywords/>
  <dc:description/>
  <cp:lastModifiedBy>Eady, Lisa B.</cp:lastModifiedBy>
  <cp:revision>237</cp:revision>
  <cp:lastPrinted>2018-05-14T13:07:58Z</cp:lastPrinted>
  <dcterms:created xsi:type="dcterms:W3CDTF">2015-03-03T13:47:39Z</dcterms:created>
  <dcterms:modified xsi:type="dcterms:W3CDTF">2018-05-14T15:12:59Z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