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44" r:id="rId5"/>
    <p:sldMasterId id="2147483952" r:id="rId6"/>
  </p:sldMasterIdLst>
  <p:notesMasterIdLst>
    <p:notesMasterId r:id="rId30"/>
  </p:notesMasterIdLst>
  <p:sldIdLst>
    <p:sldId id="258" r:id="rId7"/>
    <p:sldId id="286" r:id="rId8"/>
    <p:sldId id="270" r:id="rId9"/>
    <p:sldId id="259" r:id="rId10"/>
    <p:sldId id="277" r:id="rId11"/>
    <p:sldId id="264" r:id="rId12"/>
    <p:sldId id="284" r:id="rId13"/>
    <p:sldId id="263" r:id="rId14"/>
    <p:sldId id="265" r:id="rId15"/>
    <p:sldId id="260" r:id="rId16"/>
    <p:sldId id="271" r:id="rId17"/>
    <p:sldId id="275" r:id="rId18"/>
    <p:sldId id="268" r:id="rId19"/>
    <p:sldId id="269" r:id="rId20"/>
    <p:sldId id="272" r:id="rId21"/>
    <p:sldId id="283" r:id="rId22"/>
    <p:sldId id="262" r:id="rId23"/>
    <p:sldId id="285" r:id="rId24"/>
    <p:sldId id="266" r:id="rId25"/>
    <p:sldId id="279" r:id="rId26"/>
    <p:sldId id="280" r:id="rId27"/>
    <p:sldId id="281" r:id="rId28"/>
    <p:sldId id="282"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D2C9"/>
    <a:srgbClr val="1FC9D1"/>
    <a:srgbClr val="15C3DB"/>
    <a:srgbClr val="09BDE7"/>
    <a:srgbClr val="1E7640"/>
    <a:srgbClr val="89CC40"/>
    <a:srgbClr val="1AB0B8"/>
    <a:srgbClr val="21D6D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634" autoAdjust="0"/>
  </p:normalViewPr>
  <p:slideViewPr>
    <p:cSldViewPr showGuides="1">
      <p:cViewPr varScale="1">
        <p:scale>
          <a:sx n="128" d="100"/>
          <a:sy n="128" d="100"/>
        </p:scale>
        <p:origin x="756" y="1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Carryover $M </a:t>
            </a:r>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110166400"/>
        <c:axId val="110167936"/>
      </c:barChart>
      <c:catAx>
        <c:axId val="110166400"/>
        <c:scaling>
          <c:orientation val="minMax"/>
        </c:scaling>
        <c:delete val="0"/>
        <c:axPos val="b"/>
        <c:numFmt formatCode="General" sourceLinked="1"/>
        <c:majorTickMark val="out"/>
        <c:minorTickMark val="none"/>
        <c:tickLblPos val="nextTo"/>
        <c:crossAx val="110167936"/>
        <c:crosses val="autoZero"/>
        <c:auto val="1"/>
        <c:lblAlgn val="ctr"/>
        <c:lblOffset val="100"/>
        <c:noMultiLvlLbl val="0"/>
      </c:catAx>
      <c:valAx>
        <c:axId val="110167936"/>
        <c:scaling>
          <c:orientation val="minMax"/>
          <c:max val="6"/>
          <c:min val="0"/>
        </c:scaling>
        <c:delete val="0"/>
        <c:axPos val="l"/>
        <c:majorGridlines/>
        <c:numFmt formatCode="_(&quot;$&quot;* #,##0.00_);_(&quot;$&quot;* \(#,##0.00\);_(&quot;$&quot;* &quot;-&quot;??_);_(@_)" sourceLinked="1"/>
        <c:majorTickMark val="out"/>
        <c:minorTickMark val="none"/>
        <c:tickLblPos val="nextTo"/>
        <c:crossAx val="110166400"/>
        <c:crosses val="autoZero"/>
        <c:crossBetween val="between"/>
        <c:majorUnit val="1"/>
        <c:minorUnit val="0.2"/>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AIP</a:t>
            </a:r>
            <a:r>
              <a:rPr lang="en-US" b="1" baseline="0" dirty="0"/>
              <a:t> New Funding $M</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'[Chart in Microsoft PowerPoint]Summary'!$H$47:$R$47</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'[Chart in Microsoft PowerPoint]Summary'!$H$48:$R$48</c:f>
              <c:numCache>
                <c:formatCode>_("$"* #,##0.00_);_("$"* \(#,##0.00\);_("$"* "-"??_);_(@_)</c:formatCode>
                <c:ptCount val="11"/>
                <c:pt idx="0">
                  <c:v>8.98</c:v>
                </c:pt>
                <c:pt idx="1">
                  <c:v>8</c:v>
                </c:pt>
                <c:pt idx="2">
                  <c:v>5</c:v>
                </c:pt>
                <c:pt idx="3">
                  <c:v>5</c:v>
                </c:pt>
                <c:pt idx="4">
                  <c:v>5.5</c:v>
                </c:pt>
                <c:pt idx="5">
                  <c:v>4</c:v>
                </c:pt>
                <c:pt idx="6">
                  <c:v>2.77</c:v>
                </c:pt>
                <c:pt idx="7">
                  <c:v>2</c:v>
                </c:pt>
                <c:pt idx="8">
                  <c:v>1.5</c:v>
                </c:pt>
                <c:pt idx="9">
                  <c:v>2</c:v>
                </c:pt>
                <c:pt idx="10">
                  <c:v>2</c:v>
                </c:pt>
              </c:numCache>
            </c:numRef>
          </c:val>
          <c:extLst>
            <c:ext xmlns:c16="http://schemas.microsoft.com/office/drawing/2014/chart" uri="{C3380CC4-5D6E-409C-BE32-E72D297353CC}">
              <c16:uniqueId val="{00000000-C2EF-4AF6-BF9E-03E31E17D03E}"/>
            </c:ext>
          </c:extLst>
        </c:ser>
        <c:dLbls>
          <c:showLegendKey val="0"/>
          <c:showVal val="0"/>
          <c:showCatName val="0"/>
          <c:showSerName val="0"/>
          <c:showPercent val="0"/>
          <c:showBubbleSize val="0"/>
        </c:dLbls>
        <c:gapWidth val="219"/>
        <c:overlap val="-27"/>
        <c:axId val="595920960"/>
        <c:axId val="595915384"/>
      </c:barChart>
      <c:catAx>
        <c:axId val="59592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5915384"/>
        <c:crosses val="autoZero"/>
        <c:auto val="1"/>
        <c:lblAlgn val="ctr"/>
        <c:lblOffset val="100"/>
        <c:noMultiLvlLbl val="0"/>
      </c:catAx>
      <c:valAx>
        <c:axId val="5959153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5920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Costed $M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7817405177294"/>
          <c:y val="0.19486107340030773"/>
          <c:w val="0.85991885389326339"/>
          <c:h val="0.72088764946048411"/>
        </c:manualLayout>
      </c:layout>
      <c:barChart>
        <c:barDir val="col"/>
        <c:grouping val="clustered"/>
        <c:varyColors val="0"/>
        <c:ser>
          <c:idx val="0"/>
          <c:order val="0"/>
          <c:spPr>
            <a:solidFill>
              <a:schemeClr val="accent1"/>
            </a:solidFill>
            <a:ln>
              <a:noFill/>
            </a:ln>
            <a:effectLst/>
          </c:spPr>
          <c:invertIfNegative val="0"/>
          <c:cat>
            <c:numRef>
              <c:f>'[Chart in Microsoft PowerPoint]Summary'!$H$49:$R$49</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'[Chart in Microsoft PowerPoint]Summary'!$H$50:$R$50</c:f>
              <c:numCache>
                <c:formatCode>_("$"* #,##0.00_);_("$"* \(#,##0.00\);_("$"* "-"??_);_(@_)</c:formatCode>
                <c:ptCount val="11"/>
                <c:pt idx="0">
                  <c:v>4.6413229999999999</c:v>
                </c:pt>
                <c:pt idx="1">
                  <c:v>8.1377220000000001</c:v>
                </c:pt>
                <c:pt idx="2">
                  <c:v>6.3122109999999996</c:v>
                </c:pt>
                <c:pt idx="3">
                  <c:v>6.623291</c:v>
                </c:pt>
                <c:pt idx="4">
                  <c:v>3.1871130000000001</c:v>
                </c:pt>
                <c:pt idx="5">
                  <c:v>3.0619399999999999</c:v>
                </c:pt>
                <c:pt idx="6">
                  <c:v>3.9190999999999998</c:v>
                </c:pt>
                <c:pt idx="7">
                  <c:v>3.76</c:v>
                </c:pt>
                <c:pt idx="8">
                  <c:v>4.8</c:v>
                </c:pt>
                <c:pt idx="9">
                  <c:v>2.5270000000000001</c:v>
                </c:pt>
                <c:pt idx="10">
                  <c:v>1.99</c:v>
                </c:pt>
              </c:numCache>
            </c:numRef>
          </c:val>
          <c:extLst>
            <c:ext xmlns:c16="http://schemas.microsoft.com/office/drawing/2014/chart" uri="{C3380CC4-5D6E-409C-BE32-E72D297353CC}">
              <c16:uniqueId val="{00000000-CA47-4967-8CE6-7F2E1935F1E0}"/>
            </c:ext>
          </c:extLst>
        </c:ser>
        <c:dLbls>
          <c:showLegendKey val="0"/>
          <c:showVal val="0"/>
          <c:showCatName val="0"/>
          <c:showSerName val="0"/>
          <c:showPercent val="0"/>
          <c:showBubbleSize val="0"/>
        </c:dLbls>
        <c:gapWidth val="219"/>
        <c:overlap val="-27"/>
        <c:axId val="594592312"/>
        <c:axId val="594593624"/>
      </c:barChart>
      <c:catAx>
        <c:axId val="59459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593624"/>
        <c:crosses val="autoZero"/>
        <c:auto val="1"/>
        <c:lblAlgn val="ctr"/>
        <c:lblOffset val="100"/>
        <c:noMultiLvlLbl val="0"/>
      </c:catAx>
      <c:valAx>
        <c:axId val="5945936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592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Carryover  $M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'[Chart in Microsoft PowerPoint]Summary'!$H$51:$R$51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'[Chart in Microsoft PowerPoint]Summary'!$H$52:$R$52</c:f>
              <c:numCache>
                <c:formatCode>_("$"* #,##0.00_);_("$"* \(#,##0.00\);_("$"* "-"??_);_(@_)</c:formatCode>
                <c:ptCount val="11"/>
                <c:pt idx="0">
                  <c:v>1</c:v>
                </c:pt>
                <c:pt idx="1">
                  <c:v>5.3505177300000017</c:v>
                </c:pt>
                <c:pt idx="2">
                  <c:v>5.2127949400000038</c:v>
                </c:pt>
                <c:pt idx="3">
                  <c:v>3.9005829400000058</c:v>
                </c:pt>
                <c:pt idx="4">
                  <c:v>2.2772926800000044</c:v>
                </c:pt>
                <c:pt idx="5">
                  <c:v>4.590181830000005</c:v>
                </c:pt>
                <c:pt idx="6">
                  <c:v>5.5282409000000063</c:v>
                </c:pt>
                <c:pt idx="7">
                  <c:v>4.38</c:v>
                </c:pt>
                <c:pt idx="8">
                  <c:v>3.25</c:v>
                </c:pt>
                <c:pt idx="9" formatCode="General">
                  <c:v>1.37</c:v>
                </c:pt>
                <c:pt idx="10" formatCode="General">
                  <c:v>0.8</c:v>
                </c:pt>
              </c:numCache>
            </c:numRef>
          </c:val>
          <c:extLst>
            <c:ext xmlns:c16="http://schemas.microsoft.com/office/drawing/2014/chart" uri="{C3380CC4-5D6E-409C-BE32-E72D297353CC}">
              <c16:uniqueId val="{00000000-3B71-4C59-8862-BB1B80CCBD2C}"/>
            </c:ext>
          </c:extLst>
        </c:ser>
        <c:dLbls>
          <c:showLegendKey val="0"/>
          <c:showVal val="0"/>
          <c:showCatName val="0"/>
          <c:showSerName val="0"/>
          <c:showPercent val="0"/>
          <c:showBubbleSize val="0"/>
        </c:dLbls>
        <c:gapWidth val="219"/>
        <c:overlap val="-27"/>
        <c:axId val="353987432"/>
        <c:axId val="353986776"/>
      </c:barChart>
      <c:catAx>
        <c:axId val="35398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986776"/>
        <c:crosses val="autoZero"/>
        <c:auto val="1"/>
        <c:lblAlgn val="ctr"/>
        <c:lblOffset val="100"/>
        <c:noMultiLvlLbl val="0"/>
      </c:catAx>
      <c:valAx>
        <c:axId val="35398677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987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40" y="0"/>
            <a:ext cx="3038475" cy="465138"/>
          </a:xfrm>
          <a:prstGeom prst="rect">
            <a:avLst/>
          </a:prstGeom>
        </p:spPr>
        <p:txBody>
          <a:bodyPr vert="horz" lIns="91440" tIns="45720" rIns="91440" bIns="45720" rtlCol="0"/>
          <a:lstStyle>
            <a:lvl1pPr algn="r">
              <a:defRPr sz="1200"/>
            </a:lvl1pPr>
          </a:lstStyle>
          <a:p>
            <a:fld id="{3EB055B7-5B85-4B71-8CE7-AC0E5B9435F0}" type="datetimeFigureOut">
              <a:rPr lang="en-US" smtClean="0"/>
              <a:t>5/14/2018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1440" tIns="45720" rIns="91440" bIns="45720" rtlCol="0" anchor="b"/>
          <a:lstStyle>
            <a:lvl1pPr algn="r">
              <a:defRPr sz="1200"/>
            </a:lvl1pPr>
          </a:lstStyle>
          <a:p>
            <a:fld id="{84409D43-AD1F-41AE-AAB1-3FD697B2AE56}" type="slidenum">
              <a:rPr lang="en-US" smtClean="0"/>
              <a:t>‹#›</a:t>
            </a:fld>
            <a:endParaRPr lang="en-US" dirty="0"/>
          </a:p>
        </p:txBody>
      </p:sp>
    </p:spTree>
    <p:extLst>
      <p:ext uri="{BB962C8B-B14F-4D97-AF65-F5344CB8AC3E}">
        <p14:creationId xmlns:p14="http://schemas.microsoft.com/office/powerpoint/2010/main" val="1611426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9D43-AD1F-41AE-AAB1-3FD697B2AE56}" type="slidenum">
              <a:rPr lang="en-US" smtClean="0"/>
              <a:t>3</a:t>
            </a:fld>
            <a:endParaRPr lang="en-US" dirty="0"/>
          </a:p>
        </p:txBody>
      </p:sp>
    </p:spTree>
    <p:extLst>
      <p:ext uri="{BB962C8B-B14F-4D97-AF65-F5344CB8AC3E}">
        <p14:creationId xmlns:p14="http://schemas.microsoft.com/office/powerpoint/2010/main" val="147747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1C54A-31CC-4162-9A17-9D2E485FF94F}" type="slidenum">
              <a:rPr lang="en-US" smtClean="0"/>
              <a:t>4</a:t>
            </a:fld>
            <a:endParaRPr lang="en-US" dirty="0"/>
          </a:p>
        </p:txBody>
      </p:sp>
    </p:spTree>
    <p:extLst>
      <p:ext uri="{BB962C8B-B14F-4D97-AF65-F5344CB8AC3E}">
        <p14:creationId xmlns:p14="http://schemas.microsoft.com/office/powerpoint/2010/main" val="414922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1C54A-31CC-4162-9A17-9D2E485FF94F}" type="slidenum">
              <a:rPr lang="en-US" smtClean="0"/>
              <a:t>10</a:t>
            </a:fld>
            <a:endParaRPr lang="en-US" dirty="0"/>
          </a:p>
        </p:txBody>
      </p:sp>
    </p:spTree>
    <p:extLst>
      <p:ext uri="{BB962C8B-B14F-4D97-AF65-F5344CB8AC3E}">
        <p14:creationId xmlns:p14="http://schemas.microsoft.com/office/powerpoint/2010/main" val="4103739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10.jpeg"/><Relationship Id="rId4" Type="http://schemas.openxmlformats.org/officeDocument/2006/relationships/image" Target="../media/image21.jpg"/><Relationship Id="rId9"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10.jpeg"/><Relationship Id="rId10" Type="http://schemas.openxmlformats.org/officeDocument/2006/relationships/image" Target="../media/image24.png"/><Relationship Id="rId4" Type="http://schemas.openxmlformats.org/officeDocument/2006/relationships/image" Target="../media/image21.jpg"/><Relationship Id="rId9"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8.jp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jpg"/><Relationship Id="rId5" Type="http://schemas.openxmlformats.org/officeDocument/2006/relationships/image" Target="../media/image10.jpeg"/><Relationship Id="rId4" Type="http://schemas.openxmlformats.org/officeDocument/2006/relationships/image" Target="../media/image11.jpg"/><Relationship Id="rId9"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8.jp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30.jpeg"/><Relationship Id="rId5" Type="http://schemas.openxmlformats.org/officeDocument/2006/relationships/image" Target="../media/image10.jpeg"/><Relationship Id="rId4" Type="http://schemas.openxmlformats.org/officeDocument/2006/relationships/image" Target="../media/image29.jpeg"/><Relationship Id="rId9"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10.jpeg"/><Relationship Id="rId4" Type="http://schemas.openxmlformats.org/officeDocument/2006/relationships/image" Target="../media/image15.jpg"/><Relationship Id="rId9"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jpg"/><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image" Target="../media/image9.jpg"/><Relationship Id="rId9"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6085342" y="0"/>
            <a:ext cx="3071004"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sp>
        <p:nvSpPr>
          <p:cNvPr id="2" name="Title 1"/>
          <p:cNvSpPr>
            <a:spLocks noGrp="1"/>
          </p:cNvSpPr>
          <p:nvPr>
            <p:ph type="ctrTitle"/>
          </p:nvPr>
        </p:nvSpPr>
        <p:spPr>
          <a:xfrm>
            <a:off x="202278" y="179737"/>
            <a:ext cx="4160172" cy="877163"/>
          </a:xfrm>
        </p:spPr>
        <p:txBody>
          <a:bodyPr/>
          <a:lstStyle>
            <a:lvl1pPr algn="l">
              <a:defRPr>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227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9432" y="6324600"/>
            <a:ext cx="2019528" cy="33658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93796" y="649494"/>
            <a:ext cx="4648199" cy="4685534"/>
          </a:xfrm>
          <a:prstGeom prst="rect">
            <a:avLst/>
          </a:prstGeom>
        </p:spPr>
      </p:pic>
    </p:spTree>
    <p:extLst>
      <p:ext uri="{BB962C8B-B14F-4D97-AF65-F5344CB8AC3E}">
        <p14:creationId xmlns:p14="http://schemas.microsoft.com/office/powerpoint/2010/main" val="391337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5" t="8644" r="32955" b="36016"/>
          <a:stretch/>
        </p:blipFill>
        <p:spPr bwMode="auto">
          <a:xfrm>
            <a:off x="4951543" y="814717"/>
            <a:ext cx="2152274" cy="2152274"/>
          </a:xfrm>
          <a:prstGeom prst="ellipse">
            <a:avLst/>
          </a:prstGeom>
          <a:blipFill>
            <a:blip r:embed="rId4"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040" t="874" r="14863" b="3253"/>
          <a:stretch/>
        </p:blipFill>
        <p:spPr>
          <a:xfrm>
            <a:off x="6650044" y="1402065"/>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029" r="6029"/>
          <a:stretch/>
        </p:blipFill>
        <p:spPr>
          <a:xfrm>
            <a:off x="5883145" y="2728983"/>
            <a:ext cx="1664208" cy="1664208"/>
          </a:xfrm>
          <a:prstGeom prst="ellipse">
            <a:avLst/>
          </a:prstGeom>
          <a:blipFill>
            <a:blip r:embed="rId7"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4" name="Picture 13" descr="HFIR_SNS-whit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spTree>
    <p:extLst>
      <p:ext uri="{BB962C8B-B14F-4D97-AF65-F5344CB8AC3E}">
        <p14:creationId xmlns:p14="http://schemas.microsoft.com/office/powerpoint/2010/main" val="34543576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22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317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201168" y="237744"/>
            <a:ext cx="3911890" cy="877163"/>
          </a:xfrm>
        </p:spPr>
        <p:txBody>
          <a:bodyPr/>
          <a:lstStyle>
            <a:lvl1pPr>
              <a:defRPr sz="3000"/>
            </a:lvl1pPr>
          </a:lstStyle>
          <a:p>
            <a:r>
              <a:rPr lang="en-US"/>
              <a:t>Click to edit Master title style</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18" name="Picture 11" descr="C:\Users\xnv\Desktop\png\SNS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bwMode="auto">
          <a:xfrm>
            <a:off x="6085342" y="0"/>
            <a:ext cx="3071004" cy="6858000"/>
          </a:xfrm>
          <a:prstGeom prst="rect">
            <a:avLst/>
          </a:prstGeom>
          <a:solidFill>
            <a:schemeClr val="bg2"/>
          </a:soli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63352" r="1904"/>
          <a:stretch/>
        </p:blipFill>
        <p:spPr>
          <a:xfrm>
            <a:off x="6085342" y="65"/>
            <a:ext cx="3071004" cy="6629335"/>
          </a:xfrm>
          <a:prstGeom prst="rect">
            <a:avLst/>
          </a:prstGeom>
        </p:spPr>
      </p:pic>
      <p:cxnSp>
        <p:nvCxnSpPr>
          <p:cNvPr id="10" name="Straight Arrow Connector 9"/>
          <p:cNvCxnSpPr/>
          <p:nvPr userDrawn="1"/>
        </p:nvCxnSpPr>
        <p:spPr>
          <a:xfrm>
            <a:off x="6085342"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79201" y="6338371"/>
            <a:ext cx="1329900" cy="316766"/>
          </a:xfrm>
          <a:prstGeom prst="rect">
            <a:avLst/>
          </a:prstGeom>
        </p:spPr>
      </p:pic>
    </p:spTree>
    <p:extLst>
      <p:ext uri="{BB962C8B-B14F-4D97-AF65-F5344CB8AC3E}">
        <p14:creationId xmlns:p14="http://schemas.microsoft.com/office/powerpoint/2010/main" val="1944549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88239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568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33"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98" tIns="34299" rIns="68598" bIns="34299" numCol="1" anchor="t" anchorCtr="0" compatLnSpc="1">
            <a:prstTxWarp prst="textNoShape">
              <a:avLst/>
            </a:prstTxWarp>
          </a:bodyPr>
          <a:lstStyle/>
          <a:p>
            <a:endParaRPr lang="en-US" dirty="0"/>
          </a:p>
        </p:txBody>
      </p:sp>
      <p:sp>
        <p:nvSpPr>
          <p:cNvPr id="34"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10" name="TextBox 9"/>
          <p:cNvSpPr txBox="1"/>
          <p:nvPr/>
        </p:nvSpPr>
        <p:spPr>
          <a:xfrm>
            <a:off x="266374" y="6270709"/>
            <a:ext cx="1633781" cy="323165"/>
          </a:xfrm>
          <a:prstGeom prst="rect">
            <a:avLst/>
          </a:prstGeom>
          <a:noFill/>
        </p:spPr>
        <p:txBody>
          <a:bodyPr wrap="none" rtlCol="0">
            <a:spAutoFit/>
          </a:bodyPr>
          <a:lstStyle/>
          <a:p>
            <a:r>
              <a:rPr lang="en-US" sz="750" b="0" dirty="0">
                <a:solidFill>
                  <a:schemeClr val="tx2"/>
                </a:solidFill>
              </a:rPr>
              <a:t>ORNL is managed by UT-Battelle </a:t>
            </a:r>
            <a:br>
              <a:rPr lang="en-US" sz="750" b="0" dirty="0">
                <a:solidFill>
                  <a:schemeClr val="tx2"/>
                </a:solidFill>
              </a:rPr>
            </a:br>
            <a:r>
              <a:rPr lang="en-US" sz="750" b="0" dirty="0">
                <a:solidFill>
                  <a:schemeClr val="tx2"/>
                </a:solidFill>
              </a:rPr>
              <a:t>for the US Department of Energy</a:t>
            </a:r>
          </a:p>
        </p:txBody>
      </p:sp>
      <p:sp>
        <p:nvSpPr>
          <p:cNvPr id="2" name="Title 1"/>
          <p:cNvSpPr>
            <a:spLocks noGrp="1"/>
          </p:cNvSpPr>
          <p:nvPr>
            <p:ph type="ctrTitle"/>
          </p:nvPr>
        </p:nvSpPr>
        <p:spPr>
          <a:xfrm>
            <a:off x="254320" y="320041"/>
            <a:ext cx="4160172" cy="720454"/>
          </a:xfrm>
        </p:spPr>
        <p:txBody>
          <a:bodyPr/>
          <a:lstStyle>
            <a:lvl1pPr algn="l">
              <a:defRPr sz="2401"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260672" y="2001549"/>
            <a:ext cx="4115041" cy="1542817"/>
          </a:xfrm>
        </p:spPr>
        <p:txBody>
          <a:bodyPr/>
          <a:lstStyle>
            <a:lvl1pPr marL="0" indent="0" algn="l">
              <a:lnSpc>
                <a:spcPct val="100000"/>
              </a:lnSpc>
              <a:spcBef>
                <a:spcPts val="0"/>
              </a:spcBef>
              <a:buNone/>
              <a:defRPr sz="1800">
                <a:solidFill>
                  <a:schemeClr val="tx1"/>
                </a:solidFill>
                <a:latin typeface="+mn-lt"/>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a:lnSpc>
                <a:spcPct val="100000"/>
              </a:lnSpc>
              <a:spcBef>
                <a:spcPts val="0"/>
              </a:spcBef>
            </a:pPr>
            <a:r>
              <a:rPr lang="en-US" sz="900" dirty="0">
                <a:latin typeface="Arial Narrow" panose="020B0606020202030204" pitchFamily="34" charset="0"/>
              </a:rPr>
              <a:t>Presented at the</a:t>
            </a:r>
          </a:p>
          <a:p>
            <a:pPr>
              <a:lnSpc>
                <a:spcPct val="100000"/>
              </a:lnSpc>
              <a:spcBef>
                <a:spcPts val="0"/>
              </a:spcBef>
            </a:pPr>
            <a:r>
              <a:rPr lang="en-US" sz="1800" b="1" dirty="0">
                <a:latin typeface="Arial Narrow" panose="020B0606020202030204" pitchFamily="34" charset="0"/>
              </a:rPr>
              <a:t>SNS Accelerator &amp; Target</a:t>
            </a:r>
          </a:p>
          <a:p>
            <a:pPr>
              <a:lnSpc>
                <a:spcPct val="100000"/>
              </a:lnSpc>
              <a:spcBef>
                <a:spcPts val="0"/>
              </a:spcBef>
            </a:pPr>
            <a:r>
              <a:rPr lang="en-US" sz="1800" b="1" dirty="0">
                <a:latin typeface="Arial Narrow" panose="020B0606020202030204" pitchFamily="34" charset="0"/>
              </a:rPr>
              <a:t>Advisory Committee Meeting</a:t>
            </a:r>
          </a:p>
        </p:txBody>
      </p:sp>
      <p:pic>
        <p:nvPicPr>
          <p:cNvPr id="5" name="Picture 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6265272" y="66"/>
            <a:ext cx="2878728" cy="6270643"/>
          </a:xfrm>
          <a:prstGeom prst="rect">
            <a:avLst/>
          </a:prstGeom>
        </p:spPr>
      </p:pic>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12" t="9443" r="18020" b="764"/>
          <a:stretch/>
        </p:blipFill>
        <p:spPr bwMode="auto">
          <a:xfrm>
            <a:off x="5268316" y="1261872"/>
            <a:ext cx="161205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966" y="2044835"/>
            <a:ext cx="1399396" cy="182199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6984" y="3249477"/>
            <a:ext cx="1439756" cy="1821992"/>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4850" y="6309360"/>
            <a:ext cx="1440554" cy="320040"/>
          </a:xfrm>
          <a:prstGeom prst="rect">
            <a:avLst/>
          </a:prstGeom>
        </p:spPr>
      </p:pic>
    </p:spTree>
    <p:extLst>
      <p:ext uri="{BB962C8B-B14F-4D97-AF65-F5344CB8AC3E}">
        <p14:creationId xmlns:p14="http://schemas.microsoft.com/office/powerpoint/2010/main" val="140472394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33"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98" tIns="34299" rIns="68598" bIns="34299" numCol="1" anchor="t" anchorCtr="0" compatLnSpc="1">
            <a:prstTxWarp prst="textNoShape">
              <a:avLst/>
            </a:prstTxWarp>
          </a:bodyPr>
          <a:lstStyle/>
          <a:p>
            <a:endParaRPr lang="en-US" dirty="0"/>
          </a:p>
        </p:txBody>
      </p:sp>
      <p:sp>
        <p:nvSpPr>
          <p:cNvPr id="34"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10" name="TextBox 9"/>
          <p:cNvSpPr txBox="1"/>
          <p:nvPr/>
        </p:nvSpPr>
        <p:spPr>
          <a:xfrm>
            <a:off x="266374" y="6270709"/>
            <a:ext cx="1633781" cy="323165"/>
          </a:xfrm>
          <a:prstGeom prst="rect">
            <a:avLst/>
          </a:prstGeom>
          <a:noFill/>
        </p:spPr>
        <p:txBody>
          <a:bodyPr wrap="none" rtlCol="0">
            <a:spAutoFit/>
          </a:bodyPr>
          <a:lstStyle/>
          <a:p>
            <a:r>
              <a:rPr lang="en-US" sz="750" b="0" dirty="0">
                <a:solidFill>
                  <a:schemeClr val="tx2"/>
                </a:solidFill>
              </a:rPr>
              <a:t>ORNL is managed by UT-Battelle </a:t>
            </a:r>
            <a:br>
              <a:rPr lang="en-US" sz="750" b="0" dirty="0">
                <a:solidFill>
                  <a:schemeClr val="tx2"/>
                </a:solidFill>
              </a:rPr>
            </a:br>
            <a:r>
              <a:rPr lang="en-US" sz="750" b="0" dirty="0">
                <a:solidFill>
                  <a:schemeClr val="tx2"/>
                </a:solidFill>
              </a:rPr>
              <a:t>for the US Department of Energy</a:t>
            </a:r>
          </a:p>
        </p:txBody>
      </p:sp>
      <p:sp>
        <p:nvSpPr>
          <p:cNvPr id="2" name="Title 1"/>
          <p:cNvSpPr>
            <a:spLocks noGrp="1"/>
          </p:cNvSpPr>
          <p:nvPr>
            <p:ph type="ctrTitle"/>
          </p:nvPr>
        </p:nvSpPr>
        <p:spPr>
          <a:xfrm>
            <a:off x="254320" y="320041"/>
            <a:ext cx="4160172" cy="720454"/>
          </a:xfrm>
        </p:spPr>
        <p:txBody>
          <a:bodyPr/>
          <a:lstStyle>
            <a:lvl1pPr algn="l">
              <a:defRPr sz="2401"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260672" y="2001549"/>
            <a:ext cx="4115041" cy="757130"/>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6265272" y="66"/>
            <a:ext cx="2878728" cy="6270643"/>
          </a:xfrm>
          <a:prstGeom prst="rect">
            <a:avLst/>
          </a:prstGeom>
        </p:spPr>
      </p:pic>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12" t="9443" r="18020" b="764"/>
          <a:stretch/>
        </p:blipFill>
        <p:spPr bwMode="auto">
          <a:xfrm>
            <a:off x="4802510" y="1261872"/>
            <a:ext cx="2077856"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74000"/>
                    </a14:imgEffect>
                    <a14:imgEffect>
                      <a14:brightnessContrast bright="17000"/>
                    </a14:imgEffect>
                  </a14:imgLayer>
                </a14:imgProps>
              </a:ext>
              <a:ext uri="{28A0092B-C50C-407E-A947-70E740481C1C}">
                <a14:useLocalDpi xmlns:a14="http://schemas.microsoft.com/office/drawing/2010/main" val="0"/>
              </a:ext>
            </a:extLst>
          </a:blip>
          <a:srcRect l="23681" t="8520" r="22629" b="20108"/>
          <a:stretch/>
        </p:blipFill>
        <p:spPr>
          <a:xfrm>
            <a:off x="6530516" y="1856232"/>
            <a:ext cx="1851483"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25000" r="25000"/>
          <a:stretch/>
        </p:blipFill>
        <p:spPr>
          <a:xfrm>
            <a:off x="5542539" y="3148396"/>
            <a:ext cx="1651986" cy="1652203"/>
          </a:xfrm>
          <a:prstGeom prst="ellipse">
            <a:avLst/>
          </a:prstGeom>
          <a:blipFill>
            <a:blip r:embed="rId9"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4850" y="6309360"/>
            <a:ext cx="1440554" cy="320040"/>
          </a:xfrm>
          <a:prstGeom prst="rect">
            <a:avLst/>
          </a:prstGeom>
        </p:spPr>
      </p:pic>
    </p:spTree>
    <p:extLst>
      <p:ext uri="{BB962C8B-B14F-4D97-AF65-F5344CB8AC3E}">
        <p14:creationId xmlns:p14="http://schemas.microsoft.com/office/powerpoint/2010/main" val="295847260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33"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98" tIns="34299" rIns="68598" bIns="34299" numCol="1" anchor="t" anchorCtr="0" compatLnSpc="1">
            <a:prstTxWarp prst="textNoShape">
              <a:avLst/>
            </a:prstTxWarp>
          </a:bodyPr>
          <a:lstStyle/>
          <a:p>
            <a:endParaRPr lang="en-US" dirty="0"/>
          </a:p>
        </p:txBody>
      </p:sp>
      <p:sp>
        <p:nvSpPr>
          <p:cNvPr id="34"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10" name="TextBox 9"/>
          <p:cNvSpPr txBox="1"/>
          <p:nvPr/>
        </p:nvSpPr>
        <p:spPr>
          <a:xfrm>
            <a:off x="266374" y="6270709"/>
            <a:ext cx="1633781" cy="323165"/>
          </a:xfrm>
          <a:prstGeom prst="rect">
            <a:avLst/>
          </a:prstGeom>
          <a:noFill/>
        </p:spPr>
        <p:txBody>
          <a:bodyPr wrap="none" rtlCol="0">
            <a:spAutoFit/>
          </a:bodyPr>
          <a:lstStyle/>
          <a:p>
            <a:r>
              <a:rPr lang="en-US" sz="750" b="0" dirty="0">
                <a:solidFill>
                  <a:schemeClr val="tx2"/>
                </a:solidFill>
              </a:rPr>
              <a:t>ORNL is managed by UT-Battelle </a:t>
            </a:r>
            <a:br>
              <a:rPr lang="en-US" sz="750" b="0" dirty="0">
                <a:solidFill>
                  <a:schemeClr val="tx2"/>
                </a:solidFill>
              </a:rPr>
            </a:br>
            <a:r>
              <a:rPr lang="en-US" sz="750" b="0" dirty="0">
                <a:solidFill>
                  <a:schemeClr val="tx2"/>
                </a:solidFill>
              </a:rPr>
              <a:t>for the US Department of Energy</a:t>
            </a:r>
          </a:p>
        </p:txBody>
      </p:sp>
      <p:sp>
        <p:nvSpPr>
          <p:cNvPr id="2" name="Title 1"/>
          <p:cNvSpPr>
            <a:spLocks noGrp="1"/>
          </p:cNvSpPr>
          <p:nvPr>
            <p:ph type="ctrTitle"/>
          </p:nvPr>
        </p:nvSpPr>
        <p:spPr>
          <a:xfrm>
            <a:off x="254320" y="320041"/>
            <a:ext cx="4160172" cy="720454"/>
          </a:xfrm>
        </p:spPr>
        <p:txBody>
          <a:bodyPr/>
          <a:lstStyle>
            <a:lvl1pPr algn="l">
              <a:defRPr sz="2401"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260672" y="2001549"/>
            <a:ext cx="4115041" cy="757130"/>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6265272" y="66"/>
            <a:ext cx="2878728" cy="6270643"/>
          </a:xfrm>
          <a:prstGeom prst="rect">
            <a:avLst/>
          </a:prstGeom>
        </p:spPr>
      </p:pic>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87" t="3312" r="16687" b="3312"/>
          <a:stretch/>
        </p:blipFill>
        <p:spPr bwMode="auto">
          <a:xfrm>
            <a:off x="5268316" y="1261872"/>
            <a:ext cx="161205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484" t="28795" r="-484" b="4538"/>
          <a:stretch/>
        </p:blipFill>
        <p:spPr>
          <a:xfrm>
            <a:off x="6530517" y="1856232"/>
            <a:ext cx="139939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11140" b="11140"/>
          <a:stretch/>
        </p:blipFill>
        <p:spPr>
          <a:xfrm>
            <a:off x="5968014" y="3172968"/>
            <a:ext cx="1248481"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4850" y="6309360"/>
            <a:ext cx="1440554" cy="320040"/>
          </a:xfrm>
          <a:prstGeom prst="rect">
            <a:avLst/>
          </a:prstGeom>
        </p:spPr>
      </p:pic>
    </p:spTree>
    <p:extLst>
      <p:ext uri="{BB962C8B-B14F-4D97-AF65-F5344CB8AC3E}">
        <p14:creationId xmlns:p14="http://schemas.microsoft.com/office/powerpoint/2010/main" val="230128248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33"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98" tIns="34299" rIns="68598" bIns="34299" numCol="1" anchor="t" anchorCtr="0" compatLnSpc="1">
            <a:prstTxWarp prst="textNoShape">
              <a:avLst/>
            </a:prstTxWarp>
          </a:bodyPr>
          <a:lstStyle/>
          <a:p>
            <a:endParaRPr lang="en-US" dirty="0"/>
          </a:p>
        </p:txBody>
      </p:sp>
      <p:sp>
        <p:nvSpPr>
          <p:cNvPr id="34"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10" name="TextBox 9"/>
          <p:cNvSpPr txBox="1"/>
          <p:nvPr/>
        </p:nvSpPr>
        <p:spPr>
          <a:xfrm>
            <a:off x="266374" y="6270709"/>
            <a:ext cx="1633781" cy="323165"/>
          </a:xfrm>
          <a:prstGeom prst="rect">
            <a:avLst/>
          </a:prstGeom>
          <a:noFill/>
        </p:spPr>
        <p:txBody>
          <a:bodyPr wrap="none" rtlCol="0">
            <a:spAutoFit/>
          </a:bodyPr>
          <a:lstStyle/>
          <a:p>
            <a:r>
              <a:rPr lang="en-US" sz="750" b="0" dirty="0">
                <a:solidFill>
                  <a:schemeClr val="tx2"/>
                </a:solidFill>
              </a:rPr>
              <a:t>ORNL is managed by UT-Battelle </a:t>
            </a:r>
            <a:br>
              <a:rPr lang="en-US" sz="750" b="0" dirty="0">
                <a:solidFill>
                  <a:schemeClr val="tx2"/>
                </a:solidFill>
              </a:rPr>
            </a:br>
            <a:r>
              <a:rPr lang="en-US" sz="750" b="0" dirty="0">
                <a:solidFill>
                  <a:schemeClr val="tx2"/>
                </a:solidFill>
              </a:rPr>
              <a:t>for the US Department of Energy</a:t>
            </a:r>
          </a:p>
        </p:txBody>
      </p:sp>
      <p:sp>
        <p:nvSpPr>
          <p:cNvPr id="2" name="Title 1"/>
          <p:cNvSpPr>
            <a:spLocks noGrp="1"/>
          </p:cNvSpPr>
          <p:nvPr>
            <p:ph type="ctrTitle"/>
          </p:nvPr>
        </p:nvSpPr>
        <p:spPr>
          <a:xfrm>
            <a:off x="254320" y="320041"/>
            <a:ext cx="4160172" cy="720454"/>
          </a:xfrm>
        </p:spPr>
        <p:txBody>
          <a:bodyPr/>
          <a:lstStyle>
            <a:lvl1pPr algn="l">
              <a:defRPr sz="2401"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260672" y="2001549"/>
            <a:ext cx="4115041" cy="757130"/>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6265272" y="66"/>
            <a:ext cx="2878728" cy="6270643"/>
          </a:xfrm>
          <a:prstGeom prst="rect">
            <a:avLst/>
          </a:prstGeom>
        </p:spPr>
      </p:pic>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5" t="16662" r="-170" b="6610"/>
          <a:stretch/>
        </p:blipFill>
        <p:spPr bwMode="auto">
          <a:xfrm>
            <a:off x="5268316" y="1261872"/>
            <a:ext cx="161205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23818" t="30283" r="3117" b="1520"/>
          <a:stretch/>
        </p:blipFill>
        <p:spPr>
          <a:xfrm>
            <a:off x="6530517" y="1856232"/>
            <a:ext cx="139939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11140" b="11140"/>
          <a:stretch/>
        </p:blipFill>
        <p:spPr>
          <a:xfrm>
            <a:off x="5968014" y="3172968"/>
            <a:ext cx="1248481"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4850" y="6309360"/>
            <a:ext cx="1440554" cy="320040"/>
          </a:xfrm>
          <a:prstGeom prst="rect">
            <a:avLst/>
          </a:prstGeom>
        </p:spPr>
      </p:pic>
    </p:spTree>
    <p:extLst>
      <p:ext uri="{BB962C8B-B14F-4D97-AF65-F5344CB8AC3E}">
        <p14:creationId xmlns:p14="http://schemas.microsoft.com/office/powerpoint/2010/main" val="66573050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484748"/>
          </a:xfrm>
        </p:spPr>
        <p:txBody>
          <a:bodyPr/>
          <a:lstStyle/>
          <a:p>
            <a:r>
              <a:rPr lang="en-US"/>
              <a:t>Click to edit Master title style</a:t>
            </a:r>
            <a:endParaRPr lang="en-US" dirty="0"/>
          </a:p>
        </p:txBody>
      </p:sp>
      <p:sp>
        <p:nvSpPr>
          <p:cNvPr id="3" name="Content Placeholder 2"/>
          <p:cNvSpPr>
            <a:spLocks noGrp="1"/>
          </p:cNvSpPr>
          <p:nvPr>
            <p:ph idx="1"/>
          </p:nvPr>
        </p:nvSpPr>
        <p:spPr>
          <a:xfrm>
            <a:off x="196560" y="1367185"/>
            <a:ext cx="8642640" cy="447193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33"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98" tIns="34299" rIns="68598" bIns="34299" numCol="1" anchor="t" anchorCtr="0" compatLnSpc="1">
            <a:prstTxWarp prst="textNoShape">
              <a:avLst/>
            </a:prstTxWarp>
          </a:bodyPr>
          <a:lstStyle/>
          <a:p>
            <a:endParaRPr lang="en-US" dirty="0"/>
          </a:p>
        </p:txBody>
      </p:sp>
      <p:sp>
        <p:nvSpPr>
          <p:cNvPr id="34"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10" name="TextBox 9"/>
          <p:cNvSpPr txBox="1"/>
          <p:nvPr/>
        </p:nvSpPr>
        <p:spPr>
          <a:xfrm>
            <a:off x="266374" y="6270709"/>
            <a:ext cx="1633781" cy="323165"/>
          </a:xfrm>
          <a:prstGeom prst="rect">
            <a:avLst/>
          </a:prstGeom>
          <a:noFill/>
        </p:spPr>
        <p:txBody>
          <a:bodyPr wrap="none" rtlCol="0">
            <a:spAutoFit/>
          </a:bodyPr>
          <a:lstStyle/>
          <a:p>
            <a:r>
              <a:rPr lang="en-US" sz="750" b="0" dirty="0">
                <a:solidFill>
                  <a:schemeClr val="tx2"/>
                </a:solidFill>
              </a:rPr>
              <a:t>ORNL is managed by UT-Battelle </a:t>
            </a:r>
            <a:br>
              <a:rPr lang="en-US" sz="750" b="0" dirty="0">
                <a:solidFill>
                  <a:schemeClr val="tx2"/>
                </a:solidFill>
              </a:rPr>
            </a:br>
            <a:r>
              <a:rPr lang="en-US" sz="750" b="0" dirty="0">
                <a:solidFill>
                  <a:schemeClr val="tx2"/>
                </a:solidFill>
              </a:rPr>
              <a:t>for the US Department of Energy</a:t>
            </a:r>
          </a:p>
        </p:txBody>
      </p:sp>
      <p:sp>
        <p:nvSpPr>
          <p:cNvPr id="2" name="Title 1"/>
          <p:cNvSpPr>
            <a:spLocks noGrp="1"/>
          </p:cNvSpPr>
          <p:nvPr>
            <p:ph type="ctrTitle"/>
          </p:nvPr>
        </p:nvSpPr>
        <p:spPr>
          <a:xfrm>
            <a:off x="254320" y="320041"/>
            <a:ext cx="4160172" cy="720454"/>
          </a:xfrm>
        </p:spPr>
        <p:txBody>
          <a:bodyPr/>
          <a:lstStyle>
            <a:lvl1pPr algn="l">
              <a:defRPr sz="2401" b="1">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260672" y="2001549"/>
            <a:ext cx="4115041" cy="757130"/>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6265272" y="66"/>
            <a:ext cx="2878728" cy="6270643"/>
          </a:xfrm>
          <a:prstGeom prst="rect">
            <a:avLst/>
          </a:prstGeom>
        </p:spPr>
      </p:pic>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10171" r="29718" b="33192"/>
          <a:stretch/>
        </p:blipFill>
        <p:spPr bwMode="auto">
          <a:xfrm>
            <a:off x="5268316" y="1261872"/>
            <a:ext cx="161205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2458" t="19328" r="21816" b="2285"/>
          <a:stretch/>
        </p:blipFill>
        <p:spPr>
          <a:xfrm>
            <a:off x="6530517" y="1856232"/>
            <a:ext cx="139939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12500" r="12500"/>
          <a:stretch/>
        </p:blipFill>
        <p:spPr>
          <a:xfrm>
            <a:off x="5968014" y="3172968"/>
            <a:ext cx="1248481"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4850" y="6309360"/>
            <a:ext cx="1440554" cy="320040"/>
          </a:xfrm>
          <a:prstGeom prst="rect">
            <a:avLst/>
          </a:prstGeom>
        </p:spPr>
      </p:pic>
    </p:spTree>
    <p:extLst>
      <p:ext uri="{BB962C8B-B14F-4D97-AF65-F5344CB8AC3E}">
        <p14:creationId xmlns:p14="http://schemas.microsoft.com/office/powerpoint/2010/main" val="180357412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320040"/>
            <a:ext cx="8568927" cy="406393"/>
          </a:xfrm>
        </p:spPr>
        <p:txBody>
          <a:bodyPr/>
          <a:lstStyle/>
          <a:p>
            <a:r>
              <a:rPr lang="en-US"/>
              <a:t>Click to edit Master title style</a:t>
            </a:r>
            <a:endParaRPr lang="en-US" dirty="0"/>
          </a:p>
        </p:txBody>
      </p:sp>
      <p:sp>
        <p:nvSpPr>
          <p:cNvPr id="3" name="Content Placeholder 2"/>
          <p:cNvSpPr>
            <a:spLocks noGrp="1"/>
          </p:cNvSpPr>
          <p:nvPr>
            <p:ph idx="1"/>
          </p:nvPr>
        </p:nvSpPr>
        <p:spPr>
          <a:xfrm>
            <a:off x="260672"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340" indent="-166732">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243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320040"/>
            <a:ext cx="8628678" cy="406393"/>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60672" y="1444752"/>
            <a:ext cx="4192528" cy="821190"/>
          </a:xfrm>
        </p:spPr>
        <p:txBody>
          <a:bodyPr anchor="b"/>
          <a:lstStyle>
            <a:lvl1pPr marL="0" indent="0">
              <a:buNone/>
              <a:defRPr sz="1800" b="1">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260672" y="2270334"/>
            <a:ext cx="4192528" cy="3373229"/>
          </a:xfrm>
        </p:spPr>
        <p:txBody>
          <a:bodyPr/>
          <a:lstStyle>
            <a:lvl1pPr>
              <a:defRPr sz="1800"/>
            </a:lvl1pPr>
            <a:lvl2pPr>
              <a:defRPr sz="1500"/>
            </a:lvl2pPr>
            <a:lvl3pPr>
              <a:defRPr sz="1350"/>
            </a:lvl3pPr>
            <a:lvl4pPr>
              <a:defRPr sz="1200"/>
            </a:lvl4pPr>
            <a:lvl5pPr marL="1112340" indent="-166732">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44752"/>
            <a:ext cx="4150031" cy="821190"/>
          </a:xfrm>
        </p:spPr>
        <p:txBody>
          <a:bodyPr anchor="b"/>
          <a:lstStyle>
            <a:lvl1pPr marL="0" indent="0">
              <a:buNone/>
              <a:defRPr sz="1800" b="1">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270334"/>
            <a:ext cx="4150031" cy="3373229"/>
          </a:xfrm>
        </p:spPr>
        <p:txBody>
          <a:bodyPr/>
          <a:lstStyle>
            <a:lvl1pPr>
              <a:defRPr sz="1800"/>
            </a:lvl1pPr>
            <a:lvl2pPr>
              <a:defRPr sz="1500"/>
            </a:lvl2pPr>
            <a:lvl3pPr>
              <a:defRPr sz="1350"/>
            </a:lvl3pPr>
            <a:lvl4pPr>
              <a:defRPr sz="1200"/>
            </a:lvl4pPr>
            <a:lvl5pPr marL="1112340" indent="-166732">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9606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2" name="Title 1"/>
          <p:cNvSpPr>
            <a:spLocks noGrp="1"/>
          </p:cNvSpPr>
          <p:nvPr>
            <p:ph type="title"/>
          </p:nvPr>
        </p:nvSpPr>
        <p:spPr>
          <a:xfrm>
            <a:off x="257697" y="320041"/>
            <a:ext cx="2853707" cy="720454"/>
          </a:xfrm>
        </p:spPr>
        <p:txBody>
          <a:bodyPr/>
          <a:lstStyle/>
          <a:p>
            <a:r>
              <a:rPr lang="en-US"/>
              <a:t>Click to edit Master title style</a:t>
            </a:r>
            <a:endParaRPr lang="en-US" dirty="0"/>
          </a:p>
        </p:txBody>
      </p:sp>
      <p:sp>
        <p:nvSpPr>
          <p:cNvPr id="19" name="Freeform 12"/>
          <p:cNvSpPr>
            <a:spLocks/>
          </p:cNvSpPr>
          <p:nvPr/>
        </p:nvSpPr>
        <p:spPr bwMode="auto">
          <a:xfrm>
            <a:off x="5885601" y="0"/>
            <a:ext cx="3258399"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98" tIns="34299" rIns="68598" bIns="34299" numCol="1" anchor="t" anchorCtr="0" compatLnSpc="1">
            <a:prstTxWarp prst="textNoShape">
              <a:avLst/>
            </a:prstTxWarp>
          </a:bodyPr>
          <a:lstStyle/>
          <a:p>
            <a:endParaRPr lang="en-US" dirty="0"/>
          </a:p>
        </p:txBody>
      </p:sp>
      <p:sp>
        <p:nvSpPr>
          <p:cNvPr id="20" name="Freeform 13"/>
          <p:cNvSpPr>
            <a:spLocks/>
          </p:cNvSpPr>
          <p:nvPr/>
        </p:nvSpPr>
        <p:spPr bwMode="auto">
          <a:xfrm>
            <a:off x="5665109" y="0"/>
            <a:ext cx="927739"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98" tIns="34299" rIns="68598" bIns="34299" numCol="1" anchor="t" anchorCtr="0" compatLnSpc="1">
            <a:prstTxWarp prst="textNoShape">
              <a:avLst/>
            </a:prstTxWarp>
          </a:bodyPr>
          <a:lstStyle/>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51820" r="6047" b="8563"/>
          <a:stretch/>
        </p:blipFill>
        <p:spPr>
          <a:xfrm>
            <a:off x="6253839" y="66"/>
            <a:ext cx="2890161" cy="627064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617" y="6309360"/>
            <a:ext cx="1440554" cy="320040"/>
          </a:xfrm>
          <a:prstGeom prst="rect">
            <a:avLst/>
          </a:prstGeom>
        </p:spPr>
      </p:pic>
      <p:sp>
        <p:nvSpPr>
          <p:cNvPr id="9" name="Rectangle 8">
            <a:extLst>
              <a:ext uri="{FF2B5EF4-FFF2-40B4-BE49-F238E27FC236}">
                <a16:creationId xmlns:a16="http://schemas.microsoft.com/office/drawing/2014/main" id="{A409BC7D-343E-4B58-AA4A-D976EB19ED8B}"/>
              </a:ext>
            </a:extLst>
          </p:cNvPr>
          <p:cNvSpPr/>
          <p:nvPr userDrawn="1"/>
        </p:nvSpPr>
        <p:spPr bwMode="auto">
          <a:xfrm>
            <a:off x="6085342" y="0"/>
            <a:ext cx="3071004" cy="6858000"/>
          </a:xfrm>
          <a:prstGeom prst="rect">
            <a:avLst/>
          </a:prstGeom>
          <a:solidFill>
            <a:schemeClr val="bg2"/>
          </a:soli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pic>
        <p:nvPicPr>
          <p:cNvPr id="10" name="Picture 9">
            <a:extLst>
              <a:ext uri="{FF2B5EF4-FFF2-40B4-BE49-F238E27FC236}">
                <a16:creationId xmlns:a16="http://schemas.microsoft.com/office/drawing/2014/main" id="{7DB77C4C-37E7-422D-ADFF-B8D53FF5CF8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3352" r="1904"/>
          <a:stretch/>
        </p:blipFill>
        <p:spPr>
          <a:xfrm>
            <a:off x="6085342" y="65"/>
            <a:ext cx="3071004" cy="6629335"/>
          </a:xfrm>
          <a:prstGeom prst="rect">
            <a:avLst/>
          </a:prstGeom>
        </p:spPr>
      </p:pic>
      <p:cxnSp>
        <p:nvCxnSpPr>
          <p:cNvPr id="11" name="Straight Arrow Connector 10">
            <a:extLst>
              <a:ext uri="{FF2B5EF4-FFF2-40B4-BE49-F238E27FC236}">
                <a16:creationId xmlns:a16="http://schemas.microsoft.com/office/drawing/2014/main" id="{043590E7-0369-4DBD-9860-6A6E6285A1AD}"/>
              </a:ext>
            </a:extLst>
          </p:cNvPr>
          <p:cNvCxnSpPr/>
          <p:nvPr userDrawn="1"/>
        </p:nvCxnSpPr>
        <p:spPr>
          <a:xfrm>
            <a:off x="6085342"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0AEA4DF-0EBC-4DE8-9500-D7CE88DD8F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79201" y="6338371"/>
            <a:ext cx="1329900" cy="316766"/>
          </a:xfrm>
          <a:prstGeom prst="rect">
            <a:avLst/>
          </a:prstGeom>
        </p:spPr>
      </p:pic>
    </p:spTree>
    <p:extLst>
      <p:ext uri="{BB962C8B-B14F-4D97-AF65-F5344CB8AC3E}">
        <p14:creationId xmlns:p14="http://schemas.microsoft.com/office/powerpoint/2010/main" val="2416338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320040"/>
            <a:ext cx="8628678" cy="406393"/>
          </a:xfrm>
        </p:spPr>
        <p:txBody>
          <a:bodyPr/>
          <a:lstStyle/>
          <a:p>
            <a:r>
              <a:rPr lang="en-US"/>
              <a:t>Click to edit Master title style</a:t>
            </a:r>
            <a:endParaRPr lang="en-US" dirty="0"/>
          </a:p>
        </p:txBody>
      </p:sp>
    </p:spTree>
    <p:extLst>
      <p:ext uri="{BB962C8B-B14F-4D97-AF65-F5344CB8AC3E}">
        <p14:creationId xmlns:p14="http://schemas.microsoft.com/office/powerpoint/2010/main" val="85019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48474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9572" y="1363056"/>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7398" y="1363056"/>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66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5948" y="1462314"/>
            <a:ext cx="419252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5948" y="2102076"/>
            <a:ext cx="4192528" cy="3951288"/>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476828"/>
            <a:ext cx="41941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16590"/>
            <a:ext cx="4194175" cy="3951288"/>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3911890" cy="1117600"/>
          </a:xfrm>
        </p:spPr>
        <p:txBody>
          <a:bodyPr/>
          <a:lstStyle/>
          <a:p>
            <a:r>
              <a:rPr lang="en-US"/>
              <a:t>Click to edit Master title style</a:t>
            </a:r>
          </a:p>
        </p:txBody>
      </p:sp>
      <p:sp>
        <p:nvSpPr>
          <p:cNvPr id="3" name="Rectangle 2"/>
          <p:cNvSpPr/>
          <p:nvPr userDrawn="1"/>
        </p:nvSpPr>
        <p:spPr bwMode="auto">
          <a:xfrm>
            <a:off x="6085342" y="0"/>
            <a:ext cx="3071004" cy="6858000"/>
          </a:xfrm>
          <a:prstGeom prst="rect">
            <a:avLst/>
          </a:prstGeom>
          <a:solidFill>
            <a:schemeClr val="bg2"/>
          </a:soli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3352" r="1904"/>
          <a:stretch/>
        </p:blipFill>
        <p:spPr>
          <a:xfrm>
            <a:off x="6085342" y="65"/>
            <a:ext cx="3071004" cy="6629335"/>
          </a:xfrm>
          <a:prstGeom prst="rect">
            <a:avLst/>
          </a:prstGeom>
        </p:spPr>
      </p:pic>
      <p:cxnSp>
        <p:nvCxnSpPr>
          <p:cNvPr id="7" name="Straight Arrow Connector 6"/>
          <p:cNvCxnSpPr/>
          <p:nvPr userDrawn="1"/>
        </p:nvCxnSpPr>
        <p:spPr>
          <a:xfrm>
            <a:off x="6085342"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9201" y="6338371"/>
            <a:ext cx="1329900" cy="316766"/>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457200" y="177800"/>
            <a:ext cx="8229600" cy="484188"/>
          </a:xfrm>
          <a:prstGeom prst="rect">
            <a:avLst/>
          </a:prstGeom>
          <a:noFill/>
          <a:ln w="9525">
            <a:noFill/>
            <a:miter lim="800000"/>
            <a:headEnd/>
            <a:tailEnd/>
          </a:ln>
        </p:spPr>
        <p:txBody>
          <a:bodyPr/>
          <a:lstStyle>
            <a:lvl1pPr algn="ctr">
              <a:defRPr/>
            </a:lvl1pPr>
          </a:lstStyle>
          <a:p>
            <a:pPr lvl="0"/>
            <a:r>
              <a:rPr lang="en-US"/>
              <a:t>Click to edit Master title style</a:t>
            </a:r>
          </a:p>
        </p:txBody>
      </p:sp>
      <p:sp>
        <p:nvSpPr>
          <p:cNvPr id="5" name="Date Placeholder 7"/>
          <p:cNvSpPr>
            <a:spLocks noGrp="1"/>
          </p:cNvSpPr>
          <p:nvPr>
            <p:ph type="dt" sz="half" idx="10"/>
          </p:nvPr>
        </p:nvSpPr>
        <p:spPr>
          <a:xfrm>
            <a:off x="3505200" y="6602373"/>
            <a:ext cx="2133600" cy="178813"/>
          </a:xfrm>
          <a:prstGeom prst="rect">
            <a:avLst/>
          </a:prstGeom>
        </p:spPr>
        <p:txBody>
          <a:bodyPr/>
          <a:lstStyle>
            <a:lvl1pPr algn="ctr">
              <a:lnSpc>
                <a:spcPct val="90000"/>
              </a:lnSpc>
              <a:defRPr sz="900">
                <a:solidFill>
                  <a:schemeClr val="tx1">
                    <a:tint val="75000"/>
                  </a:schemeClr>
                </a:solidFill>
                <a:latin typeface="Times New Roman" pitchFamily="18" charset="0"/>
                <a:cs typeface="Times New Roman" pitchFamily="18" charset="0"/>
              </a:defRPr>
            </a:lvl1pPr>
          </a:lstStyle>
          <a:p>
            <a:pPr>
              <a:defRPr/>
            </a:pPr>
            <a:fld id="{1E98151F-1DE3-476A-8028-5E7ADDCA83F3}" type="datetime1">
              <a:rPr lang="en-US"/>
              <a:pPr>
                <a:defRPr/>
              </a:pPr>
              <a:t>5/14/2018</a:t>
            </a:fld>
            <a:endParaRPr lang="en-US" dirty="0"/>
          </a:p>
        </p:txBody>
      </p:sp>
    </p:spTree>
    <p:extLst>
      <p:ext uri="{BB962C8B-B14F-4D97-AF65-F5344CB8AC3E}">
        <p14:creationId xmlns:p14="http://schemas.microsoft.com/office/powerpoint/2010/main" val="267110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11" t="13294" r="12698" b="2941"/>
          <a:stretch/>
        </p:blipFill>
        <p:spPr bwMode="auto">
          <a:xfrm>
            <a:off x="4950457" y="817887"/>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217" t="23109" r="25288" b="519"/>
          <a:stretch/>
        </p:blipFill>
        <p:spPr>
          <a:xfrm>
            <a:off x="6632953" y="1412247"/>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6898" t="22857" r="28945" b="6727"/>
          <a:stretch/>
        </p:blipFill>
        <p:spPr>
          <a:xfrm>
            <a:off x="5883145" y="2728983"/>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8" name="Picture 11" descr="C:\Users\xnv\Desktop\png\SNS_color.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51014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9.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7.png"/><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3825" cy="6857868"/>
          </a:xfrm>
          <a:prstGeom prst="rect">
            <a:avLst/>
          </a:prstGeom>
        </p:spPr>
      </p:pic>
      <p:sp>
        <p:nvSpPr>
          <p:cNvPr id="1026" name="Title Placeholder 1"/>
          <p:cNvSpPr>
            <a:spLocks noGrp="1"/>
          </p:cNvSpPr>
          <p:nvPr>
            <p:ph type="title"/>
          </p:nvPr>
        </p:nvSpPr>
        <p:spPr bwMode="auto">
          <a:xfrm>
            <a:off x="202910" y="177800"/>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88688" y="1445477"/>
            <a:ext cx="8642640" cy="4270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2" y="6477000"/>
            <a:ext cx="4432078" cy="182562"/>
          </a:xfrm>
          <a:prstGeom prst="rect">
            <a:avLst/>
          </a:prstGeom>
          <a:ln/>
        </p:spPr>
        <p:txBody>
          <a:bodyPr anchor="ctr"/>
          <a:lstStyle/>
          <a:p>
            <a:pPr algn="l"/>
            <a:r>
              <a:rPr lang="en-US" sz="1000" dirty="0">
                <a:solidFill>
                  <a:srgbClr val="BFBFBF"/>
                </a:solidFill>
                <a:latin typeface="Arial" pitchFamily="34" charset="0"/>
                <a:cs typeface="Arial" pitchFamily="34" charset="0"/>
              </a:rPr>
              <a:t>SNS Accelerator Advisory</a:t>
            </a:r>
            <a:r>
              <a:rPr lang="en-US" sz="1000" baseline="0" dirty="0">
                <a:solidFill>
                  <a:srgbClr val="BFBFBF"/>
                </a:solidFill>
                <a:latin typeface="Arial" pitchFamily="34" charset="0"/>
                <a:cs typeface="Arial" pitchFamily="34" charset="0"/>
              </a:rPr>
              <a:t> Committee Meeting, February 16-18, 2016</a:t>
            </a:r>
            <a:endParaRPr lang="en-US" sz="1000" dirty="0">
              <a:solidFill>
                <a:srgbClr val="BFBFBF"/>
              </a:solidFill>
              <a:latin typeface="Arial" pitchFamily="34" charset="0"/>
              <a:cs typeface="Arial" pitchFamily="34" charset="0"/>
            </a:endParaRPr>
          </a:p>
        </p:txBody>
      </p:sp>
      <p:pic>
        <p:nvPicPr>
          <p:cNvPr id="3" name="Picture 2" descr="SNS_color.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5600" y="6273800"/>
            <a:ext cx="2127504" cy="354584"/>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Lst>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4972" y="-355534"/>
            <a:ext cx="9618043" cy="7213533"/>
          </a:xfrm>
          <a:prstGeom prst="rect">
            <a:avLst/>
          </a:prstGeom>
        </p:spPr>
      </p:pic>
      <p:pic>
        <p:nvPicPr>
          <p:cNvPr id="1035" name="Picture 11" descr="C:\Users\xnv\Desktop\png\SNS_colo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b="0" dirty="0">
                <a:solidFill>
                  <a:srgbClr val="BFBFBF"/>
                </a:solidFill>
                <a:latin typeface="Arial" pitchFamily="34" charset="0"/>
                <a:cs typeface="Arial" pitchFamily="34" charset="0"/>
              </a:rPr>
              <a:t>SNS Accelerator Advisory</a:t>
            </a:r>
            <a:r>
              <a:rPr lang="en-US" sz="1000" b="0" baseline="0" dirty="0">
                <a:solidFill>
                  <a:srgbClr val="BFBFBF"/>
                </a:solidFill>
                <a:latin typeface="Arial" pitchFamily="34" charset="0"/>
                <a:cs typeface="Arial" pitchFamily="34" charset="0"/>
              </a:rPr>
              <a:t> Committee Meeting March 8-10, 2017</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1333593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108726" y="-807261"/>
            <a:ext cx="7667190" cy="7665194"/>
          </a:xfrm>
          <a:prstGeom prst="rect">
            <a:avLst/>
          </a:prstGeom>
        </p:spPr>
      </p:pic>
      <p:pic>
        <p:nvPicPr>
          <p:cNvPr id="13" name="Picture 12"/>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87539" y="554890"/>
            <a:ext cx="4322618" cy="3170595"/>
          </a:xfrm>
          <a:prstGeom prst="rect">
            <a:avLst/>
          </a:prstGeom>
        </p:spPr>
      </p:pic>
      <p:sp>
        <p:nvSpPr>
          <p:cNvPr id="1026" name="Title Placeholder 1"/>
          <p:cNvSpPr>
            <a:spLocks noGrp="1"/>
          </p:cNvSpPr>
          <p:nvPr>
            <p:ph type="title"/>
          </p:nvPr>
        </p:nvSpPr>
        <p:spPr bwMode="auto">
          <a:xfrm>
            <a:off x="258158" y="320041"/>
            <a:ext cx="8533574" cy="4063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60672"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57455" y="6513051"/>
            <a:ext cx="210301" cy="152400"/>
          </a:xfrm>
          <a:prstGeom prst="rect">
            <a:avLst/>
          </a:prstGeom>
          <a:noFill/>
          <a:ln w="9525">
            <a:noFill/>
            <a:miter lim="800000"/>
            <a:headEnd/>
            <a:tailEnd/>
          </a:ln>
          <a:effectLst/>
        </p:spPr>
        <p:txBody>
          <a:bodyPr lIns="0" tIns="0" rIns="0" bIns="0"/>
          <a:lstStyle/>
          <a:p>
            <a:pPr algn="r" defTabSz="129813">
              <a:lnSpc>
                <a:spcPct val="90000"/>
              </a:lnSpc>
              <a:tabLst>
                <a:tab pos="172687"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813">
                <a:lnSpc>
                  <a:spcPct val="90000"/>
                </a:lnSpc>
                <a:tabLst>
                  <a:tab pos="172687" algn="l"/>
                </a:tabLst>
                <a:defRPr/>
              </a:pPr>
              <a:t>‹#›</a:t>
            </a:fld>
            <a:endParaRPr lang="en-US" sz="75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r>
              <a:rPr lang="en-US" sz="750" b="0" dirty="0">
                <a:solidFill>
                  <a:srgbClr val="BFBFBF"/>
                </a:solidFill>
                <a:latin typeface="Arial" pitchFamily="34" charset="0"/>
                <a:cs typeface="Arial" pitchFamily="34" charset="0"/>
              </a:rPr>
              <a:t>AAC / TAC Meeting, May 15-17, 2018</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1617" y="6309360"/>
            <a:ext cx="1440554" cy="320040"/>
          </a:xfrm>
          <a:prstGeom prst="rect">
            <a:avLst/>
          </a:prstGeom>
        </p:spPr>
      </p:pic>
    </p:spTree>
    <p:extLst>
      <p:ext uri="{BB962C8B-B14F-4D97-AF65-F5344CB8AC3E}">
        <p14:creationId xmlns:p14="http://schemas.microsoft.com/office/powerpoint/2010/main" val="16699269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Lst>
  <p:hf hdr="0" ftr="0" dt="0"/>
  <p:txStyles>
    <p:titleStyle>
      <a:lvl1pPr algn="l" rtl="0" eaLnBrk="1" fontAlgn="base" hangingPunct="1">
        <a:lnSpc>
          <a:spcPct val="85000"/>
        </a:lnSpc>
        <a:spcBef>
          <a:spcPct val="0"/>
        </a:spcBef>
        <a:spcAft>
          <a:spcPct val="0"/>
        </a:spcAft>
        <a:defRPr sz="2401"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251">
          <a:solidFill>
            <a:srgbClr val="006C3A"/>
          </a:solidFill>
          <a:latin typeface="Arial Black" pitchFamily="34" charset="0"/>
        </a:defRPr>
      </a:lvl2pPr>
      <a:lvl3pPr algn="l" rtl="0" eaLnBrk="1" fontAlgn="base" hangingPunct="1">
        <a:lnSpc>
          <a:spcPct val="85000"/>
        </a:lnSpc>
        <a:spcBef>
          <a:spcPct val="0"/>
        </a:spcBef>
        <a:spcAft>
          <a:spcPct val="0"/>
        </a:spcAft>
        <a:defRPr sz="2251">
          <a:solidFill>
            <a:srgbClr val="006C3A"/>
          </a:solidFill>
          <a:latin typeface="Arial Black" pitchFamily="34" charset="0"/>
        </a:defRPr>
      </a:lvl3pPr>
      <a:lvl4pPr algn="l" rtl="0" eaLnBrk="1" fontAlgn="base" hangingPunct="1">
        <a:lnSpc>
          <a:spcPct val="85000"/>
        </a:lnSpc>
        <a:spcBef>
          <a:spcPct val="0"/>
        </a:spcBef>
        <a:spcAft>
          <a:spcPct val="0"/>
        </a:spcAft>
        <a:defRPr sz="2251">
          <a:solidFill>
            <a:srgbClr val="006C3A"/>
          </a:solidFill>
          <a:latin typeface="Arial Black" pitchFamily="34" charset="0"/>
        </a:defRPr>
      </a:lvl4pPr>
      <a:lvl5pPr algn="l" rtl="0" eaLnBrk="1" fontAlgn="base" hangingPunct="1">
        <a:lnSpc>
          <a:spcPct val="85000"/>
        </a:lnSpc>
        <a:spcBef>
          <a:spcPct val="0"/>
        </a:spcBef>
        <a:spcAft>
          <a:spcPct val="0"/>
        </a:spcAft>
        <a:defRPr sz="2251">
          <a:solidFill>
            <a:srgbClr val="006C3A"/>
          </a:solidFill>
          <a:latin typeface="Arial Black" pitchFamily="34" charset="0"/>
        </a:defRPr>
      </a:lvl5pPr>
      <a:lvl6pPr marL="342991" algn="l" rtl="0" eaLnBrk="1" fontAlgn="base" hangingPunct="1">
        <a:lnSpc>
          <a:spcPct val="85000"/>
        </a:lnSpc>
        <a:spcBef>
          <a:spcPct val="0"/>
        </a:spcBef>
        <a:spcAft>
          <a:spcPct val="0"/>
        </a:spcAft>
        <a:defRPr sz="2251">
          <a:solidFill>
            <a:srgbClr val="006C3A"/>
          </a:solidFill>
          <a:latin typeface="Arial Black" pitchFamily="34" charset="0"/>
        </a:defRPr>
      </a:lvl6pPr>
      <a:lvl7pPr marL="685983" algn="l" rtl="0" eaLnBrk="1" fontAlgn="base" hangingPunct="1">
        <a:lnSpc>
          <a:spcPct val="85000"/>
        </a:lnSpc>
        <a:spcBef>
          <a:spcPct val="0"/>
        </a:spcBef>
        <a:spcAft>
          <a:spcPct val="0"/>
        </a:spcAft>
        <a:defRPr sz="2251">
          <a:solidFill>
            <a:srgbClr val="006C3A"/>
          </a:solidFill>
          <a:latin typeface="Arial Black" pitchFamily="34" charset="0"/>
        </a:defRPr>
      </a:lvl7pPr>
      <a:lvl8pPr marL="1028974" algn="l" rtl="0" eaLnBrk="1" fontAlgn="base" hangingPunct="1">
        <a:lnSpc>
          <a:spcPct val="85000"/>
        </a:lnSpc>
        <a:spcBef>
          <a:spcPct val="0"/>
        </a:spcBef>
        <a:spcAft>
          <a:spcPct val="0"/>
        </a:spcAft>
        <a:defRPr sz="2251">
          <a:solidFill>
            <a:srgbClr val="006C3A"/>
          </a:solidFill>
          <a:latin typeface="Arial Black" pitchFamily="34" charset="0"/>
        </a:defRPr>
      </a:lvl8pPr>
      <a:lvl9pPr marL="1371966" algn="l" rtl="0" eaLnBrk="1" fontAlgn="base" hangingPunct="1">
        <a:lnSpc>
          <a:spcPct val="85000"/>
        </a:lnSpc>
        <a:spcBef>
          <a:spcPct val="0"/>
        </a:spcBef>
        <a:spcAft>
          <a:spcPct val="0"/>
        </a:spcAft>
        <a:defRPr sz="2251">
          <a:solidFill>
            <a:srgbClr val="006C3A"/>
          </a:solidFill>
          <a:latin typeface="Arial Black" pitchFamily="34" charset="0"/>
        </a:defRPr>
      </a:lvl9pPr>
    </p:titleStyle>
    <p:bodyStyle>
      <a:lvl1pPr marL="172687" indent="-172687"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mn-lt"/>
          <a:ea typeface="+mn-ea"/>
          <a:cs typeface="+mn-cs"/>
        </a:defRPr>
      </a:lvl1pPr>
      <a:lvl2pPr marL="469231" indent="-209606"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983" indent="-172687"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670" indent="-129813"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340" indent="-166732"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4.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4709"/>
            <a:ext cx="5284122" cy="824841"/>
          </a:xfrm>
        </p:spPr>
        <p:txBody>
          <a:bodyPr/>
          <a:lstStyle/>
          <a:p>
            <a:r>
              <a:rPr lang="en-US" sz="2800" dirty="0"/>
              <a:t>The SNS Accelerator Improvement Program</a:t>
            </a:r>
          </a:p>
        </p:txBody>
      </p:sp>
      <p:sp>
        <p:nvSpPr>
          <p:cNvPr id="3" name="Subtitle 2"/>
          <p:cNvSpPr>
            <a:spLocks noGrp="1"/>
          </p:cNvSpPr>
          <p:nvPr>
            <p:ph type="subTitle" idx="1"/>
          </p:nvPr>
        </p:nvSpPr>
        <p:spPr>
          <a:xfrm>
            <a:off x="167390" y="3972140"/>
            <a:ext cx="3255297" cy="757130"/>
          </a:xfrm>
        </p:spPr>
        <p:txBody>
          <a:bodyPr/>
          <a:lstStyle/>
          <a:p>
            <a:pPr>
              <a:spcBef>
                <a:spcPts val="600"/>
              </a:spcBef>
            </a:pPr>
            <a:r>
              <a:rPr lang="en-US" b="1" dirty="0"/>
              <a:t>George W. Dodson</a:t>
            </a:r>
          </a:p>
          <a:p>
            <a:pPr>
              <a:spcBef>
                <a:spcPts val="600"/>
              </a:spcBef>
            </a:pPr>
            <a:r>
              <a:rPr lang="en-US" sz="1600" dirty="0"/>
              <a:t>RAD Deputy Director</a:t>
            </a:r>
          </a:p>
        </p:txBody>
      </p:sp>
      <p:sp>
        <p:nvSpPr>
          <p:cNvPr id="5" name="Subtitle 4"/>
          <p:cNvSpPr txBox="1">
            <a:spLocks/>
          </p:cNvSpPr>
          <p:nvPr/>
        </p:nvSpPr>
        <p:spPr bwMode="auto">
          <a:xfrm>
            <a:off x="152400" y="1828800"/>
            <a:ext cx="3581400"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t>Presented to the</a:t>
            </a:r>
            <a:br>
              <a:rPr lang="en-US" dirty="0"/>
            </a:br>
            <a:r>
              <a:rPr lang="en-US" b="1" dirty="0"/>
              <a:t>SNS Accelerator Advisory Committee</a:t>
            </a:r>
          </a:p>
          <a:p>
            <a:endParaRPr lang="en-US" dirty="0"/>
          </a:p>
        </p:txBody>
      </p:sp>
      <p:sp>
        <p:nvSpPr>
          <p:cNvPr id="6" name="Subtitle 4"/>
          <p:cNvSpPr txBox="1">
            <a:spLocks/>
          </p:cNvSpPr>
          <p:nvPr/>
        </p:nvSpPr>
        <p:spPr bwMode="auto">
          <a:xfrm>
            <a:off x="228600" y="5105400"/>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800" dirty="0"/>
              <a:t>May 15, 2018</a:t>
            </a:r>
            <a:endParaRPr lang="en-US" dirty="0"/>
          </a:p>
        </p:txBody>
      </p:sp>
    </p:spTree>
    <p:extLst>
      <p:ext uri="{BB962C8B-B14F-4D97-AF65-F5344CB8AC3E}">
        <p14:creationId xmlns:p14="http://schemas.microsoft.com/office/powerpoint/2010/main" val="330433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001">
            <a:extLst>
              <a:ext uri="{FF2B5EF4-FFF2-40B4-BE49-F238E27FC236}">
                <a16:creationId xmlns:a16="http://schemas.microsoft.com/office/drawing/2014/main" id="{CD14D952-7CA4-4337-9628-FF8DD65FD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320" y="4114800"/>
            <a:ext cx="3931783" cy="237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680" y="76200"/>
            <a:ext cx="8636290" cy="720197"/>
          </a:xfrm>
        </p:spPr>
        <p:txBody>
          <a:bodyPr/>
          <a:lstStyle/>
          <a:p>
            <a:r>
              <a:rPr lang="en-US" sz="2400" dirty="0"/>
              <a:t>AIP-34 Added HVCM Pulse Feedback</a:t>
            </a:r>
            <a:r>
              <a:rPr lang="en-US" sz="2400" dirty="0">
                <a:solidFill>
                  <a:srgbClr val="1E7640"/>
                </a:solidFill>
              </a:rPr>
              <a:t> for </a:t>
            </a:r>
            <a:r>
              <a:rPr lang="en-US" sz="2400" dirty="0">
                <a:solidFill>
                  <a:srgbClr val="FF0000"/>
                </a:solidFill>
              </a:rPr>
              <a:t>Pulse Flattening and Droop Elimination for RF Control Margin</a:t>
            </a:r>
          </a:p>
        </p:txBody>
      </p:sp>
      <p:sp>
        <p:nvSpPr>
          <p:cNvPr id="3" name="Content Placeholder 2"/>
          <p:cNvSpPr>
            <a:spLocks noGrp="1"/>
          </p:cNvSpPr>
          <p:nvPr>
            <p:ph idx="1"/>
          </p:nvPr>
        </p:nvSpPr>
        <p:spPr>
          <a:xfrm>
            <a:off x="76200" y="897997"/>
            <a:ext cx="9067800" cy="6019799"/>
          </a:xfrm>
        </p:spPr>
        <p:txBody>
          <a:bodyPr/>
          <a:lstStyle/>
          <a:p>
            <a:pPr marL="0" indent="0">
              <a:spcBef>
                <a:spcPts val="600"/>
              </a:spcBef>
              <a:buNone/>
            </a:pPr>
            <a:r>
              <a:rPr lang="en-US" sz="1800" b="1" dirty="0">
                <a:solidFill>
                  <a:srgbClr val="FF0000"/>
                </a:solidFill>
              </a:rPr>
              <a:t>Completed in 2017</a:t>
            </a:r>
          </a:p>
          <a:p>
            <a:pPr marL="0" indent="0">
              <a:spcBef>
                <a:spcPts val="600"/>
              </a:spcBef>
              <a:buNone/>
            </a:pPr>
            <a:r>
              <a:rPr lang="en-US" sz="1600" dirty="0">
                <a:cs typeface="Times New Roman" pitchFamily="18" charset="0"/>
              </a:rPr>
              <a:t>Originally, the HVCMs ran as “Open Loop” pulse forming networks with no feedback. High voltage pulse droop reduced RF control margin at the end of the pulse.  </a:t>
            </a:r>
          </a:p>
          <a:p>
            <a:pPr marL="0" indent="0">
              <a:spcBef>
                <a:spcPts val="600"/>
              </a:spcBef>
              <a:buNone/>
            </a:pPr>
            <a:r>
              <a:rPr lang="en-US" sz="1600" dirty="0">
                <a:solidFill>
                  <a:srgbClr val="0066FF"/>
                </a:solidFill>
                <a:cs typeface="Times New Roman" pitchFamily="18" charset="0"/>
              </a:rPr>
              <a:t>A new HVCM Controller, with pulse feedback control to reduce droop and produce consistent, flat pulses was developed, tested and deployed.</a:t>
            </a:r>
            <a:r>
              <a:rPr lang="en-US" sz="1600" dirty="0">
                <a:solidFill>
                  <a:srgbClr val="0066FF"/>
                </a:solidFill>
              </a:rPr>
              <a:t> The new controller has many new features including fault logs and high resolution waveform capture diagnostics. Spare channels, in the controller interface were used to integrate with the new HVCM cooling system (AIP-39) to permit monitoring and alarming of oil parameters, including dissolved gas. </a:t>
            </a:r>
          </a:p>
          <a:p>
            <a:pPr marL="0" indent="0">
              <a:spcBef>
                <a:spcPts val="600"/>
              </a:spcBef>
              <a:buNone/>
            </a:pPr>
            <a:r>
              <a:rPr lang="en-US" sz="1600" dirty="0">
                <a:solidFill>
                  <a:srgbClr val="FF0000"/>
                </a:solidFill>
              </a:rPr>
              <a:t>In the 2017 summer outage the last 4 HVCM controllers were installed in production modulators and the test stands. </a:t>
            </a:r>
          </a:p>
          <a:p>
            <a:pPr marL="0" indent="0">
              <a:spcBef>
                <a:spcPts val="600"/>
              </a:spcBef>
              <a:buNone/>
            </a:pPr>
            <a:r>
              <a:rPr lang="en-US" sz="1600" dirty="0">
                <a:solidFill>
                  <a:srgbClr val="FF0000"/>
                </a:solidFill>
              </a:rPr>
              <a:t>Overshoot / ringing at the beginning of the pulse was reduced to mitigate cavity and LLRF performance issues. This resulted in pulse flatness and ringing reduced to less than 1% over the entire pulse, a reduction of  factor of 10 in droop, thus improving RF control margin.</a:t>
            </a:r>
          </a:p>
          <a:p>
            <a:pPr marL="0" indent="0">
              <a:spcBef>
                <a:spcPts val="600"/>
              </a:spcBef>
              <a:buNone/>
            </a:pPr>
            <a:endParaRPr lang="en-US" sz="1600" dirty="0">
              <a:solidFill>
                <a:srgbClr val="FF0000"/>
              </a:solidFill>
            </a:endParaRPr>
          </a:p>
          <a:p>
            <a:pPr lvl="1"/>
            <a:endParaRPr lang="en-US" dirty="0"/>
          </a:p>
        </p:txBody>
      </p:sp>
      <p:pic>
        <p:nvPicPr>
          <p:cNvPr id="6" name="Picture 5">
            <a:extLst>
              <a:ext uri="{FF2B5EF4-FFF2-40B4-BE49-F238E27FC236}">
                <a16:creationId xmlns:a16="http://schemas.microsoft.com/office/drawing/2014/main" id="{2F514A07-BF89-4A45-8382-453CED2A9E16}"/>
              </a:ext>
            </a:extLst>
          </p:cNvPr>
          <p:cNvPicPr>
            <a:picLocks noChangeAspect="1"/>
          </p:cNvPicPr>
          <p:nvPr/>
        </p:nvPicPr>
        <p:blipFill>
          <a:blip r:embed="rId4"/>
          <a:stretch>
            <a:fillRect/>
          </a:stretch>
        </p:blipFill>
        <p:spPr>
          <a:xfrm>
            <a:off x="622967" y="5302120"/>
            <a:ext cx="2688569" cy="432854"/>
          </a:xfrm>
          <a:prstGeom prst="rect">
            <a:avLst/>
          </a:prstGeom>
        </p:spPr>
      </p:pic>
      <p:sp>
        <p:nvSpPr>
          <p:cNvPr id="7" name="TextBox 6">
            <a:extLst>
              <a:ext uri="{FF2B5EF4-FFF2-40B4-BE49-F238E27FC236}">
                <a16:creationId xmlns:a16="http://schemas.microsoft.com/office/drawing/2014/main" id="{6FC8E47E-E79E-4E32-828E-BAF9D5DA140C}"/>
              </a:ext>
            </a:extLst>
          </p:cNvPr>
          <p:cNvSpPr txBox="1"/>
          <p:nvPr/>
        </p:nvSpPr>
        <p:spPr>
          <a:xfrm>
            <a:off x="5227320" y="4648200"/>
            <a:ext cx="2209800" cy="590931"/>
          </a:xfrm>
          <a:prstGeom prst="rect">
            <a:avLst/>
          </a:prstGeom>
          <a:noFill/>
        </p:spPr>
        <p:txBody>
          <a:bodyPr wrap="square" rtlCol="0">
            <a:spAutoFit/>
          </a:bodyPr>
          <a:lstStyle/>
          <a:p>
            <a:pPr algn="ctr">
              <a:lnSpc>
                <a:spcPct val="90000"/>
              </a:lnSpc>
            </a:pPr>
            <a:r>
              <a:rPr lang="en-US" dirty="0">
                <a:solidFill>
                  <a:schemeClr val="accent2">
                    <a:lumMod val="75000"/>
                  </a:schemeClr>
                </a:solidFill>
              </a:rPr>
              <a:t>New controller with feedback</a:t>
            </a:r>
          </a:p>
        </p:txBody>
      </p:sp>
      <p:cxnSp>
        <p:nvCxnSpPr>
          <p:cNvPr id="9" name="Straight Arrow Connector 8">
            <a:extLst>
              <a:ext uri="{FF2B5EF4-FFF2-40B4-BE49-F238E27FC236}">
                <a16:creationId xmlns:a16="http://schemas.microsoft.com/office/drawing/2014/main" id="{82591B0E-ECD8-40EA-B9D8-335570BDC39B}"/>
              </a:ext>
            </a:extLst>
          </p:cNvPr>
          <p:cNvCxnSpPr/>
          <p:nvPr/>
        </p:nvCxnSpPr>
        <p:spPr>
          <a:xfrm flipH="1">
            <a:off x="5989320" y="5239131"/>
            <a:ext cx="76200" cy="24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4BF916-C268-49BC-A811-C3113609ED20}"/>
              </a:ext>
            </a:extLst>
          </p:cNvPr>
          <p:cNvCxnSpPr>
            <a:cxnSpLocks/>
          </p:cNvCxnSpPr>
          <p:nvPr/>
        </p:nvCxnSpPr>
        <p:spPr>
          <a:xfrm>
            <a:off x="3169920" y="5486400"/>
            <a:ext cx="838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63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18003"/>
            <a:ext cx="8636290" cy="720197"/>
          </a:xfrm>
        </p:spPr>
        <p:txBody>
          <a:bodyPr/>
          <a:lstStyle/>
          <a:p>
            <a:r>
              <a:rPr lang="en-US" sz="2400" dirty="0"/>
              <a:t>AIP-36 Addressed multiple HVCM Cooling System issues for </a:t>
            </a:r>
            <a:r>
              <a:rPr lang="en-US" sz="2400" dirty="0">
                <a:solidFill>
                  <a:srgbClr val="FF0000"/>
                </a:solidFill>
              </a:rPr>
              <a:t>Performance and Higher Reliability</a:t>
            </a:r>
          </a:p>
        </p:txBody>
      </p:sp>
      <p:sp>
        <p:nvSpPr>
          <p:cNvPr id="3" name="Content Placeholder 2"/>
          <p:cNvSpPr>
            <a:spLocks noGrp="1"/>
          </p:cNvSpPr>
          <p:nvPr>
            <p:ph idx="1"/>
          </p:nvPr>
        </p:nvSpPr>
        <p:spPr>
          <a:xfrm>
            <a:off x="171451" y="838200"/>
            <a:ext cx="8642640" cy="4471932"/>
          </a:xfrm>
        </p:spPr>
        <p:txBody>
          <a:bodyPr/>
          <a:lstStyle/>
          <a:p>
            <a:pPr marL="0" indent="0" hangingPunct="0">
              <a:buNone/>
            </a:pPr>
            <a:r>
              <a:rPr lang="en-US" sz="1800" b="1" dirty="0">
                <a:solidFill>
                  <a:srgbClr val="0066FF"/>
                </a:solidFill>
              </a:rPr>
              <a:t>New</a:t>
            </a:r>
            <a:r>
              <a:rPr lang="en-US" sz="1800" b="1" dirty="0">
                <a:solidFill>
                  <a:srgbClr val="FF0000"/>
                </a:solidFill>
              </a:rPr>
              <a:t> </a:t>
            </a:r>
            <a:r>
              <a:rPr lang="en-US" sz="1800" b="1" dirty="0">
                <a:solidFill>
                  <a:srgbClr val="0066FF"/>
                </a:solidFill>
              </a:rPr>
              <a:t>Start in FY2016, Underway</a:t>
            </a:r>
          </a:p>
          <a:p>
            <a:pPr hangingPunct="0"/>
            <a:r>
              <a:rPr lang="en-US" sz="1800" dirty="0"/>
              <a:t>Dramatically improved cooling to reduce component overheating damage</a:t>
            </a:r>
          </a:p>
          <a:p>
            <a:pPr hangingPunct="0"/>
            <a:r>
              <a:rPr lang="en-US" sz="1800" dirty="0"/>
              <a:t>Reduce oil degradation and downtime due to improved oil flow, external pump, heat exchanger and oil filter(s).</a:t>
            </a:r>
          </a:p>
          <a:p>
            <a:r>
              <a:rPr lang="en-US" sz="1600" dirty="0">
                <a:solidFill>
                  <a:srgbClr val="FF0000"/>
                </a:solidFill>
              </a:rPr>
              <a:t>The first four HVCM cooling units were fabricated and were installed internal cooling piping during the FY18 Winter Outage as scheduled on</a:t>
            </a:r>
            <a:r>
              <a:rPr lang="en-US" sz="1600" dirty="0"/>
              <a:t> </a:t>
            </a:r>
            <a:r>
              <a:rPr lang="en-US" sz="1600" dirty="0">
                <a:solidFill>
                  <a:srgbClr val="FF0000"/>
                </a:solidFill>
              </a:rPr>
              <a:t>modulators HVCM-RFQ, HVCM-DTL-3, HVCM-DTL-5 and HVCM-SCL-21. </a:t>
            </a:r>
          </a:p>
          <a:p>
            <a:pPr lvl="2" hangingPunct="0"/>
            <a:endParaRPr lang="en-US" sz="1600" dirty="0">
              <a:solidFill>
                <a:srgbClr val="FF0000"/>
              </a:solidFill>
            </a:endParaRPr>
          </a:p>
          <a:p>
            <a:endParaRPr lang="en-US" dirty="0"/>
          </a:p>
        </p:txBody>
      </p:sp>
      <p:pic>
        <p:nvPicPr>
          <p:cNvPr id="6"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0" y="3962400"/>
            <a:ext cx="4038600" cy="199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U:\Accelerator\HVCM Oil Cooling\Photos\DSC06872.JPG">
            <a:extLst>
              <a:ext uri="{FF2B5EF4-FFF2-40B4-BE49-F238E27FC236}">
                <a16:creationId xmlns:a16="http://schemas.microsoft.com/office/drawing/2014/main" id="{07763EEE-A763-409E-B121-034C1F7AE3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1" y="3505200"/>
            <a:ext cx="4171949" cy="2673989"/>
          </a:xfrm>
          <a:prstGeom prst="rect">
            <a:avLst/>
          </a:prstGeom>
          <a:noFill/>
          <a:ln>
            <a:noFill/>
          </a:ln>
        </p:spPr>
      </p:pic>
    </p:spTree>
    <p:extLst>
      <p:ext uri="{BB962C8B-B14F-4D97-AF65-F5344CB8AC3E}">
        <p14:creationId xmlns:p14="http://schemas.microsoft.com/office/powerpoint/2010/main" val="2314245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152400"/>
            <a:ext cx="8636290" cy="824841"/>
          </a:xfrm>
        </p:spPr>
        <p:txBody>
          <a:bodyPr/>
          <a:lstStyle/>
          <a:p>
            <a:r>
              <a:rPr lang="en-US" sz="2800" dirty="0"/>
              <a:t>AIP-36  HVCM Cooling System Upgrade addressed </a:t>
            </a:r>
            <a:r>
              <a:rPr lang="en-US" sz="2800" dirty="0">
                <a:solidFill>
                  <a:srgbClr val="FF0000"/>
                </a:solidFill>
              </a:rPr>
              <a:t>Performance and Reliability</a:t>
            </a:r>
          </a:p>
        </p:txBody>
      </p:sp>
      <p:sp>
        <p:nvSpPr>
          <p:cNvPr id="3" name="Content Placeholder 2"/>
          <p:cNvSpPr>
            <a:spLocks noGrp="1"/>
          </p:cNvSpPr>
          <p:nvPr>
            <p:ph idx="1"/>
          </p:nvPr>
        </p:nvSpPr>
        <p:spPr>
          <a:xfrm>
            <a:off x="-152400" y="1214785"/>
            <a:ext cx="8642640" cy="4195415"/>
          </a:xfrm>
        </p:spPr>
        <p:txBody>
          <a:bodyPr/>
          <a:lstStyle/>
          <a:p>
            <a:pPr marL="742950" lvl="1" indent="-285750">
              <a:buFont typeface="Arial" panose="020B0604020202020204" pitchFamily="34" charset="0"/>
              <a:buChar char="•"/>
            </a:pPr>
            <a:r>
              <a:rPr lang="en-US" dirty="0">
                <a:solidFill>
                  <a:srgbClr val="000000"/>
                </a:solidFill>
              </a:rPr>
              <a:t>More reliable self priming vertical pump with </a:t>
            </a:r>
            <a:r>
              <a:rPr lang="en-US" dirty="0">
                <a:solidFill>
                  <a:srgbClr val="FF0000"/>
                </a:solidFill>
              </a:rPr>
              <a:t>higher capacity</a:t>
            </a:r>
          </a:p>
          <a:p>
            <a:pPr marL="742950" lvl="1" indent="-285750">
              <a:buFont typeface="Arial" panose="020B0604020202020204" pitchFamily="34" charset="0"/>
              <a:buChar char="•"/>
            </a:pPr>
            <a:r>
              <a:rPr lang="en-US" dirty="0">
                <a:solidFill>
                  <a:srgbClr val="000000"/>
                </a:solidFill>
              </a:rPr>
              <a:t>Pump/motor assembly can be changed without </a:t>
            </a:r>
            <a:r>
              <a:rPr lang="en-US" dirty="0">
                <a:solidFill>
                  <a:srgbClr val="FF0000"/>
                </a:solidFill>
              </a:rPr>
              <a:t>removing other components</a:t>
            </a:r>
          </a:p>
          <a:p>
            <a:pPr marL="742950" lvl="1" indent="-285750">
              <a:buFont typeface="Arial" panose="020B0604020202020204" pitchFamily="34" charset="0"/>
              <a:buChar char="•"/>
            </a:pPr>
            <a:r>
              <a:rPr lang="en-US" dirty="0">
                <a:solidFill>
                  <a:srgbClr val="000000"/>
                </a:solidFill>
              </a:rPr>
              <a:t>Filters can be swapped during operation </a:t>
            </a:r>
            <a:r>
              <a:rPr lang="en-US" dirty="0">
                <a:solidFill>
                  <a:srgbClr val="FF0000"/>
                </a:solidFill>
              </a:rPr>
              <a:t>without interruption</a:t>
            </a:r>
          </a:p>
          <a:p>
            <a:pPr marL="742950" lvl="1" indent="-285750">
              <a:buFont typeface="Arial" panose="020B0604020202020204" pitchFamily="34" charset="0"/>
              <a:buChar char="•"/>
            </a:pPr>
            <a:r>
              <a:rPr lang="en-US" dirty="0">
                <a:solidFill>
                  <a:srgbClr val="FF0000"/>
                </a:solidFill>
              </a:rPr>
              <a:t>Larger capacity heat exchanger </a:t>
            </a:r>
          </a:p>
          <a:p>
            <a:pPr marL="742950" lvl="1" indent="-285750">
              <a:buFont typeface="Arial" panose="020B0604020202020204" pitchFamily="34" charset="0"/>
              <a:buChar char="•"/>
            </a:pPr>
            <a:r>
              <a:rPr lang="en-US" dirty="0">
                <a:solidFill>
                  <a:srgbClr val="000000"/>
                </a:solidFill>
              </a:rPr>
              <a:t>Tank internal cooling piping has been redesigned to </a:t>
            </a:r>
            <a:r>
              <a:rPr lang="en-US" dirty="0">
                <a:solidFill>
                  <a:srgbClr val="FF0000"/>
                </a:solidFill>
              </a:rPr>
              <a:t>eliminate hot spots and direct oil to the critical areas for improved heat transfer.</a:t>
            </a:r>
            <a:endParaRPr lang="en-US" dirty="0">
              <a:solidFill>
                <a:srgbClr val="000000"/>
              </a:solidFill>
            </a:endParaRPr>
          </a:p>
          <a:p>
            <a:pPr marL="742950" lvl="1" indent="-285750">
              <a:buFont typeface="Arial" panose="020B0604020202020204" pitchFamily="34" charset="0"/>
              <a:buChar char="•"/>
            </a:pPr>
            <a:r>
              <a:rPr lang="en-US" dirty="0">
                <a:solidFill>
                  <a:srgbClr val="FF0000"/>
                </a:solidFill>
              </a:rPr>
              <a:t>Oil Flow has improved by 300% to 46 GPM and does not decrease during operation due to clogging, causing thermal runaway</a:t>
            </a:r>
          </a:p>
          <a:p>
            <a:pPr marL="742950" lvl="1" indent="-285750">
              <a:buFont typeface="Arial" panose="020B0604020202020204" pitchFamily="34" charset="0"/>
              <a:buChar char="•"/>
            </a:pPr>
            <a:r>
              <a:rPr lang="en-US" dirty="0">
                <a:solidFill>
                  <a:srgbClr val="FF0000"/>
                </a:solidFill>
              </a:rPr>
              <a:t>Heat removal to the cooling water increased from 6KW to 61KW</a:t>
            </a:r>
          </a:p>
          <a:p>
            <a:pPr marL="742950" lvl="1" indent="-285750">
              <a:buFont typeface="Arial" panose="020B0604020202020204" pitchFamily="34" charset="0"/>
              <a:buChar char="•"/>
            </a:pPr>
            <a:r>
              <a:rPr lang="en-US" dirty="0">
                <a:solidFill>
                  <a:srgbClr val="FF0000"/>
                </a:solidFill>
              </a:rPr>
              <a:t>Internal surface temperatures have dropped to well below the design requirements</a:t>
            </a:r>
          </a:p>
          <a:p>
            <a:pPr marL="457200" lvl="1" indent="0">
              <a:buNone/>
            </a:pPr>
            <a:endParaRPr lang="en-US" dirty="0">
              <a:solidFill>
                <a:srgbClr val="FF0000"/>
              </a:solidFill>
            </a:endParaRPr>
          </a:p>
          <a:p>
            <a:endParaRPr lang="en-US" dirty="0"/>
          </a:p>
        </p:txBody>
      </p:sp>
    </p:spTree>
    <p:extLst>
      <p:ext uri="{BB962C8B-B14F-4D97-AF65-F5344CB8AC3E}">
        <p14:creationId xmlns:p14="http://schemas.microsoft.com/office/powerpoint/2010/main" val="233362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0" y="92015"/>
            <a:ext cx="8636290" cy="720197"/>
          </a:xfrm>
        </p:spPr>
        <p:txBody>
          <a:bodyPr/>
          <a:lstStyle/>
          <a:p>
            <a:r>
              <a:rPr lang="en-US" sz="2400" dirty="0">
                <a:solidFill>
                  <a:srgbClr val="1E7640"/>
                </a:solidFill>
              </a:rPr>
              <a:t>AIP-35   Warm Linac Vacuum Upgrade of the DTL, CCL and MEBT for </a:t>
            </a:r>
            <a:r>
              <a:rPr lang="en-US" sz="2400" dirty="0">
                <a:solidFill>
                  <a:srgbClr val="FF0000"/>
                </a:solidFill>
              </a:rPr>
              <a:t>Increased Reliability</a:t>
            </a:r>
          </a:p>
        </p:txBody>
      </p:sp>
      <p:sp>
        <p:nvSpPr>
          <p:cNvPr id="3" name="Content Placeholder 2"/>
          <p:cNvSpPr>
            <a:spLocks noGrp="1"/>
          </p:cNvSpPr>
          <p:nvPr>
            <p:ph idx="1"/>
          </p:nvPr>
        </p:nvSpPr>
        <p:spPr>
          <a:xfrm>
            <a:off x="198962" y="990600"/>
            <a:ext cx="8642640" cy="4572000"/>
          </a:xfrm>
        </p:spPr>
        <p:txBody>
          <a:bodyPr/>
          <a:lstStyle/>
          <a:p>
            <a:pPr marL="0" indent="0" hangingPunct="0">
              <a:buNone/>
            </a:pPr>
            <a:r>
              <a:rPr lang="en-US" sz="2000" b="1" dirty="0">
                <a:solidFill>
                  <a:srgbClr val="FF0000"/>
                </a:solidFill>
              </a:rPr>
              <a:t>Upgrades were completed in 2017</a:t>
            </a:r>
            <a:endParaRPr lang="en-US" sz="2000" b="1" dirty="0">
              <a:solidFill>
                <a:srgbClr val="0066FF"/>
              </a:solidFill>
            </a:endParaRPr>
          </a:p>
          <a:p>
            <a:pPr marL="0" indent="0" hangingPunct="0">
              <a:buNone/>
            </a:pPr>
            <a:r>
              <a:rPr lang="en-US" sz="1800" dirty="0"/>
              <a:t>The large DTL and CCL are large accelerating structures, each with many “O” Rings. Ion Pumps were replaced with large Turbopumps more suited to the high gas load. </a:t>
            </a:r>
          </a:p>
          <a:p>
            <a:pPr marL="0" indent="0" hangingPunct="0">
              <a:buNone/>
            </a:pPr>
            <a:r>
              <a:rPr lang="en-US" sz="1800" dirty="0">
                <a:solidFill>
                  <a:srgbClr val="FF0000"/>
                </a:solidFill>
              </a:rPr>
              <a:t>This reduced the number of RF Trips due to vacuum bursts which each took ~30 minutes to recover by almost a factor of 6. RF conditioning time was reduced by roughly a factor of 2,  4.5 days vs. 8.7 days for a RF window. </a:t>
            </a:r>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dirty="0"/>
          </a:p>
          <a:p>
            <a:pPr lvl="2" hangingPunct="0">
              <a:buFont typeface="Arial" panose="020B0604020202020204" pitchFamily="34" charset="0"/>
              <a:buChar char="•"/>
            </a:pPr>
            <a:endParaRPr lang="en-US" dirty="0"/>
          </a:p>
          <a:p>
            <a:pPr lvl="2" hangingPunct="0">
              <a:buFont typeface="Arial" panose="020B0604020202020204" pitchFamily="34" charset="0"/>
              <a:buChar char="•"/>
            </a:pPr>
            <a:endParaRPr lang="en-US" dirty="0"/>
          </a:p>
          <a:p>
            <a:pPr lvl="2" hangingPunct="0">
              <a:buFont typeface="Arial" panose="020B0604020202020204" pitchFamily="34" charset="0"/>
              <a:buChar char="•"/>
            </a:pPr>
            <a:endParaRPr lang="en-US" dirty="0"/>
          </a:p>
          <a:p>
            <a:pPr lvl="2" hangingPunct="0">
              <a:buFont typeface="Arial" panose="020B0604020202020204" pitchFamily="34" charset="0"/>
              <a:buChar char="•"/>
            </a:pPr>
            <a:endParaRPr lang="en-US" dirty="0"/>
          </a:p>
          <a:p>
            <a:pPr lvl="2" hangingPunct="0">
              <a:buFont typeface="Arial" panose="020B0604020202020204" pitchFamily="34" charset="0"/>
              <a:buChar char="•"/>
            </a:pPr>
            <a:endParaRPr lang="en-US" dirty="0"/>
          </a:p>
          <a:p>
            <a:pPr lvl="2" hangingPunct="0"/>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lvl="2" hangingPunct="0">
              <a:buFont typeface="Arial" panose="020B0604020202020204" pitchFamily="34" charset="0"/>
              <a:buChar char="•"/>
            </a:pPr>
            <a:endParaRPr lang="en-US" sz="1600" dirty="0"/>
          </a:p>
          <a:p>
            <a:pPr marL="0" indent="0" hangingPunct="0">
              <a:buNone/>
            </a:pPr>
            <a:endParaRPr lang="en-US" sz="1800" dirty="0"/>
          </a:p>
          <a:p>
            <a:pPr marL="0" indent="0" hangingPunct="0">
              <a:buNone/>
            </a:pPr>
            <a:endParaRPr lang="en-US" sz="1800" dirty="0"/>
          </a:p>
          <a:p>
            <a:pPr marL="0" indent="0" hangingPunct="0">
              <a:buNone/>
            </a:pPr>
            <a:endParaRPr lang="en-US" sz="1800" dirty="0"/>
          </a:p>
          <a:p>
            <a:pPr marL="0" indent="0" hangingPunct="0">
              <a:buNone/>
            </a:pPr>
            <a:endParaRPr lang="en-US" sz="1800"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71" y="3733800"/>
            <a:ext cx="3988364" cy="2991273"/>
          </a:xfrm>
          <a:prstGeom prst="rect">
            <a:avLst/>
          </a:prstGeom>
        </p:spPr>
      </p:pic>
      <p:sp>
        <p:nvSpPr>
          <p:cNvPr id="10" name="Rectangle 9"/>
          <p:cNvSpPr/>
          <p:nvPr/>
        </p:nvSpPr>
        <p:spPr>
          <a:xfrm>
            <a:off x="742950" y="3200400"/>
            <a:ext cx="4572000" cy="369332"/>
          </a:xfrm>
          <a:prstGeom prst="rect">
            <a:avLst/>
          </a:prstGeom>
        </p:spPr>
        <p:txBody>
          <a:bodyPr>
            <a:spAutoFit/>
          </a:bodyPr>
          <a:lstStyle/>
          <a:p>
            <a:endParaRPr lang="en-US" dirty="0"/>
          </a:p>
        </p:txBody>
      </p:sp>
      <p:graphicFrame>
        <p:nvGraphicFramePr>
          <p:cNvPr id="4" name="Table 3">
            <a:extLst>
              <a:ext uri="{FF2B5EF4-FFF2-40B4-BE49-F238E27FC236}">
                <a16:creationId xmlns:a16="http://schemas.microsoft.com/office/drawing/2014/main" id="{AFFEF3E0-BA98-4FA9-80DA-408F7D4B6EB3}"/>
              </a:ext>
            </a:extLst>
          </p:cNvPr>
          <p:cNvGraphicFramePr>
            <a:graphicFrameLocks noGrp="1"/>
          </p:cNvGraphicFramePr>
          <p:nvPr>
            <p:extLst>
              <p:ext uri="{D42A27DB-BD31-4B8C-83A1-F6EECF244321}">
                <p14:modId xmlns:p14="http://schemas.microsoft.com/office/powerpoint/2010/main" val="1240719750"/>
              </p:ext>
            </p:extLst>
          </p:nvPr>
        </p:nvGraphicFramePr>
        <p:xfrm>
          <a:off x="4400159" y="3429000"/>
          <a:ext cx="4571999" cy="2721610"/>
        </p:xfrm>
        <a:graphic>
          <a:graphicData uri="http://schemas.openxmlformats.org/drawingml/2006/table">
            <a:tbl>
              <a:tblPr firstRow="1" firstCol="1" bandRow="1"/>
              <a:tblGrid>
                <a:gridCol w="1473281">
                  <a:extLst>
                    <a:ext uri="{9D8B030D-6E8A-4147-A177-3AD203B41FA5}">
                      <a16:colId xmlns:a16="http://schemas.microsoft.com/office/drawing/2014/main" val="2091073388"/>
                    </a:ext>
                  </a:extLst>
                </a:gridCol>
                <a:gridCol w="1517960">
                  <a:extLst>
                    <a:ext uri="{9D8B030D-6E8A-4147-A177-3AD203B41FA5}">
                      <a16:colId xmlns:a16="http://schemas.microsoft.com/office/drawing/2014/main" val="2944432220"/>
                    </a:ext>
                  </a:extLst>
                </a:gridCol>
                <a:gridCol w="1580758">
                  <a:extLst>
                    <a:ext uri="{9D8B030D-6E8A-4147-A177-3AD203B41FA5}">
                      <a16:colId xmlns:a16="http://schemas.microsoft.com/office/drawing/2014/main" val="3526432308"/>
                    </a:ext>
                  </a:extLst>
                </a:gridCol>
              </a:tblGrid>
              <a:tr h="381572">
                <a:tc>
                  <a:txBody>
                    <a:bodyPr/>
                    <a:lstStyle/>
                    <a:p>
                      <a:pPr>
                        <a:lnSpc>
                          <a:spcPct val="115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2013 to 2015 </a:t>
                      </a:r>
                      <a:r>
                        <a:rPr lang="en-US"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Before Upgrade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2015  to  2018 </a:t>
                      </a:r>
                      <a:r>
                        <a:rPr lang="en-US"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After Upgrade</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412415"/>
                  </a:ext>
                </a:extLst>
              </a:tr>
              <a:tr h="206057">
                <a:tc>
                  <a:txBody>
                    <a:bodyPr/>
                    <a:lstStyle/>
                    <a:p>
                      <a:pPr marL="0" marR="0">
                        <a:lnSpc>
                          <a:spcPct val="115000"/>
                        </a:lnSpc>
                        <a:spcBef>
                          <a:spcPts val="0"/>
                        </a:spcBef>
                        <a:spcAft>
                          <a:spcPts val="0"/>
                        </a:spcAft>
                      </a:pPr>
                      <a:r>
                        <a:rPr lang="en-US"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Downtime Hours</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106</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06287"/>
                  </a:ext>
                </a:extLst>
              </a:tr>
              <a:tr h="206057">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total downtime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516495"/>
                  </a:ext>
                </a:extLst>
              </a:tr>
              <a:tr h="206057">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Number of events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4314827"/>
                  </a:ext>
                </a:extLst>
              </a:tr>
              <a:tr h="357628">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beam hours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16,447.7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15,679.9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658305"/>
                  </a:ext>
                </a:extLst>
              </a:tr>
            </a:tbl>
          </a:graphicData>
        </a:graphic>
      </p:graphicFrame>
    </p:spTree>
    <p:extLst>
      <p:ext uri="{BB962C8B-B14F-4D97-AF65-F5344CB8AC3E}">
        <p14:creationId xmlns:p14="http://schemas.microsoft.com/office/powerpoint/2010/main" val="2666454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910" y="177800"/>
            <a:ext cx="8636290" cy="1034129"/>
          </a:xfrm>
        </p:spPr>
        <p:txBody>
          <a:bodyPr/>
          <a:lstStyle/>
          <a:p>
            <a:r>
              <a:rPr lang="en-US" sz="2400" dirty="0"/>
              <a:t>AIP-37 Beam Instrumentation Infrastructure Upgrade </a:t>
            </a:r>
            <a:r>
              <a:rPr lang="en-US" sz="2400" dirty="0">
                <a:cs typeface="Times New Roman" pitchFamily="18" charset="0"/>
              </a:rPr>
              <a:t> for </a:t>
            </a:r>
            <a:r>
              <a:rPr lang="en-US" sz="2400" dirty="0">
                <a:solidFill>
                  <a:srgbClr val="FF0000"/>
                </a:solidFill>
                <a:cs typeface="Times New Roman" pitchFamily="18" charset="0"/>
              </a:rPr>
              <a:t>Obsolescence Mitigation, Performance and Reliability</a:t>
            </a:r>
            <a:br>
              <a:rPr lang="en-US" sz="2400" dirty="0">
                <a:solidFill>
                  <a:srgbClr val="0066FF"/>
                </a:solidFill>
              </a:rPr>
            </a:br>
            <a:endParaRPr lang="en-US" sz="2400" b="0" dirty="0"/>
          </a:p>
        </p:txBody>
      </p:sp>
      <p:sp>
        <p:nvSpPr>
          <p:cNvPr id="3" name="Content Placeholder 2"/>
          <p:cNvSpPr>
            <a:spLocks noGrp="1"/>
          </p:cNvSpPr>
          <p:nvPr>
            <p:ph idx="1"/>
          </p:nvPr>
        </p:nvSpPr>
        <p:spPr>
          <a:xfrm>
            <a:off x="174888" y="914399"/>
            <a:ext cx="8642640" cy="4471932"/>
          </a:xfrm>
        </p:spPr>
        <p:txBody>
          <a:bodyPr/>
          <a:lstStyle/>
          <a:p>
            <a:pPr marL="0" indent="0" hangingPunct="0">
              <a:buNone/>
            </a:pPr>
            <a:r>
              <a:rPr lang="en-US" sz="1800" dirty="0"/>
              <a:t>AIP 37 -  </a:t>
            </a:r>
            <a:r>
              <a:rPr lang="en-US" sz="1800" b="1" dirty="0">
                <a:solidFill>
                  <a:srgbClr val="0066FF"/>
                </a:solidFill>
              </a:rPr>
              <a:t>New Start in FY2017, Underway</a:t>
            </a:r>
          </a:p>
          <a:p>
            <a:pPr marL="0" indent="0" hangingPunct="0">
              <a:buNone/>
            </a:pPr>
            <a:r>
              <a:rPr lang="en-US" sz="1800" dirty="0"/>
              <a:t>Replace obsolescent custom components for all SNS beamlines Beam Position Monitors and Beam Loss Monitors with a COTS solution. In FY 2027 we:</a:t>
            </a:r>
          </a:p>
          <a:p>
            <a:pPr lvl="0"/>
            <a:r>
              <a:rPr lang="en-US" sz="1800" dirty="0"/>
              <a:t>Procured, assembled, installed, tested  and calibrated 26 sets of the Linac style BPM electronics (10 in DTL, 10 in CCL, 6 in SCL) </a:t>
            </a:r>
          </a:p>
          <a:p>
            <a:pPr lvl="0"/>
            <a:r>
              <a:rPr lang="en-US" sz="1800" dirty="0"/>
              <a:t>Procured, assembled, installed, tested and calibrated 16 sets of the Ring style BPM electronics </a:t>
            </a:r>
          </a:p>
          <a:p>
            <a:pPr lvl="0"/>
            <a:r>
              <a:rPr lang="en-US" sz="1800" dirty="0"/>
              <a:t>Procured 6 sets of Linac style (SCL) and 8 sets of Ring style BPM electronics to be installed during summer 2018 shutdown. </a:t>
            </a:r>
          </a:p>
          <a:p>
            <a:pPr marL="0" indent="0" hangingPunct="0">
              <a:buNone/>
            </a:pPr>
            <a:endParaRPr lang="en-US" sz="1800" dirty="0"/>
          </a:p>
        </p:txBody>
      </p:sp>
      <p:graphicFrame>
        <p:nvGraphicFramePr>
          <p:cNvPr id="2" name="Object 1"/>
          <p:cNvGraphicFramePr>
            <a:graphicFrameLocks noChangeAspect="1"/>
          </p:cNvGraphicFramePr>
          <p:nvPr>
            <p:extLst>
              <p:ext uri="{D42A27DB-BD31-4B8C-83A1-F6EECF244321}">
                <p14:modId xmlns:p14="http://schemas.microsoft.com/office/powerpoint/2010/main" val="31628644"/>
              </p:ext>
            </p:extLst>
          </p:nvPr>
        </p:nvGraphicFramePr>
        <p:xfrm>
          <a:off x="533400" y="3810000"/>
          <a:ext cx="2362200" cy="2633432"/>
        </p:xfrm>
        <a:graphic>
          <a:graphicData uri="http://schemas.openxmlformats.org/presentationml/2006/ole">
            <mc:AlternateContent xmlns:mc="http://schemas.openxmlformats.org/markup-compatibility/2006">
              <mc:Choice xmlns:v="urn:schemas-microsoft-com:vml" Requires="v">
                <p:oleObj spid="_x0000_s2132" name="Document" r:id="rId3" imgW="1905004" imgH="2124460" progId="Word.Document.8">
                  <p:embed/>
                </p:oleObj>
              </mc:Choice>
              <mc:Fallback>
                <p:oleObj name="Document" r:id="rId3" imgW="1905004" imgH="21244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0"/>
                        <a:ext cx="2362200" cy="2633432"/>
                      </a:xfrm>
                      <a:prstGeom prst="rect">
                        <a:avLst/>
                      </a:prstGeom>
                      <a:noFill/>
                      <a:ln>
                        <a:noFill/>
                      </a:ln>
                    </p:spPr>
                  </p:pic>
                </p:oleObj>
              </mc:Fallback>
            </mc:AlternateContent>
          </a:graphicData>
        </a:graphic>
      </p:graphicFrame>
      <p:pic>
        <p:nvPicPr>
          <p:cNvPr id="5" name="Picture 4" descr="IMG_0271.JPG"/>
          <p:cNvPicPr>
            <a:picLocks noChangeAspect="1"/>
          </p:cNvPicPr>
          <p:nvPr/>
        </p:nvPicPr>
        <p:blipFill rotWithShape="1">
          <a:blip r:embed="rId5" cstate="print">
            <a:extLst>
              <a:ext uri="{28A0092B-C50C-407E-A947-70E740481C1C}">
                <a14:useLocalDpi xmlns:a14="http://schemas.microsoft.com/office/drawing/2010/main" val="0"/>
              </a:ext>
            </a:extLst>
          </a:blip>
          <a:srcRect l="19213" t="18519" r="11111" b="17778"/>
          <a:stretch/>
        </p:blipFill>
        <p:spPr>
          <a:xfrm>
            <a:off x="5105400" y="3657600"/>
            <a:ext cx="3704167" cy="2540000"/>
          </a:xfrm>
          <a:prstGeom prst="rect">
            <a:avLst/>
          </a:prstGeom>
        </p:spPr>
      </p:pic>
      <p:sp>
        <p:nvSpPr>
          <p:cNvPr id="6" name="TextBox 5"/>
          <p:cNvSpPr txBox="1"/>
          <p:nvPr/>
        </p:nvSpPr>
        <p:spPr>
          <a:xfrm>
            <a:off x="2895600" y="3886200"/>
            <a:ext cx="2057400" cy="2225225"/>
          </a:xfrm>
          <a:prstGeom prst="rect">
            <a:avLst/>
          </a:prstGeom>
          <a:noFill/>
        </p:spPr>
        <p:txBody>
          <a:bodyPr wrap="square" rtlCol="0">
            <a:spAutoFit/>
          </a:bodyPr>
          <a:lstStyle/>
          <a:p>
            <a:pPr algn="ctr">
              <a:lnSpc>
                <a:spcPct val="90000"/>
              </a:lnSpc>
            </a:pPr>
            <a:r>
              <a:rPr lang="en-US" sz="1400" dirty="0"/>
              <a:t>Obsolete Custom IBM-PC XP-OS Motherboard dead-end system</a:t>
            </a:r>
          </a:p>
          <a:p>
            <a:pPr algn="ctr">
              <a:lnSpc>
                <a:spcPct val="90000"/>
              </a:lnSpc>
            </a:pPr>
            <a:r>
              <a:rPr lang="en-US" sz="1400" dirty="0"/>
              <a:t> </a:t>
            </a:r>
          </a:p>
          <a:p>
            <a:pPr algn="ctr">
              <a:lnSpc>
                <a:spcPct val="90000"/>
              </a:lnSpc>
            </a:pPr>
            <a:r>
              <a:rPr lang="en-US" sz="1400" dirty="0"/>
              <a:t>replaced  by</a:t>
            </a:r>
          </a:p>
          <a:p>
            <a:pPr algn="ctr">
              <a:lnSpc>
                <a:spcPct val="90000"/>
              </a:lnSpc>
            </a:pPr>
            <a:endParaRPr lang="en-US" sz="1400" dirty="0"/>
          </a:p>
          <a:p>
            <a:pPr algn="ctr">
              <a:lnSpc>
                <a:spcPct val="90000"/>
              </a:lnSpc>
            </a:pPr>
            <a:r>
              <a:rPr lang="en-US" sz="1400" dirty="0"/>
              <a:t> NI COTS PXIe and FlexRIO with a </a:t>
            </a:r>
          </a:p>
          <a:p>
            <a:pPr algn="ctr">
              <a:lnSpc>
                <a:spcPct val="90000"/>
              </a:lnSpc>
            </a:pPr>
            <a:r>
              <a:rPr lang="en-US" sz="1400" dirty="0"/>
              <a:t>RT-OS and an upgrade path </a:t>
            </a:r>
          </a:p>
        </p:txBody>
      </p:sp>
      <p:cxnSp>
        <p:nvCxnSpPr>
          <p:cNvPr id="8" name="Straight Arrow Connector 7"/>
          <p:cNvCxnSpPr/>
          <p:nvPr/>
        </p:nvCxnSpPr>
        <p:spPr>
          <a:xfrm flipH="1">
            <a:off x="2590800" y="41910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66028" y="59436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86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38" y="59002"/>
            <a:ext cx="8636290" cy="720197"/>
          </a:xfrm>
        </p:spPr>
        <p:txBody>
          <a:bodyPr/>
          <a:lstStyle/>
          <a:p>
            <a:r>
              <a:rPr lang="en-US" sz="2400" dirty="0">
                <a:cs typeface="Times New Roman" pitchFamily="18" charset="0"/>
              </a:rPr>
              <a:t>AIP-39  Machine Protection System (MPS) for </a:t>
            </a:r>
            <a:r>
              <a:rPr lang="en-US" sz="2400" dirty="0">
                <a:solidFill>
                  <a:srgbClr val="FF0000"/>
                </a:solidFill>
              </a:rPr>
              <a:t>Reliability,  Sustainability and Obsolescence Mitigation</a:t>
            </a:r>
          </a:p>
        </p:txBody>
      </p:sp>
      <p:sp>
        <p:nvSpPr>
          <p:cNvPr id="3" name="Content Placeholder 2"/>
          <p:cNvSpPr>
            <a:spLocks noGrp="1"/>
          </p:cNvSpPr>
          <p:nvPr>
            <p:ph idx="1"/>
          </p:nvPr>
        </p:nvSpPr>
        <p:spPr>
          <a:xfrm>
            <a:off x="197564" y="730350"/>
            <a:ext cx="8642640" cy="4471932"/>
          </a:xfrm>
        </p:spPr>
        <p:txBody>
          <a:bodyPr/>
          <a:lstStyle/>
          <a:p>
            <a:pPr marL="0" indent="0">
              <a:spcBef>
                <a:spcPts val="600"/>
              </a:spcBef>
              <a:buNone/>
            </a:pPr>
            <a:r>
              <a:rPr lang="en-US" sz="1800" b="1" dirty="0">
                <a:solidFill>
                  <a:srgbClr val="0066FF"/>
                </a:solidFill>
              </a:rPr>
              <a:t>	New Start in FY2017, Underway</a:t>
            </a:r>
            <a:endParaRPr lang="en-US" sz="1600" dirty="0"/>
          </a:p>
          <a:p>
            <a:pPr marL="0" indent="0" hangingPunct="0">
              <a:buNone/>
            </a:pPr>
            <a:endParaRPr lang="en-US" sz="1800" dirty="0"/>
          </a:p>
          <a:p>
            <a:pPr marL="0" indent="0" hangingPunct="0">
              <a:buNone/>
            </a:pPr>
            <a:endParaRPr lang="en-US" sz="1800" dirty="0"/>
          </a:p>
          <a:p>
            <a:endParaRPr lang="en-US" dirty="0"/>
          </a:p>
        </p:txBody>
      </p:sp>
      <p:sp>
        <p:nvSpPr>
          <p:cNvPr id="4" name="Content Placeholder 3"/>
          <p:cNvSpPr txBox="1">
            <a:spLocks/>
          </p:cNvSpPr>
          <p:nvPr/>
        </p:nvSpPr>
        <p:spPr>
          <a:xfrm>
            <a:off x="-11708" y="953060"/>
            <a:ext cx="9347795" cy="4680301"/>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FF0000"/>
                </a:solidFill>
              </a:rPr>
              <a:t>Legacy System                                       </a:t>
            </a:r>
          </a:p>
          <a:p>
            <a:r>
              <a:rPr lang="en-US" sz="1600" dirty="0"/>
              <a:t>Decreasing Reliability due to aging hardware, increasing failure rates and lack of integration</a:t>
            </a:r>
          </a:p>
          <a:p>
            <a:r>
              <a:rPr lang="en-US" sz="1600" dirty="0"/>
              <a:t>Declining Maintainability due to increased failure rates and reduced spares inventory where component obsolescence prohibits obtaining adequate supply of spares</a:t>
            </a:r>
          </a:p>
          <a:p>
            <a:r>
              <a:rPr lang="en-US" sz="1600" dirty="0"/>
              <a:t>Limited Scalability where the current system lacks capacity to be extended for PPU/STS and has limited diagnostics and capacity for developing improvements</a:t>
            </a:r>
          </a:p>
          <a:p>
            <a:pPr marL="0" indent="0">
              <a:buNone/>
            </a:pPr>
            <a:r>
              <a:rPr lang="en-US" sz="1800" dirty="0">
                <a:solidFill>
                  <a:srgbClr val="FF0000"/>
                </a:solidFill>
              </a:rPr>
              <a:t>New System                                       </a:t>
            </a:r>
          </a:p>
          <a:p>
            <a:r>
              <a:rPr lang="en-US" sz="1600" dirty="0"/>
              <a:t>Reliable and Maintainable with simplified and efficient architecture that is Highly integrated with Improved Performance, Lower latency communication links and a Scalable Architecture</a:t>
            </a:r>
          </a:p>
          <a:p>
            <a:pPr lvl="1"/>
            <a:r>
              <a:rPr lang="en-US" sz="1600" dirty="0">
                <a:solidFill>
                  <a:srgbClr val="FF0000"/>
                </a:solidFill>
              </a:rPr>
              <a:t>MicroTCA-based platform, a viable path for major facility upgrades — PPU &amp; STS</a:t>
            </a:r>
          </a:p>
          <a:p>
            <a:endParaRPr lang="en-US" dirty="0"/>
          </a:p>
          <a:p>
            <a:endParaRPr lang="en-US" dirty="0"/>
          </a:p>
          <a:p>
            <a:endParaRPr lang="en-US" dirty="0"/>
          </a:p>
        </p:txBody>
      </p:sp>
      <p:sp>
        <p:nvSpPr>
          <p:cNvPr id="5" name="Content Placeholder 5"/>
          <p:cNvSpPr txBox="1">
            <a:spLocks/>
          </p:cNvSpPr>
          <p:nvPr/>
        </p:nvSpPr>
        <p:spPr>
          <a:xfrm>
            <a:off x="7239000" y="3985149"/>
            <a:ext cx="4194175" cy="3674610"/>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400" dirty="0"/>
          </a:p>
          <a:p>
            <a:pPr marL="0" indent="0">
              <a:buFont typeface="Arial" charset="0"/>
              <a:buNone/>
            </a:pPr>
            <a:endParaRPr lang="en-US" sz="1800" dirty="0"/>
          </a:p>
          <a:p>
            <a:pPr lvl="1"/>
            <a:endParaRPr lang="en-US" sz="1400" dirty="0"/>
          </a:p>
          <a:p>
            <a:endParaRPr lang="en-US" sz="2000" dirty="0"/>
          </a:p>
        </p:txBody>
      </p:sp>
      <p:pic>
        <p:nvPicPr>
          <p:cNvPr id="7" name="Picture 6">
            <a:extLst>
              <a:ext uri="{FF2B5EF4-FFF2-40B4-BE49-F238E27FC236}">
                <a16:creationId xmlns:a16="http://schemas.microsoft.com/office/drawing/2014/main" id="{DB610B3B-BE84-45E2-B605-DFB42DD15992}"/>
              </a:ext>
            </a:extLst>
          </p:cNvPr>
          <p:cNvPicPr>
            <a:picLocks noChangeAspect="1"/>
          </p:cNvPicPr>
          <p:nvPr/>
        </p:nvPicPr>
        <p:blipFill>
          <a:blip r:embed="rId2"/>
          <a:stretch>
            <a:fillRect/>
          </a:stretch>
        </p:blipFill>
        <p:spPr>
          <a:xfrm>
            <a:off x="5310562" y="4267200"/>
            <a:ext cx="3364143" cy="2525055"/>
          </a:xfrm>
          <a:prstGeom prst="rect">
            <a:avLst/>
          </a:prstGeom>
        </p:spPr>
      </p:pic>
    </p:spTree>
    <p:extLst>
      <p:ext uri="{BB962C8B-B14F-4D97-AF65-F5344CB8AC3E}">
        <p14:creationId xmlns:p14="http://schemas.microsoft.com/office/powerpoint/2010/main" val="192744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99001-DAD3-43EB-B6FF-971179EA33E1}"/>
              </a:ext>
            </a:extLst>
          </p:cNvPr>
          <p:cNvSpPr>
            <a:spLocks noGrp="1"/>
          </p:cNvSpPr>
          <p:nvPr>
            <p:ph idx="1"/>
          </p:nvPr>
        </p:nvSpPr>
        <p:spPr>
          <a:xfrm>
            <a:off x="152400" y="1524000"/>
            <a:ext cx="8529578" cy="4047778"/>
          </a:xfrm>
        </p:spPr>
        <p:txBody>
          <a:bodyPr/>
          <a:lstStyle/>
          <a:p>
            <a:pPr marL="0" indent="0">
              <a:buNone/>
            </a:pPr>
            <a:r>
              <a:rPr lang="en-US" sz="1800" dirty="0">
                <a:solidFill>
                  <a:srgbClr val="FF0000"/>
                </a:solidFill>
              </a:rPr>
              <a:t>Within the first few weeks, placed for the commercial components that make up the MPS Master</a:t>
            </a:r>
            <a:r>
              <a:rPr lang="en-US" sz="1800" dirty="0"/>
              <a:t>, including the crate, power supplies, MicroTCA Controller Hardware (MCH), Processor Controller (PC), Crossbar Switch (CBS), Field Node interface modules (x3), and Trigger Control components (x1). The custom electronics for the Master build out where also ordered. These include the modules required to interface the SNS timing interface, pulse width and repetition rate controls.</a:t>
            </a:r>
          </a:p>
          <a:p>
            <a:pPr marL="0" indent="0">
              <a:buNone/>
            </a:pPr>
            <a:r>
              <a:rPr lang="en-US" sz="1800" dirty="0"/>
              <a:t>All of the MPS hardware components are compliant with the PICMG open architecture.</a:t>
            </a:r>
          </a:p>
          <a:p>
            <a:pPr marL="0" indent="0">
              <a:buNone/>
            </a:pPr>
            <a:r>
              <a:rPr lang="en-US" sz="1800" dirty="0">
                <a:solidFill>
                  <a:srgbClr val="FF0000"/>
                </a:solidFill>
              </a:rPr>
              <a:t>Installation of the MPS Master components was carried out during the week of April 9th 2018. The commissioning of the MPS Master will occur during the initial accelerator physics studies when they become available.</a:t>
            </a:r>
          </a:p>
        </p:txBody>
      </p:sp>
      <p:sp>
        <p:nvSpPr>
          <p:cNvPr id="2" name="Rectangle 1">
            <a:extLst>
              <a:ext uri="{FF2B5EF4-FFF2-40B4-BE49-F238E27FC236}">
                <a16:creationId xmlns:a16="http://schemas.microsoft.com/office/drawing/2014/main" id="{939063D7-57CE-4F02-95E7-CF9E08E3C17C}"/>
              </a:ext>
            </a:extLst>
          </p:cNvPr>
          <p:cNvSpPr/>
          <p:nvPr/>
        </p:nvSpPr>
        <p:spPr>
          <a:xfrm>
            <a:off x="152400" y="152400"/>
            <a:ext cx="8529578" cy="830997"/>
          </a:xfrm>
          <a:prstGeom prst="rect">
            <a:avLst/>
          </a:prstGeom>
        </p:spPr>
        <p:txBody>
          <a:bodyPr wrap="square">
            <a:spAutoFit/>
          </a:bodyPr>
          <a:lstStyle/>
          <a:p>
            <a:r>
              <a:rPr lang="en-US" sz="2400" b="1" dirty="0">
                <a:solidFill>
                  <a:srgbClr val="1E7640"/>
                </a:solidFill>
                <a:latin typeface="Arial"/>
                <a:ea typeface="+mj-ea"/>
                <a:cs typeface="Times New Roman" pitchFamily="18" charset="0"/>
              </a:rPr>
              <a:t>AIP-39  Machine Protection System (MPS) for </a:t>
            </a:r>
            <a:r>
              <a:rPr lang="en-US" sz="2400" b="1" dirty="0">
                <a:solidFill>
                  <a:srgbClr val="FF0000"/>
                </a:solidFill>
                <a:latin typeface="Arial"/>
                <a:ea typeface="+mj-ea"/>
                <a:cs typeface="+mj-cs"/>
              </a:rPr>
              <a:t>Reliability,  Sustainability and Obsolescence Mitigation (cont.)</a:t>
            </a:r>
            <a:endParaRPr lang="en-US" dirty="0"/>
          </a:p>
        </p:txBody>
      </p:sp>
    </p:spTree>
    <p:extLst>
      <p:ext uri="{BB962C8B-B14F-4D97-AF65-F5344CB8AC3E}">
        <p14:creationId xmlns:p14="http://schemas.microsoft.com/office/powerpoint/2010/main" val="48207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458587"/>
          </a:xfrm>
        </p:spPr>
        <p:txBody>
          <a:bodyPr/>
          <a:lstStyle/>
          <a:p>
            <a:r>
              <a:rPr lang="en-US" sz="2800" dirty="0"/>
              <a:t>Future Improvements Planned Using AIP Funding</a:t>
            </a:r>
          </a:p>
        </p:txBody>
      </p:sp>
      <p:sp>
        <p:nvSpPr>
          <p:cNvPr id="3" name="Content Placeholder 2"/>
          <p:cNvSpPr>
            <a:spLocks noGrp="1"/>
          </p:cNvSpPr>
          <p:nvPr>
            <p:ph idx="1"/>
          </p:nvPr>
        </p:nvSpPr>
        <p:spPr>
          <a:xfrm>
            <a:off x="76200" y="914400"/>
            <a:ext cx="8839200" cy="4471932"/>
          </a:xfrm>
        </p:spPr>
        <p:txBody>
          <a:bodyPr/>
          <a:lstStyle/>
          <a:p>
            <a:pPr marL="0" indent="0" hangingPunct="0">
              <a:buNone/>
            </a:pPr>
            <a:r>
              <a:rPr lang="en-US" sz="1800" dirty="0"/>
              <a:t>AIP-46 - Warm Linac Magnet Power Supply and Controller Upgrade </a:t>
            </a:r>
            <a:r>
              <a:rPr lang="en-US" sz="1800" dirty="0">
                <a:solidFill>
                  <a:srgbClr val="0066FF"/>
                </a:solidFill>
              </a:rPr>
              <a:t>– </a:t>
            </a:r>
            <a:r>
              <a:rPr lang="en-US" sz="1800" b="1" dirty="0">
                <a:solidFill>
                  <a:srgbClr val="0066FF"/>
                </a:solidFill>
              </a:rPr>
              <a:t>Future </a:t>
            </a:r>
          </a:p>
          <a:p>
            <a:pPr lvl="2" hangingPunct="0">
              <a:buFont typeface="Arial" panose="020B0604020202020204" pitchFamily="34" charset="0"/>
              <a:buChar char="•"/>
            </a:pPr>
            <a:r>
              <a:rPr lang="en-US" sz="1800" dirty="0"/>
              <a:t>Replace obsolescent components, standardize power supplies and controllers for MEBT, DTL and CCL</a:t>
            </a:r>
          </a:p>
          <a:p>
            <a:pPr lvl="2" hangingPunct="0">
              <a:buFont typeface="Arial" panose="020B0604020202020204" pitchFamily="34" charset="0"/>
              <a:buChar char="•"/>
            </a:pPr>
            <a:r>
              <a:rPr lang="en-US" sz="1800" dirty="0">
                <a:solidFill>
                  <a:srgbClr val="FF0000"/>
                </a:solidFill>
              </a:rPr>
              <a:t>Power Supplies and </a:t>
            </a:r>
            <a:r>
              <a:rPr lang="en-US" dirty="0">
                <a:solidFill>
                  <a:srgbClr val="FF0000"/>
                </a:solidFill>
              </a:rPr>
              <a:t>C</a:t>
            </a:r>
            <a:r>
              <a:rPr lang="en-US" sz="1800" dirty="0">
                <a:solidFill>
                  <a:srgbClr val="FF0000"/>
                </a:solidFill>
              </a:rPr>
              <a:t>ontrollers are specified</a:t>
            </a:r>
          </a:p>
          <a:p>
            <a:pPr marL="0" indent="0">
              <a:spcBef>
                <a:spcPts val="600"/>
              </a:spcBef>
              <a:buNone/>
            </a:pPr>
            <a:endParaRPr lang="en-US" sz="1800" dirty="0">
              <a:cs typeface="Times New Roman" pitchFamily="18" charset="0"/>
            </a:endParaRPr>
          </a:p>
          <a:p>
            <a:pPr marL="0" indent="0">
              <a:spcBef>
                <a:spcPts val="600"/>
              </a:spcBef>
              <a:buNone/>
            </a:pPr>
            <a:r>
              <a:rPr lang="en-US" sz="1800" dirty="0">
                <a:cs typeface="Times New Roman" pitchFamily="18" charset="0"/>
              </a:rPr>
              <a:t>AIP-42 Warm Linac RCCS Upgrade</a:t>
            </a:r>
            <a:r>
              <a:rPr lang="en-US" sz="1800" dirty="0">
                <a:solidFill>
                  <a:srgbClr val="0066FF"/>
                </a:solidFill>
              </a:rPr>
              <a:t>–</a:t>
            </a:r>
            <a:r>
              <a:rPr lang="en-US" sz="1800" dirty="0"/>
              <a:t> </a:t>
            </a:r>
            <a:r>
              <a:rPr lang="en-US" sz="1800" b="1" dirty="0">
                <a:solidFill>
                  <a:srgbClr val="0066FF"/>
                </a:solidFill>
                <a:cs typeface="Times New Roman" pitchFamily="18" charset="0"/>
              </a:rPr>
              <a:t>Future</a:t>
            </a:r>
            <a:endParaRPr lang="en-US" sz="1800" b="1" dirty="0">
              <a:cs typeface="Times New Roman" pitchFamily="18" charset="0"/>
            </a:endParaRPr>
          </a:p>
          <a:p>
            <a:pPr marL="0" indent="0">
              <a:spcBef>
                <a:spcPts val="600"/>
              </a:spcBef>
              <a:buNone/>
            </a:pPr>
            <a:endParaRPr lang="en-US" sz="1800" dirty="0">
              <a:cs typeface="Times New Roman" pitchFamily="18" charset="0"/>
            </a:endParaRPr>
          </a:p>
          <a:p>
            <a:pPr lvl="2">
              <a:spcBef>
                <a:spcPts val="600"/>
              </a:spcBef>
              <a:buFont typeface="Arial" panose="020B0604020202020204" pitchFamily="34" charset="0"/>
              <a:buChar char="•"/>
            </a:pPr>
            <a:r>
              <a:rPr lang="en-US" sz="1800" dirty="0">
                <a:cs typeface="Times New Roman" pitchFamily="18" charset="0"/>
              </a:rPr>
              <a:t>Will add </a:t>
            </a:r>
            <a:r>
              <a:rPr lang="en-US" sz="1800" dirty="0"/>
              <a:t>redundant pumps, increased capacity, flexibility, instruments and controls for full current beam operation and the capacity to increase for the future PPU needs</a:t>
            </a:r>
          </a:p>
          <a:p>
            <a:pPr lvl="3" hangingPunct="0"/>
            <a:endParaRPr lang="en-US" sz="1600" dirty="0"/>
          </a:p>
          <a:p>
            <a:endParaRPr lang="en-US" dirty="0"/>
          </a:p>
        </p:txBody>
      </p:sp>
    </p:spTree>
    <p:extLst>
      <p:ext uri="{BB962C8B-B14F-4D97-AF65-F5344CB8AC3E}">
        <p14:creationId xmlns:p14="http://schemas.microsoft.com/office/powerpoint/2010/main" val="1328144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748D-7060-445D-8191-E8A11EC42288}"/>
              </a:ext>
            </a:extLst>
          </p:cNvPr>
          <p:cNvSpPr>
            <a:spLocks noGrp="1"/>
          </p:cNvSpPr>
          <p:nvPr>
            <p:ph type="title"/>
          </p:nvPr>
        </p:nvSpPr>
        <p:spPr>
          <a:xfrm>
            <a:off x="258284" y="320040"/>
            <a:ext cx="8568927" cy="510909"/>
          </a:xfrm>
        </p:spPr>
        <p:txBody>
          <a:bodyPr/>
          <a:lstStyle/>
          <a:p>
            <a:r>
              <a:rPr lang="en-US" sz="3200" dirty="0"/>
              <a:t>Spares</a:t>
            </a:r>
          </a:p>
        </p:txBody>
      </p:sp>
      <p:sp>
        <p:nvSpPr>
          <p:cNvPr id="3" name="Content Placeholder 2">
            <a:extLst>
              <a:ext uri="{FF2B5EF4-FFF2-40B4-BE49-F238E27FC236}">
                <a16:creationId xmlns:a16="http://schemas.microsoft.com/office/drawing/2014/main" id="{36A291A0-BC51-4707-B283-17DBBD786D93}"/>
              </a:ext>
            </a:extLst>
          </p:cNvPr>
          <p:cNvSpPr>
            <a:spLocks noGrp="1"/>
          </p:cNvSpPr>
          <p:nvPr>
            <p:ph idx="1"/>
          </p:nvPr>
        </p:nvSpPr>
        <p:spPr>
          <a:xfrm>
            <a:off x="177804" y="948956"/>
            <a:ext cx="8529578" cy="4047778"/>
          </a:xfrm>
        </p:spPr>
        <p:txBody>
          <a:bodyPr/>
          <a:lstStyle/>
          <a:p>
            <a:pPr marL="0" indent="0">
              <a:buNone/>
            </a:pPr>
            <a:r>
              <a:rPr lang="en-US" dirty="0"/>
              <a:t>For spares, we are working to develop a </a:t>
            </a:r>
            <a:r>
              <a:rPr lang="en-US" dirty="0">
                <a:solidFill>
                  <a:srgbClr val="FF0000"/>
                </a:solidFill>
              </a:rPr>
              <a:t>calculational basis </a:t>
            </a:r>
            <a:r>
              <a:rPr lang="en-US" dirty="0"/>
              <a:t>for the number of spares needed for each asset class (Manufacturer and Model Number) by examining the failure rate data over the past 11 years. These data will be used:</a:t>
            </a:r>
          </a:p>
          <a:p>
            <a:pPr marL="602525" lvl="1" indent="-342900">
              <a:buFont typeface="+mj-lt"/>
              <a:buAutoNum type="arabicPeriod"/>
            </a:pPr>
            <a:r>
              <a:rPr lang="en-US" dirty="0"/>
              <a:t>Assist the hardware teams in determining if </a:t>
            </a:r>
            <a:r>
              <a:rPr lang="en-US" dirty="0">
                <a:solidFill>
                  <a:srgbClr val="FF0000"/>
                </a:solidFill>
              </a:rPr>
              <a:t>engineering changes </a:t>
            </a:r>
            <a:r>
              <a:rPr lang="en-US" dirty="0"/>
              <a:t>would be enhance reliability. </a:t>
            </a:r>
          </a:p>
          <a:p>
            <a:pPr marL="602525" lvl="1" indent="-342900">
              <a:buFont typeface="+mj-lt"/>
              <a:buAutoNum type="arabicPeriod"/>
            </a:pPr>
            <a:r>
              <a:rPr lang="en-US" dirty="0"/>
              <a:t>As inputs to a Reliability Modeling code to calculate the number of spares on-hand to </a:t>
            </a:r>
            <a:r>
              <a:rPr lang="en-US" dirty="0">
                <a:solidFill>
                  <a:srgbClr val="FF0000"/>
                </a:solidFill>
              </a:rPr>
              <a:t>prevent an “Out of Stock” condition </a:t>
            </a:r>
            <a:r>
              <a:rPr lang="en-US" dirty="0"/>
              <a:t>that would interrupt operation.    </a:t>
            </a:r>
          </a:p>
          <a:p>
            <a:pPr marL="602525" lvl="1" indent="-342900">
              <a:buFont typeface="+mj-lt"/>
              <a:buAutoNum type="arabicPeriod"/>
            </a:pPr>
            <a:r>
              <a:rPr lang="en-US" dirty="0"/>
              <a:t>To determine the actual </a:t>
            </a:r>
            <a:r>
              <a:rPr lang="en-US" dirty="0">
                <a:solidFill>
                  <a:srgbClr val="FF0000"/>
                </a:solidFill>
              </a:rPr>
              <a:t>MTBF and primary failure modes of each asset class to predict the onset of Terminal Mortality   </a:t>
            </a:r>
          </a:p>
          <a:p>
            <a:pPr marL="602525" lvl="1" indent="-342900">
              <a:buFont typeface="+mj-lt"/>
              <a:buAutoNum type="arabicPeriod"/>
            </a:pPr>
            <a:endParaRPr lang="en-US" dirty="0"/>
          </a:p>
          <a:p>
            <a:endParaRPr lang="en-US" dirty="0"/>
          </a:p>
        </p:txBody>
      </p:sp>
    </p:spTree>
    <p:extLst>
      <p:ext uri="{BB962C8B-B14F-4D97-AF65-F5344CB8AC3E}">
        <p14:creationId xmlns:p14="http://schemas.microsoft.com/office/powerpoint/2010/main" val="413292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84" y="320040"/>
            <a:ext cx="8568927" cy="510909"/>
          </a:xfrm>
        </p:spPr>
        <p:txBody>
          <a:bodyPr/>
          <a:lstStyle/>
          <a:p>
            <a:r>
              <a:rPr lang="en-US" sz="3200" dirty="0"/>
              <a:t>Summary</a:t>
            </a:r>
          </a:p>
        </p:txBody>
      </p:sp>
      <p:sp>
        <p:nvSpPr>
          <p:cNvPr id="3" name="Content Placeholder 2"/>
          <p:cNvSpPr>
            <a:spLocks noGrp="1"/>
          </p:cNvSpPr>
          <p:nvPr>
            <p:ph idx="1"/>
          </p:nvPr>
        </p:nvSpPr>
        <p:spPr>
          <a:xfrm>
            <a:off x="184571" y="1193034"/>
            <a:ext cx="8642640" cy="4471932"/>
          </a:xfrm>
        </p:spPr>
        <p:txBody>
          <a:bodyPr/>
          <a:lstStyle/>
          <a:p>
            <a:r>
              <a:rPr lang="en-US" sz="2400" dirty="0"/>
              <a:t>We control an active AIP Process. </a:t>
            </a:r>
          </a:p>
          <a:p>
            <a:r>
              <a:rPr lang="en-US" sz="2400" dirty="0"/>
              <a:t>AIPs have shifted over the years from addressing strictly design problems with the original equipment base to what we need for sustainable operation, including an increasing emphasis on Obsolescence Mitigation.  </a:t>
            </a:r>
          </a:p>
          <a:p>
            <a:r>
              <a:rPr lang="en-US" sz="2400" dirty="0"/>
              <a:t>With an installed equipment base of ~$700M, an AIP budget of $2.0 M/Year is not sustainable. </a:t>
            </a:r>
            <a:r>
              <a:rPr lang="en-US" sz="2400" dirty="0">
                <a:solidFill>
                  <a:srgbClr val="FF0000"/>
                </a:solidFill>
                <a:latin typeface="Arial" charset="0"/>
                <a:cs typeface="Arial" charset="0"/>
              </a:rPr>
              <a:t>We are proposing growth in AIP funding beginning in FY 2019 by $.5M/Yr until we reach $3.5M/Yr in FY 2021.</a:t>
            </a:r>
          </a:p>
          <a:p>
            <a:pPr marL="0" lvl="0" indent="0">
              <a:spcBef>
                <a:spcPct val="0"/>
              </a:spcBef>
              <a:buClrTx/>
              <a:buNone/>
            </a:pPr>
            <a:endParaRPr lang="en-US" sz="2400" dirty="0">
              <a:solidFill>
                <a:prstClr val="black"/>
              </a:solidFill>
              <a:latin typeface="Arial" charset="0"/>
              <a:cs typeface="Arial" charset="0"/>
            </a:endParaRPr>
          </a:p>
          <a:p>
            <a:endParaRPr lang="en-US" sz="2400" dirty="0">
              <a:solidFill>
                <a:srgbClr val="FF0000"/>
              </a:solidFill>
            </a:endParaRPr>
          </a:p>
        </p:txBody>
      </p:sp>
    </p:spTree>
    <p:extLst>
      <p:ext uri="{BB962C8B-B14F-4D97-AF65-F5344CB8AC3E}">
        <p14:creationId xmlns:p14="http://schemas.microsoft.com/office/powerpoint/2010/main" val="54029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19C-641B-4634-978A-6D0465BB4A97}"/>
              </a:ext>
            </a:extLst>
          </p:cNvPr>
          <p:cNvSpPr>
            <a:spLocks noGrp="1"/>
          </p:cNvSpPr>
          <p:nvPr>
            <p:ph type="title"/>
          </p:nvPr>
        </p:nvSpPr>
        <p:spPr>
          <a:xfrm>
            <a:off x="258284" y="320040"/>
            <a:ext cx="8568927" cy="510909"/>
          </a:xfrm>
        </p:spPr>
        <p:txBody>
          <a:bodyPr/>
          <a:lstStyle/>
          <a:p>
            <a:r>
              <a:rPr lang="en-US" sz="3200" dirty="0"/>
              <a:t>Topics</a:t>
            </a:r>
          </a:p>
        </p:txBody>
      </p:sp>
      <p:sp>
        <p:nvSpPr>
          <p:cNvPr id="3" name="Content Placeholder 2">
            <a:extLst>
              <a:ext uri="{FF2B5EF4-FFF2-40B4-BE49-F238E27FC236}">
                <a16:creationId xmlns:a16="http://schemas.microsoft.com/office/drawing/2014/main" id="{162EAC0B-0823-4516-8D9B-2CED1FD68030}"/>
              </a:ext>
            </a:extLst>
          </p:cNvPr>
          <p:cNvSpPr>
            <a:spLocks noGrp="1"/>
          </p:cNvSpPr>
          <p:nvPr>
            <p:ph idx="1"/>
          </p:nvPr>
        </p:nvSpPr>
        <p:spPr>
          <a:xfrm>
            <a:off x="241955" y="1286222"/>
            <a:ext cx="8529578" cy="4047778"/>
          </a:xfrm>
        </p:spPr>
        <p:txBody>
          <a:bodyPr/>
          <a:lstStyle/>
          <a:p>
            <a:r>
              <a:rPr lang="en-US" dirty="0"/>
              <a:t>Methodology to Evaluate RAD Projects and Priorities </a:t>
            </a:r>
          </a:p>
          <a:p>
            <a:r>
              <a:rPr lang="en-US" dirty="0"/>
              <a:t>Requirements for an Accelerator Improvement Project (AIP)</a:t>
            </a:r>
          </a:p>
          <a:p>
            <a:r>
              <a:rPr lang="en-US" dirty="0"/>
              <a:t>History of SNS AIP Projects</a:t>
            </a:r>
          </a:p>
          <a:p>
            <a:r>
              <a:rPr lang="en-US" dirty="0"/>
              <a:t>Current and Planned Project Funding and Funding History</a:t>
            </a:r>
          </a:p>
          <a:p>
            <a:r>
              <a:rPr lang="en-US" dirty="0"/>
              <a:t>Other Major Needs, not AIPs</a:t>
            </a:r>
          </a:p>
          <a:p>
            <a:r>
              <a:rPr lang="en-US" dirty="0"/>
              <a:t>Recent and Current AIPs</a:t>
            </a:r>
          </a:p>
          <a:p>
            <a:r>
              <a:rPr lang="en-US" dirty="0"/>
              <a:t>Approach to Spares </a:t>
            </a:r>
          </a:p>
          <a:p>
            <a:r>
              <a:rPr lang="en-US" dirty="0"/>
              <a:t>Summary</a:t>
            </a:r>
          </a:p>
        </p:txBody>
      </p:sp>
    </p:spTree>
    <p:extLst>
      <p:ext uri="{BB962C8B-B14F-4D97-AF65-F5344CB8AC3E}">
        <p14:creationId xmlns:p14="http://schemas.microsoft.com/office/powerpoint/2010/main" val="89634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5C02-94E1-4AAE-BCD6-3B32E8784225}"/>
              </a:ext>
            </a:extLst>
          </p:cNvPr>
          <p:cNvSpPr>
            <a:spLocks noGrp="1"/>
          </p:cNvSpPr>
          <p:nvPr>
            <p:ph type="title"/>
          </p:nvPr>
        </p:nvSpPr>
        <p:spPr/>
        <p:txBody>
          <a:bodyPr/>
          <a:lstStyle/>
          <a:p>
            <a:r>
              <a:rPr lang="en-US" dirty="0"/>
              <a:t>AIP-34 Additional Information</a:t>
            </a:r>
          </a:p>
        </p:txBody>
      </p:sp>
      <p:sp>
        <p:nvSpPr>
          <p:cNvPr id="3" name="Content Placeholder 2">
            <a:extLst>
              <a:ext uri="{FF2B5EF4-FFF2-40B4-BE49-F238E27FC236}">
                <a16:creationId xmlns:a16="http://schemas.microsoft.com/office/drawing/2014/main" id="{5AB7B3E2-051F-4695-B95D-DC9FCAA36043}"/>
              </a:ext>
            </a:extLst>
          </p:cNvPr>
          <p:cNvSpPr>
            <a:spLocks noGrp="1"/>
          </p:cNvSpPr>
          <p:nvPr>
            <p:ph idx="1"/>
          </p:nvPr>
        </p:nvSpPr>
        <p:spPr>
          <a:xfrm>
            <a:off x="193083" y="838200"/>
            <a:ext cx="8642640" cy="4195415"/>
          </a:xfrm>
        </p:spPr>
        <p:txBody>
          <a:bodyPr/>
          <a:lstStyle/>
          <a:p>
            <a:r>
              <a:rPr lang="en-US" sz="1400" b="1" dirty="0"/>
              <a:t>AIP-34 Status Summary</a:t>
            </a:r>
            <a:endParaRPr lang="en-US" sz="1400" dirty="0"/>
          </a:p>
          <a:p>
            <a:r>
              <a:rPr lang="en-US" sz="1400" dirty="0"/>
              <a:t>AIP-34, the New HVCM Controller, was completed during the Summer outage of 2017.  The final four controllers were installed in SCL-Mod9, SCL-Mod12, SCL-Mod15 and SCL-Mod21.  The entire Klystron Gallery has been fully operational with the new controllers since resumption of operations.</a:t>
            </a:r>
          </a:p>
          <a:p>
            <a:r>
              <a:rPr lang="en-US" sz="1400" dirty="0"/>
              <a:t>EPICS screens have been created to mimic the local HMI.  Operators have been trained on the use of the new capabilities associated with the new HVCM controllers.  Additionally, a server site was established to provide fault log and fault waveform data outside of the accelerator network whenever a fault occurs or on demand by the operators.  This has proved invaluable to troubleshoot problems with HVCM systems either after the event (for random non-reproducible events) or from a remote location during emergency repairs.</a:t>
            </a:r>
          </a:p>
          <a:p>
            <a:r>
              <a:rPr lang="en-US" sz="1400" dirty="0"/>
              <a:t>Technicians have been trained on the new features of the new controller.  With all diagnostics now available as high-resolution waveforms, the ability to troubleshoot and pinpoint problems is significantly improved.  This, combined with true first fault indication, minimizes repair time during unplanned maintenance events.</a:t>
            </a:r>
          </a:p>
          <a:p>
            <a:r>
              <a:rPr lang="en-US" sz="1400" dirty="0"/>
              <a:t>Several software upgrades have taken place since the initial installation.  The local HMI has been improved based on feedback from users and operators.  New features have been added consistent with modifications and/or upgrades to other hardware, mainly the IGBT drivers, to permit enhanced functionality.  Patches and fixes have been added to address networking and channel access issues.  The code continues to be optimized to improve Windows and FPGA resource usage.  The original FPGA virtual instruments, supplied by Averna, have also been modified to improve overall efficiency of the program.  Utilizing spare channels, the new HVCM cooling system instrumentation has been integrated into the controller (and through EPICS screens) to permit monitoring and alarming of oil parameters, including dissolved gas.</a:t>
            </a:r>
          </a:p>
          <a:p>
            <a:endParaRPr lang="en-US" sz="1400" dirty="0"/>
          </a:p>
        </p:txBody>
      </p:sp>
    </p:spTree>
    <p:extLst>
      <p:ext uri="{BB962C8B-B14F-4D97-AF65-F5344CB8AC3E}">
        <p14:creationId xmlns:p14="http://schemas.microsoft.com/office/powerpoint/2010/main" val="377825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FD24-949E-4716-A164-BB94FFE6732C}"/>
              </a:ext>
            </a:extLst>
          </p:cNvPr>
          <p:cNvSpPr>
            <a:spLocks noGrp="1"/>
          </p:cNvSpPr>
          <p:nvPr>
            <p:ph type="title"/>
          </p:nvPr>
        </p:nvSpPr>
        <p:spPr/>
        <p:txBody>
          <a:bodyPr/>
          <a:lstStyle/>
          <a:p>
            <a:r>
              <a:rPr lang="en-US" dirty="0"/>
              <a:t>AIP-34 Additional Information - Continued</a:t>
            </a:r>
          </a:p>
        </p:txBody>
      </p:sp>
      <p:sp>
        <p:nvSpPr>
          <p:cNvPr id="3" name="Content Placeholder 2">
            <a:extLst>
              <a:ext uri="{FF2B5EF4-FFF2-40B4-BE49-F238E27FC236}">
                <a16:creationId xmlns:a16="http://schemas.microsoft.com/office/drawing/2014/main" id="{C11F3BBE-0601-4D92-A605-4A0F96D7A3BC}"/>
              </a:ext>
            </a:extLst>
          </p:cNvPr>
          <p:cNvSpPr>
            <a:spLocks noGrp="1"/>
          </p:cNvSpPr>
          <p:nvPr>
            <p:ph idx="1"/>
          </p:nvPr>
        </p:nvSpPr>
        <p:spPr>
          <a:xfrm>
            <a:off x="152400" y="990600"/>
            <a:ext cx="8642640" cy="4195415"/>
          </a:xfrm>
        </p:spPr>
        <p:txBody>
          <a:bodyPr/>
          <a:lstStyle/>
          <a:p>
            <a:r>
              <a:rPr lang="en-US" sz="1400" dirty="0"/>
              <a:t>Pulse flattening efforts have been underway since the capabilities have been available during the new controller prototyping effort, but all production HVCMs were pulse flattened in the fall of 2017.  These efforts focused on minimizing pulse droop but did not address overshoot and ringing that occurred after the risetime of the pulse.  Late in CY2017 a campaign was implemented to optimize the overshoot / ringing at the beginning of the pulse to mitigate cavity and LLRF performance issues.  At the conclusion of the 2</a:t>
            </a:r>
            <a:r>
              <a:rPr lang="en-US" sz="1400" baseline="30000" dirty="0"/>
              <a:t>nd</a:t>
            </a:r>
            <a:r>
              <a:rPr lang="en-US" sz="1400" dirty="0"/>
              <a:t> optimization effort, pulse flatness and ringing were each reduced to less than 1% over the entire pulse.</a:t>
            </a:r>
          </a:p>
          <a:p>
            <a:r>
              <a:rPr lang="en-US" sz="1400" dirty="0"/>
              <a:t>An effort has been initiated to expand the capabilities of the new controller for other applications.  Currently, use of the controller as a mobile test stand for acquiring a variety of cavity, LLRF and HPRF signals is under evaluation.  The system was evaluated during a recent event to acquire signals from multiple RF systems and the results were encouraging.</a:t>
            </a:r>
          </a:p>
          <a:p>
            <a:r>
              <a:rPr lang="en-US" sz="1400" dirty="0"/>
              <a:t>Additional ongoing activities are focused on expanding the capability of the system to address test stand needs and find alternatives for obsolescent hardware.  While none of the original hardware is currently obsolete, National Instruments has warned that this could take place in the next year or two for the PXI-78XX family.  The SNS currently possesses sufficient spares to keep the controllers operational for several years, giving us sufficient time to address any future obsolescence issues.</a:t>
            </a:r>
          </a:p>
          <a:p>
            <a:endParaRPr lang="en-US" dirty="0"/>
          </a:p>
        </p:txBody>
      </p:sp>
    </p:spTree>
    <p:extLst>
      <p:ext uri="{BB962C8B-B14F-4D97-AF65-F5344CB8AC3E}">
        <p14:creationId xmlns:p14="http://schemas.microsoft.com/office/powerpoint/2010/main" val="146540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735FD-8F56-4B17-936F-F449908BCBE4}"/>
              </a:ext>
            </a:extLst>
          </p:cNvPr>
          <p:cNvSpPr>
            <a:spLocks noGrp="1"/>
          </p:cNvSpPr>
          <p:nvPr>
            <p:ph type="title"/>
          </p:nvPr>
        </p:nvSpPr>
        <p:spPr/>
        <p:txBody>
          <a:bodyPr/>
          <a:lstStyle/>
          <a:p>
            <a:r>
              <a:rPr lang="en-US" dirty="0"/>
              <a:t>AIP-34 Additional Information</a:t>
            </a:r>
          </a:p>
        </p:txBody>
      </p:sp>
      <p:sp>
        <p:nvSpPr>
          <p:cNvPr id="3" name="Content Placeholder 2">
            <a:extLst>
              <a:ext uri="{FF2B5EF4-FFF2-40B4-BE49-F238E27FC236}">
                <a16:creationId xmlns:a16="http://schemas.microsoft.com/office/drawing/2014/main" id="{1EBD1EB0-177D-43BF-A45F-DC2A88F5ACF3}"/>
              </a:ext>
            </a:extLst>
          </p:cNvPr>
          <p:cNvSpPr>
            <a:spLocks noGrp="1"/>
          </p:cNvSpPr>
          <p:nvPr>
            <p:ph idx="1"/>
          </p:nvPr>
        </p:nvSpPr>
        <p:spPr>
          <a:xfrm>
            <a:off x="199433" y="914400"/>
            <a:ext cx="8642640" cy="4195415"/>
          </a:xfrm>
        </p:spPr>
        <p:txBody>
          <a:bodyPr/>
          <a:lstStyle/>
          <a:p>
            <a:r>
              <a:rPr lang="en-US" sz="1400" dirty="0"/>
              <a:t>In 2017, we completed the last installation phase of AIP35.  This effort consisted of completing the installation for CCL 1 and CCL 2.  Previously, the systems for CCL 3, CCL 4, and all the DTL tanks were upgraded.  The heart of the new pumping system design for the DTL and CCL structures consists of 3 turbo pumps on each DTL tank, 6 on each CCL tank, and 1 turbo pump on each RF window, which replace the ion and NEG pumps respectively.  Each turbo pump is a hybrid bearing design with a drag stage and a nominal pumping speed for air of 700 L/s.  This pump size and configuration was selected because it most closely matches the respective conductances of the RF shields on the pumping ports as well as matches the existing port flange type and size.  The turbo pumps have remote mounted controllers in cabinets in the klystron gallery, which also houses the vacuum gauge controllers and PLC for the entire system. </a:t>
            </a:r>
          </a:p>
          <a:p>
            <a:r>
              <a:rPr lang="en-US" sz="1400" dirty="0"/>
              <a:t>Each turbo pump is isolated from its respective tank as well as the common foreline manifold by appropriately sized electro-pneumatic vacuum valves.  These valves can be automatically closed in the event of a turbo pump fault or if the pressure in either the tank or foreline fall outside of normal operational parameters.  Pressure transducers in the foreline and on the turbo inlet monitor the local pressures and are interlocked to the operation of the turbo pump as well as the isolation valves. A partial schematic representation of this configuration is shown in Figure 1</a:t>
            </a:r>
          </a:p>
          <a:p>
            <a:r>
              <a:rPr lang="en-US" sz="1400" dirty="0"/>
              <a:t>The new vacuum system for the DTL and CCL tanks is monitored and controlled through the existing three-layer control system architecture.  New dedicated PLC controllers for the vacuum components on each tank replace the original PLC control systems and communicate with an EPICS Input Output Controller (IOC) that oversees multiple systems.  In turn, a machine operator interface is provided through LINUX consoles.  </a:t>
            </a:r>
          </a:p>
          <a:p>
            <a:r>
              <a:rPr lang="en-US" sz="1400" dirty="0"/>
              <a:t>In summary, the operation of the warm l</a:t>
            </a:r>
          </a:p>
          <a:p>
            <a:r>
              <a:rPr lang="en-US" sz="1400" dirty="0"/>
              <a:t>Linac vacuum system has improved since the completion of AIP 35.  Downtime related to vacuum issues throughout the warm Linac has been greatly reduced.  Below is a table summarizing downtime before and after the upgrade to the DTL systems:</a:t>
            </a:r>
          </a:p>
          <a:p>
            <a:endParaRPr lang="en-US" sz="1400" dirty="0"/>
          </a:p>
        </p:txBody>
      </p:sp>
    </p:spTree>
    <p:extLst>
      <p:ext uri="{BB962C8B-B14F-4D97-AF65-F5344CB8AC3E}">
        <p14:creationId xmlns:p14="http://schemas.microsoft.com/office/powerpoint/2010/main" val="2950241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4806-5067-43DB-B816-43DCE7BAE20C}"/>
              </a:ext>
            </a:extLst>
          </p:cNvPr>
          <p:cNvSpPr>
            <a:spLocks noGrp="1"/>
          </p:cNvSpPr>
          <p:nvPr>
            <p:ph type="title"/>
          </p:nvPr>
        </p:nvSpPr>
        <p:spPr/>
        <p:txBody>
          <a:bodyPr/>
          <a:lstStyle/>
          <a:p>
            <a:r>
              <a:rPr lang="en-US" dirty="0"/>
              <a:t>Additional Information</a:t>
            </a:r>
          </a:p>
        </p:txBody>
      </p:sp>
      <p:pic>
        <p:nvPicPr>
          <p:cNvPr id="4" name="Picture 3">
            <a:extLst>
              <a:ext uri="{FF2B5EF4-FFF2-40B4-BE49-F238E27FC236}">
                <a16:creationId xmlns:a16="http://schemas.microsoft.com/office/drawing/2014/main" id="{8E70B346-3531-4EDF-A552-E30E16895435}"/>
              </a:ext>
            </a:extLst>
          </p:cNvPr>
          <p:cNvPicPr/>
          <p:nvPr/>
        </p:nvPicPr>
        <p:blipFill>
          <a:blip r:embed="rId2">
            <a:extLst>
              <a:ext uri="{28A0092B-C50C-407E-A947-70E740481C1C}">
                <a14:useLocalDpi xmlns:a14="http://schemas.microsoft.com/office/drawing/2010/main" val="0"/>
              </a:ext>
            </a:extLst>
          </a:blip>
          <a:stretch>
            <a:fillRect/>
          </a:stretch>
        </p:blipFill>
        <p:spPr>
          <a:xfrm>
            <a:off x="199434" y="990600"/>
            <a:ext cx="7268166" cy="4419600"/>
          </a:xfrm>
          <a:prstGeom prst="rect">
            <a:avLst/>
          </a:prstGeom>
        </p:spPr>
      </p:pic>
    </p:spTree>
    <p:extLst>
      <p:ext uri="{BB962C8B-B14F-4D97-AF65-F5344CB8AC3E}">
        <p14:creationId xmlns:p14="http://schemas.microsoft.com/office/powerpoint/2010/main" val="3150260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824969"/>
          </a:xfrm>
        </p:spPr>
        <p:txBody>
          <a:bodyPr/>
          <a:lstStyle/>
          <a:p>
            <a:r>
              <a:rPr lang="en-US" sz="3200" dirty="0"/>
              <a:t>RAD Projects and Priorities </a:t>
            </a:r>
            <a:br>
              <a:rPr lang="en-US" sz="3200" dirty="0"/>
            </a:br>
            <a:endParaRPr lang="en-US" dirty="0"/>
          </a:p>
        </p:txBody>
      </p:sp>
      <p:sp>
        <p:nvSpPr>
          <p:cNvPr id="3" name="Content Placeholder 2"/>
          <p:cNvSpPr>
            <a:spLocks noGrp="1"/>
          </p:cNvSpPr>
          <p:nvPr>
            <p:ph idx="1"/>
          </p:nvPr>
        </p:nvSpPr>
        <p:spPr>
          <a:xfrm>
            <a:off x="195290" y="838200"/>
            <a:ext cx="8628670" cy="4327225"/>
          </a:xfrm>
        </p:spPr>
        <p:txBody>
          <a:bodyPr/>
          <a:lstStyle/>
          <a:p>
            <a:r>
              <a:rPr lang="en-US" sz="2200" dirty="0"/>
              <a:t>RAD Projects (AIPs, Upgrades, Major Spares, etc.) are evaluated against each other at regular intervals using the same methodology.</a:t>
            </a:r>
            <a:endParaRPr lang="en-US" sz="2000" dirty="0"/>
          </a:p>
          <a:p>
            <a:r>
              <a:rPr lang="en-US" sz="2200" dirty="0"/>
              <a:t>Criteria used to evaluate Projects include Performance Criteria and Risk Factors</a:t>
            </a:r>
          </a:p>
          <a:p>
            <a:pPr lvl="1"/>
            <a:r>
              <a:rPr lang="en-US" sz="2000" dirty="0"/>
              <a:t>The </a:t>
            </a:r>
            <a:r>
              <a:rPr lang="en-US" dirty="0"/>
              <a:t>Performance </a:t>
            </a:r>
            <a:r>
              <a:rPr lang="en-US" sz="2000" dirty="0"/>
              <a:t>Criteria which are: </a:t>
            </a:r>
          </a:p>
          <a:p>
            <a:pPr lvl="2"/>
            <a:r>
              <a:rPr lang="en-US" sz="1600" dirty="0"/>
              <a:t>Performance of Accelerator Facilities against the published schedule </a:t>
            </a:r>
          </a:p>
          <a:p>
            <a:pPr lvl="2"/>
            <a:r>
              <a:rPr lang="en-US" sz="1600" dirty="0"/>
              <a:t>Operating Beam Power </a:t>
            </a:r>
          </a:p>
          <a:p>
            <a:pPr lvl="2"/>
            <a:r>
              <a:rPr lang="en-US" sz="1600" dirty="0"/>
              <a:t>Capability</a:t>
            </a:r>
          </a:p>
          <a:p>
            <a:pPr lvl="2"/>
            <a:r>
              <a:rPr lang="en-US" sz="1600" dirty="0"/>
              <a:t>External Drivers</a:t>
            </a:r>
          </a:p>
          <a:p>
            <a:pPr lvl="2"/>
            <a:r>
              <a:rPr lang="en-US" sz="1600" dirty="0"/>
              <a:t>Obsolescence Mitigation </a:t>
            </a:r>
          </a:p>
          <a:p>
            <a:pPr lvl="1"/>
            <a:r>
              <a:rPr lang="en-US" sz="2000" dirty="0"/>
              <a:t>The Risk Factors are the risks to achieving the sponsor’s goals if the AIP is not undertaken. Thi</a:t>
            </a:r>
            <a:r>
              <a:rPr lang="en-US" dirty="0"/>
              <a:t>s</a:t>
            </a:r>
            <a:r>
              <a:rPr lang="en-US" sz="2000" dirty="0"/>
              <a:t> Total Risk is the product of these factors:</a:t>
            </a:r>
          </a:p>
          <a:p>
            <a:pPr lvl="2"/>
            <a:r>
              <a:rPr lang="en-US" sz="1600" dirty="0"/>
              <a:t>A. Probability, the estimated frequency of downtime events if AIP is not undertaken </a:t>
            </a:r>
          </a:p>
          <a:p>
            <a:pPr lvl="2"/>
            <a:r>
              <a:rPr lang="en-US" sz="1600" dirty="0"/>
              <a:t>B. Consequence, the estimated duration of downtime events if AIP is not undertaken </a:t>
            </a:r>
          </a:p>
          <a:p>
            <a:pPr marL="513296" lvl="2" indent="0">
              <a:buNone/>
            </a:pPr>
            <a:endParaRPr lang="en-US" sz="1800" dirty="0"/>
          </a:p>
          <a:p>
            <a:endParaRPr lang="en-US" sz="2000" dirty="0"/>
          </a:p>
        </p:txBody>
      </p:sp>
    </p:spTree>
    <p:extLst>
      <p:ext uri="{BB962C8B-B14F-4D97-AF65-F5344CB8AC3E}">
        <p14:creationId xmlns:p14="http://schemas.microsoft.com/office/powerpoint/2010/main" val="256767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824841"/>
          </a:xfrm>
        </p:spPr>
        <p:txBody>
          <a:bodyPr/>
          <a:lstStyle/>
          <a:p>
            <a:r>
              <a:rPr lang="en-US" sz="2800" dirty="0"/>
              <a:t>What are the DOE Requirements for an AIP Project and what do they address?</a:t>
            </a:r>
          </a:p>
        </p:txBody>
      </p:sp>
      <p:sp>
        <p:nvSpPr>
          <p:cNvPr id="3" name="Content Placeholder 2"/>
          <p:cNvSpPr>
            <a:spLocks noGrp="1"/>
          </p:cNvSpPr>
          <p:nvPr>
            <p:ph idx="1"/>
          </p:nvPr>
        </p:nvSpPr>
        <p:spPr>
          <a:xfrm>
            <a:off x="201661" y="1143000"/>
            <a:ext cx="8153400" cy="4471932"/>
          </a:xfrm>
        </p:spPr>
        <p:txBody>
          <a:bodyPr/>
          <a:lstStyle/>
          <a:p>
            <a:pPr hangingPunct="0"/>
            <a:r>
              <a:rPr lang="en-US" sz="2000" dirty="0">
                <a:latin typeface="+mn-lt"/>
              </a:rPr>
              <a:t>DOE provides AIP funds to SNS for </a:t>
            </a:r>
            <a:r>
              <a:rPr lang="en-US" sz="2000" dirty="0">
                <a:solidFill>
                  <a:srgbClr val="FF0000"/>
                </a:solidFill>
                <a:latin typeface="+mn-lt"/>
              </a:rPr>
              <a:t>additions, modifications, and improvements</a:t>
            </a:r>
            <a:r>
              <a:rPr lang="en-US" sz="2000" dirty="0">
                <a:latin typeface="+mn-lt"/>
              </a:rPr>
              <a:t> to the research accelerator and ancillary equipment facilities to </a:t>
            </a:r>
            <a:r>
              <a:rPr lang="en-US" sz="2000" dirty="0">
                <a:solidFill>
                  <a:srgbClr val="FF0000"/>
                </a:solidFill>
                <a:latin typeface="+mn-lt"/>
              </a:rPr>
              <a:t>maintain and improve the performance, reliability and efficiency of operations, and to provide new accelerator capabilities</a:t>
            </a:r>
            <a:r>
              <a:rPr lang="en-US" sz="2000" dirty="0">
                <a:latin typeface="+mn-lt"/>
              </a:rPr>
              <a:t>.  This definition encompasses all systems involved with the production of neutrons for the individual SNS beamlines</a:t>
            </a:r>
            <a:r>
              <a:rPr lang="en-US" sz="1600" dirty="0">
                <a:latin typeface="+mn-lt"/>
              </a:rPr>
              <a:t>. </a:t>
            </a:r>
            <a:endParaRPr lang="en-US" sz="1200" dirty="0">
              <a:latin typeface="+mn-lt"/>
            </a:endParaRPr>
          </a:p>
          <a:p>
            <a:r>
              <a:rPr lang="en-US" sz="2000" dirty="0">
                <a:latin typeface="+mn-lt"/>
              </a:rPr>
              <a:t>AIPs must result in a deliverable that can be identified and the deliverable must have an estimated cost greater than or equal to $500,000, less than $10,000,000 and a lifetime of at least 2 years. </a:t>
            </a:r>
            <a:r>
              <a:rPr lang="en-US" sz="2000" dirty="0">
                <a:solidFill>
                  <a:srgbClr val="FF0000"/>
                </a:solidFill>
                <a:latin typeface="+mn-lt"/>
              </a:rPr>
              <a:t>Fabrication of spares is not allowed in the AIP program (no spare Medium Beta Cryomodule).</a:t>
            </a:r>
          </a:p>
          <a:p>
            <a:r>
              <a:rPr lang="en-US" sz="2000" dirty="0"/>
              <a:t>Since ~2013, AIPs have begun shifting from addressing </a:t>
            </a:r>
            <a:r>
              <a:rPr lang="en-US" sz="2000" dirty="0">
                <a:solidFill>
                  <a:srgbClr val="FF0000"/>
                </a:solidFill>
              </a:rPr>
              <a:t>design problems with the original installed equipment </a:t>
            </a:r>
            <a:r>
              <a:rPr lang="en-US" sz="2000" dirty="0"/>
              <a:t>to what the SNS  needs for </a:t>
            </a:r>
            <a:r>
              <a:rPr lang="en-US" sz="2000" dirty="0">
                <a:solidFill>
                  <a:srgbClr val="FF0000"/>
                </a:solidFill>
              </a:rPr>
              <a:t>reliable, predictable operation at 1.4MW</a:t>
            </a:r>
            <a:r>
              <a:rPr lang="en-US" sz="2000" dirty="0"/>
              <a:t>.</a:t>
            </a:r>
          </a:p>
          <a:p>
            <a:r>
              <a:rPr lang="en-US" sz="2000" dirty="0"/>
              <a:t>This includes a recent emphasis on </a:t>
            </a:r>
            <a:r>
              <a:rPr lang="en-US" sz="2000" dirty="0">
                <a:solidFill>
                  <a:srgbClr val="FF0000"/>
                </a:solidFill>
              </a:rPr>
              <a:t>Obsolescence Mitigation</a:t>
            </a:r>
            <a:r>
              <a:rPr lang="en-US" sz="2000" dirty="0"/>
              <a:t>. This is important because we have been operating for 12 years.   </a:t>
            </a:r>
          </a:p>
          <a:p>
            <a:endParaRPr lang="en-US" sz="2000" dirty="0">
              <a:solidFill>
                <a:srgbClr val="FF0000"/>
              </a:solidFill>
              <a:latin typeface="+mn-lt"/>
            </a:endParaRPr>
          </a:p>
        </p:txBody>
      </p:sp>
    </p:spTree>
    <p:extLst>
      <p:ext uri="{BB962C8B-B14F-4D97-AF65-F5344CB8AC3E}">
        <p14:creationId xmlns:p14="http://schemas.microsoft.com/office/powerpoint/2010/main" val="3399701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9543B-7A7E-4C21-92F0-5DA5BAC25116}"/>
              </a:ext>
            </a:extLst>
          </p:cNvPr>
          <p:cNvPicPr>
            <a:picLocks noChangeAspect="1"/>
          </p:cNvPicPr>
          <p:nvPr/>
        </p:nvPicPr>
        <p:blipFill>
          <a:blip r:embed="rId2"/>
          <a:stretch>
            <a:fillRect/>
          </a:stretch>
        </p:blipFill>
        <p:spPr>
          <a:xfrm>
            <a:off x="152400" y="684639"/>
            <a:ext cx="8077200" cy="5060185"/>
          </a:xfrm>
          <a:prstGeom prst="rect">
            <a:avLst/>
          </a:prstGeom>
        </p:spPr>
      </p:pic>
      <p:sp>
        <p:nvSpPr>
          <p:cNvPr id="2" name="Title 1"/>
          <p:cNvSpPr>
            <a:spLocks noGrp="1"/>
          </p:cNvSpPr>
          <p:nvPr>
            <p:ph type="title"/>
          </p:nvPr>
        </p:nvSpPr>
        <p:spPr>
          <a:xfrm>
            <a:off x="253855" y="226052"/>
            <a:ext cx="8636290" cy="458587"/>
          </a:xfrm>
        </p:spPr>
        <p:txBody>
          <a:bodyPr/>
          <a:lstStyle/>
          <a:p>
            <a:r>
              <a:rPr lang="en-US" sz="2800" dirty="0"/>
              <a:t>All Accelerator Improvement Projects Since 2006 </a:t>
            </a:r>
          </a:p>
        </p:txBody>
      </p:sp>
      <p:sp>
        <p:nvSpPr>
          <p:cNvPr id="6" name="TextBox 5"/>
          <p:cNvSpPr txBox="1"/>
          <p:nvPr/>
        </p:nvSpPr>
        <p:spPr>
          <a:xfrm>
            <a:off x="6553200" y="1981200"/>
            <a:ext cx="2743200" cy="1338828"/>
          </a:xfrm>
          <a:prstGeom prst="rect">
            <a:avLst/>
          </a:prstGeom>
          <a:noFill/>
        </p:spPr>
        <p:txBody>
          <a:bodyPr wrap="square" rtlCol="0">
            <a:spAutoFit/>
          </a:bodyPr>
          <a:lstStyle/>
          <a:p>
            <a:pPr>
              <a:lnSpc>
                <a:spcPct val="90000"/>
              </a:lnSpc>
            </a:pPr>
            <a:r>
              <a:rPr lang="en-US" dirty="0"/>
              <a:t>Projects that are:</a:t>
            </a:r>
          </a:p>
          <a:p>
            <a:pPr>
              <a:lnSpc>
                <a:spcPct val="90000"/>
              </a:lnSpc>
            </a:pPr>
            <a:r>
              <a:rPr lang="en-US" dirty="0">
                <a:solidFill>
                  <a:srgbClr val="1ED2C9"/>
                </a:solidFill>
              </a:rPr>
              <a:t>Completed</a:t>
            </a:r>
          </a:p>
          <a:p>
            <a:pPr>
              <a:lnSpc>
                <a:spcPct val="90000"/>
              </a:lnSpc>
            </a:pPr>
            <a:r>
              <a:rPr lang="en-US" dirty="0">
                <a:solidFill>
                  <a:srgbClr val="FFC000"/>
                </a:solidFill>
              </a:rPr>
              <a:t>Underway</a:t>
            </a:r>
            <a:endParaRPr lang="en-US" dirty="0">
              <a:solidFill>
                <a:srgbClr val="7030A0"/>
              </a:solidFill>
            </a:endParaRPr>
          </a:p>
          <a:p>
            <a:pPr>
              <a:lnSpc>
                <a:spcPct val="90000"/>
              </a:lnSpc>
            </a:pPr>
            <a:r>
              <a:rPr lang="en-US" dirty="0">
                <a:solidFill>
                  <a:srgbClr val="92D050"/>
                </a:solidFill>
              </a:rPr>
              <a:t>Future Projects</a:t>
            </a:r>
          </a:p>
          <a:p>
            <a:pPr algn="ctr">
              <a:lnSpc>
                <a:spcPct val="90000"/>
              </a:lnSpc>
            </a:pPr>
            <a:endParaRPr lang="en-US" dirty="0"/>
          </a:p>
        </p:txBody>
      </p:sp>
    </p:spTree>
    <p:extLst>
      <p:ext uri="{BB962C8B-B14F-4D97-AF65-F5344CB8AC3E}">
        <p14:creationId xmlns:p14="http://schemas.microsoft.com/office/powerpoint/2010/main" val="213060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82" y="165106"/>
            <a:ext cx="8568927" cy="458587"/>
          </a:xfrm>
        </p:spPr>
        <p:txBody>
          <a:bodyPr/>
          <a:lstStyle/>
          <a:p>
            <a:r>
              <a:rPr lang="en-US" sz="2800" dirty="0"/>
              <a:t>Current and Planned AIP Funding FY 2017 – 2018</a:t>
            </a:r>
          </a:p>
        </p:txBody>
      </p:sp>
      <p:sp>
        <p:nvSpPr>
          <p:cNvPr id="9" name="TextBox 8"/>
          <p:cNvSpPr txBox="1"/>
          <p:nvPr/>
        </p:nvSpPr>
        <p:spPr>
          <a:xfrm>
            <a:off x="119304" y="4419600"/>
            <a:ext cx="8948496" cy="2751522"/>
          </a:xfrm>
          <a:prstGeom prst="rect">
            <a:avLst/>
          </a:prstGeom>
          <a:noFill/>
        </p:spPr>
        <p:txBody>
          <a:bodyPr wrap="square" rtlCol="0">
            <a:spAutoFit/>
          </a:bodyPr>
          <a:lstStyle/>
          <a:p>
            <a:pPr>
              <a:lnSpc>
                <a:spcPct val="90000"/>
              </a:lnSpc>
            </a:pPr>
            <a:r>
              <a:rPr lang="en-US" sz="1600" dirty="0">
                <a:solidFill>
                  <a:srgbClr val="FF0000"/>
                </a:solidFill>
              </a:rPr>
              <a:t>We received the new FY 2017 New Funds with 6 weeks left in the FY!</a:t>
            </a:r>
          </a:p>
          <a:p>
            <a:pPr>
              <a:lnSpc>
                <a:spcPct val="90000"/>
              </a:lnSpc>
            </a:pPr>
            <a:r>
              <a:rPr lang="en-US" sz="1600" dirty="0"/>
              <a:t>We costed/committed ~ $1.993 M in AIP funds in FY17, $848 K of that on New Starts. We had $951K in carryover.</a:t>
            </a:r>
          </a:p>
          <a:p>
            <a:pPr marL="342900" indent="-342900">
              <a:lnSpc>
                <a:spcPct val="90000"/>
              </a:lnSpc>
              <a:buFont typeface="+mj-lt"/>
              <a:buAutoNum type="arabicPeriod"/>
            </a:pPr>
            <a:r>
              <a:rPr lang="en-US" dirty="0"/>
              <a:t>Completed AIP 34, the Warm Linac Vacuum</a:t>
            </a:r>
          </a:p>
          <a:p>
            <a:pPr marL="342900" indent="-342900">
              <a:lnSpc>
                <a:spcPct val="90000"/>
              </a:lnSpc>
              <a:buFont typeface="+mj-lt"/>
              <a:buAutoNum type="arabicPeriod"/>
            </a:pPr>
            <a:r>
              <a:rPr lang="en-US" dirty="0"/>
              <a:t>Completed AIP-35, the New HVCM Controller</a:t>
            </a:r>
          </a:p>
          <a:p>
            <a:pPr marL="342900" indent="-342900">
              <a:lnSpc>
                <a:spcPct val="90000"/>
              </a:lnSpc>
              <a:buFont typeface="+mj-lt"/>
              <a:buAutoNum type="arabicPeriod"/>
            </a:pPr>
            <a:r>
              <a:rPr lang="en-US" dirty="0"/>
              <a:t>Started AIP 36, the New HVCM Cooling Upgrade</a:t>
            </a:r>
          </a:p>
          <a:p>
            <a:pPr marL="342900" indent="-342900">
              <a:lnSpc>
                <a:spcPct val="90000"/>
              </a:lnSpc>
              <a:buFont typeface="+mj-lt"/>
              <a:buAutoNum type="arabicPeriod"/>
            </a:pPr>
            <a:r>
              <a:rPr lang="en-US" dirty="0"/>
              <a:t>Started AIP 37, the Beam Instrumentation Improvement Upgrade</a:t>
            </a:r>
          </a:p>
          <a:p>
            <a:pPr marL="342900" indent="-342900">
              <a:lnSpc>
                <a:spcPct val="90000"/>
              </a:lnSpc>
              <a:buFont typeface="+mj-lt"/>
              <a:buAutoNum type="arabicPeriod"/>
            </a:pPr>
            <a:r>
              <a:rPr lang="en-US" dirty="0"/>
              <a:t>Started AIP 39, the Machine Protection System Upgrade </a:t>
            </a:r>
          </a:p>
          <a:p>
            <a:pPr>
              <a:lnSpc>
                <a:spcPct val="90000"/>
              </a:lnSpc>
            </a:pPr>
            <a:endParaRPr lang="en-US" dirty="0"/>
          </a:p>
          <a:p>
            <a:pPr>
              <a:lnSpc>
                <a:spcPct val="90000"/>
              </a:lnSpc>
            </a:pPr>
            <a:endParaRPr lang="en-US" dirty="0"/>
          </a:p>
          <a:p>
            <a:pPr>
              <a:lnSpc>
                <a:spcPct val="90000"/>
              </a:lnSpc>
            </a:pPr>
            <a:endParaRPr lang="en-US" dirty="0"/>
          </a:p>
        </p:txBody>
      </p:sp>
      <p:sp>
        <p:nvSpPr>
          <p:cNvPr id="5" name="TextBox 4">
            <a:extLst>
              <a:ext uri="{FF2B5EF4-FFF2-40B4-BE49-F238E27FC236}">
                <a16:creationId xmlns:a16="http://schemas.microsoft.com/office/drawing/2014/main" id="{01F12CD0-1A30-4EC1-B9AA-922681BD7E4B}"/>
              </a:ext>
            </a:extLst>
          </p:cNvPr>
          <p:cNvSpPr txBox="1"/>
          <p:nvPr/>
        </p:nvSpPr>
        <p:spPr>
          <a:xfrm>
            <a:off x="4191000" y="4148323"/>
            <a:ext cx="1676400" cy="341632"/>
          </a:xfrm>
          <a:prstGeom prst="rect">
            <a:avLst/>
          </a:prstGeom>
          <a:noFill/>
        </p:spPr>
        <p:txBody>
          <a:bodyPr wrap="square" rtlCol="0">
            <a:spAutoFit/>
          </a:bodyPr>
          <a:lstStyle/>
          <a:p>
            <a:pPr algn="ctr">
              <a:lnSpc>
                <a:spcPct val="90000"/>
              </a:lnSpc>
            </a:pPr>
            <a:r>
              <a:rPr lang="en-US" dirty="0">
                <a:solidFill>
                  <a:srgbClr val="FF0000"/>
                </a:solidFill>
              </a:rPr>
              <a:t>New Funding</a:t>
            </a:r>
          </a:p>
        </p:txBody>
      </p:sp>
      <p:cxnSp>
        <p:nvCxnSpPr>
          <p:cNvPr id="7" name="Straight Arrow Connector 6">
            <a:extLst>
              <a:ext uri="{FF2B5EF4-FFF2-40B4-BE49-F238E27FC236}">
                <a16:creationId xmlns:a16="http://schemas.microsoft.com/office/drawing/2014/main" id="{F1452AD3-D7FB-4E5C-A374-72A28BE54C6D}"/>
              </a:ext>
            </a:extLst>
          </p:cNvPr>
          <p:cNvCxnSpPr>
            <a:cxnSpLocks/>
            <a:stCxn id="5" idx="1"/>
          </p:cNvCxnSpPr>
          <p:nvPr/>
        </p:nvCxnSpPr>
        <p:spPr>
          <a:xfrm flipH="1" flipV="1">
            <a:off x="3657600" y="4142478"/>
            <a:ext cx="533400" cy="176661"/>
          </a:xfrm>
          <a:prstGeom prst="straightConnector1">
            <a:avLst/>
          </a:prstGeom>
          <a:ln>
            <a:solidFill>
              <a:srgbClr val="FF0000"/>
            </a:solidFill>
            <a:tailEnd type="triangle"/>
          </a:ln>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F60C4C8D-BD01-4232-BBC2-C33B7C3BF45D}"/>
              </a:ext>
            </a:extLst>
          </p:cNvPr>
          <p:cNvCxnSpPr>
            <a:cxnSpLocks/>
            <a:stCxn id="5" idx="3"/>
          </p:cNvCxnSpPr>
          <p:nvPr/>
        </p:nvCxnSpPr>
        <p:spPr>
          <a:xfrm flipV="1">
            <a:off x="5867400" y="4059993"/>
            <a:ext cx="1066800" cy="2591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D9EA5761-1E89-434F-AAB7-003C968F9D13}"/>
              </a:ext>
            </a:extLst>
          </p:cNvPr>
          <p:cNvGraphicFramePr>
            <a:graphicFrameLocks noGrp="1"/>
          </p:cNvGraphicFramePr>
          <p:nvPr>
            <p:extLst>
              <p:ext uri="{D42A27DB-BD31-4B8C-83A1-F6EECF244321}">
                <p14:modId xmlns:p14="http://schemas.microsoft.com/office/powerpoint/2010/main" val="2835090888"/>
              </p:ext>
            </p:extLst>
          </p:nvPr>
        </p:nvGraphicFramePr>
        <p:xfrm>
          <a:off x="162382" y="830645"/>
          <a:ext cx="8642350" cy="3229348"/>
        </p:xfrm>
        <a:graphic>
          <a:graphicData uri="http://schemas.openxmlformats.org/drawingml/2006/table">
            <a:tbl>
              <a:tblPr/>
              <a:tblGrid>
                <a:gridCol w="2161868">
                  <a:extLst>
                    <a:ext uri="{9D8B030D-6E8A-4147-A177-3AD203B41FA5}">
                      <a16:colId xmlns:a16="http://schemas.microsoft.com/office/drawing/2014/main" val="2306956942"/>
                    </a:ext>
                  </a:extLst>
                </a:gridCol>
                <a:gridCol w="696716">
                  <a:extLst>
                    <a:ext uri="{9D8B030D-6E8A-4147-A177-3AD203B41FA5}">
                      <a16:colId xmlns:a16="http://schemas.microsoft.com/office/drawing/2014/main" val="3879083993"/>
                    </a:ext>
                  </a:extLst>
                </a:gridCol>
                <a:gridCol w="822227">
                  <a:extLst>
                    <a:ext uri="{9D8B030D-6E8A-4147-A177-3AD203B41FA5}">
                      <a16:colId xmlns:a16="http://schemas.microsoft.com/office/drawing/2014/main" val="1174848574"/>
                    </a:ext>
                  </a:extLst>
                </a:gridCol>
                <a:gridCol w="911878">
                  <a:extLst>
                    <a:ext uri="{9D8B030D-6E8A-4147-A177-3AD203B41FA5}">
                      <a16:colId xmlns:a16="http://schemas.microsoft.com/office/drawing/2014/main" val="2981308797"/>
                    </a:ext>
                  </a:extLst>
                </a:gridCol>
                <a:gridCol w="973353">
                  <a:extLst>
                    <a:ext uri="{9D8B030D-6E8A-4147-A177-3AD203B41FA5}">
                      <a16:colId xmlns:a16="http://schemas.microsoft.com/office/drawing/2014/main" val="3956506489"/>
                    </a:ext>
                  </a:extLst>
                </a:gridCol>
                <a:gridCol w="788928">
                  <a:extLst>
                    <a:ext uri="{9D8B030D-6E8A-4147-A177-3AD203B41FA5}">
                      <a16:colId xmlns:a16="http://schemas.microsoft.com/office/drawing/2014/main" val="329905812"/>
                    </a:ext>
                  </a:extLst>
                </a:gridCol>
                <a:gridCol w="760752">
                  <a:extLst>
                    <a:ext uri="{9D8B030D-6E8A-4147-A177-3AD203B41FA5}">
                      <a16:colId xmlns:a16="http://schemas.microsoft.com/office/drawing/2014/main" val="830042330"/>
                    </a:ext>
                  </a:extLst>
                </a:gridCol>
                <a:gridCol w="727454">
                  <a:extLst>
                    <a:ext uri="{9D8B030D-6E8A-4147-A177-3AD203B41FA5}">
                      <a16:colId xmlns:a16="http://schemas.microsoft.com/office/drawing/2014/main" val="1439573042"/>
                    </a:ext>
                  </a:extLst>
                </a:gridCol>
                <a:gridCol w="799174">
                  <a:extLst>
                    <a:ext uri="{9D8B030D-6E8A-4147-A177-3AD203B41FA5}">
                      <a16:colId xmlns:a16="http://schemas.microsoft.com/office/drawing/2014/main" val="1937004802"/>
                    </a:ext>
                  </a:extLst>
                </a:gridCol>
              </a:tblGrid>
              <a:tr h="215290">
                <a:tc>
                  <a:txBody>
                    <a:bodyPr/>
                    <a:lstStyle/>
                    <a:p>
                      <a:pPr algn="l" fontAlgn="b"/>
                      <a:r>
                        <a:rPr lang="en-US" sz="1300" b="1" i="0" u="none" strike="noStrike" dirty="0">
                          <a:solidFill>
                            <a:srgbClr val="000000"/>
                          </a:solidFill>
                          <a:effectLst/>
                          <a:latin typeface="Times New Roman" panose="02020603050405020304" pitchFamily="18" charset="0"/>
                        </a:rPr>
                        <a:t>AIP Number and Description</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4">
                  <a:txBody>
                    <a:bodyPr/>
                    <a:lstStyle/>
                    <a:p>
                      <a:pPr algn="ctr" fontAlgn="ctr"/>
                      <a:r>
                        <a:rPr lang="en-US" sz="1300" b="1" i="0" u="none" strike="noStrike" dirty="0">
                          <a:solidFill>
                            <a:srgbClr val="000000"/>
                          </a:solidFill>
                          <a:effectLst/>
                          <a:latin typeface="Times New Roman" panose="02020603050405020304" pitchFamily="18" charset="0"/>
                        </a:rPr>
                        <a:t> FY 17 $K </a:t>
                      </a:r>
                    </a:p>
                  </a:txBody>
                  <a:tcPr marL="7689" marR="7689" marT="76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300" b="1" i="0" u="none" strike="noStrike" dirty="0">
                          <a:solidFill>
                            <a:srgbClr val="000000"/>
                          </a:solidFill>
                          <a:effectLst/>
                          <a:latin typeface="Times New Roman" panose="02020603050405020304" pitchFamily="18" charset="0"/>
                        </a:rPr>
                        <a:t> FY 2018 $K </a:t>
                      </a:r>
                    </a:p>
                  </a:txBody>
                  <a:tcPr marL="7689" marR="7689" marT="76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2740382"/>
                  </a:ext>
                </a:extLst>
              </a:tr>
              <a:tr h="592047">
                <a:tc>
                  <a:txBody>
                    <a:bodyPr/>
                    <a:lstStyle/>
                    <a:p>
                      <a:pPr algn="l" fontAlgn="b"/>
                      <a:r>
                        <a:rPr lang="en-US" sz="900" b="1" i="0" u="none" strike="noStrike" dirty="0">
                          <a:solidFill>
                            <a:srgbClr val="000000"/>
                          </a:solidFill>
                          <a:effectLst/>
                          <a:latin typeface="Times New Roman" panose="02020603050405020304" pitchFamily="18" charset="0"/>
                        </a:rPr>
                        <a:t> </a:t>
                      </a:r>
                    </a:p>
                  </a:txBody>
                  <a:tcPr marL="7689" marR="7689" marT="768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16  Carryover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17 New BA </a:t>
                      </a:r>
                    </a:p>
                  </a:txBody>
                  <a:tcPr marL="7689" marR="7689" marT="7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17 Total Scheduled BA </a:t>
                      </a:r>
                    </a:p>
                  </a:txBody>
                  <a:tcPr marL="7689" marR="7689" marT="7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17 Costed and Committed </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Rescheduled FY 17 Carryover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18 New BA </a:t>
                      </a:r>
                    </a:p>
                  </a:txBody>
                  <a:tcPr marL="7689" marR="7689" marT="7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FY 18 Total Scheduled BA </a:t>
                      </a:r>
                    </a:p>
                  </a:txBody>
                  <a:tcPr marL="7689" marR="7689" marT="7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Projected Spending </a:t>
                      </a:r>
                    </a:p>
                  </a:txBody>
                  <a:tcPr marL="7689" marR="7689" marT="7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70732761"/>
                  </a:ext>
                </a:extLst>
              </a:tr>
              <a:tr h="161467">
                <a:tc>
                  <a:txBody>
                    <a:bodyPr/>
                    <a:lstStyle/>
                    <a:p>
                      <a:pPr algn="l" fontAlgn="b"/>
                      <a:r>
                        <a:rPr lang="en-US" sz="1000" b="1" i="0" u="none" strike="noStrike" dirty="0">
                          <a:solidFill>
                            <a:srgbClr val="000000"/>
                          </a:solidFill>
                          <a:effectLst/>
                          <a:latin typeface="Times New Roman" panose="02020603050405020304" pitchFamily="18" charset="0"/>
                        </a:rPr>
                        <a:t>AIP-34 New HVCM Controller</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77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143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220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104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8497364"/>
                  </a:ext>
                </a:extLst>
              </a:tr>
              <a:tr h="161467">
                <a:tc>
                  <a:txBody>
                    <a:bodyPr/>
                    <a:lstStyle/>
                    <a:p>
                      <a:pPr algn="l" fontAlgn="b"/>
                      <a:r>
                        <a:rPr lang="en-US" sz="1000" b="1" i="0" u="none" strike="noStrike" dirty="0">
                          <a:solidFill>
                            <a:srgbClr val="000000"/>
                          </a:solidFill>
                          <a:effectLst/>
                          <a:latin typeface="Times New Roman" panose="02020603050405020304" pitchFamily="18" charset="0"/>
                        </a:rPr>
                        <a:t>AIP-35 Warm Linac Vacuum </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719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700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1,419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1,041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7129975"/>
                  </a:ext>
                </a:extLst>
              </a:tr>
              <a:tr h="161467">
                <a:tc>
                  <a:txBody>
                    <a:bodyPr/>
                    <a:lstStyle/>
                    <a:p>
                      <a:pPr algn="l" fontAlgn="b"/>
                      <a:r>
                        <a:rPr lang="en-US" sz="1000" b="1" i="0" u="none" strike="noStrike" dirty="0">
                          <a:solidFill>
                            <a:srgbClr val="000000"/>
                          </a:solidFill>
                          <a:effectLst/>
                          <a:latin typeface="Times New Roman" panose="02020603050405020304" pitchFamily="18" charset="0"/>
                        </a:rPr>
                        <a:t>AIP-36 HVCM Cooling Upgrade</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663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663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330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499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790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1,289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1,142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1590566"/>
                  </a:ext>
                </a:extLst>
              </a:tr>
              <a:tr h="322935">
                <a:tc>
                  <a:txBody>
                    <a:bodyPr/>
                    <a:lstStyle/>
                    <a:p>
                      <a:pPr algn="l" fontAlgn="t"/>
                      <a:r>
                        <a:rPr lang="en-US" sz="1000" b="1" i="0" u="none" strike="noStrike" dirty="0">
                          <a:solidFill>
                            <a:srgbClr val="000000"/>
                          </a:solidFill>
                          <a:effectLst/>
                          <a:latin typeface="Times New Roman" panose="02020603050405020304" pitchFamily="18" charset="0"/>
                        </a:rPr>
                        <a:t>AIP-37 Beam Instrumentation Improvements</a:t>
                      </a:r>
                    </a:p>
                  </a:txBody>
                  <a:tcPr marL="7689" marR="7689" marT="768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404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404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383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187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790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977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1,274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69936957"/>
                  </a:ext>
                </a:extLst>
              </a:tr>
              <a:tr h="322935">
                <a:tc>
                  <a:txBody>
                    <a:bodyPr/>
                    <a:lstStyle/>
                    <a:p>
                      <a:pPr algn="l" fontAlgn="t"/>
                      <a:r>
                        <a:rPr lang="en-US" sz="1000" b="1" i="0" u="none" strike="noStrike" dirty="0">
                          <a:solidFill>
                            <a:srgbClr val="000000"/>
                          </a:solidFill>
                          <a:effectLst/>
                          <a:latin typeface="Times New Roman" panose="02020603050405020304" pitchFamily="18" charset="0"/>
                        </a:rPr>
                        <a:t>AIP 39 Machine Protection System Improvements</a:t>
                      </a:r>
                    </a:p>
                  </a:txBody>
                  <a:tcPr marL="7689" marR="7689" marT="768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233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233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134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265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420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685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435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59265726"/>
                  </a:ext>
                </a:extLst>
              </a:tr>
              <a:tr h="322935">
                <a:tc>
                  <a:txBody>
                    <a:bodyPr/>
                    <a:lstStyle/>
                    <a:p>
                      <a:pPr algn="l" fontAlgn="t"/>
                      <a:r>
                        <a:rPr lang="en-US" sz="1000" b="1" i="0" u="none" strike="noStrike" dirty="0">
                          <a:solidFill>
                            <a:srgbClr val="000000"/>
                          </a:solidFill>
                          <a:effectLst/>
                          <a:latin typeface="Times New Roman" panose="02020603050405020304" pitchFamily="18" charset="0"/>
                        </a:rPr>
                        <a:t>AIP- 46 Linac Magnet Power Supply &amp; Controller Upgrade</a:t>
                      </a:r>
                    </a:p>
                  </a:txBody>
                  <a:tcPr marL="7689" marR="7689" marT="768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842344"/>
                  </a:ext>
                </a:extLst>
              </a:tr>
              <a:tr h="322935">
                <a:tc>
                  <a:txBody>
                    <a:bodyPr/>
                    <a:lstStyle/>
                    <a:p>
                      <a:pPr algn="l" fontAlgn="ctr"/>
                      <a:r>
                        <a:rPr lang="en-US" sz="1000" b="1" i="0" u="none" strike="noStrike" dirty="0">
                          <a:solidFill>
                            <a:srgbClr val="000000"/>
                          </a:solidFill>
                          <a:effectLst/>
                          <a:latin typeface="Times New Roman" panose="02020603050405020304" pitchFamily="18" charset="0"/>
                        </a:rPr>
                        <a:t> AIP-42 Warm Linac Resonance Control System (RCCCS) Upgrade </a:t>
                      </a:r>
                    </a:p>
                  </a:txBody>
                  <a:tcPr marL="7689" marR="7689" marT="76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01501079"/>
                  </a:ext>
                </a:extLst>
              </a:tr>
              <a:tr h="322935">
                <a:tc>
                  <a:txBody>
                    <a:bodyPr/>
                    <a:lstStyle/>
                    <a:p>
                      <a:pPr algn="l" fontAlgn="ctr"/>
                      <a:r>
                        <a:rPr lang="en-US" sz="1000" b="1" i="0" u="none" strike="noStrike" dirty="0">
                          <a:solidFill>
                            <a:srgbClr val="000000"/>
                          </a:solidFill>
                          <a:effectLst/>
                          <a:latin typeface="Times New Roman" panose="02020603050405020304" pitchFamily="18" charset="0"/>
                        </a:rPr>
                        <a:t> AIP-38 Warm Linac DTL and CCL RF Couplers </a:t>
                      </a:r>
                    </a:p>
                  </a:txBody>
                  <a:tcPr marL="7689" marR="7689" marT="76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22088006"/>
                  </a:ext>
                </a:extLst>
              </a:tr>
              <a:tr h="322935">
                <a:tc>
                  <a:txBody>
                    <a:bodyPr/>
                    <a:lstStyle/>
                    <a:p>
                      <a:pPr algn="l" fontAlgn="b"/>
                      <a:r>
                        <a:rPr lang="en-US" sz="1000" b="1" i="0" u="none" strike="noStrike" dirty="0">
                          <a:solidFill>
                            <a:srgbClr val="000000"/>
                          </a:solidFill>
                          <a:effectLst/>
                          <a:latin typeface="Times New Roman" panose="02020603050405020304" pitchFamily="18" charset="0"/>
                        </a:rPr>
                        <a:t>Subtotal Accelerator Improvement (AIP)</a:t>
                      </a:r>
                    </a:p>
                  </a:txBody>
                  <a:tcPr marL="7689" marR="7689" marT="76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795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a:t>
                      </a:r>
                      <a:r>
                        <a:rPr lang="en-US" sz="900" b="1" i="0" u="none" strike="noStrike" dirty="0">
                          <a:solidFill>
                            <a:srgbClr val="FF0000"/>
                          </a:solidFill>
                          <a:effectLst/>
                          <a:latin typeface="Times New Roman" panose="02020603050405020304" pitchFamily="18" charset="0"/>
                        </a:rPr>
                        <a:t>$            2,143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2,938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1,993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951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FF0000"/>
                          </a:solidFill>
                          <a:effectLst/>
                          <a:latin typeface="Times New Roman" panose="02020603050405020304" pitchFamily="18" charset="0"/>
                        </a:rPr>
                        <a:t> $          2,000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2,951 </a:t>
                      </a:r>
                    </a:p>
                  </a:txBody>
                  <a:tcPr marL="7689" marR="7689" marT="76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dirty="0">
                          <a:solidFill>
                            <a:srgbClr val="000000"/>
                          </a:solidFill>
                          <a:effectLst/>
                          <a:latin typeface="Times New Roman" panose="02020603050405020304" pitchFamily="18" charset="0"/>
                        </a:rPr>
                        <a:t> $           2,852 </a:t>
                      </a:r>
                    </a:p>
                  </a:txBody>
                  <a:tcPr marL="7689" marR="7689" marT="76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43844603"/>
                  </a:ext>
                </a:extLst>
              </a:tr>
            </a:tbl>
          </a:graphicData>
        </a:graphic>
      </p:graphicFrame>
    </p:spTree>
    <p:extLst>
      <p:ext uri="{BB962C8B-B14F-4D97-AF65-F5344CB8AC3E}">
        <p14:creationId xmlns:p14="http://schemas.microsoft.com/office/powerpoint/2010/main" val="146364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27058-1EAA-485A-8A15-6524769B29C1}"/>
              </a:ext>
            </a:extLst>
          </p:cNvPr>
          <p:cNvSpPr>
            <a:spLocks noGrp="1"/>
          </p:cNvSpPr>
          <p:nvPr>
            <p:ph idx="1"/>
          </p:nvPr>
        </p:nvSpPr>
        <p:spPr>
          <a:xfrm>
            <a:off x="132170" y="4267200"/>
            <a:ext cx="8529578" cy="4047778"/>
          </a:xfrm>
        </p:spPr>
        <p:txBody>
          <a:bodyPr/>
          <a:lstStyle/>
          <a:p>
            <a:pPr marL="0" lvl="0" indent="0">
              <a:spcBef>
                <a:spcPct val="0"/>
              </a:spcBef>
              <a:buClrTx/>
              <a:buNone/>
            </a:pPr>
            <a:r>
              <a:rPr lang="en-US" sz="1800" dirty="0">
                <a:solidFill>
                  <a:prstClr val="black"/>
                </a:solidFill>
                <a:latin typeface="Arial" charset="0"/>
                <a:cs typeface="Arial" charset="0"/>
              </a:rPr>
              <a:t>The 3 new starts in 2017 will consume all AIP funds until 2021 at the current level of AIP funding, $2M per year; </a:t>
            </a:r>
            <a:r>
              <a:rPr lang="en-US" sz="1800" dirty="0">
                <a:solidFill>
                  <a:srgbClr val="FF0000"/>
                </a:solidFill>
                <a:latin typeface="Arial" charset="0"/>
                <a:cs typeface="Arial" charset="0"/>
              </a:rPr>
              <a:t>we are proposing growth in AIP funding from FY 2019 to FY 2021 by $.5M/Yr until we reach $3.5M/Yr in FY 2021.</a:t>
            </a:r>
          </a:p>
          <a:p>
            <a:pPr marL="0" lvl="0" indent="0">
              <a:spcBef>
                <a:spcPct val="0"/>
              </a:spcBef>
              <a:buClrTx/>
              <a:buNone/>
            </a:pPr>
            <a:endParaRPr lang="en-US" sz="1800" dirty="0">
              <a:solidFill>
                <a:prstClr val="black"/>
              </a:solidFill>
              <a:latin typeface="Arial" charset="0"/>
              <a:cs typeface="Arial" charset="0"/>
            </a:endParaRPr>
          </a:p>
          <a:p>
            <a:pPr marL="0" lvl="0" indent="0">
              <a:spcBef>
                <a:spcPct val="0"/>
              </a:spcBef>
              <a:buClrTx/>
              <a:buNone/>
            </a:pPr>
            <a:r>
              <a:rPr lang="en-US" sz="1800" dirty="0">
                <a:solidFill>
                  <a:prstClr val="black"/>
                </a:solidFill>
                <a:latin typeface="Arial" charset="0"/>
                <a:cs typeface="Arial" charset="0"/>
              </a:rPr>
              <a:t>In FY 2019 we plan to start:  AIP 46, Warm Linac Magnet Power Supply and Controller Upgrade then add dedicated projects targeted at Obsolescence Mitigation using these funding increases.    </a:t>
            </a:r>
          </a:p>
          <a:p>
            <a:endParaRPr lang="en-US" dirty="0"/>
          </a:p>
        </p:txBody>
      </p:sp>
      <p:sp>
        <p:nvSpPr>
          <p:cNvPr id="5" name="Rectangle 4">
            <a:extLst>
              <a:ext uri="{FF2B5EF4-FFF2-40B4-BE49-F238E27FC236}">
                <a16:creationId xmlns:a16="http://schemas.microsoft.com/office/drawing/2014/main" id="{6563403C-D959-4610-930A-A51003BA6CC9}"/>
              </a:ext>
            </a:extLst>
          </p:cNvPr>
          <p:cNvSpPr/>
          <p:nvPr/>
        </p:nvSpPr>
        <p:spPr>
          <a:xfrm>
            <a:off x="152400" y="76200"/>
            <a:ext cx="7591300" cy="523220"/>
          </a:xfrm>
          <a:prstGeom prst="rect">
            <a:avLst/>
          </a:prstGeom>
        </p:spPr>
        <p:txBody>
          <a:bodyPr wrap="square">
            <a:spAutoFit/>
          </a:bodyPr>
          <a:lstStyle/>
          <a:p>
            <a:r>
              <a:rPr lang="en-US" sz="2800" b="1" dirty="0">
                <a:solidFill>
                  <a:srgbClr val="1E7640"/>
                </a:solidFill>
                <a:latin typeface="Arial"/>
                <a:ea typeface="+mj-ea"/>
                <a:cs typeface="+mj-cs"/>
              </a:rPr>
              <a:t>Planned AIP Funding FY 2019 - 2022</a:t>
            </a:r>
            <a:endParaRPr lang="en-US" sz="2000" dirty="0"/>
          </a:p>
        </p:txBody>
      </p:sp>
      <p:graphicFrame>
        <p:nvGraphicFramePr>
          <p:cNvPr id="8" name="Table 7">
            <a:extLst>
              <a:ext uri="{FF2B5EF4-FFF2-40B4-BE49-F238E27FC236}">
                <a16:creationId xmlns:a16="http://schemas.microsoft.com/office/drawing/2014/main" id="{32269421-9ADF-47F2-A91F-5D2D80841EC5}"/>
              </a:ext>
            </a:extLst>
          </p:cNvPr>
          <p:cNvGraphicFramePr>
            <a:graphicFrameLocks noGrp="1"/>
          </p:cNvGraphicFramePr>
          <p:nvPr>
            <p:extLst>
              <p:ext uri="{D42A27DB-BD31-4B8C-83A1-F6EECF244321}">
                <p14:modId xmlns:p14="http://schemas.microsoft.com/office/powerpoint/2010/main" val="3661954600"/>
              </p:ext>
            </p:extLst>
          </p:nvPr>
        </p:nvGraphicFramePr>
        <p:xfrm>
          <a:off x="244369" y="592422"/>
          <a:ext cx="8382000" cy="3414838"/>
        </p:xfrm>
        <a:graphic>
          <a:graphicData uri="http://schemas.openxmlformats.org/drawingml/2006/table">
            <a:tbl>
              <a:tblPr/>
              <a:tblGrid>
                <a:gridCol w="2321762">
                  <a:extLst>
                    <a:ext uri="{9D8B030D-6E8A-4147-A177-3AD203B41FA5}">
                      <a16:colId xmlns:a16="http://schemas.microsoft.com/office/drawing/2014/main" val="778980592"/>
                    </a:ext>
                  </a:extLst>
                </a:gridCol>
                <a:gridCol w="858282">
                  <a:extLst>
                    <a:ext uri="{9D8B030D-6E8A-4147-A177-3AD203B41FA5}">
                      <a16:colId xmlns:a16="http://schemas.microsoft.com/office/drawing/2014/main" val="3705920962"/>
                    </a:ext>
                  </a:extLst>
                </a:gridCol>
                <a:gridCol w="1034340">
                  <a:extLst>
                    <a:ext uri="{9D8B030D-6E8A-4147-A177-3AD203B41FA5}">
                      <a16:colId xmlns:a16="http://schemas.microsoft.com/office/drawing/2014/main" val="814329450"/>
                    </a:ext>
                  </a:extLst>
                </a:gridCol>
                <a:gridCol w="891292">
                  <a:extLst>
                    <a:ext uri="{9D8B030D-6E8A-4147-A177-3AD203B41FA5}">
                      <a16:colId xmlns:a16="http://schemas.microsoft.com/office/drawing/2014/main" val="3923114243"/>
                    </a:ext>
                  </a:extLst>
                </a:gridCol>
                <a:gridCol w="982072">
                  <a:extLst>
                    <a:ext uri="{9D8B030D-6E8A-4147-A177-3AD203B41FA5}">
                      <a16:colId xmlns:a16="http://schemas.microsoft.com/office/drawing/2014/main" val="3536927681"/>
                    </a:ext>
                  </a:extLst>
                </a:gridCol>
                <a:gridCol w="1147126">
                  <a:extLst>
                    <a:ext uri="{9D8B030D-6E8A-4147-A177-3AD203B41FA5}">
                      <a16:colId xmlns:a16="http://schemas.microsoft.com/office/drawing/2014/main" val="4015888937"/>
                    </a:ext>
                  </a:extLst>
                </a:gridCol>
                <a:gridCol w="1147126">
                  <a:extLst>
                    <a:ext uri="{9D8B030D-6E8A-4147-A177-3AD203B41FA5}">
                      <a16:colId xmlns:a16="http://schemas.microsoft.com/office/drawing/2014/main" val="2168320181"/>
                    </a:ext>
                  </a:extLst>
                </a:gridCol>
              </a:tblGrid>
              <a:tr h="218803">
                <a:tc>
                  <a:txBody>
                    <a:bodyPr/>
                    <a:lstStyle/>
                    <a:p>
                      <a:pPr algn="l" fontAlgn="b"/>
                      <a:r>
                        <a:rPr lang="en-US" sz="1400" b="1" i="0" u="none" strike="noStrike" dirty="0">
                          <a:solidFill>
                            <a:srgbClr val="000000"/>
                          </a:solidFill>
                          <a:effectLst/>
                          <a:latin typeface="Times New Roman" panose="02020603050405020304" pitchFamily="18" charset="0"/>
                        </a:rPr>
                        <a:t>AIP Number and Description</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en-US" sz="1400" b="1" i="0" u="none" strike="noStrike" dirty="0">
                          <a:solidFill>
                            <a:srgbClr val="000000"/>
                          </a:solidFill>
                          <a:effectLst/>
                          <a:latin typeface="Times New Roman" panose="02020603050405020304" pitchFamily="18" charset="0"/>
                        </a:rPr>
                        <a:t> FY 2019 $K </a:t>
                      </a:r>
                    </a:p>
                  </a:txBody>
                  <a:tcPr marL="8517" marR="8517" marT="851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a:txBody>
                    <a:bodyPr/>
                    <a:lstStyle/>
                    <a:p>
                      <a:pPr algn="ctr" fontAlgn="ctr"/>
                      <a:r>
                        <a:rPr lang="en-US" sz="1400" b="1" i="0" u="none" strike="noStrike" dirty="0">
                          <a:solidFill>
                            <a:srgbClr val="000000"/>
                          </a:solidFill>
                          <a:effectLst/>
                          <a:latin typeface="Times New Roman" panose="02020603050405020304" pitchFamily="18" charset="0"/>
                        </a:rPr>
                        <a:t> FY 20 $K </a:t>
                      </a:r>
                    </a:p>
                  </a:txBody>
                  <a:tcPr marL="8517" marR="8517" marT="851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Times New Roman" panose="02020603050405020304" pitchFamily="18" charset="0"/>
                        </a:rPr>
                        <a:t> FY 21 $K </a:t>
                      </a:r>
                    </a:p>
                  </a:txBody>
                  <a:tcPr marL="8517" marR="8517" marT="851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Times New Roman" panose="02020603050405020304" pitchFamily="18" charset="0"/>
                        </a:rPr>
                        <a:t> FY 22 $K </a:t>
                      </a:r>
                    </a:p>
                  </a:txBody>
                  <a:tcPr marL="8517" marR="8517" marT="851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425872"/>
                  </a:ext>
                </a:extLst>
              </a:tr>
              <a:tr h="601708">
                <a:tc>
                  <a:txBody>
                    <a:bodyPr/>
                    <a:lstStyle/>
                    <a:p>
                      <a:pPr algn="l" fontAlgn="b"/>
                      <a:r>
                        <a:rPr lang="en-US" sz="1000" b="1" i="0" u="none" strike="noStrike" dirty="0">
                          <a:solidFill>
                            <a:srgbClr val="000000"/>
                          </a:solidFill>
                          <a:effectLst/>
                          <a:latin typeface="Times New Roman" panose="02020603050405020304" pitchFamily="18" charset="0"/>
                        </a:rPr>
                        <a:t> </a:t>
                      </a:r>
                    </a:p>
                  </a:txBody>
                  <a:tcPr marL="8517" marR="8517" marT="8517"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Projected Carryover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FY 19 New BA </a:t>
                      </a:r>
                    </a:p>
                  </a:txBody>
                  <a:tcPr marL="8517" marR="8517" marT="85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FY 19 Total Scheduled BA </a:t>
                      </a:r>
                    </a:p>
                  </a:txBody>
                  <a:tcPr marL="8517" marR="8517" marT="85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FY 20 Total Scheduled BA </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FY 21 Total Scheduled BA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FY 21 Total Scheduled BA </a:t>
                      </a:r>
                    </a:p>
                  </a:txBody>
                  <a:tcPr marL="8517" marR="8517" marT="85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51257989"/>
                  </a:ext>
                </a:extLst>
              </a:tr>
              <a:tr h="164102">
                <a:tc>
                  <a:txBody>
                    <a:bodyPr/>
                    <a:lstStyle/>
                    <a:p>
                      <a:pPr algn="l" fontAlgn="b"/>
                      <a:r>
                        <a:rPr lang="en-US" sz="1100" b="1" i="0" u="none" strike="noStrike" dirty="0">
                          <a:solidFill>
                            <a:srgbClr val="000000"/>
                          </a:solidFill>
                          <a:effectLst/>
                          <a:latin typeface="Times New Roman" panose="02020603050405020304" pitchFamily="18" charset="0"/>
                        </a:rPr>
                        <a:t>AIP-34 New HVCM Controller</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984581"/>
                  </a:ext>
                </a:extLst>
              </a:tr>
              <a:tr h="164102">
                <a:tc>
                  <a:txBody>
                    <a:bodyPr/>
                    <a:lstStyle/>
                    <a:p>
                      <a:pPr algn="l" fontAlgn="b"/>
                      <a:r>
                        <a:rPr lang="en-US" sz="1100" b="1" i="0" u="none" strike="noStrike" dirty="0">
                          <a:solidFill>
                            <a:srgbClr val="000000"/>
                          </a:solidFill>
                          <a:effectLst/>
                          <a:latin typeface="Times New Roman" panose="02020603050405020304" pitchFamily="18" charset="0"/>
                        </a:rPr>
                        <a:t>AIP-35 Warm Linac Vacuum </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756749"/>
                  </a:ext>
                </a:extLst>
              </a:tr>
              <a:tr h="164102">
                <a:tc>
                  <a:txBody>
                    <a:bodyPr/>
                    <a:lstStyle/>
                    <a:p>
                      <a:pPr algn="l" fontAlgn="b"/>
                      <a:r>
                        <a:rPr lang="en-US" sz="1100" b="1" i="0" u="none" strike="noStrike" dirty="0">
                          <a:solidFill>
                            <a:srgbClr val="000000"/>
                          </a:solidFill>
                          <a:effectLst/>
                          <a:latin typeface="Times New Roman" panose="02020603050405020304" pitchFamily="18" charset="0"/>
                        </a:rPr>
                        <a:t>AIP-36 HVCM Cooling Upgrade</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311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634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945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718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41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06069139"/>
                  </a:ext>
                </a:extLst>
              </a:tr>
              <a:tr h="328204">
                <a:tc>
                  <a:txBody>
                    <a:bodyPr/>
                    <a:lstStyle/>
                    <a:p>
                      <a:pPr algn="l" fontAlgn="t"/>
                      <a:r>
                        <a:rPr lang="en-US" sz="1100" b="1" i="0" u="none" strike="noStrike" dirty="0">
                          <a:solidFill>
                            <a:srgbClr val="000000"/>
                          </a:solidFill>
                          <a:effectLst/>
                          <a:latin typeface="Times New Roman" panose="02020603050405020304" pitchFamily="18" charset="0"/>
                        </a:rPr>
                        <a:t>AIP-37 Beam Instrumentation Improvements</a:t>
                      </a:r>
                    </a:p>
                  </a:txBody>
                  <a:tcPr marL="8517" marR="8517" marT="851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80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634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554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718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953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89165515"/>
                  </a:ext>
                </a:extLst>
              </a:tr>
              <a:tr h="328204">
                <a:tc>
                  <a:txBody>
                    <a:bodyPr/>
                    <a:lstStyle/>
                    <a:p>
                      <a:pPr algn="l" fontAlgn="t"/>
                      <a:r>
                        <a:rPr lang="en-US" sz="1100" b="1" i="0" u="none" strike="noStrike" dirty="0">
                          <a:solidFill>
                            <a:srgbClr val="000000"/>
                          </a:solidFill>
                          <a:effectLst/>
                          <a:latin typeface="Times New Roman" panose="02020603050405020304" pitchFamily="18" charset="0"/>
                        </a:rPr>
                        <a:t>AIP 39 Machine Protection System Improvements</a:t>
                      </a:r>
                    </a:p>
                  </a:txBody>
                  <a:tcPr marL="8517" marR="8517" marT="851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217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733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950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564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206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00758677"/>
                  </a:ext>
                </a:extLst>
              </a:tr>
              <a:tr h="328204">
                <a:tc>
                  <a:txBody>
                    <a:bodyPr/>
                    <a:lstStyle/>
                    <a:p>
                      <a:pPr algn="l" fontAlgn="t"/>
                      <a:r>
                        <a:rPr lang="en-US" sz="1100" b="1" i="0" u="none" strike="noStrike" dirty="0">
                          <a:solidFill>
                            <a:srgbClr val="000000"/>
                          </a:solidFill>
                          <a:effectLst/>
                          <a:latin typeface="Times New Roman" panose="02020603050405020304" pitchFamily="18" charset="0"/>
                        </a:rPr>
                        <a:t>AIP- 46 Linac Magnet Power Supply &amp; Controller Upgrade</a:t>
                      </a:r>
                    </a:p>
                  </a:txBody>
                  <a:tcPr marL="8517" marR="8517" marT="851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1,000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1,200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23805627"/>
                  </a:ext>
                </a:extLst>
              </a:tr>
              <a:tr h="328204">
                <a:tc>
                  <a:txBody>
                    <a:bodyPr/>
                    <a:lstStyle/>
                    <a:p>
                      <a:pPr algn="l" fontAlgn="ctr"/>
                      <a:r>
                        <a:rPr lang="en-US" sz="1100" b="1" i="0" u="none" strike="noStrike" dirty="0">
                          <a:solidFill>
                            <a:srgbClr val="000000"/>
                          </a:solidFill>
                          <a:effectLst/>
                          <a:latin typeface="Times New Roman" panose="02020603050405020304" pitchFamily="18" charset="0"/>
                        </a:rPr>
                        <a:t> AIP-42 Warm Linac Resonance Control System (RCCCS) Upgrade </a:t>
                      </a:r>
                    </a:p>
                  </a:txBody>
                  <a:tcPr marL="8517" marR="8517" marT="8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800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1,200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247599"/>
                  </a:ext>
                </a:extLst>
              </a:tr>
              <a:tr h="328204">
                <a:tc>
                  <a:txBody>
                    <a:bodyPr/>
                    <a:lstStyle/>
                    <a:p>
                      <a:pPr algn="l" fontAlgn="ctr"/>
                      <a:r>
                        <a:rPr lang="en-US" sz="1100" b="1" i="0" u="none" strike="noStrike" dirty="0">
                          <a:solidFill>
                            <a:srgbClr val="000000"/>
                          </a:solidFill>
                          <a:effectLst/>
                          <a:latin typeface="Times New Roman" panose="02020603050405020304" pitchFamily="18" charset="0"/>
                        </a:rPr>
                        <a:t> AIP-38 Warm Linac DTL and CCL RF Couplers </a:t>
                      </a:r>
                    </a:p>
                  </a:txBody>
                  <a:tcPr marL="8517" marR="8517" marT="8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1,100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74160677"/>
                  </a:ext>
                </a:extLst>
              </a:tr>
              <a:tr h="328204">
                <a:tc>
                  <a:txBody>
                    <a:bodyPr/>
                    <a:lstStyle/>
                    <a:p>
                      <a:pPr algn="l" fontAlgn="b"/>
                      <a:r>
                        <a:rPr lang="en-US" sz="1100" b="1" i="0" u="none" strike="noStrike" dirty="0">
                          <a:solidFill>
                            <a:srgbClr val="000000"/>
                          </a:solidFill>
                          <a:effectLst/>
                          <a:latin typeface="Times New Roman" panose="02020603050405020304" pitchFamily="18" charset="0"/>
                        </a:rPr>
                        <a:t>Subtotal Accelerator Improvement (AIP)</a:t>
                      </a:r>
                    </a:p>
                  </a:txBody>
                  <a:tcPr marL="8517" marR="8517" marT="8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448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a:t>
                      </a:r>
                      <a:r>
                        <a:rPr lang="en-US" sz="1000" b="1" i="0" u="none" strike="noStrike" dirty="0">
                          <a:solidFill>
                            <a:srgbClr val="FF0000"/>
                          </a:solidFill>
                          <a:effectLst/>
                          <a:latin typeface="Times New Roman" panose="02020603050405020304" pitchFamily="18" charset="0"/>
                        </a:rPr>
                        <a:t>$                 2,500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            2,948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effectLst/>
                          <a:latin typeface="Times New Roman" panose="02020603050405020304" pitchFamily="18" charset="0"/>
                        </a:rPr>
                        <a:t> </a:t>
                      </a:r>
                      <a:r>
                        <a:rPr lang="en-US" sz="1000" b="1" i="0" u="none" strike="noStrike" dirty="0">
                          <a:solidFill>
                            <a:srgbClr val="FF0000"/>
                          </a:solidFill>
                          <a:effectLst/>
                          <a:latin typeface="Times New Roman" panose="02020603050405020304" pitchFamily="18" charset="0"/>
                        </a:rPr>
                        <a:t>$               3,000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FF0000"/>
                          </a:solidFill>
                          <a:effectLst/>
                          <a:latin typeface="Times New Roman" panose="02020603050405020304" pitchFamily="18" charset="0"/>
                        </a:rPr>
                        <a:t> $                    3,500 </a:t>
                      </a:r>
                    </a:p>
                  </a:txBody>
                  <a:tcPr marL="8517" marR="8517" marT="85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FF0000"/>
                          </a:solidFill>
                          <a:effectLst/>
                          <a:latin typeface="Times New Roman" panose="02020603050405020304" pitchFamily="18" charset="0"/>
                        </a:rPr>
                        <a:t> $                    3,500 </a:t>
                      </a:r>
                    </a:p>
                  </a:txBody>
                  <a:tcPr marL="8517" marR="8517" marT="8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63052607"/>
                  </a:ext>
                </a:extLst>
              </a:tr>
            </a:tbl>
          </a:graphicData>
        </a:graphic>
      </p:graphicFrame>
    </p:spTree>
    <p:extLst>
      <p:ext uri="{BB962C8B-B14F-4D97-AF65-F5344CB8AC3E}">
        <p14:creationId xmlns:p14="http://schemas.microsoft.com/office/powerpoint/2010/main" val="423128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189637"/>
            <a:ext cx="9264940" cy="877163"/>
          </a:xfrm>
        </p:spPr>
        <p:txBody>
          <a:bodyPr/>
          <a:lstStyle/>
          <a:p>
            <a:r>
              <a:rPr lang="en-US" sz="3000" dirty="0"/>
              <a:t>AIP Funding and Spending History FY 2007-2017</a:t>
            </a:r>
          </a:p>
        </p:txBody>
      </p:sp>
      <p:graphicFrame>
        <p:nvGraphicFramePr>
          <p:cNvPr id="15" name="Chart 14"/>
          <p:cNvGraphicFramePr>
            <a:graphicFrameLocks/>
          </p:cNvGraphicFramePr>
          <p:nvPr>
            <p:extLst>
              <p:ext uri="{D42A27DB-BD31-4B8C-83A1-F6EECF244321}">
                <p14:modId xmlns:p14="http://schemas.microsoft.com/office/powerpoint/2010/main" val="2784788454"/>
              </p:ext>
            </p:extLst>
          </p:nvPr>
        </p:nvGraphicFramePr>
        <p:xfrm>
          <a:off x="2281455" y="4224248"/>
          <a:ext cx="4267200"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36548AC-A356-4AE9-AEA4-3C79403B799C}"/>
              </a:ext>
            </a:extLst>
          </p:cNvPr>
          <p:cNvGraphicFramePr>
            <a:graphicFrameLocks/>
          </p:cNvGraphicFramePr>
          <p:nvPr>
            <p:extLst>
              <p:ext uri="{D42A27DB-BD31-4B8C-83A1-F6EECF244321}">
                <p14:modId xmlns:p14="http://schemas.microsoft.com/office/powerpoint/2010/main" val="1145669369"/>
              </p:ext>
            </p:extLst>
          </p:nvPr>
        </p:nvGraphicFramePr>
        <p:xfrm>
          <a:off x="183860" y="1266940"/>
          <a:ext cx="3930940" cy="2314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5B53294-DFB3-4F46-9767-94B9DFC60E48}"/>
              </a:ext>
            </a:extLst>
          </p:cNvPr>
          <p:cNvGraphicFramePr>
            <a:graphicFrameLocks/>
          </p:cNvGraphicFramePr>
          <p:nvPr>
            <p:extLst>
              <p:ext uri="{D42A27DB-BD31-4B8C-83A1-F6EECF244321}">
                <p14:modId xmlns:p14="http://schemas.microsoft.com/office/powerpoint/2010/main" val="965398674"/>
              </p:ext>
            </p:extLst>
          </p:nvPr>
        </p:nvGraphicFramePr>
        <p:xfrm>
          <a:off x="1600200" y="3704935"/>
          <a:ext cx="4483217" cy="26945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48D43693-0F31-43F7-A61F-23DC6DB160EF}"/>
              </a:ext>
            </a:extLst>
          </p:cNvPr>
          <p:cNvGraphicFramePr>
            <a:graphicFrameLocks/>
          </p:cNvGraphicFramePr>
          <p:nvPr>
            <p:extLst>
              <p:ext uri="{D42A27DB-BD31-4B8C-83A1-F6EECF244321}">
                <p14:modId xmlns:p14="http://schemas.microsoft.com/office/powerpoint/2010/main" val="2892616541"/>
              </p:ext>
            </p:extLst>
          </p:nvPr>
        </p:nvGraphicFramePr>
        <p:xfrm>
          <a:off x="4572000" y="1266940"/>
          <a:ext cx="3930940" cy="24191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329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59"/>
            <a:ext cx="9220200" cy="824841"/>
          </a:xfrm>
        </p:spPr>
        <p:txBody>
          <a:bodyPr/>
          <a:lstStyle/>
          <a:p>
            <a:r>
              <a:rPr lang="en-US" sz="2800" dirty="0"/>
              <a:t>Other Major Needs, Spares and Upgrades – Not AIPs</a:t>
            </a:r>
          </a:p>
        </p:txBody>
      </p:sp>
      <p:sp>
        <p:nvSpPr>
          <p:cNvPr id="3" name="Content Placeholder 2"/>
          <p:cNvSpPr>
            <a:spLocks noGrp="1"/>
          </p:cNvSpPr>
          <p:nvPr>
            <p:ph idx="1"/>
          </p:nvPr>
        </p:nvSpPr>
        <p:spPr>
          <a:xfrm>
            <a:off x="0" y="872310"/>
            <a:ext cx="8529578" cy="4047778"/>
          </a:xfrm>
        </p:spPr>
        <p:txBody>
          <a:bodyPr/>
          <a:lstStyle/>
          <a:p>
            <a:r>
              <a:rPr lang="en-US" sz="1600" dirty="0"/>
              <a:t>Spare Medium Beta  Cryomodule			$1,700K</a:t>
            </a:r>
          </a:p>
          <a:p>
            <a:r>
              <a:rPr lang="en-US" sz="1600" dirty="0"/>
              <a:t>CCL Klystron Second Vendor Startup  			$2,000K</a:t>
            </a:r>
          </a:p>
          <a:p>
            <a:r>
              <a:rPr lang="en-US" sz="1600" dirty="0"/>
              <a:t>Spare CCL Klystrons				$4,000K</a:t>
            </a:r>
          </a:p>
          <a:p>
            <a:r>
              <a:rPr lang="en-US" sz="1600" dirty="0"/>
              <a:t>Replacement Remote Handling Robot			$10,000K</a:t>
            </a:r>
          </a:p>
          <a:p>
            <a:r>
              <a:rPr lang="en-US" sz="1600" dirty="0"/>
              <a:t>Shutter Rods Replacements				$1,200K</a:t>
            </a:r>
          </a:p>
          <a:p>
            <a:endParaRPr lang="en-US" dirty="0"/>
          </a:p>
        </p:txBody>
      </p:sp>
      <p:graphicFrame>
        <p:nvGraphicFramePr>
          <p:cNvPr id="7" name="Table 6">
            <a:extLst>
              <a:ext uri="{FF2B5EF4-FFF2-40B4-BE49-F238E27FC236}">
                <a16:creationId xmlns:a16="http://schemas.microsoft.com/office/drawing/2014/main" id="{DC44D213-1936-48E3-A80C-DDF7DD8B63D7}"/>
              </a:ext>
            </a:extLst>
          </p:cNvPr>
          <p:cNvGraphicFramePr>
            <a:graphicFrameLocks noGrp="1"/>
          </p:cNvGraphicFramePr>
          <p:nvPr>
            <p:extLst>
              <p:ext uri="{D42A27DB-BD31-4B8C-83A1-F6EECF244321}">
                <p14:modId xmlns:p14="http://schemas.microsoft.com/office/powerpoint/2010/main" val="4239659976"/>
              </p:ext>
            </p:extLst>
          </p:nvPr>
        </p:nvGraphicFramePr>
        <p:xfrm>
          <a:off x="232542" y="2743200"/>
          <a:ext cx="8642347" cy="1968090"/>
        </p:xfrm>
        <a:graphic>
          <a:graphicData uri="http://schemas.openxmlformats.org/drawingml/2006/table">
            <a:tbl>
              <a:tblPr/>
              <a:tblGrid>
                <a:gridCol w="1956759">
                  <a:extLst>
                    <a:ext uri="{9D8B030D-6E8A-4147-A177-3AD203B41FA5}">
                      <a16:colId xmlns:a16="http://schemas.microsoft.com/office/drawing/2014/main" val="3420999179"/>
                    </a:ext>
                  </a:extLst>
                </a:gridCol>
                <a:gridCol w="1345859">
                  <a:extLst>
                    <a:ext uri="{9D8B030D-6E8A-4147-A177-3AD203B41FA5}">
                      <a16:colId xmlns:a16="http://schemas.microsoft.com/office/drawing/2014/main" val="3266338797"/>
                    </a:ext>
                  </a:extLst>
                </a:gridCol>
                <a:gridCol w="893024">
                  <a:extLst>
                    <a:ext uri="{9D8B030D-6E8A-4147-A177-3AD203B41FA5}">
                      <a16:colId xmlns:a16="http://schemas.microsoft.com/office/drawing/2014/main" val="2188919255"/>
                    </a:ext>
                  </a:extLst>
                </a:gridCol>
                <a:gridCol w="582368">
                  <a:extLst>
                    <a:ext uri="{9D8B030D-6E8A-4147-A177-3AD203B41FA5}">
                      <a16:colId xmlns:a16="http://schemas.microsoft.com/office/drawing/2014/main" val="3077021478"/>
                    </a:ext>
                  </a:extLst>
                </a:gridCol>
                <a:gridCol w="582368">
                  <a:extLst>
                    <a:ext uri="{9D8B030D-6E8A-4147-A177-3AD203B41FA5}">
                      <a16:colId xmlns:a16="http://schemas.microsoft.com/office/drawing/2014/main" val="1632602460"/>
                    </a:ext>
                  </a:extLst>
                </a:gridCol>
                <a:gridCol w="582368">
                  <a:extLst>
                    <a:ext uri="{9D8B030D-6E8A-4147-A177-3AD203B41FA5}">
                      <a16:colId xmlns:a16="http://schemas.microsoft.com/office/drawing/2014/main" val="2791417240"/>
                    </a:ext>
                  </a:extLst>
                </a:gridCol>
                <a:gridCol w="582368">
                  <a:extLst>
                    <a:ext uri="{9D8B030D-6E8A-4147-A177-3AD203B41FA5}">
                      <a16:colId xmlns:a16="http://schemas.microsoft.com/office/drawing/2014/main" val="3883383022"/>
                    </a:ext>
                  </a:extLst>
                </a:gridCol>
                <a:gridCol w="582368">
                  <a:extLst>
                    <a:ext uri="{9D8B030D-6E8A-4147-A177-3AD203B41FA5}">
                      <a16:colId xmlns:a16="http://schemas.microsoft.com/office/drawing/2014/main" val="2728948510"/>
                    </a:ext>
                  </a:extLst>
                </a:gridCol>
                <a:gridCol w="582368">
                  <a:extLst>
                    <a:ext uri="{9D8B030D-6E8A-4147-A177-3AD203B41FA5}">
                      <a16:colId xmlns:a16="http://schemas.microsoft.com/office/drawing/2014/main" val="2576540406"/>
                    </a:ext>
                  </a:extLst>
                </a:gridCol>
                <a:gridCol w="952497">
                  <a:extLst>
                    <a:ext uri="{9D8B030D-6E8A-4147-A177-3AD203B41FA5}">
                      <a16:colId xmlns:a16="http://schemas.microsoft.com/office/drawing/2014/main" val="3574568913"/>
                    </a:ext>
                  </a:extLst>
                </a:gridCol>
              </a:tblGrid>
              <a:tr h="323587">
                <a:tc>
                  <a:txBody>
                    <a:bodyPr/>
                    <a:lstStyle/>
                    <a:p>
                      <a:pPr algn="l" fontAlgn="b"/>
                      <a:r>
                        <a:rPr lang="en-US" sz="1000" b="1" i="0" u="none" strike="noStrike" dirty="0">
                          <a:solidFill>
                            <a:srgbClr val="000000"/>
                          </a:solidFill>
                          <a:effectLst/>
                          <a:latin typeface="Times New Roman" panose="02020603050405020304" pitchFamily="18" charset="0"/>
                        </a:rPr>
                        <a:t>Projects</a:t>
                      </a:r>
                    </a:p>
                  </a:txBody>
                  <a:tcPr marL="7781" marR="7781" marT="778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a:t>
                      </a:r>
                    </a:p>
                  </a:txBody>
                  <a:tcPr marL="7781" marR="7781" marT="77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18</a:t>
                      </a:r>
                    </a:p>
                  </a:txBody>
                  <a:tcPr marL="7781" marR="7781" marT="778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19</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20</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21</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22</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23</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FY 24</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Times New Roman" panose="02020603050405020304" pitchFamily="18" charset="0"/>
                        </a:rPr>
                        <a:t>Project Identifier</a:t>
                      </a:r>
                    </a:p>
                  </a:txBody>
                  <a:tcPr marL="7781" marR="7781" marT="77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767913"/>
                  </a:ext>
                </a:extLst>
              </a:tr>
              <a:tr h="171187">
                <a:tc>
                  <a:txBody>
                    <a:bodyPr/>
                    <a:lstStyle/>
                    <a:p>
                      <a:pPr algn="l" fontAlgn="b"/>
                      <a:r>
                        <a:rPr lang="en-US" sz="1000" b="1" i="0" u="none" strike="noStrike" dirty="0">
                          <a:solidFill>
                            <a:srgbClr val="FF0000"/>
                          </a:solidFill>
                          <a:effectLst/>
                          <a:latin typeface="Times New Roman" panose="02020603050405020304" pitchFamily="18" charset="0"/>
                        </a:rPr>
                        <a:t>Total</a:t>
                      </a:r>
                    </a:p>
                  </a:txBody>
                  <a:tcPr marL="7781" marR="7781" marT="778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3,588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4,770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4,044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4,106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4,020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2,045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effectLst/>
                          <a:latin typeface="Times New Roman" panose="02020603050405020304" pitchFamily="18" charset="0"/>
                        </a:rPr>
                        <a:t> $       790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FF0000"/>
                          </a:solidFill>
                          <a:effectLst/>
                          <a:latin typeface="Times New Roman" panose="02020603050405020304" pitchFamily="18" charset="0"/>
                        </a:rPr>
                        <a:t> </a:t>
                      </a:r>
                    </a:p>
                  </a:txBody>
                  <a:tcPr marL="7781" marR="7781" marT="77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8202980"/>
                  </a:ext>
                </a:extLst>
              </a:tr>
              <a:tr h="171187">
                <a:tc>
                  <a:txBody>
                    <a:bodyPr/>
                    <a:lstStyle/>
                    <a:p>
                      <a:pPr algn="l" fontAlgn="b"/>
                      <a:r>
                        <a:rPr lang="en-US" sz="1000" b="1" i="0" u="none" strike="noStrike" dirty="0">
                          <a:solidFill>
                            <a:srgbClr val="000000"/>
                          </a:solidFill>
                          <a:effectLst/>
                          <a:latin typeface="Times New Roman" panose="02020603050405020304" pitchFamily="18" charset="0"/>
                        </a:rPr>
                        <a:t>Mechanical Systems</a:t>
                      </a:r>
                    </a:p>
                  </a:txBody>
                  <a:tcPr marL="7781" marR="7781" marT="77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a:t>
                      </a:r>
                    </a:p>
                  </a:txBody>
                  <a:tcPr marL="7781" marR="7781" marT="778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923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2,170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2,224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2,286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2,200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225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panose="02020603050405020304" pitchFamily="18" charset="0"/>
                        </a:rPr>
                        <a:t> $       790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1482301"/>
                  </a:ext>
                </a:extLst>
              </a:tr>
              <a:tr h="163406">
                <a:tc>
                  <a:txBody>
                    <a:bodyPr/>
                    <a:lstStyle/>
                    <a:p>
                      <a:pPr algn="ctr" fontAlgn="ctr"/>
                      <a:r>
                        <a:rPr lang="en-US" sz="1000" b="0" i="0" u="none" strike="noStrike" dirty="0">
                          <a:solidFill>
                            <a:srgbClr val="000000"/>
                          </a:solidFill>
                          <a:effectLst/>
                          <a:latin typeface="Times New Roman" panose="02020603050405020304" pitchFamily="18" charset="0"/>
                        </a:rPr>
                        <a:t> </a:t>
                      </a:r>
                    </a:p>
                  </a:txBody>
                  <a:tcPr marL="7781" marR="7781" marT="77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Servo-Manipulator Replacement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603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1,850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1,904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1,966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2,200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225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790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Times New Roman" panose="02020603050405020304" pitchFamily="18" charset="0"/>
                        </a:rPr>
                        <a:t>MSO-13</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6639836"/>
                  </a:ext>
                </a:extLst>
              </a:tr>
              <a:tr h="171187">
                <a:tc>
                  <a:txBody>
                    <a:bodyPr/>
                    <a:lstStyle/>
                    <a:p>
                      <a:pPr algn="l" fontAlgn="b"/>
                      <a:r>
                        <a:rPr lang="en-US" sz="1000" b="0" i="0" u="none" strike="noStrike" dirty="0">
                          <a:solidFill>
                            <a:srgbClr val="000000"/>
                          </a:solidFill>
                          <a:effectLst/>
                          <a:latin typeface="Times New Roman" panose="02020603050405020304" pitchFamily="18" charset="0"/>
                        </a:rPr>
                        <a:t> </a:t>
                      </a:r>
                    </a:p>
                  </a:txBody>
                  <a:tcPr marL="7781" marR="7781" marT="778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Shutter Rods</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320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320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320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320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 $          -   </a:t>
                      </a:r>
                    </a:p>
                  </a:txBody>
                  <a:tcPr marL="7781" marR="7781" marT="77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Times New Roman" panose="02020603050405020304" pitchFamily="18" charset="0"/>
                        </a:rPr>
                        <a:t>MSO-28</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9553146"/>
                  </a:ext>
                </a:extLst>
              </a:tr>
              <a:tr h="171187">
                <a:tc>
                  <a:txBody>
                    <a:bodyPr/>
                    <a:lstStyle/>
                    <a:p>
                      <a:pPr algn="l" fontAlgn="ctr"/>
                      <a:r>
                        <a:rPr lang="en-US" sz="1000" b="1" i="0" u="none" strike="noStrike" dirty="0">
                          <a:solidFill>
                            <a:srgbClr val="000000"/>
                          </a:solidFill>
                          <a:effectLst/>
                          <a:latin typeface="Times New Roman" panose="02020603050405020304" pitchFamily="18" charset="0"/>
                        </a:rPr>
                        <a:t> Spare Medium Beta Cryomodule </a:t>
                      </a:r>
                    </a:p>
                  </a:txBody>
                  <a:tcPr marL="7781" marR="7781" marT="778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1,000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700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   </a:t>
                      </a:r>
                    </a:p>
                  </a:txBody>
                  <a:tcPr marL="7781" marR="7781" marT="77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a:t>
                      </a:r>
                    </a:p>
                  </a:txBody>
                  <a:tcPr marL="7781" marR="7781" marT="7781"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079394"/>
                  </a:ext>
                </a:extLst>
              </a:tr>
              <a:tr h="306580">
                <a:tc>
                  <a:txBody>
                    <a:bodyPr/>
                    <a:lstStyle/>
                    <a:p>
                      <a:pPr algn="l" fontAlgn="ctr"/>
                      <a:r>
                        <a:rPr lang="en-US" sz="1000" b="1" i="0" u="none" strike="noStrike" dirty="0">
                          <a:solidFill>
                            <a:srgbClr val="000000"/>
                          </a:solidFill>
                          <a:effectLst/>
                          <a:latin typeface="Times New Roman" panose="02020603050405020304" pitchFamily="18" charset="0"/>
                        </a:rPr>
                        <a:t>Normal Conducting Linac Klystrons</a:t>
                      </a:r>
                    </a:p>
                  </a:txBody>
                  <a:tcPr marL="7781" marR="7781" marT="77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1,665 </a:t>
                      </a:r>
                    </a:p>
                  </a:txBody>
                  <a:tcPr marL="7781" marR="7781" marT="77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1,820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1,820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1,820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1,820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          -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   </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0766431"/>
                  </a:ext>
                </a:extLst>
              </a:tr>
              <a:tr h="163406">
                <a:tc>
                  <a:txBody>
                    <a:bodyPr/>
                    <a:lstStyle/>
                    <a:p>
                      <a:pPr algn="l" fontAlgn="ctr"/>
                      <a:r>
                        <a:rPr lang="en-US" sz="1000" b="0" i="0" u="none" strike="noStrike" dirty="0">
                          <a:solidFill>
                            <a:srgbClr val="000000"/>
                          </a:solidFill>
                          <a:effectLst/>
                          <a:latin typeface="Times New Roman" panose="02020603050405020304" pitchFamily="18" charset="0"/>
                        </a:rPr>
                        <a:t> </a:t>
                      </a:r>
                    </a:p>
                  </a:txBody>
                  <a:tcPr marL="7781" marR="7781" marT="77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DTL 402.5MHz</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765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1,000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920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Times New Roman" panose="02020603050405020304" pitchFamily="18" charset="0"/>
                        </a:rPr>
                        <a:t>EERF-10</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3231820"/>
                  </a:ext>
                </a:extLst>
              </a:tr>
              <a:tr h="171187">
                <a:tc>
                  <a:txBody>
                    <a:bodyPr/>
                    <a:lstStyle/>
                    <a:p>
                      <a:pPr algn="l" fontAlgn="ctr"/>
                      <a:r>
                        <a:rPr lang="en-US" sz="1000" b="0" i="0" u="none" strike="noStrike" dirty="0">
                          <a:solidFill>
                            <a:srgbClr val="000000"/>
                          </a:solidFill>
                          <a:effectLst/>
                          <a:latin typeface="Times New Roman" panose="02020603050405020304" pitchFamily="18" charset="0"/>
                        </a:rPr>
                        <a:t> </a:t>
                      </a:r>
                    </a:p>
                  </a:txBody>
                  <a:tcPr marL="7781" marR="7781" marT="77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CCL 805 MHz</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900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 $          -   </a:t>
                      </a:r>
                    </a:p>
                  </a:txBody>
                  <a:tcPr marL="7781" marR="7781" marT="77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000" b="1" i="0" u="none" strike="noStrike" dirty="0">
                          <a:solidFill>
                            <a:srgbClr val="000000"/>
                          </a:solidFill>
                          <a:effectLst/>
                          <a:latin typeface="Times New Roman" panose="02020603050405020304" pitchFamily="18" charset="0"/>
                        </a:rPr>
                        <a:t>EERF-10</a:t>
                      </a:r>
                    </a:p>
                  </a:txBody>
                  <a:tcPr marL="7781" marR="7781" marT="77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927674"/>
                  </a:ext>
                </a:extLst>
              </a:tr>
            </a:tbl>
          </a:graphicData>
        </a:graphic>
      </p:graphicFrame>
    </p:spTree>
    <p:extLst>
      <p:ext uri="{BB962C8B-B14F-4D97-AF65-F5344CB8AC3E}">
        <p14:creationId xmlns:p14="http://schemas.microsoft.com/office/powerpoint/2010/main" val="1667599505"/>
      </p:ext>
    </p:extLst>
  </p:cSld>
  <p:clrMapOvr>
    <a:masterClrMapping/>
  </p:clrMapOvr>
</p:sld>
</file>

<file path=ppt/theme/theme1.xml><?xml version="1.0" encoding="utf-8"?>
<a:theme xmlns:a="http://schemas.openxmlformats.org/drawingml/2006/main" name="Powerpoint-Template_HFIR-SNS">
  <a:themeElements>
    <a:clrScheme name="ORNL Corporate Color Palette FINAL">
      <a:dk1>
        <a:sysClr val="windowText" lastClr="000000"/>
      </a:dk1>
      <a:lt1>
        <a:sysClr val="window" lastClr="FFFFFF"/>
      </a:lt1>
      <a:dk2>
        <a:srgbClr val="18783D"/>
      </a:dk2>
      <a:lt2>
        <a:srgbClr val="FFFFFF"/>
      </a:lt2>
      <a:accent1>
        <a:srgbClr val="2A6EBB"/>
      </a:accent1>
      <a:accent2>
        <a:srgbClr val="69BE28"/>
      </a:accent2>
      <a:accent3>
        <a:srgbClr val="E37222"/>
      </a:accent3>
      <a:accent4>
        <a:srgbClr val="3CB6CE"/>
      </a:accent4>
      <a:accent5>
        <a:srgbClr val="983222"/>
      </a:accent5>
      <a:accent6>
        <a:srgbClr val="FECB00"/>
      </a:accent6>
      <a:hlink>
        <a:srgbClr val="2A6EBB"/>
      </a:hlink>
      <a:folHlink>
        <a:srgbClr val="207C47"/>
      </a:folHlink>
    </a:clrScheme>
    <a:fontScheme name="ORNL 2013">
      <a:majorFont>
        <a:latin typeface="Arial Black"/>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balanced" dir="t">
            <a:rot lat="0" lon="0" rev="0"/>
          </a:lightRig>
        </a:scene3d>
        <a:sp3d>
          <a:contourClr>
            <a:schemeClr val="lt1"/>
          </a:contourClr>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AAC 2017 presentation template [Read-Only]" id="{816BEDE3-5CF2-4C69-83B7-A098326B7036}" vid="{2AF35FCD-E569-4261-A940-B89FFBCAD422}"/>
    </a:ext>
  </a:ext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8F7A50-2969-4387-8ABB-A3555854BC08}">
  <ds:schemaRefs>
    <ds:schemaRef ds:uri="http://schemas.microsoft.com/sharepoint/v3/contenttype/forms"/>
  </ds:schemaRefs>
</ds:datastoreItem>
</file>

<file path=customXml/itemProps2.xml><?xml version="1.0" encoding="utf-8"?>
<ds:datastoreItem xmlns:ds="http://schemas.openxmlformats.org/officeDocument/2006/customXml" ds:itemID="{FF50F8B6-4A11-4B4C-906E-532188B82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F913069-075D-49F7-AF90-34940D14808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Powerpoint-Template_HFIR-SNS.potx</Template>
  <TotalTime>32563</TotalTime>
  <Words>3608</Words>
  <Application>Microsoft Office PowerPoint</Application>
  <PresentationFormat>On-screen Show (4:3)</PresentationFormat>
  <Paragraphs>454</Paragraphs>
  <Slides>23</Slides>
  <Notes>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2" baseType="lpstr">
      <vt:lpstr>Arial</vt:lpstr>
      <vt:lpstr>Arial Black</vt:lpstr>
      <vt:lpstr>Arial Narrow</vt:lpstr>
      <vt:lpstr>Calibri</vt:lpstr>
      <vt:lpstr>Times New Roman</vt:lpstr>
      <vt:lpstr>Powerpoint-Template_HFIR-SNS</vt:lpstr>
      <vt:lpstr>Default Theme</vt:lpstr>
      <vt:lpstr>Presentations (Wide Screen)</vt:lpstr>
      <vt:lpstr>Document</vt:lpstr>
      <vt:lpstr>The SNS Accelerator Improvement Program</vt:lpstr>
      <vt:lpstr>Topics</vt:lpstr>
      <vt:lpstr>RAD Projects and Priorities  </vt:lpstr>
      <vt:lpstr>What are the DOE Requirements for an AIP Project and what do they address?</vt:lpstr>
      <vt:lpstr>All Accelerator Improvement Projects Since 2006 </vt:lpstr>
      <vt:lpstr>Current and Planned AIP Funding FY 2017 – 2018</vt:lpstr>
      <vt:lpstr>PowerPoint Presentation</vt:lpstr>
      <vt:lpstr>AIP Funding and Spending History FY 2007-2017</vt:lpstr>
      <vt:lpstr>Other Major Needs, Spares and Upgrades – Not AIPs</vt:lpstr>
      <vt:lpstr>AIP-34 Added HVCM Pulse Feedback for Pulse Flattening and Droop Elimination for RF Control Margin</vt:lpstr>
      <vt:lpstr>AIP-36 Addressed multiple HVCM Cooling System issues for Performance and Higher Reliability</vt:lpstr>
      <vt:lpstr>AIP-36  HVCM Cooling System Upgrade addressed Performance and Reliability</vt:lpstr>
      <vt:lpstr>AIP-35   Warm Linac Vacuum Upgrade of the DTL, CCL and MEBT for Increased Reliability</vt:lpstr>
      <vt:lpstr>AIP-37 Beam Instrumentation Infrastructure Upgrade  for Obsolescence Mitigation, Performance and Reliability </vt:lpstr>
      <vt:lpstr>AIP-39  Machine Protection System (MPS) for Reliability,  Sustainability and Obsolescence Mitigation</vt:lpstr>
      <vt:lpstr>PowerPoint Presentation</vt:lpstr>
      <vt:lpstr>Future Improvements Planned Using AIP Funding</vt:lpstr>
      <vt:lpstr>Spares</vt:lpstr>
      <vt:lpstr>Summary</vt:lpstr>
      <vt:lpstr>AIP-34 Additional Information</vt:lpstr>
      <vt:lpstr>AIP-34 Additional Information - Continued</vt:lpstr>
      <vt:lpstr>AIP-34 Additional Information</vt:lpstr>
      <vt:lpstr>Additional Information</vt:lpstr>
    </vt:vector>
  </TitlesOfParts>
  <Company>ORNL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Manning, Renee</dc:creator>
  <cp:keywords>Spallation Neuton Souce, Neutron Sciences Directorate</cp:keywords>
  <cp:lastModifiedBy>Eady, Lisa B.</cp:lastModifiedBy>
  <cp:revision>143</cp:revision>
  <cp:lastPrinted>2018-05-09T16:09:50Z</cp:lastPrinted>
  <dcterms:created xsi:type="dcterms:W3CDTF">2014-04-28T13:33:12Z</dcterms:created>
  <dcterms:modified xsi:type="dcterms:W3CDTF">2018-05-14T16:26:52Z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