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35" r:id="rId4"/>
  </p:sldMasterIdLst>
  <p:notesMasterIdLst>
    <p:notesMasterId r:id="rId35"/>
  </p:notesMasterIdLst>
  <p:handoutMasterIdLst>
    <p:handoutMasterId r:id="rId36"/>
  </p:handoutMasterIdLst>
  <p:sldIdLst>
    <p:sldId id="256" r:id="rId5"/>
    <p:sldId id="257" r:id="rId6"/>
    <p:sldId id="258" r:id="rId7"/>
    <p:sldId id="259" r:id="rId8"/>
    <p:sldId id="291" r:id="rId9"/>
    <p:sldId id="261" r:id="rId10"/>
    <p:sldId id="262" r:id="rId11"/>
    <p:sldId id="263" r:id="rId12"/>
    <p:sldId id="288" r:id="rId13"/>
    <p:sldId id="264" r:id="rId14"/>
    <p:sldId id="267" r:id="rId15"/>
    <p:sldId id="266" r:id="rId16"/>
    <p:sldId id="268" r:id="rId17"/>
    <p:sldId id="278" r:id="rId18"/>
    <p:sldId id="269" r:id="rId19"/>
    <p:sldId id="270" r:id="rId20"/>
    <p:sldId id="271" r:id="rId21"/>
    <p:sldId id="272" r:id="rId22"/>
    <p:sldId id="292" r:id="rId23"/>
    <p:sldId id="285" r:id="rId24"/>
    <p:sldId id="286" r:id="rId25"/>
    <p:sldId id="284" r:id="rId26"/>
    <p:sldId id="282" r:id="rId27"/>
    <p:sldId id="274" r:id="rId28"/>
    <p:sldId id="275" r:id="rId29"/>
    <p:sldId id="276" r:id="rId30"/>
    <p:sldId id="280" r:id="rId31"/>
    <p:sldId id="277" r:id="rId32"/>
    <p:sldId id="281" r:id="rId33"/>
    <p:sldId id="290" r:id="rId34"/>
  </p:sldIdLst>
  <p:sldSz cx="12188825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205">
          <p15:clr>
            <a:srgbClr val="A4A3A4"/>
          </p15:clr>
        </p15:guide>
        <p15:guide id="2" pos="3820">
          <p15:clr>
            <a:srgbClr val="A4A3A4"/>
          </p15:clr>
        </p15:guide>
        <p15:guide id="3" pos="741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BD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13" autoAdjust="0"/>
    <p:restoredTop sz="93943" autoAdjust="0"/>
  </p:normalViewPr>
  <p:slideViewPr>
    <p:cSldViewPr snapToGrid="0" showGuides="1">
      <p:cViewPr varScale="1">
        <p:scale>
          <a:sx n="115" d="100"/>
          <a:sy n="115" d="100"/>
        </p:scale>
        <p:origin x="90" y="258"/>
      </p:cViewPr>
      <p:guideLst>
        <p:guide orient="horz" pos="1205"/>
        <p:guide pos="3820"/>
        <p:guide pos="7412"/>
      </p:guideLst>
    </p:cSldViewPr>
  </p:slideViewPr>
  <p:notesTextViewPr>
    <p:cViewPr>
      <p:scale>
        <a:sx n="3" d="2"/>
        <a:sy n="3" d="2"/>
      </p:scale>
      <p:origin x="0" y="-414"/>
    </p:cViewPr>
  </p:notesTextViewPr>
  <p:sorterViewPr>
    <p:cViewPr>
      <p:scale>
        <a:sx n="100" d="100"/>
        <a:sy n="100" d="100"/>
      </p:scale>
      <p:origin x="0" y="-2394"/>
    </p:cViewPr>
  </p:sorterViewPr>
  <p:notesViewPr>
    <p:cSldViewPr snapToGrid="0" showGuides="1">
      <p:cViewPr varScale="1">
        <p:scale>
          <a:sx n="55" d="100"/>
          <a:sy n="55" d="100"/>
        </p:scale>
        <p:origin x="-1472" y="-6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42F42-2CE9-4E35-95C1-410DC08A50B1}" type="datetimeFigureOut">
              <a:rPr lang="en-US" smtClean="0"/>
              <a:t>5/14/2018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F2E89A-4FDF-4617-8DDF-BE2769EE821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92619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282904-F315-4730-8D91-37D99E141A6F}" type="datetimeFigureOut">
              <a:rPr lang="en-US" smtClean="0"/>
              <a:t>5/14/2018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25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E672D7-8E2D-4611-973D-F4591A707C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3578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2018.05.11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E672D7-8E2D-4611-973D-F4591A707C3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9560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Show T18 samples again 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</a:t>
            </a:r>
            <a:r>
              <a:rPr lang="en-US" baseline="-25000" dirty="0"/>
              <a:t>average</a:t>
            </a:r>
            <a:r>
              <a:rPr lang="en-US" dirty="0"/>
              <a:t> = 1,128 kW ; E</a:t>
            </a:r>
            <a:r>
              <a:rPr lang="en-US" baseline="-25000" dirty="0"/>
              <a:t>total</a:t>
            </a:r>
            <a:r>
              <a:rPr lang="en-US" dirty="0"/>
              <a:t> = 1,261 MWh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E672D7-8E2D-4611-973D-F4591A707C34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8203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PPU target lifetime goal of 1,250 hours is tolerable, not preferable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Protection of inner beam window – the most severely damaged region – will extend life of the outer beam window – which has seen some erosion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E672D7-8E2D-4611-973D-F4591A707C34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37984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Protection of inner beam window – the most severely damaged region – will extend life of the outer beam window – which has seen some erosion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E672D7-8E2D-4611-973D-F4591A707C34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94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T15, T17 and T18 have similar average</a:t>
            </a:r>
            <a:r>
              <a:rPr lang="en-US" baseline="0" dirty="0"/>
              <a:t> power. T17 the most total energy. </a:t>
            </a:r>
          </a:p>
          <a:p>
            <a:r>
              <a:rPr lang="en-US" baseline="0" dirty="0"/>
              <a:t>T15 and T16 have similar total energies.</a:t>
            </a:r>
          </a:p>
          <a:p>
            <a:r>
              <a:rPr lang="en-US" baseline="0" dirty="0"/>
              <a:t>Jet-flows w/o gas seem slightly rougher.</a:t>
            </a:r>
          </a:p>
          <a:p>
            <a:r>
              <a:rPr lang="en-US" baseline="0" dirty="0"/>
              <a:t>And, there remain regions we have yet to get observations of – in channels for example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E672D7-8E2D-4611-973D-F4591A707C34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99184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11. Do the benefits proposed from the PPU 2 MW target design changes outweigh additional potential complexities? (Wendel T1, Winder T3, Reimer T7)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E672D7-8E2D-4611-973D-F4591A707C34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58492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E672D7-8E2D-4611-973D-F4591A707C34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7093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E672D7-8E2D-4611-973D-F4591A707C34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19977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/>
              <a:t>Thin out. Emphasize the stability point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/>
              <a:t>High para fraction hydrogen would further allow intensity gains of 40-60% for a coupled moderator by increasing its volume, an improvement that could be implemented in a future IRP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/>
              <a:t>TOPAZ data: On 8/17/2015 power outage led to venting of CMS hydrogen. Restart on 8/12/2015 shows difference in neutron counts at different wavelengths vs. data taken prior to venting – all at about the same power. Over time, changes in counts continue.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/>
              <a:t>Simulation data: higher ortho content lowers peak brightness, broadens pulse width / extends tail – worsening pulse resolution.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E672D7-8E2D-4611-973D-F4591A707C34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917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Small Gas Bubble Injection:</a:t>
            </a:r>
          </a:p>
          <a:p>
            <a:pPr lvl="1"/>
            <a:r>
              <a:rPr lang="en-US" dirty="0"/>
              <a:t>Establish a population of small gas bubbles in the spallation zone of the target with volume fraction of &gt; 10</a:t>
            </a:r>
            <a:r>
              <a:rPr lang="en-US" baseline="30000" dirty="0"/>
              <a:t>-4</a:t>
            </a:r>
            <a:r>
              <a:rPr lang="en-US" dirty="0"/>
              <a:t> with bubble sizes &lt; R=0.15 mm</a:t>
            </a:r>
          </a:p>
          <a:p>
            <a:pPr lvl="2"/>
            <a:r>
              <a:rPr lang="en-US" dirty="0"/>
              <a:t>Add pulse fatigue life margin and reduce cavitation damage</a:t>
            </a:r>
          </a:p>
          <a:p>
            <a:pPr lvl="2"/>
            <a:r>
              <a:rPr lang="en-US" dirty="0"/>
              <a:t>Bubble production goal has already been demonstrated in TTF with swirl bubblers! </a:t>
            </a:r>
          </a:p>
          <a:p>
            <a:pPr lvl="2"/>
            <a:r>
              <a:rPr lang="en-US" dirty="0"/>
              <a:t>Larger bubbles are also beneficial, particularly for strain reduction away from front of target</a:t>
            </a:r>
          </a:p>
          <a:p>
            <a:r>
              <a:rPr lang="en-US" dirty="0"/>
              <a:t>Protective Gas Wall: </a:t>
            </a:r>
          </a:p>
          <a:p>
            <a:pPr lvl="1"/>
            <a:r>
              <a:rPr lang="en-US" dirty="0"/>
              <a:t>Create a protective gas wall with &gt; 60% time-averaged gas coverage over the center ~half of the inner window surface facing the bulk mercury volume</a:t>
            </a:r>
          </a:p>
          <a:p>
            <a:pPr lvl="1"/>
            <a:r>
              <a:rPr lang="en-US" dirty="0"/>
              <a:t>Robust design for the gas wall and its supply needed with acceptable fabrication risk </a:t>
            </a:r>
          </a:p>
          <a:p>
            <a:r>
              <a:rPr lang="en-US" dirty="0"/>
              <a:t>Mercury Vessel Design Improvements: </a:t>
            </a:r>
          </a:p>
          <a:p>
            <a:pPr lvl="1"/>
            <a:r>
              <a:rPr lang="en-US" dirty="0"/>
              <a:t>Minimize pulse fatigue stress through vessel design changes before consideration of gas injection </a:t>
            </a:r>
          </a:p>
          <a:p>
            <a:pPr lvl="1"/>
            <a:r>
              <a:rPr lang="en-US" dirty="0"/>
              <a:t>Minimize thermal fatigue by mercury flow improvement and design changes that further reduce thermal stress</a:t>
            </a:r>
          </a:p>
          <a:p>
            <a:pPr lvl="1"/>
            <a:r>
              <a:rPr lang="en-US" dirty="0"/>
              <a:t>Mitigate cavitation erosion by establishing shear flow at the vessel wall where damage potential is high</a:t>
            </a:r>
          </a:p>
          <a:p>
            <a:r>
              <a:rPr lang="en-US" dirty="0"/>
              <a:t>Safety: </a:t>
            </a:r>
          </a:p>
          <a:p>
            <a:pPr lvl="1"/>
            <a:r>
              <a:rPr lang="en-US" dirty="0"/>
              <a:t>Effective mitigation of hazards associated with high-flow gas injection and timely authorization for PPU target operation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E672D7-8E2D-4611-973D-F4591A707C34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16701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Thin out – take out sub-bullets – speak to those points</a:t>
            </a:r>
          </a:p>
          <a:p>
            <a:r>
              <a:rPr lang="en-US" dirty="0"/>
              <a:t>Timeline of final design – initiates before R&amp;D and operational goals are complete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E672D7-8E2D-4611-973D-F4591A707C34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3738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GI3 showed more gas = more strain reduction;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E672D7-8E2D-4611-973D-F4591A707C34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94570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 is too early to judge whether this is enough / close to enough strain mitigation. </a:t>
            </a:r>
          </a:p>
          <a:p>
            <a:r>
              <a:rPr lang="en-US" dirty="0"/>
              <a:t>The ‘how much strain mitigation is enough’ question is not easily answered.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E672D7-8E2D-4611-973D-F4591A707C34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80436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Gas rates above</a:t>
            </a:r>
            <a:r>
              <a:rPr lang="en-US" baseline="0" dirty="0"/>
              <a:t> 1.8 SLPM come too late to influence target design. But they can impact how much we actually operate the gas rate at. </a:t>
            </a:r>
          </a:p>
          <a:p>
            <a:r>
              <a:rPr lang="en-US" baseline="0" dirty="0"/>
              <a:t>Chinstrap + designs will be commencing along with PPU design – convergence of features.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E672D7-8E2D-4611-973D-F4591A707C34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09405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E672D7-8E2D-4611-973D-F4591A707C34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32258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10. Is the proposal for early use of the 2 MW PPU target in operations reasonable? (Reimer T7)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E672D7-8E2D-4611-973D-F4591A707C34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1969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Show T18 samples again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E672D7-8E2D-4611-973D-F4591A707C34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9982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g"/><Relationship Id="rId5" Type="http://schemas.openxmlformats.org/officeDocument/2006/relationships/image" Target="../media/image6.jpeg"/><Relationship Id="rId4" Type="http://schemas.openxmlformats.org/officeDocument/2006/relationships/image" Target="../media/image5.jpg"/><Relationship Id="rId9" Type="http://schemas.openxmlformats.org/officeDocument/2006/relationships/image" Target="../media/image10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6.jpeg"/><Relationship Id="rId10" Type="http://schemas.openxmlformats.org/officeDocument/2006/relationships/image" Target="../media/image10.png"/><Relationship Id="rId4" Type="http://schemas.openxmlformats.org/officeDocument/2006/relationships/image" Target="../media/image5.jpg"/><Relationship Id="rId9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15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jpg"/><Relationship Id="rId5" Type="http://schemas.openxmlformats.org/officeDocument/2006/relationships/image" Target="../media/image6.jpeg"/><Relationship Id="rId4" Type="http://schemas.openxmlformats.org/officeDocument/2006/relationships/image" Target="../media/image13.jpg"/><Relationship Id="rId9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15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jpeg"/><Relationship Id="rId5" Type="http://schemas.openxmlformats.org/officeDocument/2006/relationships/image" Target="../media/image6.jpeg"/><Relationship Id="rId4" Type="http://schemas.openxmlformats.org/officeDocument/2006/relationships/image" Target="../media/image16.jpeg"/><Relationship Id="rId9" Type="http://schemas.openxmlformats.org/officeDocument/2006/relationships/image" Target="../media/image10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6.jpeg"/><Relationship Id="rId4" Type="http://schemas.openxmlformats.org/officeDocument/2006/relationships/image" Target="../media/image18.jpg"/><Relationship Id="rId9" Type="http://schemas.openxmlformats.org/officeDocument/2006/relationships/image" Target="../media/image10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-63496" y="27007"/>
            <a:ext cx="4322618" cy="4226359"/>
          </a:xfrm>
          <a:prstGeom prst="rect">
            <a:avLst/>
          </a:prstGeom>
        </p:spPr>
      </p:pic>
      <p:sp>
        <p:nvSpPr>
          <p:cNvPr id="33" name="Freeform 12"/>
          <p:cNvSpPr>
            <a:spLocks/>
          </p:cNvSpPr>
          <p:nvPr userDrawn="1"/>
        </p:nvSpPr>
        <p:spPr bwMode="auto">
          <a:xfrm>
            <a:off x="7845425" y="0"/>
            <a:ext cx="4343400" cy="6858000"/>
          </a:xfrm>
          <a:custGeom>
            <a:avLst/>
            <a:gdLst>
              <a:gd name="T0" fmla="*/ 150 w 1412"/>
              <a:gd name="T1" fmla="*/ 2166 h 2166"/>
              <a:gd name="T2" fmla="*/ 1412 w 1412"/>
              <a:gd name="T3" fmla="*/ 2166 h 2166"/>
              <a:gd name="T4" fmla="*/ 1412 w 1412"/>
              <a:gd name="T5" fmla="*/ 0 h 2166"/>
              <a:gd name="T6" fmla="*/ 0 w 1412"/>
              <a:gd name="T7" fmla="*/ 0 h 2166"/>
              <a:gd name="T8" fmla="*/ 150 w 141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12" h="2166">
                <a:moveTo>
                  <a:pt x="150" y="2166"/>
                </a:moveTo>
                <a:cubicBezTo>
                  <a:pt x="1412" y="2166"/>
                  <a:pt x="1412" y="2166"/>
                  <a:pt x="1412" y="2166"/>
                </a:cubicBezTo>
                <a:cubicBezTo>
                  <a:pt x="1412" y="0"/>
                  <a:pt x="1412" y="0"/>
                  <a:pt x="1412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04" y="816"/>
                  <a:pt x="150" y="2166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chemeClr val="tx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4" name="Freeform 13"/>
          <p:cNvSpPr>
            <a:spLocks/>
          </p:cNvSpPr>
          <p:nvPr userDrawn="1"/>
        </p:nvSpPr>
        <p:spPr bwMode="auto">
          <a:xfrm>
            <a:off x="7551511" y="0"/>
            <a:ext cx="1236663" cy="6858000"/>
          </a:xfrm>
          <a:custGeom>
            <a:avLst/>
            <a:gdLst>
              <a:gd name="T0" fmla="*/ 221 w 402"/>
              <a:gd name="T1" fmla="*/ 2166 h 2166"/>
              <a:gd name="T2" fmla="*/ 240 w 402"/>
              <a:gd name="T3" fmla="*/ 2166 h 2166"/>
              <a:gd name="T4" fmla="*/ 90 w 402"/>
              <a:gd name="T5" fmla="*/ 0 h 2166"/>
              <a:gd name="T6" fmla="*/ 0 w 402"/>
              <a:gd name="T7" fmla="*/ 0 h 2166"/>
              <a:gd name="T8" fmla="*/ 221 w 40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2166">
                <a:moveTo>
                  <a:pt x="221" y="2166"/>
                </a:moveTo>
                <a:cubicBezTo>
                  <a:pt x="240" y="2166"/>
                  <a:pt x="240" y="2166"/>
                  <a:pt x="240" y="2166"/>
                </a:cubicBezTo>
                <a:cubicBezTo>
                  <a:pt x="240" y="2166"/>
                  <a:pt x="402" y="989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46" y="767"/>
                  <a:pt x="221" y="216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355073" y="6270708"/>
            <a:ext cx="2114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>
                <a:solidFill>
                  <a:schemeClr val="tx2"/>
                </a:solidFill>
              </a:rPr>
              <a:t>ORNL is managed by UT-Battelle </a:t>
            </a:r>
            <a:br>
              <a:rPr lang="en-US" sz="1000" b="0" dirty="0">
                <a:solidFill>
                  <a:schemeClr val="tx2"/>
                </a:solidFill>
              </a:rPr>
            </a:br>
            <a:r>
              <a:rPr lang="en-US" sz="1000" b="0" dirty="0">
                <a:solidFill>
                  <a:schemeClr val="tx2"/>
                </a:solidFill>
              </a:rPr>
              <a:t>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39005" y="320040"/>
            <a:ext cx="5545451" cy="929485"/>
          </a:xfrm>
        </p:spPr>
        <p:txBody>
          <a:bodyPr/>
          <a:lstStyle>
            <a:lvl1pPr algn="l">
              <a:defRPr sz="3200"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347472" y="2001548"/>
            <a:ext cx="5485292" cy="154281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200" dirty="0">
                <a:latin typeface="Arial Narrow" panose="020B0606020202030204" pitchFamily="34" charset="0"/>
              </a:rPr>
              <a:t>Presented at the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b="1" dirty="0">
                <a:latin typeface="Arial Narrow" panose="020B0606020202030204" pitchFamily="34" charset="0"/>
              </a:rPr>
              <a:t>SNS Accelerator &amp; Target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b="1" dirty="0">
                <a:latin typeface="Arial Narrow" panose="020B0606020202030204" pitchFamily="34" charset="0"/>
              </a:rPr>
              <a:t>Advisory Committee Meeting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987" r="6047" b="8563"/>
          <a:stretch/>
        </p:blipFill>
        <p:spPr>
          <a:xfrm>
            <a:off x="8351520" y="65"/>
            <a:ext cx="3837305" cy="6270643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" t="9443" r="18020" b="764"/>
          <a:stretch/>
        </p:blipFill>
        <p:spPr bwMode="auto">
          <a:xfrm>
            <a:off x="7022592" y="1261872"/>
            <a:ext cx="2148840" cy="2148840"/>
          </a:xfrm>
          <a:prstGeom prst="ellipse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6850"/>
            </a:stretch>
          </a:blipFill>
          <a:ln w="76200">
            <a:solidFill>
              <a:schemeClr val="accent2">
                <a:alpha val="6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8907" y="2044835"/>
            <a:ext cx="1865376" cy="1821992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7309" y="3249477"/>
            <a:ext cx="1919175" cy="1821992"/>
          </a:xfrm>
          <a:prstGeom prst="ellipse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7232" y="6309360"/>
            <a:ext cx="1920239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119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-63496" y="27007"/>
            <a:ext cx="4322618" cy="4226359"/>
          </a:xfrm>
          <a:prstGeom prst="rect">
            <a:avLst/>
          </a:prstGeom>
        </p:spPr>
      </p:pic>
      <p:sp>
        <p:nvSpPr>
          <p:cNvPr id="33" name="Freeform 12"/>
          <p:cNvSpPr>
            <a:spLocks/>
          </p:cNvSpPr>
          <p:nvPr userDrawn="1"/>
        </p:nvSpPr>
        <p:spPr bwMode="auto">
          <a:xfrm>
            <a:off x="7845425" y="0"/>
            <a:ext cx="4343400" cy="6858000"/>
          </a:xfrm>
          <a:custGeom>
            <a:avLst/>
            <a:gdLst>
              <a:gd name="T0" fmla="*/ 150 w 1412"/>
              <a:gd name="T1" fmla="*/ 2166 h 2166"/>
              <a:gd name="T2" fmla="*/ 1412 w 1412"/>
              <a:gd name="T3" fmla="*/ 2166 h 2166"/>
              <a:gd name="T4" fmla="*/ 1412 w 1412"/>
              <a:gd name="T5" fmla="*/ 0 h 2166"/>
              <a:gd name="T6" fmla="*/ 0 w 1412"/>
              <a:gd name="T7" fmla="*/ 0 h 2166"/>
              <a:gd name="T8" fmla="*/ 150 w 141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12" h="2166">
                <a:moveTo>
                  <a:pt x="150" y="2166"/>
                </a:moveTo>
                <a:cubicBezTo>
                  <a:pt x="1412" y="2166"/>
                  <a:pt x="1412" y="2166"/>
                  <a:pt x="1412" y="2166"/>
                </a:cubicBezTo>
                <a:cubicBezTo>
                  <a:pt x="1412" y="0"/>
                  <a:pt x="1412" y="0"/>
                  <a:pt x="1412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04" y="816"/>
                  <a:pt x="150" y="2166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chemeClr val="tx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4" name="Freeform 13"/>
          <p:cNvSpPr>
            <a:spLocks/>
          </p:cNvSpPr>
          <p:nvPr userDrawn="1"/>
        </p:nvSpPr>
        <p:spPr bwMode="auto">
          <a:xfrm>
            <a:off x="7551511" y="0"/>
            <a:ext cx="1236663" cy="6858000"/>
          </a:xfrm>
          <a:custGeom>
            <a:avLst/>
            <a:gdLst>
              <a:gd name="T0" fmla="*/ 221 w 402"/>
              <a:gd name="T1" fmla="*/ 2166 h 2166"/>
              <a:gd name="T2" fmla="*/ 240 w 402"/>
              <a:gd name="T3" fmla="*/ 2166 h 2166"/>
              <a:gd name="T4" fmla="*/ 90 w 402"/>
              <a:gd name="T5" fmla="*/ 0 h 2166"/>
              <a:gd name="T6" fmla="*/ 0 w 402"/>
              <a:gd name="T7" fmla="*/ 0 h 2166"/>
              <a:gd name="T8" fmla="*/ 221 w 40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2166">
                <a:moveTo>
                  <a:pt x="221" y="2166"/>
                </a:moveTo>
                <a:cubicBezTo>
                  <a:pt x="240" y="2166"/>
                  <a:pt x="240" y="2166"/>
                  <a:pt x="240" y="2166"/>
                </a:cubicBezTo>
                <a:cubicBezTo>
                  <a:pt x="240" y="2166"/>
                  <a:pt x="402" y="989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46" y="767"/>
                  <a:pt x="221" y="216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355073" y="6270708"/>
            <a:ext cx="2114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>
                <a:solidFill>
                  <a:schemeClr val="tx2"/>
                </a:solidFill>
              </a:rPr>
              <a:t>ORNL is managed by UT-Battelle </a:t>
            </a:r>
            <a:br>
              <a:rPr lang="en-US" sz="1000" b="0" dirty="0">
                <a:solidFill>
                  <a:schemeClr val="tx2"/>
                </a:solidFill>
              </a:rPr>
            </a:br>
            <a:r>
              <a:rPr lang="en-US" sz="1000" b="0" dirty="0">
                <a:solidFill>
                  <a:schemeClr val="tx2"/>
                </a:solidFill>
              </a:rPr>
              <a:t>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39005" y="320040"/>
            <a:ext cx="5545451" cy="929485"/>
          </a:xfrm>
        </p:spPr>
        <p:txBody>
          <a:bodyPr/>
          <a:lstStyle>
            <a:lvl1pPr algn="l">
              <a:defRPr sz="3200"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347472" y="2001549"/>
            <a:ext cx="5485292" cy="7571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987" r="6047" b="8563"/>
          <a:stretch/>
        </p:blipFill>
        <p:spPr>
          <a:xfrm>
            <a:off x="8351520" y="65"/>
            <a:ext cx="3837305" cy="6270643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" t="9443" r="18020" b="764"/>
          <a:stretch/>
        </p:blipFill>
        <p:spPr bwMode="auto">
          <a:xfrm>
            <a:off x="7022592" y="1261872"/>
            <a:ext cx="2148840" cy="2148840"/>
          </a:xfrm>
          <a:prstGeom prst="ellipse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6850"/>
            </a:stretch>
          </a:blipFill>
          <a:ln w="76200">
            <a:solidFill>
              <a:schemeClr val="accent2">
                <a:alpha val="6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74000"/>
                    </a14:imgEffect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81" t="8520" r="22629" b="20108"/>
          <a:stretch/>
        </p:blipFill>
        <p:spPr>
          <a:xfrm>
            <a:off x="8705088" y="1856232"/>
            <a:ext cx="1865376" cy="1865376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r="25000"/>
          <a:stretch/>
        </p:blipFill>
        <p:spPr>
          <a:xfrm>
            <a:off x="7955280" y="3172968"/>
            <a:ext cx="1664208" cy="1664208"/>
          </a:xfrm>
          <a:prstGeom prst="ellipse">
            <a:avLst/>
          </a:prstGeom>
          <a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7232" y="6309360"/>
            <a:ext cx="1920239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04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-63496" y="27007"/>
            <a:ext cx="4322618" cy="4226359"/>
          </a:xfrm>
          <a:prstGeom prst="rect">
            <a:avLst/>
          </a:prstGeom>
        </p:spPr>
      </p:pic>
      <p:sp>
        <p:nvSpPr>
          <p:cNvPr id="33" name="Freeform 12"/>
          <p:cNvSpPr>
            <a:spLocks/>
          </p:cNvSpPr>
          <p:nvPr userDrawn="1"/>
        </p:nvSpPr>
        <p:spPr bwMode="auto">
          <a:xfrm>
            <a:off x="7845425" y="0"/>
            <a:ext cx="4343400" cy="6858000"/>
          </a:xfrm>
          <a:custGeom>
            <a:avLst/>
            <a:gdLst>
              <a:gd name="T0" fmla="*/ 150 w 1412"/>
              <a:gd name="T1" fmla="*/ 2166 h 2166"/>
              <a:gd name="T2" fmla="*/ 1412 w 1412"/>
              <a:gd name="T3" fmla="*/ 2166 h 2166"/>
              <a:gd name="T4" fmla="*/ 1412 w 1412"/>
              <a:gd name="T5" fmla="*/ 0 h 2166"/>
              <a:gd name="T6" fmla="*/ 0 w 1412"/>
              <a:gd name="T7" fmla="*/ 0 h 2166"/>
              <a:gd name="T8" fmla="*/ 150 w 141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12" h="2166">
                <a:moveTo>
                  <a:pt x="150" y="2166"/>
                </a:moveTo>
                <a:cubicBezTo>
                  <a:pt x="1412" y="2166"/>
                  <a:pt x="1412" y="2166"/>
                  <a:pt x="1412" y="2166"/>
                </a:cubicBezTo>
                <a:cubicBezTo>
                  <a:pt x="1412" y="0"/>
                  <a:pt x="1412" y="0"/>
                  <a:pt x="1412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04" y="816"/>
                  <a:pt x="150" y="2166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chemeClr val="tx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4" name="Freeform 13"/>
          <p:cNvSpPr>
            <a:spLocks/>
          </p:cNvSpPr>
          <p:nvPr userDrawn="1"/>
        </p:nvSpPr>
        <p:spPr bwMode="auto">
          <a:xfrm>
            <a:off x="7551511" y="0"/>
            <a:ext cx="1236663" cy="6858000"/>
          </a:xfrm>
          <a:custGeom>
            <a:avLst/>
            <a:gdLst>
              <a:gd name="T0" fmla="*/ 221 w 402"/>
              <a:gd name="T1" fmla="*/ 2166 h 2166"/>
              <a:gd name="T2" fmla="*/ 240 w 402"/>
              <a:gd name="T3" fmla="*/ 2166 h 2166"/>
              <a:gd name="T4" fmla="*/ 90 w 402"/>
              <a:gd name="T5" fmla="*/ 0 h 2166"/>
              <a:gd name="T6" fmla="*/ 0 w 402"/>
              <a:gd name="T7" fmla="*/ 0 h 2166"/>
              <a:gd name="T8" fmla="*/ 221 w 40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2166">
                <a:moveTo>
                  <a:pt x="221" y="2166"/>
                </a:moveTo>
                <a:cubicBezTo>
                  <a:pt x="240" y="2166"/>
                  <a:pt x="240" y="2166"/>
                  <a:pt x="240" y="2166"/>
                </a:cubicBezTo>
                <a:cubicBezTo>
                  <a:pt x="240" y="2166"/>
                  <a:pt x="402" y="989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46" y="767"/>
                  <a:pt x="221" y="216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355073" y="6270708"/>
            <a:ext cx="2114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>
                <a:solidFill>
                  <a:schemeClr val="tx2"/>
                </a:solidFill>
              </a:rPr>
              <a:t>ORNL is managed by UT-Battelle </a:t>
            </a:r>
            <a:br>
              <a:rPr lang="en-US" sz="1000" b="0" dirty="0">
                <a:solidFill>
                  <a:schemeClr val="tx2"/>
                </a:solidFill>
              </a:rPr>
            </a:br>
            <a:r>
              <a:rPr lang="en-US" sz="1000" b="0" dirty="0">
                <a:solidFill>
                  <a:schemeClr val="tx2"/>
                </a:solidFill>
              </a:rPr>
              <a:t>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39005" y="320040"/>
            <a:ext cx="5545451" cy="929485"/>
          </a:xfrm>
        </p:spPr>
        <p:txBody>
          <a:bodyPr/>
          <a:lstStyle>
            <a:lvl1pPr algn="l">
              <a:defRPr sz="3200"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347472" y="2001549"/>
            <a:ext cx="5485292" cy="7571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987" r="6047" b="8563"/>
          <a:stretch/>
        </p:blipFill>
        <p:spPr>
          <a:xfrm>
            <a:off x="8351520" y="65"/>
            <a:ext cx="3837305" cy="6270643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7" t="3312" r="16687" b="3312"/>
          <a:stretch/>
        </p:blipFill>
        <p:spPr bwMode="auto">
          <a:xfrm>
            <a:off x="7022592" y="1261872"/>
            <a:ext cx="2148840" cy="2148840"/>
          </a:xfrm>
          <a:prstGeom prst="ellipse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6850"/>
            </a:stretch>
          </a:blipFill>
          <a:ln w="76200">
            <a:solidFill>
              <a:schemeClr val="accent2">
                <a:alpha val="6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" t="28795" r="-484" b="4538"/>
          <a:stretch/>
        </p:blipFill>
        <p:spPr>
          <a:xfrm>
            <a:off x="8705088" y="1856232"/>
            <a:ext cx="1865376" cy="1865376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0" b="11140"/>
          <a:stretch/>
        </p:blipFill>
        <p:spPr>
          <a:xfrm>
            <a:off x="7955280" y="3172968"/>
            <a:ext cx="1664208" cy="1664208"/>
          </a:xfrm>
          <a:prstGeom prst="ellipse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7232" y="6309360"/>
            <a:ext cx="1920239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22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-63496" y="27007"/>
            <a:ext cx="4322618" cy="4226359"/>
          </a:xfrm>
          <a:prstGeom prst="rect">
            <a:avLst/>
          </a:prstGeom>
        </p:spPr>
      </p:pic>
      <p:sp>
        <p:nvSpPr>
          <p:cNvPr id="33" name="Freeform 12"/>
          <p:cNvSpPr>
            <a:spLocks/>
          </p:cNvSpPr>
          <p:nvPr userDrawn="1"/>
        </p:nvSpPr>
        <p:spPr bwMode="auto">
          <a:xfrm>
            <a:off x="7845425" y="0"/>
            <a:ext cx="4343400" cy="6858000"/>
          </a:xfrm>
          <a:custGeom>
            <a:avLst/>
            <a:gdLst>
              <a:gd name="T0" fmla="*/ 150 w 1412"/>
              <a:gd name="T1" fmla="*/ 2166 h 2166"/>
              <a:gd name="T2" fmla="*/ 1412 w 1412"/>
              <a:gd name="T3" fmla="*/ 2166 h 2166"/>
              <a:gd name="T4" fmla="*/ 1412 w 1412"/>
              <a:gd name="T5" fmla="*/ 0 h 2166"/>
              <a:gd name="T6" fmla="*/ 0 w 1412"/>
              <a:gd name="T7" fmla="*/ 0 h 2166"/>
              <a:gd name="T8" fmla="*/ 150 w 141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12" h="2166">
                <a:moveTo>
                  <a:pt x="150" y="2166"/>
                </a:moveTo>
                <a:cubicBezTo>
                  <a:pt x="1412" y="2166"/>
                  <a:pt x="1412" y="2166"/>
                  <a:pt x="1412" y="2166"/>
                </a:cubicBezTo>
                <a:cubicBezTo>
                  <a:pt x="1412" y="0"/>
                  <a:pt x="1412" y="0"/>
                  <a:pt x="1412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04" y="816"/>
                  <a:pt x="150" y="2166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chemeClr val="tx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4" name="Freeform 13"/>
          <p:cNvSpPr>
            <a:spLocks/>
          </p:cNvSpPr>
          <p:nvPr userDrawn="1"/>
        </p:nvSpPr>
        <p:spPr bwMode="auto">
          <a:xfrm>
            <a:off x="7551511" y="0"/>
            <a:ext cx="1236663" cy="6858000"/>
          </a:xfrm>
          <a:custGeom>
            <a:avLst/>
            <a:gdLst>
              <a:gd name="T0" fmla="*/ 221 w 402"/>
              <a:gd name="T1" fmla="*/ 2166 h 2166"/>
              <a:gd name="T2" fmla="*/ 240 w 402"/>
              <a:gd name="T3" fmla="*/ 2166 h 2166"/>
              <a:gd name="T4" fmla="*/ 90 w 402"/>
              <a:gd name="T5" fmla="*/ 0 h 2166"/>
              <a:gd name="T6" fmla="*/ 0 w 402"/>
              <a:gd name="T7" fmla="*/ 0 h 2166"/>
              <a:gd name="T8" fmla="*/ 221 w 40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2166">
                <a:moveTo>
                  <a:pt x="221" y="2166"/>
                </a:moveTo>
                <a:cubicBezTo>
                  <a:pt x="240" y="2166"/>
                  <a:pt x="240" y="2166"/>
                  <a:pt x="240" y="2166"/>
                </a:cubicBezTo>
                <a:cubicBezTo>
                  <a:pt x="240" y="2166"/>
                  <a:pt x="402" y="989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46" y="767"/>
                  <a:pt x="221" y="216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355073" y="6270708"/>
            <a:ext cx="2114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>
                <a:solidFill>
                  <a:schemeClr val="tx2"/>
                </a:solidFill>
              </a:rPr>
              <a:t>ORNL is managed by UT-Battelle </a:t>
            </a:r>
            <a:br>
              <a:rPr lang="en-US" sz="1000" b="0" dirty="0">
                <a:solidFill>
                  <a:schemeClr val="tx2"/>
                </a:solidFill>
              </a:rPr>
            </a:br>
            <a:r>
              <a:rPr lang="en-US" sz="1000" b="0" dirty="0">
                <a:solidFill>
                  <a:schemeClr val="tx2"/>
                </a:solidFill>
              </a:rPr>
              <a:t>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39005" y="320040"/>
            <a:ext cx="5545451" cy="929485"/>
          </a:xfrm>
        </p:spPr>
        <p:txBody>
          <a:bodyPr/>
          <a:lstStyle>
            <a:lvl1pPr algn="l">
              <a:defRPr sz="3200"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347472" y="2001549"/>
            <a:ext cx="5485292" cy="7571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987" r="6047" b="8563"/>
          <a:stretch/>
        </p:blipFill>
        <p:spPr>
          <a:xfrm>
            <a:off x="8351520" y="65"/>
            <a:ext cx="3837305" cy="6270643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" t="16662" r="-170" b="6610"/>
          <a:stretch/>
        </p:blipFill>
        <p:spPr bwMode="auto">
          <a:xfrm>
            <a:off x="7022592" y="1261872"/>
            <a:ext cx="2148840" cy="2148840"/>
          </a:xfrm>
          <a:prstGeom prst="ellipse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6850"/>
            </a:stretch>
          </a:blipFill>
          <a:ln w="76200">
            <a:solidFill>
              <a:schemeClr val="accent2">
                <a:alpha val="6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8" t="30283" r="3117" b="1520"/>
          <a:stretch/>
        </p:blipFill>
        <p:spPr>
          <a:xfrm>
            <a:off x="8705088" y="1856232"/>
            <a:ext cx="1865376" cy="1865376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0" b="11140"/>
          <a:stretch/>
        </p:blipFill>
        <p:spPr>
          <a:xfrm>
            <a:off x="7955280" y="3172968"/>
            <a:ext cx="1664208" cy="1664208"/>
          </a:xfrm>
          <a:prstGeom prst="ellipse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7232" y="6309360"/>
            <a:ext cx="1920239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197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-63496" y="27007"/>
            <a:ext cx="4322618" cy="4226359"/>
          </a:xfrm>
          <a:prstGeom prst="rect">
            <a:avLst/>
          </a:prstGeom>
        </p:spPr>
      </p:pic>
      <p:sp>
        <p:nvSpPr>
          <p:cNvPr id="33" name="Freeform 12"/>
          <p:cNvSpPr>
            <a:spLocks/>
          </p:cNvSpPr>
          <p:nvPr userDrawn="1"/>
        </p:nvSpPr>
        <p:spPr bwMode="auto">
          <a:xfrm>
            <a:off x="7845425" y="0"/>
            <a:ext cx="4343400" cy="6858000"/>
          </a:xfrm>
          <a:custGeom>
            <a:avLst/>
            <a:gdLst>
              <a:gd name="T0" fmla="*/ 150 w 1412"/>
              <a:gd name="T1" fmla="*/ 2166 h 2166"/>
              <a:gd name="T2" fmla="*/ 1412 w 1412"/>
              <a:gd name="T3" fmla="*/ 2166 h 2166"/>
              <a:gd name="T4" fmla="*/ 1412 w 1412"/>
              <a:gd name="T5" fmla="*/ 0 h 2166"/>
              <a:gd name="T6" fmla="*/ 0 w 1412"/>
              <a:gd name="T7" fmla="*/ 0 h 2166"/>
              <a:gd name="T8" fmla="*/ 150 w 141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12" h="2166">
                <a:moveTo>
                  <a:pt x="150" y="2166"/>
                </a:moveTo>
                <a:cubicBezTo>
                  <a:pt x="1412" y="2166"/>
                  <a:pt x="1412" y="2166"/>
                  <a:pt x="1412" y="2166"/>
                </a:cubicBezTo>
                <a:cubicBezTo>
                  <a:pt x="1412" y="0"/>
                  <a:pt x="1412" y="0"/>
                  <a:pt x="1412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04" y="816"/>
                  <a:pt x="150" y="2166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chemeClr val="tx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4" name="Freeform 13"/>
          <p:cNvSpPr>
            <a:spLocks/>
          </p:cNvSpPr>
          <p:nvPr userDrawn="1"/>
        </p:nvSpPr>
        <p:spPr bwMode="auto">
          <a:xfrm>
            <a:off x="7551511" y="0"/>
            <a:ext cx="1236663" cy="6858000"/>
          </a:xfrm>
          <a:custGeom>
            <a:avLst/>
            <a:gdLst>
              <a:gd name="T0" fmla="*/ 221 w 402"/>
              <a:gd name="T1" fmla="*/ 2166 h 2166"/>
              <a:gd name="T2" fmla="*/ 240 w 402"/>
              <a:gd name="T3" fmla="*/ 2166 h 2166"/>
              <a:gd name="T4" fmla="*/ 90 w 402"/>
              <a:gd name="T5" fmla="*/ 0 h 2166"/>
              <a:gd name="T6" fmla="*/ 0 w 402"/>
              <a:gd name="T7" fmla="*/ 0 h 2166"/>
              <a:gd name="T8" fmla="*/ 221 w 40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2166">
                <a:moveTo>
                  <a:pt x="221" y="2166"/>
                </a:moveTo>
                <a:cubicBezTo>
                  <a:pt x="240" y="2166"/>
                  <a:pt x="240" y="2166"/>
                  <a:pt x="240" y="2166"/>
                </a:cubicBezTo>
                <a:cubicBezTo>
                  <a:pt x="240" y="2166"/>
                  <a:pt x="402" y="989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46" y="767"/>
                  <a:pt x="221" y="216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355073" y="6270708"/>
            <a:ext cx="2114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>
                <a:solidFill>
                  <a:schemeClr val="tx2"/>
                </a:solidFill>
              </a:rPr>
              <a:t>ORNL is managed by UT-Battelle </a:t>
            </a:r>
            <a:br>
              <a:rPr lang="en-US" sz="1000" b="0" dirty="0">
                <a:solidFill>
                  <a:schemeClr val="tx2"/>
                </a:solidFill>
              </a:rPr>
            </a:br>
            <a:r>
              <a:rPr lang="en-US" sz="1000" b="0" dirty="0">
                <a:solidFill>
                  <a:schemeClr val="tx2"/>
                </a:solidFill>
              </a:rPr>
              <a:t>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39005" y="320040"/>
            <a:ext cx="5545451" cy="929485"/>
          </a:xfrm>
        </p:spPr>
        <p:txBody>
          <a:bodyPr/>
          <a:lstStyle>
            <a:lvl1pPr algn="l">
              <a:defRPr sz="3200"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347472" y="2001549"/>
            <a:ext cx="5485292" cy="7571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987" r="6047" b="8563"/>
          <a:stretch/>
        </p:blipFill>
        <p:spPr>
          <a:xfrm>
            <a:off x="8351520" y="65"/>
            <a:ext cx="3837305" cy="6270643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10171" r="29718" b="33192"/>
          <a:stretch/>
        </p:blipFill>
        <p:spPr bwMode="auto">
          <a:xfrm>
            <a:off x="7022592" y="1261872"/>
            <a:ext cx="2148840" cy="2148840"/>
          </a:xfrm>
          <a:prstGeom prst="ellipse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6850"/>
            </a:stretch>
          </a:blipFill>
          <a:ln w="76200">
            <a:solidFill>
              <a:schemeClr val="accent2">
                <a:alpha val="6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8" t="19328" r="21816" b="2285"/>
          <a:stretch/>
        </p:blipFill>
        <p:spPr>
          <a:xfrm>
            <a:off x="8705088" y="1856232"/>
            <a:ext cx="1865376" cy="1865376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7955280" y="3172968"/>
            <a:ext cx="1664208" cy="1664208"/>
          </a:xfrm>
          <a:prstGeom prst="ellipse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7232" y="6309360"/>
            <a:ext cx="1920239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741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288" y="320040"/>
            <a:ext cx="11422261" cy="48474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472" y="1508760"/>
            <a:ext cx="11369809" cy="404777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9220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254" y="320040"/>
            <a:ext cx="11501908" cy="48474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7472" y="1444752"/>
            <a:ext cx="5588582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472" y="2270334"/>
            <a:ext cx="5588582" cy="337322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buFont typeface="Arial" panose="020B0604020202020204" pitchFamily="34" charset="0"/>
              <a:buChar char="•"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5" y="1444752"/>
            <a:ext cx="5531934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5" y="2270334"/>
            <a:ext cx="5531934" cy="337322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864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-63496" y="27007"/>
            <a:ext cx="4322618" cy="42263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506" y="320040"/>
            <a:ext cx="3803952" cy="8771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9" name="Freeform 12"/>
          <p:cNvSpPr>
            <a:spLocks/>
          </p:cNvSpPr>
          <p:nvPr userDrawn="1"/>
        </p:nvSpPr>
        <p:spPr bwMode="auto">
          <a:xfrm>
            <a:off x="7845425" y="0"/>
            <a:ext cx="4343400" cy="6858000"/>
          </a:xfrm>
          <a:custGeom>
            <a:avLst/>
            <a:gdLst>
              <a:gd name="T0" fmla="*/ 150 w 1412"/>
              <a:gd name="T1" fmla="*/ 2166 h 2166"/>
              <a:gd name="T2" fmla="*/ 1412 w 1412"/>
              <a:gd name="T3" fmla="*/ 2166 h 2166"/>
              <a:gd name="T4" fmla="*/ 1412 w 1412"/>
              <a:gd name="T5" fmla="*/ 0 h 2166"/>
              <a:gd name="T6" fmla="*/ 0 w 1412"/>
              <a:gd name="T7" fmla="*/ 0 h 2166"/>
              <a:gd name="T8" fmla="*/ 150 w 141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12" h="2166">
                <a:moveTo>
                  <a:pt x="150" y="2166"/>
                </a:moveTo>
                <a:cubicBezTo>
                  <a:pt x="1412" y="2166"/>
                  <a:pt x="1412" y="2166"/>
                  <a:pt x="1412" y="2166"/>
                </a:cubicBezTo>
                <a:cubicBezTo>
                  <a:pt x="1412" y="0"/>
                  <a:pt x="1412" y="0"/>
                  <a:pt x="1412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04" y="816"/>
                  <a:pt x="150" y="216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" name="Freeform 13"/>
          <p:cNvSpPr>
            <a:spLocks/>
          </p:cNvSpPr>
          <p:nvPr userDrawn="1"/>
        </p:nvSpPr>
        <p:spPr bwMode="auto">
          <a:xfrm>
            <a:off x="7551511" y="0"/>
            <a:ext cx="1236663" cy="6858000"/>
          </a:xfrm>
          <a:custGeom>
            <a:avLst/>
            <a:gdLst>
              <a:gd name="T0" fmla="*/ 221 w 402"/>
              <a:gd name="T1" fmla="*/ 2166 h 2166"/>
              <a:gd name="T2" fmla="*/ 240 w 402"/>
              <a:gd name="T3" fmla="*/ 2166 h 2166"/>
              <a:gd name="T4" fmla="*/ 90 w 402"/>
              <a:gd name="T5" fmla="*/ 0 h 2166"/>
              <a:gd name="T6" fmla="*/ 0 w 402"/>
              <a:gd name="T7" fmla="*/ 0 h 2166"/>
              <a:gd name="T8" fmla="*/ 221 w 40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2166">
                <a:moveTo>
                  <a:pt x="221" y="2166"/>
                </a:moveTo>
                <a:cubicBezTo>
                  <a:pt x="240" y="2166"/>
                  <a:pt x="240" y="2166"/>
                  <a:pt x="240" y="2166"/>
                </a:cubicBezTo>
                <a:cubicBezTo>
                  <a:pt x="240" y="2166"/>
                  <a:pt x="402" y="989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46" y="767"/>
                  <a:pt x="221" y="216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dist="25400" algn="l" rotWithShape="0">
              <a:schemeClr val="tx2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820" r="6047" b="8563"/>
          <a:stretch/>
        </p:blipFill>
        <p:spPr>
          <a:xfrm>
            <a:off x="8336280" y="65"/>
            <a:ext cx="3852545" cy="627064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922" y="6309360"/>
            <a:ext cx="1920239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109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504" y="320040"/>
            <a:ext cx="11501908" cy="48474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98867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0903" y="-807261"/>
            <a:ext cx="10220258" cy="766519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-63496" y="27007"/>
            <a:ext cx="4322618" cy="4226359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44121" y="320040"/>
            <a:ext cx="11375136" cy="510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47472" y="1508760"/>
            <a:ext cx="11520519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76587" y="6513051"/>
            <a:ext cx="280328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 algn="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256"/>
          <p:cNvSpPr txBox="1">
            <a:spLocks noChangeArrowheads="1"/>
          </p:cNvSpPr>
          <p:nvPr/>
        </p:nvSpPr>
        <p:spPr>
          <a:xfrm>
            <a:off x="366563" y="6477000"/>
            <a:ext cx="3859795" cy="182562"/>
          </a:xfrm>
          <a:prstGeom prst="rect">
            <a:avLst/>
          </a:prstGeom>
          <a:ln/>
        </p:spPr>
        <p:txBody>
          <a:bodyPr anchor="ctr"/>
          <a:lstStyle/>
          <a:p>
            <a:pPr algn="l"/>
            <a:r>
              <a:rPr lang="en-US" sz="1000" b="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AAC / TAC Meeting, May 15-17, 2018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922" y="6309360"/>
            <a:ext cx="1920239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848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5" r:id="rId1"/>
    <p:sldLayoutId id="2147483946" r:id="rId2"/>
    <p:sldLayoutId id="2147483947" r:id="rId3"/>
    <p:sldLayoutId id="2147483948" r:id="rId4"/>
    <p:sldLayoutId id="2147483949" r:id="rId5"/>
    <p:sldLayoutId id="2147483937" r:id="rId6"/>
    <p:sldLayoutId id="2147483939" r:id="rId7"/>
    <p:sldLayoutId id="2147483940" r:id="rId8"/>
    <p:sldLayoutId id="2147483941" r:id="rId9"/>
  </p:sldLayoutIdLst>
  <p:hf hdr="0" ft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 kern="1200">
          <a:solidFill>
            <a:schemeClr val="tx2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8" indent="-23018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2"/>
        </a:buClr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2794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3018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6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.xml"/><Relationship Id="rId6" Type="http://schemas.microsoft.com/office/2007/relationships/hdphoto" Target="../media/hdphoto2.wdp"/><Relationship Id="rId5" Type="http://schemas.openxmlformats.org/officeDocument/2006/relationships/image" Target="../media/image35.pn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microsoft.com/office/2007/relationships/hdphoto" Target="../media/hdphoto4.wdp"/><Relationship Id="rId10" Type="http://schemas.openxmlformats.org/officeDocument/2006/relationships/image" Target="../media/image42.png"/><Relationship Id="rId4" Type="http://schemas.openxmlformats.org/officeDocument/2006/relationships/image" Target="../media/image39.png"/><Relationship Id="rId9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13" Type="http://schemas.openxmlformats.org/officeDocument/2006/relationships/image" Target="../media/image52.jpeg"/><Relationship Id="rId18" Type="http://schemas.microsoft.com/office/2007/relationships/hdphoto" Target="../media/hdphoto8.wdp"/><Relationship Id="rId3" Type="http://schemas.openxmlformats.org/officeDocument/2006/relationships/image" Target="../media/image43.jpeg"/><Relationship Id="rId7" Type="http://schemas.openxmlformats.org/officeDocument/2006/relationships/image" Target="../media/image46.jpeg"/><Relationship Id="rId12" Type="http://schemas.openxmlformats.org/officeDocument/2006/relationships/image" Target="../media/image51.jpeg"/><Relationship Id="rId17" Type="http://schemas.openxmlformats.org/officeDocument/2006/relationships/image" Target="../media/image56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5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jpeg"/><Relationship Id="rId11" Type="http://schemas.openxmlformats.org/officeDocument/2006/relationships/image" Target="../media/image50.jpeg"/><Relationship Id="rId5" Type="http://schemas.microsoft.com/office/2007/relationships/hdphoto" Target="../media/hdphoto7.wdp"/><Relationship Id="rId15" Type="http://schemas.openxmlformats.org/officeDocument/2006/relationships/image" Target="../media/image54.jpeg"/><Relationship Id="rId10" Type="http://schemas.openxmlformats.org/officeDocument/2006/relationships/image" Target="../media/image49.jpeg"/><Relationship Id="rId19" Type="http://schemas.openxmlformats.org/officeDocument/2006/relationships/image" Target="../media/image57.jpeg"/><Relationship Id="rId4" Type="http://schemas.openxmlformats.org/officeDocument/2006/relationships/image" Target="../media/image44.png"/><Relationship Id="rId9" Type="http://schemas.openxmlformats.org/officeDocument/2006/relationships/image" Target="../media/image48.jpeg"/><Relationship Id="rId14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13" Type="http://schemas.openxmlformats.org/officeDocument/2006/relationships/image" Target="../media/image52.jpeg"/><Relationship Id="rId18" Type="http://schemas.microsoft.com/office/2007/relationships/hdphoto" Target="../media/hdphoto8.wdp"/><Relationship Id="rId3" Type="http://schemas.openxmlformats.org/officeDocument/2006/relationships/image" Target="../media/image43.jpeg"/><Relationship Id="rId21" Type="http://schemas.openxmlformats.org/officeDocument/2006/relationships/image" Target="../media/image59.jpeg"/><Relationship Id="rId7" Type="http://schemas.openxmlformats.org/officeDocument/2006/relationships/image" Target="../media/image46.jpeg"/><Relationship Id="rId12" Type="http://schemas.openxmlformats.org/officeDocument/2006/relationships/image" Target="../media/image51.jpeg"/><Relationship Id="rId17" Type="http://schemas.openxmlformats.org/officeDocument/2006/relationships/image" Target="../media/image56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55.jpeg"/><Relationship Id="rId20" Type="http://schemas.openxmlformats.org/officeDocument/2006/relationships/image" Target="../media/image58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5.jpeg"/><Relationship Id="rId11" Type="http://schemas.openxmlformats.org/officeDocument/2006/relationships/image" Target="../media/image50.jpeg"/><Relationship Id="rId24" Type="http://schemas.openxmlformats.org/officeDocument/2006/relationships/image" Target="../media/image62.jpeg"/><Relationship Id="rId5" Type="http://schemas.microsoft.com/office/2007/relationships/hdphoto" Target="../media/hdphoto7.wdp"/><Relationship Id="rId15" Type="http://schemas.openxmlformats.org/officeDocument/2006/relationships/image" Target="../media/image54.jpeg"/><Relationship Id="rId23" Type="http://schemas.openxmlformats.org/officeDocument/2006/relationships/image" Target="../media/image61.jpeg"/><Relationship Id="rId10" Type="http://schemas.openxmlformats.org/officeDocument/2006/relationships/image" Target="../media/image49.jpeg"/><Relationship Id="rId19" Type="http://schemas.openxmlformats.org/officeDocument/2006/relationships/image" Target="../media/image57.jpeg"/><Relationship Id="rId4" Type="http://schemas.openxmlformats.org/officeDocument/2006/relationships/image" Target="../media/image44.png"/><Relationship Id="rId9" Type="http://schemas.openxmlformats.org/officeDocument/2006/relationships/image" Target="../media/image48.jpeg"/><Relationship Id="rId14" Type="http://schemas.openxmlformats.org/officeDocument/2006/relationships/image" Target="../media/image53.jpeg"/><Relationship Id="rId22" Type="http://schemas.openxmlformats.org/officeDocument/2006/relationships/image" Target="../media/image6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Relationship Id="rId9" Type="http://schemas.microsoft.com/office/2007/relationships/hdphoto" Target="../media/hdphoto9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4.emf"/><Relationship Id="rId4" Type="http://schemas.openxmlformats.org/officeDocument/2006/relationships/image" Target="../media/image8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9005" y="320040"/>
            <a:ext cx="6204918" cy="929485"/>
          </a:xfrm>
        </p:spPr>
        <p:txBody>
          <a:bodyPr/>
          <a:lstStyle/>
          <a:p>
            <a:r>
              <a:rPr lang="en-US" dirty="0"/>
              <a:t>2 MW Target Development</a:t>
            </a:r>
            <a:br>
              <a:rPr lang="en-US" dirty="0"/>
            </a:br>
            <a:r>
              <a:rPr lang="en-US" dirty="0"/>
              <a:t>&amp; PPU Upgrade Plans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200" dirty="0"/>
              <a:t>Presented at the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b="1" dirty="0"/>
              <a:t>SNS Accelerator &amp; Target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1" dirty="0"/>
              <a:t>Advisory Committee Meeting</a:t>
            </a:r>
          </a:p>
          <a:p>
            <a:endParaRPr lang="en-US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6A316262-51F6-4D87-900B-63844D9A4111}"/>
              </a:ext>
            </a:extLst>
          </p:cNvPr>
          <p:cNvSpPr txBox="1">
            <a:spLocks/>
          </p:cNvSpPr>
          <p:nvPr/>
        </p:nvSpPr>
        <p:spPr bwMode="auto">
          <a:xfrm>
            <a:off x="347472" y="4106734"/>
            <a:ext cx="5485292" cy="1542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1" dirty="0"/>
              <a:t>Bernie Riemer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/>
              <a:t>PPU FTS Systems Manager, R&amp;D Manager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b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b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/>
              <a:t>May 16, 2018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5818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AA8A4-F3FC-4D53-8032-ECB293D08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 18 outer wall samples had some light erosion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0C6EEC1-C27B-4226-9220-2D4B6DEC61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3805361"/>
            <a:ext cx="2266428" cy="2286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5FC8391-941C-4254-91DD-E19EB65597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3805361"/>
            <a:ext cx="2272060" cy="2286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F0CFFA5-9088-4669-850D-AD8B5540B8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4080" y="3805361"/>
            <a:ext cx="2266583" cy="2286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7D35DBF-0A9C-41DA-A94E-87C94F2E4EAD}"/>
              </a:ext>
            </a:extLst>
          </p:cNvPr>
          <p:cNvSpPr txBox="1"/>
          <p:nvPr/>
        </p:nvSpPr>
        <p:spPr>
          <a:xfrm>
            <a:off x="4004248" y="6481077"/>
            <a:ext cx="3976929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b="1" dirty="0"/>
              <a:t>Outer wall – window cooling channel surface</a:t>
            </a:r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EBBB6371-804F-43FB-A7E6-D3CD1F328D26}"/>
              </a:ext>
            </a:extLst>
          </p:cNvPr>
          <p:cNvSpPr/>
          <p:nvPr/>
        </p:nvSpPr>
        <p:spPr>
          <a:xfrm rot="16200000" flipV="1">
            <a:off x="5769801" y="2702390"/>
            <a:ext cx="445824" cy="7122477"/>
          </a:xfrm>
          <a:prstGeom prst="leftBrace">
            <a:avLst>
              <a:gd name="adj1" fmla="val 40182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880" y="3805361"/>
            <a:ext cx="2267911" cy="2286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320" y="3805361"/>
            <a:ext cx="2270104" cy="2286000"/>
          </a:xfrm>
          <a:prstGeom prst="rect">
            <a:avLst/>
          </a:prstGeom>
        </p:spPr>
      </p:pic>
      <p:sp>
        <p:nvSpPr>
          <p:cNvPr id="13" name="Rounded Rectangle 8">
            <a:extLst>
              <a:ext uri="{FF2B5EF4-FFF2-40B4-BE49-F238E27FC236}">
                <a16:creationId xmlns:a16="http://schemas.microsoft.com/office/drawing/2014/main" id="{A0524B08-51BF-4690-8606-EFBBDEE39AF7}"/>
              </a:ext>
            </a:extLst>
          </p:cNvPr>
          <p:cNvSpPr/>
          <p:nvPr/>
        </p:nvSpPr>
        <p:spPr>
          <a:xfrm>
            <a:off x="10822153" y="766639"/>
            <a:ext cx="1228510" cy="220376"/>
          </a:xfrm>
          <a:prstGeom prst="roundRect">
            <a:avLst>
              <a:gd name="adj" fmla="val 38950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" tIns="9144" rIns="9144" bIns="9144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100" b="1" i="1" dirty="0">
                <a:solidFill>
                  <a:schemeClr val="bg1"/>
                </a:solidFill>
              </a:rPr>
              <a:t>T2 - McClintock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C50D2D6B-F0F1-4267-A39F-28408B2858A6}"/>
              </a:ext>
            </a:extLst>
          </p:cNvPr>
          <p:cNvSpPr txBox="1">
            <a:spLocks/>
          </p:cNvSpPr>
          <p:nvPr/>
        </p:nvSpPr>
        <p:spPr>
          <a:xfrm>
            <a:off x="347472" y="1376731"/>
            <a:ext cx="11369809" cy="2324483"/>
          </a:xfrm>
          <a:prstGeom prst="rect">
            <a:avLst/>
          </a:prstGeom>
        </p:spPr>
        <p:txBody>
          <a:bodyPr>
            <a:norm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Desire to understand extent of damage in center sample due to disturbed flow from inner wall holes </a:t>
            </a:r>
          </a:p>
          <a:p>
            <a:r>
              <a:rPr lang="en-US" dirty="0"/>
              <a:t>P</a:t>
            </a:r>
            <a:r>
              <a:rPr lang="en-US" baseline="-25000" dirty="0"/>
              <a:t>average</a:t>
            </a:r>
            <a:r>
              <a:rPr lang="en-US" dirty="0"/>
              <a:t> = 1,128 kW; E</a:t>
            </a:r>
            <a:r>
              <a:rPr lang="en-US" baseline="-25000" dirty="0"/>
              <a:t>total</a:t>
            </a:r>
            <a:r>
              <a:rPr lang="en-US" dirty="0"/>
              <a:t> = 1,261 MWh</a:t>
            </a:r>
          </a:p>
        </p:txBody>
      </p:sp>
    </p:spTree>
    <p:extLst>
      <p:ext uri="{BB962C8B-B14F-4D97-AF65-F5344CB8AC3E}">
        <p14:creationId xmlns:p14="http://schemas.microsoft.com/office/powerpoint/2010/main" val="4090072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85BF229-06D6-411A-8606-0978377A1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88" y="320040"/>
            <a:ext cx="11497065" cy="1348061"/>
          </a:xfrm>
        </p:spPr>
        <p:txBody>
          <a:bodyPr/>
          <a:lstStyle/>
          <a:p>
            <a:r>
              <a:rPr lang="en-US" dirty="0">
                <a:solidFill>
                  <a:srgbClr val="1E7640"/>
                </a:solidFill>
              </a:rPr>
              <a:t>Planned target deployments and proposed gas rates support development for both PPU and 1.4 MW operations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35B10E-4377-4ABB-8480-3D9A023E09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288" y="1500809"/>
            <a:ext cx="11369809" cy="5053900"/>
          </a:xfrm>
        </p:spPr>
        <p:txBody>
          <a:bodyPr>
            <a:normAutofit fontScale="92500"/>
          </a:bodyPr>
          <a:lstStyle/>
          <a:p>
            <a:r>
              <a:rPr lang="en-US" dirty="0"/>
              <a:t>Assessment of vessel pulse strain and cavitation damage with increasing gas rates in the future will influence PPU target operation </a:t>
            </a:r>
          </a:p>
          <a:p>
            <a:r>
              <a:rPr lang="en-US" dirty="0"/>
              <a:t>Higher gas rates will also inform about mercury system behavior and needed mitigations for hazard of mercury escaping the service bay</a:t>
            </a:r>
          </a:p>
          <a:p>
            <a:r>
              <a:rPr lang="en-US" dirty="0"/>
              <a:t>Transition to swirl bubblers comes with T25 in 2020 (Chinstrap design)</a:t>
            </a:r>
          </a:p>
          <a:p>
            <a:r>
              <a:rPr lang="en-US" dirty="0"/>
              <a:t>Successors to Chinstrap targets will incorporate more features of PPU target concept</a:t>
            </a:r>
          </a:p>
          <a:p>
            <a:pPr lvl="1"/>
            <a:r>
              <a:rPr lang="en-US" dirty="0"/>
              <a:t>Tapered front body, no center baffle are likely</a:t>
            </a:r>
          </a:p>
          <a:p>
            <a:r>
              <a:rPr lang="en-US" dirty="0"/>
              <a:t>Deployment of a PPU target is planned before the long 2023 outage </a:t>
            </a:r>
          </a:p>
          <a:p>
            <a:pPr lvl="1"/>
            <a:r>
              <a:rPr lang="en-US" dirty="0"/>
              <a:t>Early validation of design; improvement of fabrication procedures</a:t>
            </a:r>
          </a:p>
          <a:p>
            <a:pPr lvl="1"/>
            <a:r>
              <a:rPr lang="en-US" dirty="0"/>
              <a:t>This will not have an operating gas wall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B485FC7-CC16-4DA6-8870-FC011A44E9B6}"/>
              </a:ext>
            </a:extLst>
          </p:cNvPr>
          <p:cNvSpPr/>
          <p:nvPr/>
        </p:nvSpPr>
        <p:spPr>
          <a:xfrm>
            <a:off x="9545216" y="5676522"/>
            <a:ext cx="1422663" cy="34163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 11</a:t>
            </a:r>
          </a:p>
        </p:txBody>
      </p:sp>
    </p:spTree>
    <p:extLst>
      <p:ext uri="{BB962C8B-B14F-4D97-AF65-F5344CB8AC3E}">
        <p14:creationId xmlns:p14="http://schemas.microsoft.com/office/powerpoint/2010/main" val="3468653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2D521B-5F16-47C5-8412-3F6CE800781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2249" y="1079300"/>
            <a:ext cx="11000751" cy="530352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C5AE875-F829-4C9B-B0C0-F24B1DDF8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504" y="253536"/>
            <a:ext cx="11501908" cy="824841"/>
          </a:xfrm>
        </p:spPr>
        <p:txBody>
          <a:bodyPr/>
          <a:lstStyle/>
          <a:p>
            <a:r>
              <a:rPr lang="en-US" sz="2800" dirty="0"/>
              <a:t>Planned target deployments and proposed gas rates support development for both PPU and 1.4 MW operations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94E2360-AD06-434B-BAEE-7CD7F77C0798}"/>
              </a:ext>
            </a:extLst>
          </p:cNvPr>
          <p:cNvGrpSpPr/>
          <p:nvPr/>
        </p:nvGrpSpPr>
        <p:grpSpPr>
          <a:xfrm>
            <a:off x="2592483" y="3651550"/>
            <a:ext cx="505225" cy="694968"/>
            <a:chOff x="2592483" y="3556992"/>
            <a:chExt cx="505225" cy="694968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A5067E1-00CB-4BDD-8C26-D80E5BEADBF6}"/>
                </a:ext>
              </a:extLst>
            </p:cNvPr>
            <p:cNvSpPr txBox="1"/>
            <p:nvPr/>
          </p:nvSpPr>
          <p:spPr>
            <a:xfrm>
              <a:off x="2733506" y="3556992"/>
              <a:ext cx="364202" cy="2446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100" dirty="0"/>
                <a:t>0.7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1F25C708-F259-4202-911F-A9AE2C86CF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84208" y="3737217"/>
              <a:ext cx="221452" cy="37856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D633EFD-6224-41B2-923D-BE7F96A3888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92483" y="4160520"/>
              <a:ext cx="91440" cy="9144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146996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4F696-3DC5-4093-9ACB-37A0FD7D2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88" y="320040"/>
            <a:ext cx="11422261" cy="929485"/>
          </a:xfrm>
        </p:spPr>
        <p:txBody>
          <a:bodyPr/>
          <a:lstStyle/>
          <a:p>
            <a:r>
              <a:rPr lang="en-US" dirty="0"/>
              <a:t>Authorization for routine operation of gas injection has been granted by DOE site office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8C36C8-20C6-43A6-9C79-F3D026542F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472" y="1508759"/>
            <a:ext cx="11369809" cy="465350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Authorization allows moving forward with gas injection </a:t>
            </a:r>
          </a:p>
          <a:p>
            <a:pPr lvl="1"/>
            <a:r>
              <a:rPr lang="en-US" dirty="0"/>
              <a:t>New section of the Operations Envelope (OE) has been added that defines ‘normal operating’ (based on demonstrated experience) and OE (safety) bounds for gas rate and mercury pump speed parameters</a:t>
            </a:r>
          </a:p>
          <a:p>
            <a:pPr lvl="1"/>
            <a:r>
              <a:rPr lang="en-US" dirty="0"/>
              <a:t>New test procedure for qualifying changes to the ‘normal operating’ bounds</a:t>
            </a:r>
          </a:p>
          <a:p>
            <a:pPr lvl="1"/>
            <a:r>
              <a:rPr lang="en-US" dirty="0"/>
              <a:t>Unreviewed Safety Issue Evaluations (USIE) process will be used to increase OE limit or for changes in gas injection system technology</a:t>
            </a:r>
          </a:p>
          <a:p>
            <a:pPr lvl="1"/>
            <a:r>
              <a:rPr lang="en-US" dirty="0"/>
              <a:t>Operating procedure for target gas injection updated to be consistent with revised OE and new test procedure</a:t>
            </a:r>
          </a:p>
          <a:p>
            <a:pPr lvl="1"/>
            <a:r>
              <a:rPr lang="en-US" dirty="0"/>
              <a:t>SNS Internal Note was issued by safety staff issued that reviewed consistency of proposed path forward with Safety Assessment Supplement for GI3</a:t>
            </a:r>
          </a:p>
          <a:p>
            <a:pPr lvl="1"/>
            <a:r>
              <a:rPr lang="en-US" dirty="0"/>
              <a:t>These and GI3 Commissioning Report were reviewed by DOE Site Office staff</a:t>
            </a:r>
          </a:p>
        </p:txBody>
      </p:sp>
    </p:spTree>
    <p:extLst>
      <p:ext uri="{BB962C8B-B14F-4D97-AF65-F5344CB8AC3E}">
        <p14:creationId xmlns:p14="http://schemas.microsoft.com/office/powerpoint/2010/main" val="2295883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D7585-4330-463A-8D66-1DCDA2E68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Early deployment of PPU target design with 1.4 MW beam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7271B0-0311-4448-8719-2E720000C7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7472" y="1376273"/>
            <a:ext cx="5588582" cy="821190"/>
          </a:xfrm>
        </p:spPr>
        <p:txBody>
          <a:bodyPr/>
          <a:lstStyle/>
          <a:p>
            <a:r>
              <a:rPr lang="en-US" dirty="0"/>
              <a:t>Pros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D971A66-6BBB-4542-8364-7EE76B2335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7472" y="2197463"/>
            <a:ext cx="5588582" cy="3373229"/>
          </a:xfrm>
        </p:spPr>
        <p:txBody>
          <a:bodyPr/>
          <a:lstStyle/>
          <a:p>
            <a:r>
              <a:rPr lang="en-US" dirty="0"/>
              <a:t>Opportunity to identify unforeseen design issues sooner and more time to implement corrective action</a:t>
            </a:r>
          </a:p>
          <a:p>
            <a:r>
              <a:rPr lang="en-US" dirty="0"/>
              <a:t>Opportunity to identify fabrication issues sooner and optimize procedures</a:t>
            </a:r>
          </a:p>
          <a:p>
            <a:r>
              <a:rPr lang="en-US" dirty="0"/>
              <a:t>Reduced risk to PPU success </a:t>
            </a:r>
          </a:p>
          <a:p>
            <a:r>
              <a:rPr lang="en-US" dirty="0"/>
              <a:t>Potential to operate at &gt; 1.4 MW before long outage</a:t>
            </a:r>
          </a:p>
          <a:p>
            <a:pPr lvl="1"/>
            <a:r>
              <a:rPr lang="en-US" dirty="0"/>
              <a:t>Accelerator will be capable of &gt; 1.4 MW</a:t>
            </a:r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D2D273F-9C7C-4195-BEE3-98E6D5846A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1755" y="1376273"/>
            <a:ext cx="5531934" cy="821190"/>
          </a:xfrm>
        </p:spPr>
        <p:txBody>
          <a:bodyPr/>
          <a:lstStyle/>
          <a:p>
            <a:r>
              <a:rPr lang="en-US" dirty="0"/>
              <a:t>Cons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E7AA65C-960C-4649-8E75-5062FC9E75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1755" y="2197463"/>
            <a:ext cx="5531934" cy="3373229"/>
          </a:xfrm>
        </p:spPr>
        <p:txBody>
          <a:bodyPr/>
          <a:lstStyle/>
          <a:p>
            <a:r>
              <a:rPr lang="en-US" dirty="0"/>
              <a:t>Unforeseen design / fabrication problem with new design interrupts 1.4 MW neutron production</a:t>
            </a:r>
          </a:p>
          <a:p>
            <a:r>
              <a:rPr lang="en-US" dirty="0"/>
              <a:t>Additional cost to project for extra target</a:t>
            </a:r>
          </a:p>
          <a:p>
            <a:pPr lvl="1"/>
            <a:r>
              <a:rPr lang="en-US" dirty="0"/>
              <a:t>Potentially one less target for operations to fund</a:t>
            </a:r>
          </a:p>
          <a:p>
            <a:r>
              <a:rPr lang="en-US" dirty="0"/>
              <a:t>Forego some target development / design time on initial PPU target</a:t>
            </a:r>
          </a:p>
          <a:p>
            <a:r>
              <a:rPr lang="en-US" dirty="0"/>
              <a:t>Delivery schedule critical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3C9DECD-4AFB-4FF7-81BC-D374EA798ADA}"/>
              </a:ext>
            </a:extLst>
          </p:cNvPr>
          <p:cNvSpPr/>
          <p:nvPr/>
        </p:nvSpPr>
        <p:spPr>
          <a:xfrm>
            <a:off x="10569132" y="0"/>
            <a:ext cx="1619693" cy="34163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 10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C763FD9-2711-4376-9460-3D99394031C2}"/>
              </a:ext>
            </a:extLst>
          </p:cNvPr>
          <p:cNvSpPr txBox="1">
            <a:spLocks/>
          </p:cNvSpPr>
          <p:nvPr/>
        </p:nvSpPr>
        <p:spPr bwMode="auto">
          <a:xfrm>
            <a:off x="1273725" y="899658"/>
            <a:ext cx="9640965" cy="534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/>
              <a:t>This would be without an operating gas wall – protections for mercury process loop overflow with high gas flow will not be in place yet</a:t>
            </a:r>
          </a:p>
        </p:txBody>
      </p:sp>
    </p:spTree>
    <p:extLst>
      <p:ext uri="{BB962C8B-B14F-4D97-AF65-F5344CB8AC3E}">
        <p14:creationId xmlns:p14="http://schemas.microsoft.com/office/powerpoint/2010/main" val="1050035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uiExpand="1" build="p"/>
      <p:bldP spid="8" grpId="0" build="p"/>
      <p:bldP spid="9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22F0A-EDC1-4C19-997A-D27188B86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88" y="320040"/>
            <a:ext cx="11422261" cy="510909"/>
          </a:xfrm>
        </p:spPr>
        <p:txBody>
          <a:bodyPr/>
          <a:lstStyle/>
          <a:p>
            <a:r>
              <a:rPr lang="en-US" dirty="0"/>
              <a:t>Target operations metrics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A674F9-196B-41C9-8C54-497190E6F2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472" y="1073426"/>
            <a:ext cx="11369809" cy="133729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Target leaks have not interrupted neutron production since 2016</a:t>
            </a:r>
          </a:p>
          <a:p>
            <a:r>
              <a:rPr lang="en-US" dirty="0"/>
              <a:t>Three targets per year is providing reliable operations and more design &amp; operation opportunities to learn from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3FB4023-7526-4BFA-BE23-AF1F0932AF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1671647"/>
              </p:ext>
            </p:extLst>
          </p:nvPr>
        </p:nvGraphicFramePr>
        <p:xfrm>
          <a:off x="1321092" y="2386865"/>
          <a:ext cx="9901199" cy="3631605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143232">
                  <a:extLst>
                    <a:ext uri="{9D8B030D-6E8A-4147-A177-3AD203B41FA5}">
                      <a16:colId xmlns:a16="http://schemas.microsoft.com/office/drawing/2014/main" val="728919100"/>
                    </a:ext>
                  </a:extLst>
                </a:gridCol>
                <a:gridCol w="959498">
                  <a:extLst>
                    <a:ext uri="{9D8B030D-6E8A-4147-A177-3AD203B41FA5}">
                      <a16:colId xmlns:a16="http://schemas.microsoft.com/office/drawing/2014/main" val="78448107"/>
                    </a:ext>
                  </a:extLst>
                </a:gridCol>
                <a:gridCol w="959498">
                  <a:extLst>
                    <a:ext uri="{9D8B030D-6E8A-4147-A177-3AD203B41FA5}">
                      <a16:colId xmlns:a16="http://schemas.microsoft.com/office/drawing/2014/main" val="811749050"/>
                    </a:ext>
                  </a:extLst>
                </a:gridCol>
                <a:gridCol w="1857750">
                  <a:extLst>
                    <a:ext uri="{9D8B030D-6E8A-4147-A177-3AD203B41FA5}">
                      <a16:colId xmlns:a16="http://schemas.microsoft.com/office/drawing/2014/main" val="3358291514"/>
                    </a:ext>
                  </a:extLst>
                </a:gridCol>
                <a:gridCol w="1102401">
                  <a:extLst>
                    <a:ext uri="{9D8B030D-6E8A-4147-A177-3AD203B41FA5}">
                      <a16:colId xmlns:a16="http://schemas.microsoft.com/office/drawing/2014/main" val="2455513795"/>
                    </a:ext>
                  </a:extLst>
                </a:gridCol>
                <a:gridCol w="1041156">
                  <a:extLst>
                    <a:ext uri="{9D8B030D-6E8A-4147-A177-3AD203B41FA5}">
                      <a16:colId xmlns:a16="http://schemas.microsoft.com/office/drawing/2014/main" val="2896560995"/>
                    </a:ext>
                  </a:extLst>
                </a:gridCol>
                <a:gridCol w="898254">
                  <a:extLst>
                    <a:ext uri="{9D8B030D-6E8A-4147-A177-3AD203B41FA5}">
                      <a16:colId xmlns:a16="http://schemas.microsoft.com/office/drawing/2014/main" val="3232619217"/>
                    </a:ext>
                  </a:extLst>
                </a:gridCol>
                <a:gridCol w="918668">
                  <a:extLst>
                    <a:ext uri="{9D8B030D-6E8A-4147-A177-3AD203B41FA5}">
                      <a16:colId xmlns:a16="http://schemas.microsoft.com/office/drawing/2014/main" val="3854611018"/>
                    </a:ext>
                  </a:extLst>
                </a:gridCol>
                <a:gridCol w="1020742">
                  <a:extLst>
                    <a:ext uri="{9D8B030D-6E8A-4147-A177-3AD203B41FA5}">
                      <a16:colId xmlns:a16="http://schemas.microsoft.com/office/drawing/2014/main" val="701834890"/>
                    </a:ext>
                  </a:extLst>
                </a:gridCol>
              </a:tblGrid>
              <a:tr h="7980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u="none" strike="noStrike" dirty="0">
                          <a:effectLst/>
                        </a:rPr>
                        <a:t>Operational Number</a:t>
                      </a:r>
                      <a:endParaRPr lang="en-US" sz="13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u="none" strike="noStrike" dirty="0">
                          <a:effectLst/>
                        </a:rPr>
                        <a:t>Target Type</a:t>
                      </a:r>
                      <a:endParaRPr lang="en-US" sz="13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u="none" strike="noStrike" dirty="0">
                          <a:effectLst/>
                        </a:rPr>
                        <a:t>Removal Date</a:t>
                      </a:r>
                      <a:endParaRPr lang="en-US" sz="13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u="none" strike="noStrike" dirty="0">
                          <a:effectLst/>
                        </a:rPr>
                        <a:t>Reason For Removal</a:t>
                      </a:r>
                      <a:endParaRPr lang="en-US" sz="13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u="none" strike="noStrike" dirty="0">
                          <a:effectLst/>
                        </a:rPr>
                        <a:t>Total Energy (MWh)</a:t>
                      </a:r>
                      <a:endParaRPr lang="en-US" sz="13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u="none" strike="noStrike" dirty="0">
                          <a:effectLst/>
                        </a:rPr>
                        <a:t>Average Power (kW)</a:t>
                      </a:r>
                      <a:endParaRPr lang="en-US" sz="13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u="none" strike="noStrike" dirty="0">
                          <a:effectLst/>
                        </a:rPr>
                        <a:t>Bubbler type</a:t>
                      </a:r>
                      <a:endParaRPr lang="en-US" sz="13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u="none" strike="noStrike" dirty="0">
                          <a:effectLst/>
                        </a:rPr>
                        <a:t>Gas rate (slpm)</a:t>
                      </a:r>
                      <a:endParaRPr lang="en-US" sz="13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u="none" strike="noStrike" dirty="0">
                          <a:effectLst/>
                        </a:rPr>
                        <a:t>Pump Speed (RPM)</a:t>
                      </a:r>
                      <a:endParaRPr lang="en-US" sz="13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32555381"/>
                  </a:ext>
                </a:extLst>
              </a:tr>
              <a:tr h="20272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T06</a:t>
                      </a:r>
                      <a:endParaRPr lang="en-US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Nom</a:t>
                      </a:r>
                      <a:endParaRPr lang="en-US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Sep-12</a:t>
                      </a:r>
                      <a:endParaRPr lang="en-US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Trap CP Leak</a:t>
                      </a:r>
                      <a:endParaRPr lang="en-US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rgbClr val="FFCD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617</a:t>
                      </a:r>
                      <a:endParaRPr lang="en-US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916</a:t>
                      </a:r>
                      <a:endParaRPr lang="en-US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 </a:t>
                      </a:r>
                      <a:endParaRPr lang="en-US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 </a:t>
                      </a:r>
                      <a:endParaRPr lang="en-US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278</a:t>
                      </a:r>
                      <a:endParaRPr lang="en-US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083591891"/>
                  </a:ext>
                </a:extLst>
              </a:tr>
              <a:tr h="20272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T08</a:t>
                      </a:r>
                      <a:endParaRPr lang="en-US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Nom</a:t>
                      </a:r>
                      <a:endParaRPr lang="en-US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Oct-13</a:t>
                      </a:r>
                      <a:endParaRPr lang="en-US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Admin</a:t>
                      </a:r>
                      <a:endParaRPr lang="en-US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3750</a:t>
                      </a:r>
                      <a:endParaRPr lang="en-US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851</a:t>
                      </a:r>
                      <a:endParaRPr lang="en-US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 </a:t>
                      </a:r>
                      <a:endParaRPr lang="en-US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 </a:t>
                      </a:r>
                      <a:endParaRPr lang="en-US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278</a:t>
                      </a:r>
                      <a:endParaRPr lang="en-US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852995231"/>
                  </a:ext>
                </a:extLst>
              </a:tr>
              <a:tr h="20272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T09</a:t>
                      </a:r>
                      <a:endParaRPr lang="en-US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Nom</a:t>
                      </a:r>
                      <a:endParaRPr lang="en-US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Jul-14</a:t>
                      </a:r>
                      <a:endParaRPr lang="en-US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Admin</a:t>
                      </a:r>
                      <a:endParaRPr lang="en-US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4197</a:t>
                      </a:r>
                      <a:endParaRPr lang="en-US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1033</a:t>
                      </a:r>
                      <a:endParaRPr lang="en-US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 </a:t>
                      </a:r>
                      <a:endParaRPr lang="en-US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 </a:t>
                      </a:r>
                      <a:endParaRPr lang="en-US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278</a:t>
                      </a:r>
                      <a:endParaRPr lang="en-US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264527299"/>
                  </a:ext>
                </a:extLst>
              </a:tr>
              <a:tr h="20272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T10</a:t>
                      </a:r>
                      <a:endParaRPr lang="en-US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Jet</a:t>
                      </a:r>
                      <a:endParaRPr lang="en-US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Sep-14</a:t>
                      </a:r>
                      <a:endParaRPr lang="en-US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Front Body to XTN Leak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rgbClr val="FFCD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601</a:t>
                      </a:r>
                      <a:endParaRPr lang="en-US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1052</a:t>
                      </a:r>
                      <a:endParaRPr lang="en-US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 </a:t>
                      </a:r>
                      <a:endParaRPr lang="en-US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 </a:t>
                      </a:r>
                      <a:endParaRPr lang="en-US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278</a:t>
                      </a:r>
                      <a:endParaRPr lang="en-US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580214142"/>
                  </a:ext>
                </a:extLst>
              </a:tr>
              <a:tr h="20272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T11</a:t>
                      </a:r>
                      <a:endParaRPr lang="en-US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Nom</a:t>
                      </a:r>
                      <a:endParaRPr lang="en-US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Nov-14</a:t>
                      </a:r>
                      <a:endParaRPr lang="en-US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Trap CP Leak</a:t>
                      </a:r>
                      <a:endParaRPr lang="en-US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rgbClr val="FFCD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166</a:t>
                      </a:r>
                      <a:endParaRPr lang="en-US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1116</a:t>
                      </a:r>
                      <a:endParaRPr lang="en-US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 </a:t>
                      </a:r>
                      <a:endParaRPr lang="en-US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 </a:t>
                      </a:r>
                      <a:endParaRPr lang="en-US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278</a:t>
                      </a:r>
                      <a:endParaRPr lang="en-US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837291272"/>
                  </a:ext>
                </a:extLst>
              </a:tr>
              <a:tr h="20272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T12</a:t>
                      </a:r>
                      <a:endParaRPr lang="en-US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Nom</a:t>
                      </a:r>
                      <a:endParaRPr lang="en-US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Oct-15</a:t>
                      </a:r>
                      <a:endParaRPr lang="en-US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Erosion - Nose Leak</a:t>
                      </a:r>
                      <a:endParaRPr lang="en-US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rgbClr val="FFCD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4460</a:t>
                      </a:r>
                      <a:endParaRPr lang="en-US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964 </a:t>
                      </a:r>
                      <a:endParaRPr lang="en-US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 </a:t>
                      </a:r>
                      <a:endParaRPr lang="en-US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 </a:t>
                      </a:r>
                      <a:endParaRPr lang="en-US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278</a:t>
                      </a:r>
                      <a:endParaRPr lang="en-US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497252739"/>
                  </a:ext>
                </a:extLst>
              </a:tr>
              <a:tr h="20272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T13</a:t>
                      </a:r>
                      <a:endParaRPr lang="en-US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A321</a:t>
                      </a:r>
                      <a:endParaRPr lang="en-US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Mar-16</a:t>
                      </a:r>
                      <a:endParaRPr lang="en-US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Erosion - Nose Leak</a:t>
                      </a:r>
                      <a:endParaRPr lang="en-US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rgbClr val="FFCD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2588</a:t>
                      </a:r>
                      <a:endParaRPr lang="en-US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1075</a:t>
                      </a:r>
                      <a:endParaRPr lang="en-US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 </a:t>
                      </a:r>
                      <a:endParaRPr lang="en-US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 </a:t>
                      </a:r>
                      <a:endParaRPr lang="en-US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278/350</a:t>
                      </a:r>
                      <a:endParaRPr lang="en-US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586818735"/>
                  </a:ext>
                </a:extLst>
              </a:tr>
              <a:tr h="20272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T14</a:t>
                      </a:r>
                      <a:endParaRPr lang="en-US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A321</a:t>
                      </a:r>
                      <a:endParaRPr lang="en-US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Oct-16</a:t>
                      </a:r>
                      <a:endParaRPr lang="en-US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Admin</a:t>
                      </a:r>
                      <a:endParaRPr lang="en-US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2762</a:t>
                      </a:r>
                      <a:endParaRPr lang="en-US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968</a:t>
                      </a:r>
                      <a:endParaRPr lang="en-US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 </a:t>
                      </a:r>
                      <a:endParaRPr lang="en-US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 </a:t>
                      </a:r>
                      <a:endParaRPr lang="en-US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350</a:t>
                      </a:r>
                      <a:endParaRPr lang="en-US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515037699"/>
                  </a:ext>
                </a:extLst>
              </a:tr>
              <a:tr h="20272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T15</a:t>
                      </a:r>
                      <a:endParaRPr lang="en-US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A321</a:t>
                      </a:r>
                      <a:endParaRPr lang="en-US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Jan-17</a:t>
                      </a:r>
                      <a:endParaRPr lang="en-US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Admin</a:t>
                      </a:r>
                      <a:endParaRPr lang="en-US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1682</a:t>
                      </a:r>
                      <a:endParaRPr lang="en-US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1110</a:t>
                      </a:r>
                      <a:endParaRPr lang="en-US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 </a:t>
                      </a:r>
                      <a:endParaRPr lang="en-US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 </a:t>
                      </a:r>
                      <a:endParaRPr lang="en-US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350</a:t>
                      </a:r>
                      <a:endParaRPr lang="en-US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565236166"/>
                  </a:ext>
                </a:extLst>
              </a:tr>
              <a:tr h="20272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T16</a:t>
                      </a:r>
                      <a:endParaRPr lang="en-US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Jet</a:t>
                      </a:r>
                      <a:endParaRPr lang="en-US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Jun-17</a:t>
                      </a:r>
                      <a:endParaRPr lang="en-US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Admin</a:t>
                      </a:r>
                      <a:endParaRPr lang="en-US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1783</a:t>
                      </a:r>
                      <a:endParaRPr lang="en-US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950</a:t>
                      </a:r>
                      <a:endParaRPr lang="en-US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IOB</a:t>
                      </a:r>
                      <a:endParaRPr lang="en-US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 0</a:t>
                      </a:r>
                      <a:endParaRPr lang="en-US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350</a:t>
                      </a:r>
                      <a:endParaRPr lang="en-US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6822911"/>
                  </a:ext>
                </a:extLst>
              </a:tr>
              <a:tr h="20272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T17</a:t>
                      </a:r>
                      <a:endParaRPr lang="en-US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Jet</a:t>
                      </a:r>
                      <a:endParaRPr lang="en-US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Oct-17</a:t>
                      </a:r>
                      <a:endParaRPr lang="en-US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Admin</a:t>
                      </a:r>
                      <a:endParaRPr lang="en-US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1936</a:t>
                      </a:r>
                      <a:endParaRPr lang="en-US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1127</a:t>
                      </a:r>
                      <a:endParaRPr lang="en-US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IOB</a:t>
                      </a:r>
                      <a:endParaRPr lang="en-US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 0</a:t>
                      </a:r>
                      <a:endParaRPr lang="en-US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350</a:t>
                      </a:r>
                      <a:endParaRPr lang="en-US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072895753"/>
                  </a:ext>
                </a:extLst>
              </a:tr>
              <a:tr h="20272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T18</a:t>
                      </a:r>
                      <a:endParaRPr lang="en-US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Jet</a:t>
                      </a:r>
                      <a:endParaRPr lang="en-US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Jan-18</a:t>
                      </a:r>
                      <a:endParaRPr lang="en-US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Admin</a:t>
                      </a:r>
                      <a:endParaRPr lang="en-US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1261</a:t>
                      </a:r>
                      <a:endParaRPr lang="en-US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1120</a:t>
                      </a:r>
                      <a:endParaRPr lang="en-US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IOB</a:t>
                      </a:r>
                      <a:endParaRPr lang="en-US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~0.35</a:t>
                      </a:r>
                      <a:endParaRPr lang="en-US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350</a:t>
                      </a:r>
                      <a:endParaRPr lang="en-US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957669351"/>
                  </a:ext>
                </a:extLst>
              </a:tr>
              <a:tr h="20272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effectLst/>
                          <a:latin typeface="Arial" panose="020B0604020202020204" pitchFamily="34" charset="0"/>
                        </a:rPr>
                        <a:t>T19</a:t>
                      </a:r>
                    </a:p>
                  </a:txBody>
                  <a:tcPr marL="0" marR="0" marT="0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effectLst/>
                          <a:latin typeface="Arial" panose="020B0604020202020204" pitchFamily="34" charset="0"/>
                        </a:rPr>
                        <a:t>Jet</a:t>
                      </a:r>
                    </a:p>
                  </a:txBody>
                  <a:tcPr marL="0" marR="0" marT="0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effectLst/>
                          <a:latin typeface="Arial" panose="020B0604020202020204" pitchFamily="34" charset="0"/>
                        </a:rPr>
                        <a:t>Aug-18*</a:t>
                      </a:r>
                    </a:p>
                  </a:txBody>
                  <a:tcPr marL="0" marR="0" marT="0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effectLst/>
                          <a:latin typeface="Arial" panose="020B0604020202020204" pitchFamily="34" charset="0"/>
                        </a:rPr>
                        <a:t>2100**</a:t>
                      </a:r>
                    </a:p>
                  </a:txBody>
                  <a:tcPr marL="0" marR="0" marT="0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effectLst/>
                          <a:latin typeface="Arial" panose="020B0604020202020204" pitchFamily="34" charset="0"/>
                        </a:rPr>
                        <a:t>1300</a:t>
                      </a:r>
                    </a:p>
                  </a:txBody>
                  <a:tcPr marL="0" marR="0" marT="0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effectLst/>
                          <a:latin typeface="Arial" panose="020B0604020202020204" pitchFamily="34" charset="0"/>
                        </a:rPr>
                        <a:t>IOB</a:t>
                      </a:r>
                    </a:p>
                  </a:txBody>
                  <a:tcPr marL="0" marR="0" marT="0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effectLst/>
                          <a:latin typeface="Arial" panose="020B0604020202020204" pitchFamily="34" charset="0"/>
                        </a:rPr>
                        <a:t>~0.25*</a:t>
                      </a:r>
                    </a:p>
                  </a:txBody>
                  <a:tcPr marL="0" marR="0" marT="0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effectLst/>
                          <a:latin typeface="Arial" panose="020B0604020202020204" pitchFamily="34" charset="0"/>
                        </a:rPr>
                        <a:t>350</a:t>
                      </a:r>
                    </a:p>
                  </a:txBody>
                  <a:tcPr marL="0" marR="0" marT="0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0431649"/>
                  </a:ext>
                </a:extLst>
              </a:tr>
              <a:tr h="1510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effectLst/>
                          <a:latin typeface="Arial" panose="020B0604020202020204" pitchFamily="34" charset="0"/>
                        </a:rPr>
                        <a:t>T20</a:t>
                      </a:r>
                    </a:p>
                  </a:txBody>
                  <a:tcPr marL="0" marR="0" marT="0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effectLst/>
                          <a:latin typeface="Arial" panose="020B0604020202020204" pitchFamily="34" charset="0"/>
                        </a:rPr>
                        <a:t>Jet</a:t>
                      </a:r>
                    </a:p>
                  </a:txBody>
                  <a:tcPr marL="0" marR="0" marT="0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effectLst/>
                          <a:latin typeface="Arial" panose="020B0604020202020204" pitchFamily="34" charset="0"/>
                        </a:rPr>
                        <a:t>Jan-19*</a:t>
                      </a:r>
                    </a:p>
                  </a:txBody>
                  <a:tcPr marL="0" marR="0" marT="0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effectLst/>
                          <a:latin typeface="Arial" panose="020B0604020202020204" pitchFamily="34" charset="0"/>
                        </a:rPr>
                        <a:t>2350**</a:t>
                      </a:r>
                    </a:p>
                  </a:txBody>
                  <a:tcPr marL="0" marR="0" marT="0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effectLst/>
                          <a:latin typeface="Arial" panose="020B0604020202020204" pitchFamily="34" charset="0"/>
                        </a:rPr>
                        <a:t>1400</a:t>
                      </a:r>
                    </a:p>
                  </a:txBody>
                  <a:tcPr marL="0" marR="0" marT="0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effectLst/>
                          <a:latin typeface="Arial" panose="020B0604020202020204" pitchFamily="34" charset="0"/>
                        </a:rPr>
                        <a:t>IOB</a:t>
                      </a:r>
                    </a:p>
                  </a:txBody>
                  <a:tcPr marL="0" marR="0" marT="0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effectLst/>
                          <a:latin typeface="Arial" panose="020B0604020202020204" pitchFamily="34" charset="0"/>
                        </a:rPr>
                        <a:t>1.0*</a:t>
                      </a:r>
                    </a:p>
                  </a:txBody>
                  <a:tcPr marL="0" marR="0" marT="0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effectLst/>
                          <a:latin typeface="Arial" panose="020B0604020202020204" pitchFamily="34" charset="0"/>
                        </a:rPr>
                        <a:t>350</a:t>
                      </a:r>
                    </a:p>
                  </a:txBody>
                  <a:tcPr marL="0" marR="0" marT="0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8771312"/>
                  </a:ext>
                </a:extLst>
              </a:tr>
            </a:tbl>
          </a:graphicData>
        </a:graphic>
      </p:graphicFrame>
      <p:grpSp>
        <p:nvGrpSpPr>
          <p:cNvPr id="8" name="Group 7">
            <a:extLst>
              <a:ext uri="{FF2B5EF4-FFF2-40B4-BE49-F238E27FC236}">
                <a16:creationId xmlns:a16="http://schemas.microsoft.com/office/drawing/2014/main" id="{B601D3B9-61DB-471A-873C-C2D772C780D6}"/>
              </a:ext>
            </a:extLst>
          </p:cNvPr>
          <p:cNvGrpSpPr/>
          <p:nvPr/>
        </p:nvGrpSpPr>
        <p:grpSpPr>
          <a:xfrm>
            <a:off x="3485579" y="6053285"/>
            <a:ext cx="3754102" cy="237757"/>
            <a:chOff x="3008502" y="6077138"/>
            <a:chExt cx="3754102" cy="23775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A68B1D5-0574-47CA-B632-4A6CCE8677B3}"/>
                </a:ext>
              </a:extLst>
            </p:cNvPr>
            <p:cNvSpPr txBox="1"/>
            <p:nvPr/>
          </p:nvSpPr>
          <p:spPr>
            <a:xfrm>
              <a:off x="5887043" y="6077138"/>
              <a:ext cx="875561" cy="2377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050" dirty="0"/>
                <a:t>**estimated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8C0DCD2-DAC2-489F-BD8A-5F73DEFC0894}"/>
                </a:ext>
              </a:extLst>
            </p:cNvPr>
            <p:cNvSpPr txBox="1"/>
            <p:nvPr/>
          </p:nvSpPr>
          <p:spPr>
            <a:xfrm>
              <a:off x="4624102" y="6077138"/>
              <a:ext cx="433132" cy="237757"/>
            </a:xfrm>
            <a:prstGeom prst="rect">
              <a:avLst/>
            </a:prstGeom>
            <a:solidFill>
              <a:schemeClr val="accent6"/>
            </a:solidFill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050" dirty="0"/>
                <a:t>leak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9BE6F42-F5C6-49E0-B7E7-64519D8AE3E4}"/>
                </a:ext>
              </a:extLst>
            </p:cNvPr>
            <p:cNvSpPr txBox="1"/>
            <p:nvPr/>
          </p:nvSpPr>
          <p:spPr>
            <a:xfrm>
              <a:off x="3008502" y="6077138"/>
              <a:ext cx="785792" cy="2377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050" dirty="0"/>
                <a:t>*expected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942933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DFDC9-F2FA-4308-BD34-CBD89FA1C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88" y="320040"/>
            <a:ext cx="11422261" cy="929485"/>
          </a:xfrm>
        </p:spPr>
        <p:txBody>
          <a:bodyPr/>
          <a:lstStyle/>
          <a:p>
            <a:r>
              <a:rPr lang="en-US" dirty="0"/>
              <a:t>Mitigation of erosion at inner wall did not meet expectations with recent jet-flow targets w/o gas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83A364-0C08-4A88-8F27-8F03BEB93A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472" y="1508759"/>
            <a:ext cx="11369809" cy="4725063"/>
          </a:xfrm>
        </p:spPr>
        <p:txBody>
          <a:bodyPr>
            <a:normAutofit/>
          </a:bodyPr>
          <a:lstStyle/>
          <a:p>
            <a:r>
              <a:rPr lang="en-US" dirty="0"/>
              <a:t>Comparison between T-10 (jet-flow) and T-6 (original) showed benefit from shear flow for reducing pitting damage at center of inner wall</a:t>
            </a:r>
          </a:p>
          <a:p>
            <a:pPr lvl="1"/>
            <a:r>
              <a:rPr lang="en-US" dirty="0"/>
              <a:t>Experimental evidence is also strong</a:t>
            </a:r>
          </a:p>
          <a:p>
            <a:r>
              <a:rPr lang="en-US" dirty="0"/>
              <a:t>However, expected damage mitigation with T-16 and T-17 was not achieved</a:t>
            </a:r>
          </a:p>
          <a:p>
            <a:r>
              <a:rPr lang="en-US" dirty="0"/>
              <a:t>While jet may be extending the damage incubation period, it appears to worsen the erosion rate once pits develop</a:t>
            </a:r>
          </a:p>
          <a:p>
            <a:pPr lvl="1"/>
            <a:r>
              <a:rPr lang="en-US" dirty="0"/>
              <a:t>Jet velocity may be too high in these recent targets</a:t>
            </a:r>
          </a:p>
          <a:p>
            <a:r>
              <a:rPr lang="en-US" dirty="0"/>
              <a:t>Changes to reduce jet velocity are coming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64092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3E36D-58DC-489A-8D07-6D1EFBCC7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88" y="320040"/>
            <a:ext cx="11422261" cy="824841"/>
          </a:xfrm>
        </p:spPr>
        <p:txBody>
          <a:bodyPr/>
          <a:lstStyle/>
          <a:p>
            <a:r>
              <a:rPr lang="en-US" sz="2800" dirty="0"/>
              <a:t>Comparison between T-6 (original) and T-10 (jet-flow) showed the jet-flow reduced erosion to the inner wall and delayed its fracture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E708C7-59BA-4392-8602-B42FA7D0A3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472" y="1321655"/>
            <a:ext cx="11369809" cy="4234883"/>
          </a:xfrm>
        </p:spPr>
        <p:txBody>
          <a:bodyPr/>
          <a:lstStyle/>
          <a:p>
            <a:r>
              <a:rPr lang="en-US" sz="1800" dirty="0"/>
              <a:t>Targets 6 and 10 experienced almost the same average power and total beam energy – permitting direct comparison between the designs</a:t>
            </a:r>
          </a:p>
          <a:p>
            <a:pPr lvl="1"/>
            <a:r>
              <a:rPr lang="en-US" sz="1400" dirty="0"/>
              <a:t>Total energy to these targets was modest due to weld related leaks</a:t>
            </a:r>
          </a:p>
          <a:p>
            <a:pPr>
              <a:spcBef>
                <a:spcPts val="1600"/>
              </a:spcBef>
            </a:pPr>
            <a:r>
              <a:rPr lang="en-US" sz="1800" dirty="0"/>
              <a:t>Target experimental data had similarly shown that shear flow at the wall can reduce cavitation pitting damage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5690422-8B74-4EFF-9FB7-D08FB7993D2C}"/>
              </a:ext>
            </a:extLst>
          </p:cNvPr>
          <p:cNvSpPr/>
          <p:nvPr/>
        </p:nvSpPr>
        <p:spPr>
          <a:xfrm>
            <a:off x="7077593" y="3004128"/>
            <a:ext cx="1753410" cy="1753410"/>
          </a:xfrm>
          <a:prstGeom prst="ellipse">
            <a:avLst/>
          </a:prstGeom>
          <a:solidFill>
            <a:schemeClr val="bg2"/>
          </a:solidFill>
          <a:ln w="63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>
                <a:solidFill>
                  <a:schemeClr val="tx1"/>
                </a:solidFill>
              </a:rPr>
              <a:t>sample n/a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8B0BDD9-BA59-4642-BD74-B2F33C7311F7}"/>
              </a:ext>
            </a:extLst>
          </p:cNvPr>
          <p:cNvGrpSpPr/>
          <p:nvPr/>
        </p:nvGrpSpPr>
        <p:grpSpPr>
          <a:xfrm>
            <a:off x="620436" y="2872222"/>
            <a:ext cx="8302865" cy="3909702"/>
            <a:chOff x="144460" y="2395567"/>
            <a:chExt cx="8302865" cy="390970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AB827EF-EC44-4664-BD97-0B92A2C84A02}"/>
                </a:ext>
              </a:extLst>
            </p:cNvPr>
            <p:cNvGrpSpPr/>
            <p:nvPr/>
          </p:nvGrpSpPr>
          <p:grpSpPr>
            <a:xfrm>
              <a:off x="330740" y="4376334"/>
              <a:ext cx="8116585" cy="1928935"/>
              <a:chOff x="-438355" y="4376580"/>
              <a:chExt cx="8118700" cy="1929437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BF0D4212-CEB3-40C4-BCD4-51EAB29B1F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2116125" y="4381872"/>
                <a:ext cx="1926075" cy="1924145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A28B4480-6ECF-44CC-8308-F91D41C0A05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10800000">
                <a:off x="4020216" y="4383160"/>
                <a:ext cx="1886878" cy="1922853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8F520627-C2FC-4EE6-A11E-B903DDF542D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907094" y="4376580"/>
                <a:ext cx="1773251" cy="1929383"/>
              </a:xfrm>
              <a:prstGeom prst="rect">
                <a:avLst/>
              </a:prstGeom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9BD2894-66CB-4A23-B3F6-7963919F0923}"/>
                  </a:ext>
                </a:extLst>
              </p:cNvPr>
              <p:cNvSpPr txBox="1"/>
              <p:nvPr/>
            </p:nvSpPr>
            <p:spPr>
              <a:xfrm>
                <a:off x="-438355" y="4911261"/>
                <a:ext cx="2473295" cy="9235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/>
                  <a:t>Target 10</a:t>
                </a:r>
              </a:p>
              <a:p>
                <a:pPr algn="ctr"/>
                <a:r>
                  <a:rPr lang="en-US" sz="2000" dirty="0"/>
                  <a:t>(jet-flow)</a:t>
                </a:r>
              </a:p>
              <a:p>
                <a:pPr algn="ctr"/>
                <a:r>
                  <a:rPr lang="en-US" sz="1400" dirty="0"/>
                  <a:t>P</a:t>
                </a:r>
                <a:r>
                  <a:rPr lang="en-US" sz="1400" baseline="-25000" dirty="0"/>
                  <a:t>avg</a:t>
                </a:r>
                <a:r>
                  <a:rPr lang="en-US" sz="1400" dirty="0"/>
                  <a:t> = 1052 kW, 601 MWh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B1F4B67-4141-4E7B-B64D-7A42B80F29C5}"/>
                </a:ext>
              </a:extLst>
            </p:cNvPr>
            <p:cNvGrpSpPr/>
            <p:nvPr/>
          </p:nvGrpSpPr>
          <p:grpSpPr>
            <a:xfrm>
              <a:off x="144460" y="2395567"/>
              <a:ext cx="6402790" cy="1928881"/>
              <a:chOff x="144460" y="2395567"/>
              <a:chExt cx="6402790" cy="1928881"/>
            </a:xfrm>
          </p:grpSpPr>
          <p:pic>
            <p:nvPicPr>
              <p:cNvPr id="9" name="Picture 8" descr="IMG_0612 edited.jpeg">
                <a:extLst>
                  <a:ext uri="{FF2B5EF4-FFF2-40B4-BE49-F238E27FC236}">
                    <a16:creationId xmlns:a16="http://schemas.microsoft.com/office/drawing/2014/main" id="{8C318B5B-6AC7-43E5-8266-28F66292BB1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10800000">
                <a:off x="4793841" y="2395567"/>
                <a:ext cx="1753409" cy="1928881"/>
              </a:xfrm>
              <a:prstGeom prst="rect">
                <a:avLst/>
              </a:prstGeom>
              <a:ln w="3175">
                <a:noFill/>
              </a:ln>
              <a:effectLst/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8D99D129-522D-4B86-A657-64519DFF12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2966461" y="2395567"/>
                <a:ext cx="1773012" cy="1928881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522163D-C05E-472F-9969-2AAC77185AA8}"/>
                  </a:ext>
                </a:extLst>
              </p:cNvPr>
              <p:cNvSpPr txBox="1"/>
              <p:nvPr/>
            </p:nvSpPr>
            <p:spPr>
              <a:xfrm>
                <a:off x="144460" y="3011920"/>
                <a:ext cx="278678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/>
                  <a:t>Target 6</a:t>
                </a:r>
              </a:p>
              <a:p>
                <a:pPr algn="ctr"/>
                <a:r>
                  <a:rPr lang="en-US" sz="2000" dirty="0"/>
                  <a:t>(original)</a:t>
                </a:r>
              </a:p>
              <a:p>
                <a:pPr algn="ctr"/>
                <a:r>
                  <a:rPr lang="en-US" sz="1400" dirty="0"/>
                  <a:t>P</a:t>
                </a:r>
                <a:r>
                  <a:rPr lang="en-US" sz="1400" baseline="-25000" dirty="0"/>
                  <a:t>avg</a:t>
                </a:r>
                <a:r>
                  <a:rPr lang="en-US" sz="1400" dirty="0"/>
                  <a:t> = 916 kW, 617 MWh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C03B1EE-5ADE-415C-A4B3-12CAC7115E6F}"/>
                </a:ext>
              </a:extLst>
            </p:cNvPr>
            <p:cNvSpPr txBox="1"/>
            <p:nvPr/>
          </p:nvSpPr>
          <p:spPr>
            <a:xfrm>
              <a:off x="2997740" y="4199560"/>
              <a:ext cx="5357287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Samples of inner wall of beam-entrance region, bulk facing surface</a:t>
              </a:r>
            </a:p>
          </p:txBody>
        </p:sp>
      </p:grpSp>
      <p:sp>
        <p:nvSpPr>
          <p:cNvPr id="16" name="Rounded Rectangle 8">
            <a:extLst>
              <a:ext uri="{FF2B5EF4-FFF2-40B4-BE49-F238E27FC236}">
                <a16:creationId xmlns:a16="http://schemas.microsoft.com/office/drawing/2014/main" id="{FD84137C-26E1-4D12-8954-9B8895311789}"/>
              </a:ext>
            </a:extLst>
          </p:cNvPr>
          <p:cNvSpPr/>
          <p:nvPr/>
        </p:nvSpPr>
        <p:spPr>
          <a:xfrm>
            <a:off x="10798300" y="1991140"/>
            <a:ext cx="1228510" cy="220376"/>
          </a:xfrm>
          <a:prstGeom prst="roundRect">
            <a:avLst>
              <a:gd name="adj" fmla="val 38950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" tIns="9144" rIns="9144" bIns="9144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100" b="1" i="1" dirty="0">
                <a:solidFill>
                  <a:schemeClr val="bg1"/>
                </a:solidFill>
              </a:rPr>
              <a:t>T2 - McClintock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27F1B6-ED34-4C42-A665-2AD322CEFC6A}"/>
              </a:ext>
            </a:extLst>
          </p:cNvPr>
          <p:cNvSpPr txBox="1"/>
          <p:nvPr/>
        </p:nvSpPr>
        <p:spPr>
          <a:xfrm>
            <a:off x="8803855" y="5425014"/>
            <a:ext cx="296269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/>
              <a:t>Mercury pump speed was lower than current practice</a:t>
            </a:r>
          </a:p>
          <a:p>
            <a:pPr algn="ctr">
              <a:lnSpc>
                <a:spcPct val="90000"/>
              </a:lnSpc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67513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E033A-048D-4388-9941-FBBC4C456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88" y="320040"/>
            <a:ext cx="11422261" cy="929485"/>
          </a:xfrm>
        </p:spPr>
        <p:txBody>
          <a:bodyPr/>
          <a:lstStyle/>
          <a:p>
            <a:r>
              <a:rPr lang="en-US" dirty="0"/>
              <a:t>Recent jet-flow targets’ inner wall damage was found comparable to original design targets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0661EA-CB03-4A78-BF8F-999210F83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13599"/>
            <a:ext cx="4202822" cy="428881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US" sz="2000" dirty="0"/>
              <a:t>Total energy on these targets was higher than T6 &amp; T10 </a:t>
            </a: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US" sz="2000" dirty="0"/>
              <a:t>Mercury pump speed was higher than during T10 operation</a:t>
            </a: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US" sz="2000" dirty="0"/>
              <a:t>Elongated canyons of erosion on T16 and T17 at the center suggest jet velocity could be too high (3~4 m/s) and worsening the erosion rate after any initial improvement in incubation period</a:t>
            </a: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US" sz="2000" dirty="0"/>
              <a:t>Design changes to slow jet velocity down to 2.0~2.5 m/s are coming</a:t>
            </a:r>
            <a:endParaRPr lang="en-US" sz="1600" dirty="0"/>
          </a:p>
          <a:p>
            <a:endParaRPr lang="en-US" sz="20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91A1361-6016-443F-9D64-A332A7C6DCC0}"/>
              </a:ext>
            </a:extLst>
          </p:cNvPr>
          <p:cNvGrpSpPr/>
          <p:nvPr/>
        </p:nvGrpSpPr>
        <p:grpSpPr>
          <a:xfrm>
            <a:off x="4162132" y="3080828"/>
            <a:ext cx="8276631" cy="1475264"/>
            <a:chOff x="1630325" y="4790859"/>
            <a:chExt cx="8276631" cy="1475264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0E0B10B-1C4E-4B3C-BF55-092391BB1C80}"/>
                </a:ext>
              </a:extLst>
            </p:cNvPr>
            <p:cNvSpPr txBox="1"/>
            <p:nvPr/>
          </p:nvSpPr>
          <p:spPr>
            <a:xfrm>
              <a:off x="8154356" y="5049213"/>
              <a:ext cx="17526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Target 16</a:t>
              </a:r>
            </a:p>
            <a:p>
              <a:pPr algn="ctr"/>
              <a:r>
                <a:rPr lang="en-US" sz="1200" dirty="0"/>
                <a:t>(</a:t>
              </a:r>
              <a:r>
                <a:rPr lang="en-US" sz="1200" b="1" dirty="0"/>
                <a:t>jet-flow</a:t>
              </a:r>
              <a:r>
                <a:rPr lang="en-US" sz="1200" dirty="0"/>
                <a:t>)</a:t>
              </a:r>
            </a:p>
            <a:p>
              <a:pPr algn="ctr"/>
              <a:r>
                <a:rPr lang="en-US" sz="1100" dirty="0"/>
                <a:t>P</a:t>
              </a:r>
              <a:r>
                <a:rPr lang="en-US" sz="1100" baseline="-25000" dirty="0"/>
                <a:t>avg</a:t>
              </a:r>
              <a:r>
                <a:rPr lang="en-US" sz="1100" dirty="0"/>
                <a:t> = 968 kW</a:t>
              </a:r>
            </a:p>
            <a:p>
              <a:pPr algn="ctr"/>
              <a:r>
                <a:rPr lang="en-US" sz="1100" dirty="0"/>
                <a:t>E</a:t>
              </a:r>
              <a:r>
                <a:rPr lang="en-US" sz="1100" baseline="-25000" dirty="0"/>
                <a:t>total</a:t>
              </a:r>
              <a:r>
                <a:rPr lang="en-US" sz="1100" dirty="0"/>
                <a:t> = 1780 MWh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0C5EF0F-5754-4030-836A-985C83CB6F2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630325" y="4790859"/>
              <a:ext cx="6827875" cy="1475264"/>
              <a:chOff x="720968" y="3830906"/>
              <a:chExt cx="11248290" cy="2430360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75D2B66B-E7C3-443D-8C74-DEA006B1BB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24559" y="3898633"/>
                <a:ext cx="2135626" cy="2362630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3467BD52-B2AD-46B3-9E59-B2096AC777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0968" y="3830906"/>
                <a:ext cx="2319672" cy="2321290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3B17503E-2BAE-40E5-87E3-1BACEB6751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0687" y="3888585"/>
                <a:ext cx="2085352" cy="2295482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B2EE6DFB-EEAB-4CB3-BFB5-574DCE9C52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16039" y="3892323"/>
                <a:ext cx="2103637" cy="2346591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129F1D48-3C76-4A9D-AC7E-1432CFD281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14955" y="3893845"/>
                <a:ext cx="2354303" cy="2367421"/>
              </a:xfrm>
              <a:prstGeom prst="rect">
                <a:avLst/>
              </a:prstGeom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56985C6-C141-4E6C-AA41-F896228FD5D6}"/>
              </a:ext>
            </a:extLst>
          </p:cNvPr>
          <p:cNvGrpSpPr/>
          <p:nvPr/>
        </p:nvGrpSpPr>
        <p:grpSpPr>
          <a:xfrm>
            <a:off x="4132007" y="4542544"/>
            <a:ext cx="8325903" cy="1570727"/>
            <a:chOff x="1600200" y="2135482"/>
            <a:chExt cx="8325903" cy="1570727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5F4F284-15E1-4615-965A-EBD9C63D667B}"/>
                </a:ext>
              </a:extLst>
            </p:cNvPr>
            <p:cNvGrpSpPr/>
            <p:nvPr/>
          </p:nvGrpSpPr>
          <p:grpSpPr>
            <a:xfrm>
              <a:off x="1600200" y="2135482"/>
              <a:ext cx="6832719" cy="1570727"/>
              <a:chOff x="-14831" y="817214"/>
              <a:chExt cx="11435253" cy="2628772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E0F7AC93-BF44-4F8A-8879-8B2885465F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13761" y="915049"/>
                <a:ext cx="2159996" cy="2345403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F2321746-3E3E-4781-88DB-2F0F989E51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86322" y="890419"/>
                <a:ext cx="2117627" cy="2324986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F3E8D8B1-0AD4-484D-A9AC-F7C6B44646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6908314" y="2058240"/>
                <a:ext cx="2052079" cy="1387746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7683A8B3-25E6-4CEB-B79F-70D1312F5C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4831" y="817214"/>
                <a:ext cx="2437014" cy="2420206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01AC49E4-0812-4993-9E12-F7DA2F3CC6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76296" y="847561"/>
                <a:ext cx="2344126" cy="2336069"/>
              </a:xfrm>
              <a:prstGeom prst="rect">
                <a:avLst/>
              </a:prstGeom>
            </p:spPr>
          </p:pic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91FC14E-3E58-4207-9A4F-B9B102106094}"/>
                </a:ext>
              </a:extLst>
            </p:cNvPr>
            <p:cNvSpPr txBox="1"/>
            <p:nvPr/>
          </p:nvSpPr>
          <p:spPr>
            <a:xfrm>
              <a:off x="8123572" y="2390768"/>
              <a:ext cx="180253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Target 17</a:t>
              </a:r>
            </a:p>
            <a:p>
              <a:pPr algn="ctr"/>
              <a:r>
                <a:rPr lang="en-US" sz="1200" dirty="0"/>
                <a:t>(</a:t>
              </a:r>
              <a:r>
                <a:rPr lang="en-US" sz="1200" b="1" dirty="0"/>
                <a:t>jet-flow</a:t>
              </a:r>
              <a:r>
                <a:rPr lang="en-US" sz="1200" dirty="0"/>
                <a:t>)</a:t>
              </a:r>
            </a:p>
            <a:p>
              <a:pPr algn="ctr"/>
              <a:r>
                <a:rPr lang="en-US" sz="1100" dirty="0"/>
                <a:t>P</a:t>
              </a:r>
              <a:r>
                <a:rPr lang="en-US" sz="1100" baseline="-25000" dirty="0"/>
                <a:t>avg</a:t>
              </a:r>
              <a:r>
                <a:rPr lang="en-US" sz="1100" dirty="0"/>
                <a:t> = 1127 kW</a:t>
              </a:r>
            </a:p>
            <a:p>
              <a:pPr algn="ctr"/>
              <a:r>
                <a:rPr lang="en-US" sz="1100" dirty="0"/>
                <a:t>E</a:t>
              </a:r>
              <a:r>
                <a:rPr lang="en-US" sz="1100" baseline="-25000" dirty="0"/>
                <a:t>total</a:t>
              </a:r>
              <a:r>
                <a:rPr lang="en-US" sz="1100" dirty="0"/>
                <a:t> = 1936 MWh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FEB25150-E8C7-4B17-BBEF-D800FC8539D3}"/>
              </a:ext>
            </a:extLst>
          </p:cNvPr>
          <p:cNvSpPr txBox="1"/>
          <p:nvPr/>
        </p:nvSpPr>
        <p:spPr>
          <a:xfrm>
            <a:off x="4265872" y="1402723"/>
            <a:ext cx="1276627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/>
              <a:t>Left supply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1B2AF64-D4A1-4DB4-8EE9-831943FEEBC3}"/>
              </a:ext>
            </a:extLst>
          </p:cNvPr>
          <p:cNvSpPr txBox="1"/>
          <p:nvPr/>
        </p:nvSpPr>
        <p:spPr>
          <a:xfrm>
            <a:off x="9637145" y="1402723"/>
            <a:ext cx="1276627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/>
              <a:t>Right supply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50EB41F-7778-4290-BEF6-5CD843A738C7}"/>
              </a:ext>
            </a:extLst>
          </p:cNvPr>
          <p:cNvSpPr txBox="1"/>
          <p:nvPr/>
        </p:nvSpPr>
        <p:spPr>
          <a:xfrm>
            <a:off x="6860755" y="1396181"/>
            <a:ext cx="1353184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/>
              <a:t>Inner wall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13B540B-1B07-41E6-87E2-6A2DB0A8809F}"/>
              </a:ext>
            </a:extLst>
          </p:cNvPr>
          <p:cNvGrpSpPr/>
          <p:nvPr/>
        </p:nvGrpSpPr>
        <p:grpSpPr>
          <a:xfrm>
            <a:off x="4198369" y="1620736"/>
            <a:ext cx="8163551" cy="1540845"/>
            <a:chOff x="2050445" y="1838425"/>
            <a:chExt cx="8163551" cy="1540845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F9FE216-6C65-4D02-A22F-41E02E963E0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050445" y="1838425"/>
              <a:ext cx="6719187" cy="1540845"/>
              <a:chOff x="423067" y="2457450"/>
              <a:chExt cx="11042274" cy="2532215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855C3472-FD28-4D46-A73E-2F47ECFE2D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38083" y="2457450"/>
                <a:ext cx="2208384" cy="2393260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C4C572F7-A53E-4565-AFE3-9FE7A8EF7D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2745038" y="2518454"/>
                <a:ext cx="2128017" cy="2356729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B8C47638-0905-453F-A67E-0B7658C2A0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60000">
                <a:off x="7008891" y="2664692"/>
                <a:ext cx="2121844" cy="2324973"/>
              </a:xfrm>
              <a:prstGeom prst="rect">
                <a:avLst/>
              </a:prstGeom>
            </p:spPr>
          </p:pic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F78ADE28-C934-49B3-A16C-E10360DCFF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3067" y="2575770"/>
                <a:ext cx="2267834" cy="2286228"/>
              </a:xfrm>
              <a:prstGeom prst="rect">
                <a:avLst/>
              </a:prstGeom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2DAB9301-23D4-4B33-AA4D-1F78C8A162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39513" y="2610060"/>
                <a:ext cx="2325828" cy="2316270"/>
              </a:xfrm>
              <a:prstGeom prst="rect">
                <a:avLst/>
              </a:prstGeom>
            </p:spPr>
          </p:pic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37FA9F6-2C5B-42F9-BFD6-BA575FB9DFDA}"/>
                </a:ext>
              </a:extLst>
            </p:cNvPr>
            <p:cNvSpPr txBox="1"/>
            <p:nvPr/>
          </p:nvSpPr>
          <p:spPr>
            <a:xfrm>
              <a:off x="8603446" y="2180119"/>
              <a:ext cx="16105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Target 15</a:t>
              </a:r>
            </a:p>
            <a:p>
              <a:pPr algn="ctr">
                <a:spcAft>
                  <a:spcPts val="0"/>
                </a:spcAft>
              </a:pPr>
              <a:r>
                <a:rPr lang="en-US" sz="1200" dirty="0"/>
                <a:t>(</a:t>
              </a:r>
              <a:r>
                <a:rPr lang="en-US" sz="1200" b="1" dirty="0"/>
                <a:t>original</a:t>
              </a:r>
              <a:r>
                <a:rPr lang="en-US" sz="1200" dirty="0"/>
                <a:t>)</a:t>
              </a:r>
            </a:p>
            <a:p>
              <a:pPr algn="ctr"/>
              <a:r>
                <a:rPr lang="en-US" sz="1100" dirty="0"/>
                <a:t>P</a:t>
              </a:r>
              <a:r>
                <a:rPr lang="en-US" sz="1100" baseline="-25000" dirty="0"/>
                <a:t>avg</a:t>
              </a:r>
              <a:r>
                <a:rPr lang="en-US" sz="1100" dirty="0"/>
                <a:t> = 1133 kW</a:t>
              </a:r>
            </a:p>
            <a:p>
              <a:pPr algn="ctr"/>
              <a:r>
                <a:rPr lang="en-US" sz="1100" dirty="0"/>
                <a:t>E</a:t>
              </a:r>
              <a:r>
                <a:rPr lang="en-US" sz="1100" baseline="-25000" dirty="0"/>
                <a:t>total</a:t>
              </a:r>
              <a:r>
                <a:rPr lang="en-US" sz="1100" dirty="0"/>
                <a:t> = 1667 MWh</a:t>
              </a:r>
            </a:p>
          </p:txBody>
        </p:sp>
      </p:grpSp>
      <p:sp>
        <p:nvSpPr>
          <p:cNvPr id="31" name="Left Bracket 30">
            <a:extLst>
              <a:ext uri="{FF2B5EF4-FFF2-40B4-BE49-F238E27FC236}">
                <a16:creationId xmlns:a16="http://schemas.microsoft.com/office/drawing/2014/main" id="{936BAE37-4484-4DEA-A225-8F9552F2C11A}"/>
              </a:ext>
            </a:extLst>
          </p:cNvPr>
          <p:cNvSpPr/>
          <p:nvPr/>
        </p:nvSpPr>
        <p:spPr>
          <a:xfrm rot="5400000">
            <a:off x="4763274" y="756101"/>
            <a:ext cx="182880" cy="1463040"/>
          </a:xfrm>
          <a:prstGeom prst="leftBracket">
            <a:avLst>
              <a:gd name="adj" fmla="val 8536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Left Bracket 31">
            <a:extLst>
              <a:ext uri="{FF2B5EF4-FFF2-40B4-BE49-F238E27FC236}">
                <a16:creationId xmlns:a16="http://schemas.microsoft.com/office/drawing/2014/main" id="{A00C4CC1-5C78-42A7-8893-40B1E9608768}"/>
              </a:ext>
            </a:extLst>
          </p:cNvPr>
          <p:cNvSpPr/>
          <p:nvPr/>
        </p:nvSpPr>
        <p:spPr>
          <a:xfrm rot="5400000">
            <a:off x="10152833" y="801821"/>
            <a:ext cx="182880" cy="1371600"/>
          </a:xfrm>
          <a:prstGeom prst="leftBracket">
            <a:avLst>
              <a:gd name="adj" fmla="val 8536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Left Bracket 32">
            <a:extLst>
              <a:ext uri="{FF2B5EF4-FFF2-40B4-BE49-F238E27FC236}">
                <a16:creationId xmlns:a16="http://schemas.microsoft.com/office/drawing/2014/main" id="{BAB69B01-65B2-4DFB-AB46-1392EBC01251}"/>
              </a:ext>
            </a:extLst>
          </p:cNvPr>
          <p:cNvSpPr/>
          <p:nvPr/>
        </p:nvSpPr>
        <p:spPr>
          <a:xfrm rot="5400000">
            <a:off x="7490619" y="-432619"/>
            <a:ext cx="182880" cy="3840480"/>
          </a:xfrm>
          <a:prstGeom prst="leftBracket">
            <a:avLst>
              <a:gd name="adj" fmla="val 8536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ounded Rectangle 8">
            <a:extLst>
              <a:ext uri="{FF2B5EF4-FFF2-40B4-BE49-F238E27FC236}">
                <a16:creationId xmlns:a16="http://schemas.microsoft.com/office/drawing/2014/main" id="{6E87B2F5-C97A-443B-9C61-15435E856EDA}"/>
              </a:ext>
            </a:extLst>
          </p:cNvPr>
          <p:cNvSpPr/>
          <p:nvPr/>
        </p:nvSpPr>
        <p:spPr>
          <a:xfrm>
            <a:off x="10822153" y="766639"/>
            <a:ext cx="1228510" cy="220376"/>
          </a:xfrm>
          <a:prstGeom prst="roundRect">
            <a:avLst>
              <a:gd name="adj" fmla="val 38950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" tIns="9144" rIns="9144" bIns="9144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100" b="1" i="1" dirty="0">
                <a:solidFill>
                  <a:schemeClr val="bg1"/>
                </a:solidFill>
              </a:rPr>
              <a:t>T2 - McClintock</a:t>
            </a:r>
          </a:p>
        </p:txBody>
      </p:sp>
    </p:spTree>
    <p:extLst>
      <p:ext uri="{BB962C8B-B14F-4D97-AF65-F5344CB8AC3E}">
        <p14:creationId xmlns:p14="http://schemas.microsoft.com/office/powerpoint/2010/main" val="2782320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E033A-048D-4388-9941-FBBC4C456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504" y="320040"/>
            <a:ext cx="11501908" cy="510909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E0B10B-1C4E-4B3C-BF55-092391BB1C80}"/>
              </a:ext>
            </a:extLst>
          </p:cNvPr>
          <p:cNvSpPr txBox="1"/>
          <p:nvPr/>
        </p:nvSpPr>
        <p:spPr>
          <a:xfrm>
            <a:off x="423113" y="2236484"/>
            <a:ext cx="1752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Target 16</a:t>
            </a:r>
          </a:p>
          <a:p>
            <a:pPr algn="ctr"/>
            <a:r>
              <a:rPr lang="en-US" sz="1200" dirty="0"/>
              <a:t>(</a:t>
            </a:r>
            <a:r>
              <a:rPr lang="en-US" sz="1200" b="1" dirty="0"/>
              <a:t>jet-flow</a:t>
            </a:r>
            <a:r>
              <a:rPr lang="en-US" sz="1200" dirty="0"/>
              <a:t>)</a:t>
            </a:r>
          </a:p>
          <a:p>
            <a:pPr algn="ctr"/>
            <a:r>
              <a:rPr lang="en-US" sz="1100" dirty="0"/>
              <a:t>P</a:t>
            </a:r>
            <a:r>
              <a:rPr lang="en-US" sz="1100" baseline="-25000" dirty="0"/>
              <a:t>avg</a:t>
            </a:r>
            <a:r>
              <a:rPr lang="en-US" sz="1100" dirty="0"/>
              <a:t> = 968 kW</a:t>
            </a:r>
          </a:p>
          <a:p>
            <a:pPr algn="ctr"/>
            <a:r>
              <a:rPr lang="en-US" sz="1100" dirty="0"/>
              <a:t>E</a:t>
            </a:r>
            <a:r>
              <a:rPr lang="en-US" sz="1100" baseline="-25000" dirty="0"/>
              <a:t>total</a:t>
            </a:r>
            <a:r>
              <a:rPr lang="en-US" sz="1100" dirty="0"/>
              <a:t> = 1780 MWh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D2B66B-E7C3-443D-8C74-DEA006B1BB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991" y="1759889"/>
            <a:ext cx="1487778" cy="16459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67BD52-B2AD-46B3-9E59-B2096AC777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648" y="1757333"/>
            <a:ext cx="1644772" cy="16459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17503E-2BAE-40E5-87E3-1BACEB6751E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945" y="1757333"/>
            <a:ext cx="1495252" cy="16459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2EE6DFB-EEAB-4CB3-BFB5-574DCE9C527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956" y="1757333"/>
            <a:ext cx="1475510" cy="16459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29F1D48-3C76-4A9D-AC7E-1432CFD2815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856" y="1750287"/>
            <a:ext cx="1636799" cy="16459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0F7AC93-BF44-4F8A-8879-8B2885465F7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076" y="3454522"/>
            <a:ext cx="1515808" cy="16459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321746-3E3E-4781-88DB-2F0F989E51F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208" y="3497654"/>
            <a:ext cx="1499125" cy="16459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3E8D8B1-0AD4-484D-A9AC-F7C6B44646A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966923" y="4100052"/>
            <a:ext cx="1434599" cy="97016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683A8B3-25E6-4CEB-B79F-70D1312F5C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134" y="3500332"/>
            <a:ext cx="1657351" cy="164592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1AC49E4-0812-4993-9E12-F7DA2F3CC67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381" y="3454522"/>
            <a:ext cx="1651596" cy="16459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91FC14E-3E58-4207-9A4F-B9B102106094}"/>
              </a:ext>
            </a:extLst>
          </p:cNvPr>
          <p:cNvSpPr txBox="1"/>
          <p:nvPr/>
        </p:nvSpPr>
        <p:spPr>
          <a:xfrm>
            <a:off x="398148" y="3905115"/>
            <a:ext cx="180253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Target 17</a:t>
            </a:r>
          </a:p>
          <a:p>
            <a:pPr algn="ctr"/>
            <a:r>
              <a:rPr lang="en-US" sz="1200" dirty="0"/>
              <a:t>(</a:t>
            </a:r>
            <a:r>
              <a:rPr lang="en-US" sz="1200" b="1" dirty="0"/>
              <a:t>jet-flow</a:t>
            </a:r>
            <a:r>
              <a:rPr lang="en-US" sz="1200" dirty="0"/>
              <a:t>)</a:t>
            </a:r>
          </a:p>
          <a:p>
            <a:pPr algn="ctr"/>
            <a:r>
              <a:rPr lang="en-US" sz="1100" dirty="0"/>
              <a:t>P</a:t>
            </a:r>
            <a:r>
              <a:rPr lang="en-US" sz="1100" baseline="-25000" dirty="0"/>
              <a:t>avg</a:t>
            </a:r>
            <a:r>
              <a:rPr lang="en-US" sz="1100" dirty="0"/>
              <a:t> = 1127 kW</a:t>
            </a:r>
          </a:p>
          <a:p>
            <a:pPr algn="ctr"/>
            <a:r>
              <a:rPr lang="en-US" sz="1100" dirty="0"/>
              <a:t>E</a:t>
            </a:r>
            <a:r>
              <a:rPr lang="en-US" sz="1100" baseline="-25000" dirty="0"/>
              <a:t>total</a:t>
            </a:r>
            <a:r>
              <a:rPr lang="en-US" sz="1100" dirty="0"/>
              <a:t> = 1936 MWh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55C3472-FD28-4D46-A73E-2F47ECFE2D6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038" y="21348"/>
            <a:ext cx="1518774" cy="164592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4C572F7-A53E-4565-AFE3-9FE7A8EF7D2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722468" y="46052"/>
            <a:ext cx="1486189" cy="164592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8C47638-0905-453F-A67E-0B7658C2A00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00">
            <a:off x="6915950" y="65152"/>
            <a:ext cx="1502118" cy="164592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78ADE28-C934-49B3-A16C-E10360DCFFA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170" y="46052"/>
            <a:ext cx="1632676" cy="164592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DAB9301-23D4-4B33-AA4D-1F78C8A16205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943" y="46052"/>
            <a:ext cx="1652712" cy="164592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37FA9F6-2C5B-42F9-BFD6-BA575FB9DFDA}"/>
              </a:ext>
            </a:extLst>
          </p:cNvPr>
          <p:cNvSpPr txBox="1"/>
          <p:nvPr/>
        </p:nvSpPr>
        <p:spPr>
          <a:xfrm>
            <a:off x="494138" y="567853"/>
            <a:ext cx="161055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Target 15</a:t>
            </a:r>
          </a:p>
          <a:p>
            <a:pPr algn="ctr">
              <a:spcAft>
                <a:spcPts val="0"/>
              </a:spcAft>
            </a:pPr>
            <a:r>
              <a:rPr lang="en-US" sz="1200" dirty="0"/>
              <a:t>(</a:t>
            </a:r>
            <a:r>
              <a:rPr lang="en-US" sz="1200" b="1" dirty="0"/>
              <a:t>original</a:t>
            </a:r>
            <a:r>
              <a:rPr lang="en-US" sz="1200" dirty="0"/>
              <a:t>)</a:t>
            </a:r>
          </a:p>
          <a:p>
            <a:pPr algn="ctr"/>
            <a:r>
              <a:rPr lang="en-US" sz="1100" dirty="0"/>
              <a:t>P</a:t>
            </a:r>
            <a:r>
              <a:rPr lang="en-US" sz="1100" baseline="-25000" dirty="0"/>
              <a:t>avg</a:t>
            </a:r>
            <a:r>
              <a:rPr lang="en-US" sz="1100" dirty="0"/>
              <a:t> = 1133 kW</a:t>
            </a:r>
          </a:p>
          <a:p>
            <a:pPr algn="ctr"/>
            <a:r>
              <a:rPr lang="en-US" sz="1100" dirty="0"/>
              <a:t>E</a:t>
            </a:r>
            <a:r>
              <a:rPr lang="en-US" sz="1100" baseline="-25000" dirty="0"/>
              <a:t>total</a:t>
            </a:r>
            <a:r>
              <a:rPr lang="en-US" sz="1100" dirty="0"/>
              <a:t> = 1667 MWh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114D904D-ACE6-4B58-AEE6-D8EBF21FBFA7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170" y="5198304"/>
            <a:ext cx="1554480" cy="156401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BCBB748-88FC-461C-B376-41F6DA0202B9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8253" y="5100442"/>
            <a:ext cx="1586612" cy="16002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66F6E47-772B-40D5-882D-654EBD9482FD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617" y="5133235"/>
            <a:ext cx="1600733" cy="16002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0758AB8C-48FF-4B3B-9494-8D0BD7AFADDC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307" y="5168026"/>
            <a:ext cx="1550206" cy="155448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5BC81206-5509-4612-83CA-E5EA8CC9155B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320" y="5212080"/>
            <a:ext cx="1532071" cy="155448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43A0D9FB-A28D-4EF8-B480-4A1917CA0776}"/>
              </a:ext>
            </a:extLst>
          </p:cNvPr>
          <p:cNvSpPr txBox="1"/>
          <p:nvPr/>
        </p:nvSpPr>
        <p:spPr>
          <a:xfrm>
            <a:off x="398148" y="5347906"/>
            <a:ext cx="180253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Target 18</a:t>
            </a:r>
          </a:p>
          <a:p>
            <a:pPr algn="ctr"/>
            <a:r>
              <a:rPr lang="en-US" sz="1200" dirty="0"/>
              <a:t>(</a:t>
            </a:r>
            <a:r>
              <a:rPr lang="en-US" sz="1200" b="1" dirty="0"/>
              <a:t>jet-flow, GI3</a:t>
            </a:r>
            <a:r>
              <a:rPr lang="en-US" sz="1200" dirty="0"/>
              <a:t>)</a:t>
            </a:r>
          </a:p>
          <a:p>
            <a:pPr algn="ctr"/>
            <a:r>
              <a:rPr lang="en-US" sz="1100" dirty="0"/>
              <a:t>P</a:t>
            </a:r>
            <a:r>
              <a:rPr lang="en-US" sz="1100" baseline="-25000" dirty="0"/>
              <a:t>avg</a:t>
            </a:r>
            <a:r>
              <a:rPr lang="en-US" sz="1100" dirty="0"/>
              <a:t> = 1128 kW</a:t>
            </a:r>
          </a:p>
          <a:p>
            <a:pPr algn="ctr"/>
            <a:r>
              <a:rPr lang="en-US" sz="1100" dirty="0"/>
              <a:t>E</a:t>
            </a:r>
            <a:r>
              <a:rPr lang="en-US" sz="1100" baseline="-25000" dirty="0"/>
              <a:t>total</a:t>
            </a:r>
            <a:r>
              <a:rPr lang="en-US" sz="1100" dirty="0"/>
              <a:t> = 1261 MWh</a:t>
            </a:r>
          </a:p>
        </p:txBody>
      </p:sp>
    </p:spTree>
    <p:extLst>
      <p:ext uri="{BB962C8B-B14F-4D97-AF65-F5344CB8AC3E}">
        <p14:creationId xmlns:p14="http://schemas.microsoft.com/office/powerpoint/2010/main" val="40839988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288" y="320040"/>
            <a:ext cx="11422261" cy="510909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472" y="1150989"/>
            <a:ext cx="11369809" cy="4371625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Review of PPU First Target Station (FTS) Systems and Gas Injection R&amp;D scope</a:t>
            </a:r>
          </a:p>
          <a:p>
            <a:r>
              <a:rPr lang="en-US" dirty="0"/>
              <a:t>PPU 2MW Target Development Plan goals</a:t>
            </a:r>
          </a:p>
          <a:p>
            <a:r>
              <a:rPr lang="en-US" dirty="0"/>
              <a:t>Building upon GI3 success, increasing target gas rate</a:t>
            </a:r>
          </a:p>
          <a:p>
            <a:r>
              <a:rPr lang="en-US" dirty="0"/>
              <a:t>Early use of a PPU target  </a:t>
            </a:r>
          </a:p>
          <a:p>
            <a:r>
              <a:rPr lang="en-US" dirty="0"/>
              <a:t>Jet-flow damage mitigation</a:t>
            </a:r>
          </a:p>
          <a:p>
            <a:r>
              <a:rPr lang="en-US" dirty="0"/>
              <a:t>Gas wall: efficacy vs. design complexity</a:t>
            </a:r>
          </a:p>
          <a:p>
            <a:r>
              <a:rPr lang="en-US" dirty="0"/>
              <a:t>PPU 2 MW Design concepts</a:t>
            </a:r>
          </a:p>
          <a:p>
            <a:r>
              <a:rPr lang="en-US" dirty="0"/>
              <a:t>Progress on DES development</a:t>
            </a:r>
          </a:p>
          <a:p>
            <a:r>
              <a:rPr lang="en-US" dirty="0"/>
              <a:t>Moderator system upgrades – ortho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para LH2 catalysts and diagnostics</a:t>
            </a: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B485FC7-CC16-4DA6-8870-FC011A44E9B6}"/>
              </a:ext>
            </a:extLst>
          </p:cNvPr>
          <p:cNvSpPr/>
          <p:nvPr/>
        </p:nvSpPr>
        <p:spPr>
          <a:xfrm>
            <a:off x="10375642" y="0"/>
            <a:ext cx="1813184" cy="34163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Charges 10, 11</a:t>
            </a:r>
          </a:p>
        </p:txBody>
      </p:sp>
    </p:spTree>
    <p:extLst>
      <p:ext uri="{BB962C8B-B14F-4D97-AF65-F5344CB8AC3E}">
        <p14:creationId xmlns:p14="http://schemas.microsoft.com/office/powerpoint/2010/main" val="9108025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protect the inner beam window?</a:t>
            </a:r>
            <a:br>
              <a:rPr lang="en-US" dirty="0"/>
            </a:br>
            <a:r>
              <a:rPr lang="en-US" dirty="0"/>
              <a:t>It’s not a containment boundary …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472" y="1508759"/>
            <a:ext cx="11369809" cy="4639377"/>
          </a:xfrm>
        </p:spPr>
        <p:txBody>
          <a:bodyPr>
            <a:normAutofit/>
          </a:bodyPr>
          <a:lstStyle/>
          <a:p>
            <a:r>
              <a:rPr lang="en-US" dirty="0"/>
              <a:t>Central portion of outer beam window may be the next vulnerable region for leaks from cavitation damage – after sides of outer window</a:t>
            </a:r>
          </a:p>
          <a:p>
            <a:r>
              <a:rPr lang="en-US" dirty="0"/>
              <a:t>Fracture of the inner beam window changes the response stiffness of the target, further complicating engineering analyses </a:t>
            </a:r>
          </a:p>
          <a:p>
            <a:r>
              <a:rPr lang="en-US" dirty="0"/>
              <a:t>Protecting the inner window integrity should help outer window survive longer</a:t>
            </a:r>
          </a:p>
          <a:p>
            <a:pPr lvl="1"/>
            <a:r>
              <a:rPr lang="en-US" dirty="0"/>
              <a:t>Leakage of mercury from bulk to window channel disturbs shear flow that helps reduce damage on outer window surface, and changes cooling conditions </a:t>
            </a:r>
          </a:p>
          <a:p>
            <a:pPr lvl="1"/>
            <a:r>
              <a:rPr lang="en-US" dirty="0"/>
              <a:t>Added movement of inner wall risks loss of narrow channel mitigation of damage on outer wall </a:t>
            </a:r>
          </a:p>
        </p:txBody>
      </p:sp>
    </p:spTree>
    <p:extLst>
      <p:ext uri="{BB962C8B-B14F-4D97-AF65-F5344CB8AC3E}">
        <p14:creationId xmlns:p14="http://schemas.microsoft.com/office/powerpoint/2010/main" val="3071258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288" y="320040"/>
            <a:ext cx="11533387" cy="510909"/>
          </a:xfrm>
        </p:spPr>
        <p:txBody>
          <a:bodyPr/>
          <a:lstStyle/>
          <a:p>
            <a:r>
              <a:rPr lang="en-US" dirty="0"/>
              <a:t>Significant outer wall erosion on high total energy targets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343" y="2148747"/>
            <a:ext cx="4375318" cy="4114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37FA9F6-2C5B-42F9-BFD6-BA575FB9DFDA}"/>
              </a:ext>
            </a:extLst>
          </p:cNvPr>
          <p:cNvSpPr txBox="1"/>
          <p:nvPr/>
        </p:nvSpPr>
        <p:spPr>
          <a:xfrm>
            <a:off x="259543" y="4912356"/>
            <a:ext cx="16105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Target 9</a:t>
            </a:r>
          </a:p>
          <a:p>
            <a:pPr algn="ctr">
              <a:spcAft>
                <a:spcPts val="0"/>
              </a:spcAft>
            </a:pPr>
            <a:r>
              <a:rPr lang="en-US" sz="1400" dirty="0"/>
              <a:t>(</a:t>
            </a:r>
            <a:r>
              <a:rPr lang="en-US" sz="1400" b="1" dirty="0"/>
              <a:t>original</a:t>
            </a:r>
            <a:r>
              <a:rPr lang="en-US" sz="1400" dirty="0"/>
              <a:t>)</a:t>
            </a:r>
          </a:p>
          <a:p>
            <a:pPr algn="ctr"/>
            <a:r>
              <a:rPr lang="en-US" sz="1200" dirty="0"/>
              <a:t>P</a:t>
            </a:r>
            <a:r>
              <a:rPr lang="en-US" sz="1200" baseline="-25000" dirty="0"/>
              <a:t>avg</a:t>
            </a:r>
            <a:r>
              <a:rPr lang="en-US" sz="1200" dirty="0"/>
              <a:t> = 1033 kW</a:t>
            </a:r>
          </a:p>
          <a:p>
            <a:pPr algn="ctr"/>
            <a:r>
              <a:rPr lang="en-US" sz="1200" dirty="0"/>
              <a:t>E</a:t>
            </a:r>
            <a:r>
              <a:rPr lang="en-US" sz="1200" baseline="-25000" dirty="0"/>
              <a:t>total</a:t>
            </a:r>
            <a:r>
              <a:rPr lang="en-US" sz="1200" dirty="0"/>
              <a:t> = 4197 MWh</a:t>
            </a:r>
          </a:p>
          <a:p>
            <a:pPr algn="ctr"/>
            <a:r>
              <a:rPr lang="en-US" sz="1200" dirty="0"/>
              <a:t>Did not leak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7FA9F6-2C5B-42F9-BFD6-BA575FB9DFDA}"/>
              </a:ext>
            </a:extLst>
          </p:cNvPr>
          <p:cNvSpPr txBox="1"/>
          <p:nvPr/>
        </p:nvSpPr>
        <p:spPr>
          <a:xfrm>
            <a:off x="10404504" y="4912357"/>
            <a:ext cx="161055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Target 12</a:t>
            </a:r>
          </a:p>
          <a:p>
            <a:pPr algn="ctr">
              <a:spcAft>
                <a:spcPts val="0"/>
              </a:spcAft>
            </a:pPr>
            <a:r>
              <a:rPr lang="en-US" sz="1400" dirty="0"/>
              <a:t>(</a:t>
            </a:r>
            <a:r>
              <a:rPr lang="en-US" sz="1400" b="1" dirty="0"/>
              <a:t>original</a:t>
            </a:r>
            <a:r>
              <a:rPr lang="en-US" sz="1400" dirty="0"/>
              <a:t>)</a:t>
            </a:r>
          </a:p>
          <a:p>
            <a:pPr algn="ctr"/>
            <a:r>
              <a:rPr lang="en-US" sz="1200" dirty="0"/>
              <a:t>P</a:t>
            </a:r>
            <a:r>
              <a:rPr lang="en-US" sz="1200" baseline="-25000" dirty="0"/>
              <a:t>avg</a:t>
            </a:r>
            <a:r>
              <a:rPr lang="en-US" sz="1200" dirty="0"/>
              <a:t> = 964 kW</a:t>
            </a:r>
          </a:p>
          <a:p>
            <a:pPr algn="ctr"/>
            <a:r>
              <a:rPr lang="en-US" sz="1200" dirty="0"/>
              <a:t>E</a:t>
            </a:r>
            <a:r>
              <a:rPr lang="en-US" sz="1200" baseline="-25000" dirty="0"/>
              <a:t>total</a:t>
            </a:r>
            <a:r>
              <a:rPr lang="en-US" sz="1200" dirty="0"/>
              <a:t> = 4677 MWh</a:t>
            </a:r>
          </a:p>
          <a:p>
            <a:pPr algn="ctr"/>
            <a:r>
              <a:rPr lang="en-US" sz="1200" dirty="0"/>
              <a:t>Leaked – erosion of side outer window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472" y="1070610"/>
            <a:ext cx="11369809" cy="4047778"/>
          </a:xfrm>
        </p:spPr>
        <p:txBody>
          <a:bodyPr/>
          <a:lstStyle/>
          <a:p>
            <a:r>
              <a:rPr lang="en-US" dirty="0"/>
              <a:t>T-9 lost about 0.035 inch due to erosion</a:t>
            </a:r>
          </a:p>
          <a:p>
            <a:pPr lvl="1"/>
            <a:r>
              <a:rPr lang="en-US" dirty="0"/>
              <a:t>Outer window thickness is 0.090 inch – must be thin to limit thermal stress</a:t>
            </a:r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52936" y="2148746"/>
            <a:ext cx="4141969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240859" y="6333320"/>
            <a:ext cx="3583033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Center disk samples of outer wall</a:t>
            </a:r>
          </a:p>
        </p:txBody>
      </p:sp>
    </p:spTree>
    <p:extLst>
      <p:ext uri="{BB962C8B-B14F-4D97-AF65-F5344CB8AC3E}">
        <p14:creationId xmlns:p14="http://schemas.microsoft.com/office/powerpoint/2010/main" val="36676665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E033A-048D-4388-9941-FBBC4C456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504" y="320040"/>
            <a:ext cx="11501908" cy="510909"/>
          </a:xfrm>
        </p:spPr>
        <p:txBody>
          <a:bodyPr/>
          <a:lstStyle/>
          <a:p>
            <a:r>
              <a:rPr lang="en-US" dirty="0"/>
              <a:t>Laser scanning will quantify erosion on target samples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E0B10B-1C4E-4B3C-BF55-092391BB1C80}"/>
              </a:ext>
            </a:extLst>
          </p:cNvPr>
          <p:cNvSpPr txBox="1"/>
          <p:nvPr/>
        </p:nvSpPr>
        <p:spPr>
          <a:xfrm>
            <a:off x="3298292" y="1908463"/>
            <a:ext cx="239300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Target 16 - jet-flow</a:t>
            </a:r>
            <a:endParaRPr lang="en-US" sz="1400" dirty="0"/>
          </a:p>
          <a:p>
            <a:pPr algn="ctr"/>
            <a:r>
              <a:rPr lang="en-US" sz="1100" dirty="0"/>
              <a:t>P</a:t>
            </a:r>
            <a:r>
              <a:rPr lang="en-US" sz="1100" baseline="-25000" dirty="0"/>
              <a:t>avg</a:t>
            </a:r>
            <a:r>
              <a:rPr lang="en-US" sz="1100" dirty="0"/>
              <a:t> = 968 kW; E</a:t>
            </a:r>
            <a:r>
              <a:rPr lang="en-US" sz="1100" baseline="-25000" dirty="0"/>
              <a:t>total</a:t>
            </a:r>
            <a:r>
              <a:rPr lang="en-US" sz="1100" dirty="0"/>
              <a:t> = 1,780 MWh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91FC14E-3E58-4207-9A4F-B9B102106094}"/>
              </a:ext>
            </a:extLst>
          </p:cNvPr>
          <p:cNvSpPr txBox="1"/>
          <p:nvPr/>
        </p:nvSpPr>
        <p:spPr>
          <a:xfrm>
            <a:off x="6292545" y="1908463"/>
            <a:ext cx="250650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Target 17 - jet-flow</a:t>
            </a:r>
            <a:endParaRPr lang="en-US" sz="1400" dirty="0"/>
          </a:p>
          <a:p>
            <a:pPr algn="ctr"/>
            <a:r>
              <a:rPr lang="en-US" sz="1100" dirty="0"/>
              <a:t>P</a:t>
            </a:r>
            <a:r>
              <a:rPr lang="en-US" sz="1100" baseline="-25000" dirty="0"/>
              <a:t>avg</a:t>
            </a:r>
            <a:r>
              <a:rPr lang="en-US" sz="1100" dirty="0"/>
              <a:t> = 1,127 kW; E</a:t>
            </a:r>
            <a:r>
              <a:rPr lang="en-US" sz="1100" baseline="-25000" dirty="0"/>
              <a:t>total</a:t>
            </a:r>
            <a:r>
              <a:rPr lang="en-US" sz="1100" dirty="0"/>
              <a:t> = 1,936 MWh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37FA9F6-2C5B-42F9-BFD6-BA575FB9DFDA}"/>
              </a:ext>
            </a:extLst>
          </p:cNvPr>
          <p:cNvSpPr txBox="1"/>
          <p:nvPr/>
        </p:nvSpPr>
        <p:spPr>
          <a:xfrm>
            <a:off x="234412" y="1908463"/>
            <a:ext cx="25020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Target 15 - original</a:t>
            </a:r>
            <a:endParaRPr lang="en-US" sz="1400" dirty="0"/>
          </a:p>
          <a:p>
            <a:pPr algn="ctr"/>
            <a:r>
              <a:rPr lang="en-US" sz="1100" dirty="0"/>
              <a:t>P</a:t>
            </a:r>
            <a:r>
              <a:rPr lang="en-US" sz="1100" baseline="-25000" dirty="0"/>
              <a:t>avg</a:t>
            </a:r>
            <a:r>
              <a:rPr lang="en-US" sz="1100" dirty="0"/>
              <a:t> = 1,133 kW; E</a:t>
            </a:r>
            <a:r>
              <a:rPr lang="en-US" sz="1100" baseline="-25000" dirty="0"/>
              <a:t>total</a:t>
            </a:r>
            <a:r>
              <a:rPr lang="en-US" sz="1100" dirty="0"/>
              <a:t> = 1,667 MWh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2277"/>
            <a:ext cx="2970874" cy="292608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44" y="2402277"/>
            <a:ext cx="2988899" cy="29260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212" y="2402277"/>
            <a:ext cx="3035167" cy="292608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671794" y="5536615"/>
            <a:ext cx="4721165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/>
              <a:t>Center disk samples of outer wall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7337" y="2402277"/>
            <a:ext cx="2905733" cy="292608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91FC14E-3E58-4207-9A4F-B9B102106094}"/>
              </a:ext>
            </a:extLst>
          </p:cNvPr>
          <p:cNvSpPr txBox="1"/>
          <p:nvPr/>
        </p:nvSpPr>
        <p:spPr>
          <a:xfrm>
            <a:off x="9456952" y="1908463"/>
            <a:ext cx="250650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Target 18 - jet-flow - GI3</a:t>
            </a:r>
            <a:endParaRPr lang="en-US" sz="1400" dirty="0"/>
          </a:p>
          <a:p>
            <a:pPr algn="ctr"/>
            <a:r>
              <a:rPr lang="en-US" sz="1100" dirty="0"/>
              <a:t>P</a:t>
            </a:r>
            <a:r>
              <a:rPr lang="en-US" sz="1100" baseline="-25000" dirty="0"/>
              <a:t>avg</a:t>
            </a:r>
            <a:r>
              <a:rPr lang="en-US" sz="1100" dirty="0"/>
              <a:t> = 1120 kW; E</a:t>
            </a:r>
            <a:r>
              <a:rPr lang="en-US" sz="1100" baseline="-25000" dirty="0"/>
              <a:t>total</a:t>
            </a:r>
            <a:r>
              <a:rPr lang="en-US" sz="1100" dirty="0"/>
              <a:t> = 1,261 MWh</a:t>
            </a:r>
          </a:p>
        </p:txBody>
      </p:sp>
    </p:spTree>
    <p:extLst>
      <p:ext uri="{BB962C8B-B14F-4D97-AF65-F5344CB8AC3E}">
        <p14:creationId xmlns:p14="http://schemas.microsoft.com/office/powerpoint/2010/main" val="31482579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D7585-4330-463A-8D66-1DCDA2E68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88" y="320040"/>
            <a:ext cx="11422261" cy="510909"/>
          </a:xfrm>
        </p:spPr>
        <p:txBody>
          <a:bodyPr/>
          <a:lstStyle/>
          <a:p>
            <a:r>
              <a:rPr lang="en-US" dirty="0"/>
              <a:t>PPU gas wall development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690BB8-3C29-4D1C-8BFB-8F0EBA9E5D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472" y="985962"/>
            <a:ext cx="11369809" cy="5279036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Gas wall damage mitigation potential is high, based upon in-beam mercury target experiments, testing done in water with research lithotripter (Boston University), US Navy development work …</a:t>
            </a:r>
          </a:p>
          <a:p>
            <a:r>
              <a:rPr lang="en-US" dirty="0"/>
              <a:t>Gas wall need not be a continuous sheet of gas covering the surface to provide significant protection from erosion</a:t>
            </a:r>
          </a:p>
          <a:p>
            <a:pPr lvl="1"/>
            <a:r>
              <a:rPr lang="en-US" dirty="0"/>
              <a:t>A bubbly curtain near the wall surface can be effective</a:t>
            </a:r>
          </a:p>
          <a:p>
            <a:pPr lvl="1"/>
            <a:r>
              <a:rPr lang="en-US" dirty="0"/>
              <a:t>PPU goal of time-averaged gas coverage 60% over middle portion of inner wall</a:t>
            </a:r>
          </a:p>
          <a:p>
            <a:r>
              <a:rPr lang="en-US" dirty="0"/>
              <a:t>Planned experiments on new Target Test Facility (TTF) bypass loop will assess gas wall coverage of several injection concepts</a:t>
            </a:r>
          </a:p>
          <a:p>
            <a:r>
              <a:rPr lang="en-US" b="1" dirty="0"/>
              <a:t>Trade-off between achieved gas time-average coverage over central region of inner beam window vs. robustness of the gas wall design (including gas supply routing) will be made in the future based upon R&amp;D outcomes and design complexity </a:t>
            </a:r>
          </a:p>
        </p:txBody>
      </p:sp>
      <p:sp>
        <p:nvSpPr>
          <p:cNvPr id="4" name="Rounded Rectangle 8">
            <a:extLst>
              <a:ext uri="{FF2B5EF4-FFF2-40B4-BE49-F238E27FC236}">
                <a16:creationId xmlns:a16="http://schemas.microsoft.com/office/drawing/2014/main" id="{3DED456B-69ED-40C1-BAE6-5742F60B4533}"/>
              </a:ext>
            </a:extLst>
          </p:cNvPr>
          <p:cNvSpPr/>
          <p:nvPr/>
        </p:nvSpPr>
        <p:spPr>
          <a:xfrm>
            <a:off x="9407863" y="4108211"/>
            <a:ext cx="892635" cy="220376"/>
          </a:xfrm>
          <a:prstGeom prst="roundRect">
            <a:avLst>
              <a:gd name="adj" fmla="val 38950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" tIns="9144" rIns="9144" bIns="9144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100" b="1" i="1" dirty="0">
                <a:solidFill>
                  <a:schemeClr val="bg1"/>
                </a:solidFill>
              </a:rPr>
              <a:t>T8 - Barbier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3C9DECD-4AFB-4FF7-81BC-D374EA798ADA}"/>
              </a:ext>
            </a:extLst>
          </p:cNvPr>
          <p:cNvSpPr/>
          <p:nvPr/>
        </p:nvSpPr>
        <p:spPr>
          <a:xfrm>
            <a:off x="10569132" y="0"/>
            <a:ext cx="1619693" cy="34163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 11</a:t>
            </a:r>
          </a:p>
        </p:txBody>
      </p:sp>
    </p:spTree>
    <p:extLst>
      <p:ext uri="{BB962C8B-B14F-4D97-AF65-F5344CB8AC3E}">
        <p14:creationId xmlns:p14="http://schemas.microsoft.com/office/powerpoint/2010/main" val="947320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DCC87-EFFD-4444-A361-9EE08EF4A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88" y="320040"/>
            <a:ext cx="11422261" cy="929485"/>
          </a:xfrm>
        </p:spPr>
        <p:txBody>
          <a:bodyPr/>
          <a:lstStyle/>
          <a:p>
            <a:r>
              <a:rPr lang="en-US" dirty="0"/>
              <a:t>PPU 2 MW Target mercury vessel design development is progressing along parallel paths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7B1AE3-D476-4830-B653-896721F16C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472" y="1478943"/>
            <a:ext cx="11369809" cy="495366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General goals</a:t>
            </a:r>
          </a:p>
          <a:p>
            <a:pPr lvl="1"/>
            <a:r>
              <a:rPr lang="en-US" dirty="0"/>
              <a:t>Maximize the pulse fatigue life before crediting gas injection</a:t>
            </a:r>
          </a:p>
          <a:p>
            <a:pPr lvl="1"/>
            <a:r>
              <a:rPr lang="en-US" dirty="0"/>
              <a:t>Robust weld designs with inspection friendly configurations</a:t>
            </a:r>
          </a:p>
          <a:p>
            <a:pPr lvl="1"/>
            <a:r>
              <a:rPr lang="en-US" dirty="0"/>
              <a:t>Shear flow in side corners of beam window</a:t>
            </a:r>
          </a:p>
          <a:p>
            <a:pPr lvl="1"/>
            <a:r>
              <a:rPr lang="en-US" dirty="0"/>
              <a:t>Jet-flow (shear) across middle of inner window</a:t>
            </a:r>
          </a:p>
          <a:p>
            <a:pPr lvl="1"/>
            <a:r>
              <a:rPr lang="en-US" dirty="0"/>
              <a:t>Gas wall (bubbly curtain) across middle of inner window</a:t>
            </a:r>
          </a:p>
          <a:p>
            <a:pPr lvl="1"/>
            <a:r>
              <a:rPr lang="en-US" dirty="0"/>
              <a:t>Swirl bubblers for efficient production of small bubbles for pressure wave mitigation </a:t>
            </a:r>
          </a:p>
          <a:p>
            <a:pPr lvl="1"/>
            <a:r>
              <a:rPr lang="en-US" dirty="0"/>
              <a:t>Stiffness sufficient against pulse dilatational modes ( ≤ 75 Hz ) – w/o a center baffle</a:t>
            </a:r>
          </a:p>
          <a:p>
            <a:endParaRPr lang="en-US" dirty="0"/>
          </a:p>
          <a:p>
            <a:r>
              <a:rPr lang="en-US" dirty="0"/>
              <a:t>Target design development has parallel paths:</a:t>
            </a:r>
          </a:p>
          <a:p>
            <a:pPr lvl="1"/>
            <a:r>
              <a:rPr lang="en-US" dirty="0"/>
              <a:t>Conventional design and evaluate</a:t>
            </a:r>
          </a:p>
          <a:p>
            <a:pPr lvl="1"/>
            <a:r>
              <a:rPr lang="en-US" dirty="0"/>
              <a:t>Automated design exploration studies (DES)</a:t>
            </a:r>
          </a:p>
          <a:p>
            <a:pPr lvl="2"/>
            <a:r>
              <a:rPr lang="en-US" dirty="0"/>
              <a:t>Outcomes will influence conventional design approach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98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57C013-084C-4C69-B758-D6CE5CB97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685" y="320040"/>
            <a:ext cx="11744077" cy="484748"/>
          </a:xfrm>
        </p:spPr>
        <p:txBody>
          <a:bodyPr/>
          <a:lstStyle/>
          <a:p>
            <a:r>
              <a:rPr lang="en-US" sz="3000" dirty="0"/>
              <a:t>PPU Target Design Progress – conventional approach status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1F2E70-847E-4BDB-B162-DBB10CFC4E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0595" y="974283"/>
            <a:ext cx="6150678" cy="3844207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A number of design concepts have been modeled and evaluated</a:t>
            </a:r>
          </a:p>
          <a:p>
            <a:pPr lvl="1"/>
            <a:r>
              <a:rPr lang="en-US" dirty="0"/>
              <a:t>Pulse response, CFD, thermal, modal</a:t>
            </a:r>
          </a:p>
          <a:p>
            <a:pPr lvl="1"/>
            <a:r>
              <a:rPr lang="en-US" dirty="0"/>
              <a:t>Moderately coarse mesh models used for fast turnaround</a:t>
            </a:r>
          </a:p>
          <a:p>
            <a:r>
              <a:rPr lang="en-US" dirty="0"/>
              <a:t>Key points from recent analyses (December model):</a:t>
            </a:r>
          </a:p>
          <a:p>
            <a:pPr lvl="1"/>
            <a:r>
              <a:rPr lang="en-US" dirty="0"/>
              <a:t>Modal behavior without center baffle is achievable with stiffened upper front body – breathing mode at ~100 Hz (75 Hz goal)</a:t>
            </a:r>
          </a:p>
          <a:p>
            <a:pPr lvl="1"/>
            <a:r>
              <a:rPr lang="en-US" dirty="0"/>
              <a:t>Swirl bubbler design with acceptable pressure drop and good bubble production is in hand</a:t>
            </a:r>
          </a:p>
          <a:p>
            <a:pPr lvl="1"/>
            <a:r>
              <a:rPr lang="en-US" dirty="0"/>
              <a:t>Thermal stresses look acceptable</a:t>
            </a:r>
          </a:p>
          <a:p>
            <a:pPr lvl="1"/>
            <a:r>
              <a:rPr lang="en-US" dirty="0"/>
              <a:t>Side baffle flow bypass holes help with overall pressure drop and temperatures near side baffle</a:t>
            </a:r>
          </a:p>
          <a:p>
            <a:pPr lvl="1"/>
            <a:r>
              <a:rPr lang="en-US" dirty="0"/>
              <a:t>Pulse stress levels appear generally acceptable except for localized areas </a:t>
            </a:r>
          </a:p>
          <a:p>
            <a:pPr lvl="1"/>
            <a:r>
              <a:rPr lang="en-US" dirty="0"/>
              <a:t>Detailed neutronic energy deposition model compared with simplified model with little differences found (&lt; 10%)</a:t>
            </a:r>
          </a:p>
          <a:p>
            <a:pPr lvl="1"/>
            <a:r>
              <a:rPr lang="en-US" dirty="0"/>
              <a:t>Issue - Low shear flow in supply channel nose corners</a:t>
            </a:r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AA32D5-82BA-454B-9DC0-FD88E4A051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595" y="4387704"/>
            <a:ext cx="2183921" cy="22357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F30FC6-7463-4A04-9224-03C69A4660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4235" y="2543112"/>
            <a:ext cx="2286000" cy="1836095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4B0C903-F47D-4315-94BF-8618DCEEA57F}"/>
              </a:ext>
            </a:extLst>
          </p:cNvPr>
          <p:cNvCxnSpPr>
            <a:cxnSpLocks/>
          </p:cNvCxnSpPr>
          <p:nvPr/>
        </p:nvCxnSpPr>
        <p:spPr>
          <a:xfrm flipV="1">
            <a:off x="7784327" y="3971484"/>
            <a:ext cx="2347099" cy="36247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E20553EA-7DA7-488C-9C00-82A5D05DC0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729" y="3088032"/>
            <a:ext cx="2286000" cy="14287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4F732C4-3A0B-49DD-BAA1-3D9A942AF33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8304"/>
          <a:stretch/>
        </p:blipFill>
        <p:spPr>
          <a:xfrm>
            <a:off x="9424235" y="4593099"/>
            <a:ext cx="2286000" cy="1579505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B3FA6DD-72C0-4FBD-9429-A5F25E8D2928}"/>
              </a:ext>
            </a:extLst>
          </p:cNvPr>
          <p:cNvCxnSpPr>
            <a:cxnSpLocks/>
          </p:cNvCxnSpPr>
          <p:nvPr/>
        </p:nvCxnSpPr>
        <p:spPr>
          <a:xfrm flipV="1">
            <a:off x="8957876" y="5498432"/>
            <a:ext cx="1318767" cy="30914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3FED73D-5803-4134-AB47-32C5060A8F34}"/>
              </a:ext>
            </a:extLst>
          </p:cNvPr>
          <p:cNvCxnSpPr>
            <a:cxnSpLocks/>
          </p:cNvCxnSpPr>
          <p:nvPr/>
        </p:nvCxnSpPr>
        <p:spPr>
          <a:xfrm flipH="1" flipV="1">
            <a:off x="1553679" y="4000502"/>
            <a:ext cx="2191385" cy="106119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E29E09AA-F649-4D57-85CC-E1BA6C6408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24235" y="827930"/>
            <a:ext cx="2286000" cy="157599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708FF31-AFC6-4A7E-B9F3-23F703202C7D}"/>
              </a:ext>
            </a:extLst>
          </p:cNvPr>
          <p:cNvGrpSpPr/>
          <p:nvPr/>
        </p:nvGrpSpPr>
        <p:grpSpPr>
          <a:xfrm>
            <a:off x="625729" y="946125"/>
            <a:ext cx="2286000" cy="1596987"/>
            <a:chOff x="-1518" y="946125"/>
            <a:chExt cx="2286000" cy="1596987"/>
          </a:xfrm>
        </p:grpSpPr>
        <p:pic>
          <p:nvPicPr>
            <p:cNvPr id="15" name="Content Placeholder 5">
              <a:extLst>
                <a:ext uri="{FF2B5EF4-FFF2-40B4-BE49-F238E27FC236}">
                  <a16:creationId xmlns:a16="http://schemas.microsoft.com/office/drawing/2014/main" id="{0B73C596-AF17-4E3C-B3F5-804FD5B0F275}"/>
                </a:ext>
              </a:extLst>
            </p:cNvPr>
            <p:cNvPicPr>
              <a:picLocks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1518" y="963980"/>
              <a:ext cx="2286000" cy="1579132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74C9703-0EB8-4EE2-BF20-FD346B29CF4D}"/>
                </a:ext>
              </a:extLst>
            </p:cNvPr>
            <p:cNvSpPr txBox="1"/>
            <p:nvPr/>
          </p:nvSpPr>
          <p:spPr>
            <a:xfrm>
              <a:off x="554174" y="946125"/>
              <a:ext cx="117852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12-21 model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36615666-A645-4AF5-942E-8226EB4899F9}"/>
              </a:ext>
            </a:extLst>
          </p:cNvPr>
          <p:cNvSpPr txBox="1"/>
          <p:nvPr/>
        </p:nvSpPr>
        <p:spPr>
          <a:xfrm>
            <a:off x="1242067" y="2795937"/>
            <a:ext cx="12378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4-4-18 model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256808D-3D88-4792-B933-E9F1A7DF5C26}"/>
              </a:ext>
            </a:extLst>
          </p:cNvPr>
          <p:cNvSpPr txBox="1"/>
          <p:nvPr/>
        </p:nvSpPr>
        <p:spPr>
          <a:xfrm>
            <a:off x="9881490" y="2587125"/>
            <a:ext cx="11785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12-21 model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292BA83-FFEA-4B9C-B082-DF8777F5AB3D}"/>
              </a:ext>
            </a:extLst>
          </p:cNvPr>
          <p:cNvSpPr txBox="1"/>
          <p:nvPr/>
        </p:nvSpPr>
        <p:spPr>
          <a:xfrm>
            <a:off x="10077130" y="989737"/>
            <a:ext cx="11785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12-21 model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0F244B4-0E7E-45E4-B14C-7BDBABF0EEDE}"/>
              </a:ext>
            </a:extLst>
          </p:cNvPr>
          <p:cNvSpPr txBox="1"/>
          <p:nvPr/>
        </p:nvSpPr>
        <p:spPr>
          <a:xfrm>
            <a:off x="1673890" y="5771996"/>
            <a:ext cx="12378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4-4-18 model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08723D1-BCE3-421B-967E-D732FD28FE8E}"/>
              </a:ext>
            </a:extLst>
          </p:cNvPr>
          <p:cNvSpPr txBox="1"/>
          <p:nvPr/>
        </p:nvSpPr>
        <p:spPr>
          <a:xfrm>
            <a:off x="9382664" y="5864827"/>
            <a:ext cx="12378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4-4-18 model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DA924FD-B1E7-4DD8-B43A-43A018F705A8}"/>
              </a:ext>
            </a:extLst>
          </p:cNvPr>
          <p:cNvSpPr txBox="1"/>
          <p:nvPr/>
        </p:nvSpPr>
        <p:spPr>
          <a:xfrm>
            <a:off x="10841489" y="1855338"/>
            <a:ext cx="58862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" dirty="0"/>
              <a:t>102 Hz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F5FAB3AD-8FDE-4C8E-A9AD-3CD67ED9AA88}"/>
              </a:ext>
            </a:extLst>
          </p:cNvPr>
          <p:cNvSpPr txBox="1">
            <a:spLocks/>
          </p:cNvSpPr>
          <p:nvPr/>
        </p:nvSpPr>
        <p:spPr bwMode="auto">
          <a:xfrm>
            <a:off x="3122166" y="4660568"/>
            <a:ext cx="6150678" cy="1421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55000" lnSpcReduction="20000"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Next PPU model (4-4-18)</a:t>
            </a:r>
          </a:p>
          <a:p>
            <a:pPr lvl="1"/>
            <a:r>
              <a:rPr lang="en-US" dirty="0"/>
              <a:t>Increased corner taper to improve shear flow</a:t>
            </a:r>
          </a:p>
          <a:p>
            <a:pPr lvl="1"/>
            <a:r>
              <a:rPr lang="en-US" dirty="0"/>
              <a:t>Features to reduce fabrication difficulty</a:t>
            </a:r>
          </a:p>
          <a:p>
            <a:pPr lvl="1"/>
            <a:r>
              <a:rPr lang="en-US" dirty="0"/>
              <a:t>Welded inner window</a:t>
            </a:r>
          </a:p>
          <a:p>
            <a:pPr lvl="1"/>
            <a:r>
              <a:rPr lang="en-US" dirty="0"/>
              <a:t>Looking at option for simplified gas injection into jet flow channels by tube with holes instead of inner window gas wall design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176EC01-0A9E-47B8-B89A-BDA1E636D8E8}"/>
              </a:ext>
            </a:extLst>
          </p:cNvPr>
          <p:cNvCxnSpPr>
            <a:cxnSpLocks/>
          </p:cNvCxnSpPr>
          <p:nvPr/>
        </p:nvCxnSpPr>
        <p:spPr>
          <a:xfrm flipV="1">
            <a:off x="7929544" y="2259321"/>
            <a:ext cx="1470595" cy="7390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4547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  <p:bldP spid="21" grpId="0"/>
      <p:bldP spid="2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A7E2E-6DC1-499E-A075-DE07ABC57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88" y="178721"/>
            <a:ext cx="11422261" cy="929485"/>
          </a:xfrm>
        </p:spPr>
        <p:txBody>
          <a:bodyPr/>
          <a:lstStyle/>
          <a:p>
            <a:r>
              <a:rPr lang="en-US" dirty="0"/>
              <a:t>PPU Target Progress – </a:t>
            </a:r>
            <a:br>
              <a:rPr lang="en-US" dirty="0"/>
            </a:br>
            <a:r>
              <a:rPr lang="en-US" dirty="0"/>
              <a:t>Automated Design Exploration (ADE) Studies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29B4E6-31EA-47CB-A2A8-162426797F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473" y="1631182"/>
            <a:ext cx="7683344" cy="4363842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Capability that automates pulse simulation over multiple design variables has been sufficiently developed to ‘production’ status </a:t>
            </a:r>
          </a:p>
          <a:p>
            <a:r>
              <a:rPr lang="en-US" dirty="0"/>
              <a:t>Results point to promising feature combinations for reducing pulse response stress, hence improving fatigue life margin </a:t>
            </a:r>
          </a:p>
          <a:p>
            <a:r>
              <a:rPr lang="en-US" dirty="0"/>
              <a:t>Outcome is not a final design – rather – results of DES influence design choices to pursue in detail with conventional approach </a:t>
            </a:r>
          </a:p>
          <a:p>
            <a:r>
              <a:rPr lang="en-US" dirty="0"/>
              <a:t>Recently: simulations up to 600 </a:t>
            </a:r>
            <a:r>
              <a:rPr lang="en-US" dirty="0">
                <a:sym typeface="Symbol" panose="05050102010706020507" pitchFamily="18" charset="2"/>
              </a:rPr>
              <a:t></a:t>
            </a:r>
            <a:r>
              <a:rPr lang="en-US" dirty="0"/>
              <a:t>s (December 2017 concept) with 48 design points evaluated</a:t>
            </a:r>
          </a:p>
          <a:p>
            <a:r>
              <a:rPr lang="en-US" dirty="0"/>
              <a:t>Features examined:</a:t>
            </a:r>
          </a:p>
          <a:p>
            <a:pPr lvl="1"/>
            <a:r>
              <a:rPr lang="en-US" dirty="0"/>
              <a:t>Baffle length  </a:t>
            </a:r>
          </a:p>
          <a:p>
            <a:pPr lvl="1"/>
            <a:r>
              <a:rPr lang="en-US" dirty="0"/>
              <a:t>Baffle lateral distance</a:t>
            </a:r>
          </a:p>
          <a:p>
            <a:pPr lvl="1"/>
            <a:r>
              <a:rPr lang="en-US" dirty="0"/>
              <a:t>Baffle radius</a:t>
            </a:r>
          </a:p>
          <a:p>
            <a:r>
              <a:rPr lang="en-US" dirty="0"/>
              <a:t>Meshing, pulse loading, boundary conditions: all automated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C9B4BB-D612-4D61-90DD-DB8C8CC398CB}"/>
              </a:ext>
            </a:extLst>
          </p:cNvPr>
          <p:cNvSpPr txBox="1"/>
          <p:nvPr/>
        </p:nvSpPr>
        <p:spPr>
          <a:xfrm>
            <a:off x="8657368" y="1041481"/>
            <a:ext cx="2971800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b="1" dirty="0">
                <a:latin typeface="Calibri" panose="020F0502020204030204" pitchFamily="34" charset="0"/>
              </a:rPr>
              <a:t>Design exploration features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E1266C-8E9B-4387-8181-D88ABFB1E3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664" y="1429243"/>
            <a:ext cx="3735208" cy="22024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7AEC8D-89D0-4F99-9B15-E10C7040BF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032" y="3813103"/>
            <a:ext cx="4149517" cy="2448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3302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402D6-717A-47D9-836D-ED69FC972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836" y="175178"/>
            <a:ext cx="11422261" cy="929485"/>
          </a:xfrm>
        </p:spPr>
        <p:txBody>
          <a:bodyPr/>
          <a:lstStyle/>
          <a:p>
            <a:r>
              <a:rPr lang="en-US" dirty="0">
                <a:solidFill>
                  <a:srgbClr val="006C3A"/>
                </a:solidFill>
              </a:rPr>
              <a:t>Recent design exploration outcome is encouraging that technique will improve PPU target pulse fatigue life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763FD9-2711-4376-9460-3D99394031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472" y="1186375"/>
            <a:ext cx="11369809" cy="1044317"/>
          </a:xfrm>
        </p:spPr>
        <p:txBody>
          <a:bodyPr/>
          <a:lstStyle/>
          <a:p>
            <a:r>
              <a:rPr lang="en-US" dirty="0"/>
              <a:t>Minimum of maximum stresses found by DES was </a:t>
            </a:r>
            <a:r>
              <a:rPr lang="en-US" b="1" dirty="0"/>
              <a:t>30% less </a:t>
            </a:r>
            <a:r>
              <a:rPr lang="en-US" dirty="0"/>
              <a:t>than maximum stress found in baseline version of December 2017 model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C763FD9-2711-4376-9460-3D99394031C2}"/>
              </a:ext>
            </a:extLst>
          </p:cNvPr>
          <p:cNvSpPr txBox="1">
            <a:spLocks/>
          </p:cNvSpPr>
          <p:nvPr/>
        </p:nvSpPr>
        <p:spPr bwMode="auto">
          <a:xfrm>
            <a:off x="344288" y="5088250"/>
            <a:ext cx="11369809" cy="1173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85000" lnSpcReduction="10000"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Next iteration will use more current concept for model baseline and feed outcomes back into conventional design effort</a:t>
            </a:r>
          </a:p>
          <a:p>
            <a:r>
              <a:rPr lang="en-US" dirty="0"/>
              <a:t>Will continue DES for PPU for another 6 months as preliminary design matures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67116C5-4BF0-49C3-BD47-82930B6BAF7C}"/>
              </a:ext>
            </a:extLst>
          </p:cNvPr>
          <p:cNvGrpSpPr/>
          <p:nvPr/>
        </p:nvGrpSpPr>
        <p:grpSpPr>
          <a:xfrm>
            <a:off x="1377690" y="2264059"/>
            <a:ext cx="3326595" cy="2601076"/>
            <a:chOff x="1173899" y="2049356"/>
            <a:chExt cx="3760974" cy="294071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D8FD71B-0264-4316-B678-B58634E58B4E}"/>
                </a:ext>
              </a:extLst>
            </p:cNvPr>
            <p:cNvGrpSpPr/>
            <p:nvPr/>
          </p:nvGrpSpPr>
          <p:grpSpPr>
            <a:xfrm>
              <a:off x="1173899" y="2049356"/>
              <a:ext cx="3760974" cy="2626360"/>
              <a:chOff x="8236627" y="2049356"/>
              <a:chExt cx="3760974" cy="2626360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12E3C759-FEF8-4382-A93F-EFFBB87095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36627" y="2049356"/>
                <a:ext cx="3760974" cy="2626360"/>
              </a:xfrm>
              <a:prstGeom prst="rect">
                <a:avLst/>
              </a:prstGeom>
            </p:spPr>
          </p:pic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B4C5EA04-703A-46C5-8E44-4B502185EC4F}"/>
                  </a:ext>
                </a:extLst>
              </p:cNvPr>
              <p:cNvCxnSpPr/>
              <p:nvPr/>
            </p:nvCxnSpPr>
            <p:spPr>
              <a:xfrm flipV="1">
                <a:off x="10640171" y="4068159"/>
                <a:ext cx="500932" cy="540689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48DDAD40-6514-4F14-AF7B-6FD31E4D219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9149654" y="4025827"/>
                <a:ext cx="377547" cy="398886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5A3D768-5018-4DA9-AC46-15A52A470BEB}"/>
                </a:ext>
              </a:extLst>
            </p:cNvPr>
            <p:cNvSpPr txBox="1"/>
            <p:nvPr/>
          </p:nvSpPr>
          <p:spPr>
            <a:xfrm>
              <a:off x="2105519" y="4713440"/>
              <a:ext cx="1897733" cy="276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100" dirty="0"/>
                <a:t>Example result surface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4CFF015-AC51-4DF8-8436-93AB2D52CEAF}"/>
              </a:ext>
            </a:extLst>
          </p:cNvPr>
          <p:cNvGrpSpPr/>
          <p:nvPr/>
        </p:nvGrpSpPr>
        <p:grpSpPr>
          <a:xfrm>
            <a:off x="4852426" y="1955551"/>
            <a:ext cx="7037823" cy="3193942"/>
            <a:chOff x="4852426" y="1955551"/>
            <a:chExt cx="7037823" cy="319394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C49681A-4B8D-41E6-94A2-343951F2D6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9608" y="1955551"/>
              <a:ext cx="2693844" cy="1588430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B8AD2EF3-3062-4CD7-B8E1-11D6D3BF7C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7824" y="3549276"/>
              <a:ext cx="2712425" cy="1600217"/>
            </a:xfrm>
            <a:prstGeom prst="rect">
              <a:avLst/>
            </a:prstGeom>
          </p:spPr>
        </p:pic>
        <p:sp>
          <p:nvSpPr>
            <p:cNvPr id="23" name="Title 4">
              <a:extLst>
                <a:ext uri="{FF2B5EF4-FFF2-40B4-BE49-F238E27FC236}">
                  <a16:creationId xmlns:a16="http://schemas.microsoft.com/office/drawing/2014/main" id="{5D2C9225-584B-4045-9C40-F16FD083ED5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289855" y="4425102"/>
              <a:ext cx="1775938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1pPr>
              <a:lvl2pPr algn="l" rtl="0" eaLnBrk="1" fontAlgn="base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6C3A"/>
                  </a:solidFill>
                  <a:latin typeface="Arial Black" pitchFamily="34" charset="0"/>
                </a:defRPr>
              </a:lvl2pPr>
              <a:lvl3pPr algn="l" rtl="0" eaLnBrk="1" fontAlgn="base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6C3A"/>
                  </a:solidFill>
                  <a:latin typeface="Arial Black" pitchFamily="34" charset="0"/>
                </a:defRPr>
              </a:lvl3pPr>
              <a:lvl4pPr algn="l" rtl="0" eaLnBrk="1" fontAlgn="base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6C3A"/>
                  </a:solidFill>
                  <a:latin typeface="Arial Black" pitchFamily="34" charset="0"/>
                </a:defRPr>
              </a:lvl4pPr>
              <a:lvl5pPr algn="l" rtl="0" eaLnBrk="1" fontAlgn="base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6C3A"/>
                  </a:solidFill>
                  <a:latin typeface="Arial Black" pitchFamily="34" charset="0"/>
                </a:defRPr>
              </a:lvl5pPr>
              <a:lvl6pPr marL="457200" algn="l" rtl="0" eaLnBrk="1" fontAlgn="base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6C3A"/>
                  </a:solidFill>
                  <a:latin typeface="Arial Black" pitchFamily="34" charset="0"/>
                </a:defRPr>
              </a:lvl6pPr>
              <a:lvl7pPr marL="914400" algn="l" rtl="0" eaLnBrk="1" fontAlgn="base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6C3A"/>
                  </a:solidFill>
                  <a:latin typeface="Arial Black" pitchFamily="34" charset="0"/>
                </a:defRPr>
              </a:lvl7pPr>
              <a:lvl8pPr marL="1371600" algn="l" rtl="0" eaLnBrk="1" fontAlgn="base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6C3A"/>
                  </a:solidFill>
                  <a:latin typeface="Arial Black" pitchFamily="34" charset="0"/>
                </a:defRPr>
              </a:lvl8pPr>
              <a:lvl9pPr marL="1828800" algn="l" rtl="0" eaLnBrk="1" fontAlgn="base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6C3A"/>
                  </a:solidFill>
                  <a:latin typeface="Arial Black" pitchFamily="34" charset="0"/>
                </a:defRPr>
              </a:lvl9pPr>
            </a:lstStyle>
            <a:p>
              <a:pPr algn="ctr">
                <a:lnSpc>
                  <a:spcPct val="100000"/>
                </a:lnSpc>
              </a:pPr>
              <a:r>
                <a:rPr lang="en-US" sz="1000" dirty="0">
                  <a:solidFill>
                    <a:schemeClr val="tx1"/>
                  </a:solidFill>
                  <a:cs typeface="Arial" panose="020B0604020202020204" pitchFamily="34" charset="0"/>
                </a:rPr>
                <a:t>Optimized geometry </a:t>
              </a: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528D72D-F4A1-4DCA-AD4B-E4FF0B7365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01" b="8393"/>
            <a:stretch/>
          </p:blipFill>
          <p:spPr>
            <a:xfrm>
              <a:off x="5842710" y="3639161"/>
              <a:ext cx="2936328" cy="1436194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918ACC6E-4651-49A1-B9ED-301A513DA2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13" b="3873"/>
            <a:stretch/>
          </p:blipFill>
          <p:spPr>
            <a:xfrm>
              <a:off x="5844210" y="2016066"/>
              <a:ext cx="2920702" cy="1530931"/>
            </a:xfrm>
            <a:prstGeom prst="rect">
              <a:avLst/>
            </a:prstGeom>
          </p:spPr>
        </p:pic>
        <p:sp>
          <p:nvSpPr>
            <p:cNvPr id="31" name="Title 4">
              <a:extLst>
                <a:ext uri="{FF2B5EF4-FFF2-40B4-BE49-F238E27FC236}">
                  <a16:creationId xmlns:a16="http://schemas.microsoft.com/office/drawing/2014/main" id="{4081140E-710F-4EC4-8BCD-BC380ED7A704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326113" y="2356075"/>
              <a:ext cx="1398250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1pPr>
              <a:lvl2pPr algn="l" rtl="0" eaLnBrk="1" fontAlgn="base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6C3A"/>
                  </a:solidFill>
                  <a:latin typeface="Arial Black" pitchFamily="34" charset="0"/>
                </a:defRPr>
              </a:lvl2pPr>
              <a:lvl3pPr algn="l" rtl="0" eaLnBrk="1" fontAlgn="base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6C3A"/>
                  </a:solidFill>
                  <a:latin typeface="Arial Black" pitchFamily="34" charset="0"/>
                </a:defRPr>
              </a:lvl3pPr>
              <a:lvl4pPr algn="l" rtl="0" eaLnBrk="1" fontAlgn="base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6C3A"/>
                  </a:solidFill>
                  <a:latin typeface="Arial Black" pitchFamily="34" charset="0"/>
                </a:defRPr>
              </a:lvl4pPr>
              <a:lvl5pPr algn="l" rtl="0" eaLnBrk="1" fontAlgn="base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6C3A"/>
                  </a:solidFill>
                  <a:latin typeface="Arial Black" pitchFamily="34" charset="0"/>
                </a:defRPr>
              </a:lvl5pPr>
              <a:lvl6pPr marL="457200" algn="l" rtl="0" eaLnBrk="1" fontAlgn="base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6C3A"/>
                  </a:solidFill>
                  <a:latin typeface="Arial Black" pitchFamily="34" charset="0"/>
                </a:defRPr>
              </a:lvl6pPr>
              <a:lvl7pPr marL="914400" algn="l" rtl="0" eaLnBrk="1" fontAlgn="base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6C3A"/>
                  </a:solidFill>
                  <a:latin typeface="Arial Black" pitchFamily="34" charset="0"/>
                </a:defRPr>
              </a:lvl7pPr>
              <a:lvl8pPr marL="1371600" algn="l" rtl="0" eaLnBrk="1" fontAlgn="base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6C3A"/>
                  </a:solidFill>
                  <a:latin typeface="Arial Black" pitchFamily="34" charset="0"/>
                </a:defRPr>
              </a:lvl8pPr>
              <a:lvl9pPr marL="1828800" algn="l" rtl="0" eaLnBrk="1" fontAlgn="base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6C3A"/>
                  </a:solidFill>
                  <a:latin typeface="Arial Black" pitchFamily="34" charset="0"/>
                </a:defRPr>
              </a:lvl9pPr>
            </a:lstStyle>
            <a:p>
              <a:pPr algn="ctr">
                <a:lnSpc>
                  <a:spcPct val="100000"/>
                </a:lnSpc>
              </a:pPr>
              <a:r>
                <a:rPr lang="en-US" sz="1000" dirty="0">
                  <a:solidFill>
                    <a:schemeClr val="tx1"/>
                  </a:solidFill>
                  <a:cs typeface="Arial" panose="020B0604020202020204" pitchFamily="34" charset="0"/>
                </a:rPr>
                <a:t>Baseline geometry </a:t>
              </a:r>
            </a:p>
          </p:txBody>
        </p:sp>
        <p:sp>
          <p:nvSpPr>
            <p:cNvPr id="32" name="Title 4">
              <a:extLst>
                <a:ext uri="{FF2B5EF4-FFF2-40B4-BE49-F238E27FC236}">
                  <a16:creationId xmlns:a16="http://schemas.microsoft.com/office/drawing/2014/main" id="{797323A1-F97B-4834-9B8A-C70C2681CE8B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852427" y="2160425"/>
              <a:ext cx="1324597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1pPr>
              <a:lvl2pPr algn="l" rtl="0" eaLnBrk="1" fontAlgn="base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6C3A"/>
                  </a:solidFill>
                  <a:latin typeface="Arial Black" pitchFamily="34" charset="0"/>
                </a:defRPr>
              </a:lvl2pPr>
              <a:lvl3pPr algn="l" rtl="0" eaLnBrk="1" fontAlgn="base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6C3A"/>
                  </a:solidFill>
                  <a:latin typeface="Arial Black" pitchFamily="34" charset="0"/>
                </a:defRPr>
              </a:lvl3pPr>
              <a:lvl4pPr algn="l" rtl="0" eaLnBrk="1" fontAlgn="base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6C3A"/>
                  </a:solidFill>
                  <a:latin typeface="Arial Black" pitchFamily="34" charset="0"/>
                </a:defRPr>
              </a:lvl4pPr>
              <a:lvl5pPr algn="l" rtl="0" eaLnBrk="1" fontAlgn="base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6C3A"/>
                  </a:solidFill>
                  <a:latin typeface="Arial Black" pitchFamily="34" charset="0"/>
                </a:defRPr>
              </a:lvl5pPr>
              <a:lvl6pPr marL="457200" algn="l" rtl="0" eaLnBrk="1" fontAlgn="base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6C3A"/>
                  </a:solidFill>
                  <a:latin typeface="Arial Black" pitchFamily="34" charset="0"/>
                </a:defRPr>
              </a:lvl6pPr>
              <a:lvl7pPr marL="914400" algn="l" rtl="0" eaLnBrk="1" fontAlgn="base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6C3A"/>
                  </a:solidFill>
                  <a:latin typeface="Arial Black" pitchFamily="34" charset="0"/>
                </a:defRPr>
              </a:lvl7pPr>
              <a:lvl8pPr marL="1371600" algn="l" rtl="0" eaLnBrk="1" fontAlgn="base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6C3A"/>
                  </a:solidFill>
                  <a:latin typeface="Arial Black" pitchFamily="34" charset="0"/>
                </a:defRPr>
              </a:lvl8pPr>
              <a:lvl9pPr marL="1828800" algn="l" rtl="0" eaLnBrk="1" fontAlgn="base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6C3A"/>
                  </a:solidFill>
                  <a:latin typeface="Arial Black" pitchFamily="34" charset="0"/>
                </a:defRPr>
              </a:lvl9pPr>
            </a:lstStyle>
            <a:p>
              <a:pPr algn="ctr">
                <a:lnSpc>
                  <a:spcPct val="100000"/>
                </a:lnSpc>
              </a:pPr>
              <a:r>
                <a:rPr lang="en-US" sz="1200" dirty="0">
                  <a:solidFill>
                    <a:schemeClr val="tx1"/>
                  </a:solidFill>
                  <a:cs typeface="Arial" panose="020B0604020202020204" pitchFamily="34" charset="0"/>
                  <a:sym typeface="Symbol" panose="05050102010706020507" pitchFamily="18" charset="2"/>
                </a:rPr>
                <a:t></a:t>
              </a:r>
              <a:r>
                <a:rPr lang="en-US" sz="1200" baseline="-25000" dirty="0">
                  <a:solidFill>
                    <a:schemeClr val="tx1"/>
                  </a:solidFill>
                  <a:cs typeface="Arial" panose="020B0604020202020204" pitchFamily="34" charset="0"/>
                  <a:sym typeface="Symbol" panose="05050102010706020507" pitchFamily="18" charset="2"/>
                </a:rPr>
                <a:t>max</a:t>
              </a:r>
              <a:r>
                <a:rPr lang="en-US" sz="1200" dirty="0">
                  <a:solidFill>
                    <a:schemeClr val="tx1"/>
                  </a:solidFill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1100" dirty="0">
                  <a:solidFill>
                    <a:schemeClr val="tx1"/>
                  </a:solidFill>
                  <a:cs typeface="Arial" panose="020B0604020202020204" pitchFamily="34" charset="0"/>
                  <a:sym typeface="Symbol" panose="05050102010706020507" pitchFamily="18" charset="2"/>
                </a:rPr>
                <a:t>= 233 MPa</a:t>
              </a:r>
              <a:endParaRPr lang="en-US" sz="1100" dirty="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3" name="Title 4">
              <a:extLst>
                <a:ext uri="{FF2B5EF4-FFF2-40B4-BE49-F238E27FC236}">
                  <a16:creationId xmlns:a16="http://schemas.microsoft.com/office/drawing/2014/main" id="{EFD57500-C109-4005-A71C-FD4E88257F8E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852426" y="3692819"/>
              <a:ext cx="1324597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1pPr>
              <a:lvl2pPr algn="l" rtl="0" eaLnBrk="1" fontAlgn="base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6C3A"/>
                  </a:solidFill>
                  <a:latin typeface="Arial Black" pitchFamily="34" charset="0"/>
                </a:defRPr>
              </a:lvl2pPr>
              <a:lvl3pPr algn="l" rtl="0" eaLnBrk="1" fontAlgn="base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6C3A"/>
                  </a:solidFill>
                  <a:latin typeface="Arial Black" pitchFamily="34" charset="0"/>
                </a:defRPr>
              </a:lvl3pPr>
              <a:lvl4pPr algn="l" rtl="0" eaLnBrk="1" fontAlgn="base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6C3A"/>
                  </a:solidFill>
                  <a:latin typeface="Arial Black" pitchFamily="34" charset="0"/>
                </a:defRPr>
              </a:lvl4pPr>
              <a:lvl5pPr algn="l" rtl="0" eaLnBrk="1" fontAlgn="base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6C3A"/>
                  </a:solidFill>
                  <a:latin typeface="Arial Black" pitchFamily="34" charset="0"/>
                </a:defRPr>
              </a:lvl5pPr>
              <a:lvl6pPr marL="457200" algn="l" rtl="0" eaLnBrk="1" fontAlgn="base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6C3A"/>
                  </a:solidFill>
                  <a:latin typeface="Arial Black" pitchFamily="34" charset="0"/>
                </a:defRPr>
              </a:lvl6pPr>
              <a:lvl7pPr marL="914400" algn="l" rtl="0" eaLnBrk="1" fontAlgn="base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6C3A"/>
                  </a:solidFill>
                  <a:latin typeface="Arial Black" pitchFamily="34" charset="0"/>
                </a:defRPr>
              </a:lvl7pPr>
              <a:lvl8pPr marL="1371600" algn="l" rtl="0" eaLnBrk="1" fontAlgn="base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6C3A"/>
                  </a:solidFill>
                  <a:latin typeface="Arial Black" pitchFamily="34" charset="0"/>
                </a:defRPr>
              </a:lvl8pPr>
              <a:lvl9pPr marL="1828800" algn="l" rtl="0" eaLnBrk="1" fontAlgn="base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6C3A"/>
                  </a:solidFill>
                  <a:latin typeface="Arial Black" pitchFamily="34" charset="0"/>
                </a:defRPr>
              </a:lvl9pPr>
            </a:lstStyle>
            <a:p>
              <a:pPr algn="ctr">
                <a:lnSpc>
                  <a:spcPct val="100000"/>
                </a:lnSpc>
              </a:pPr>
              <a:r>
                <a:rPr lang="en-US" sz="1200" dirty="0">
                  <a:solidFill>
                    <a:schemeClr val="tx1"/>
                  </a:solidFill>
                  <a:cs typeface="Arial" panose="020B0604020202020204" pitchFamily="34" charset="0"/>
                  <a:sym typeface="Symbol" panose="05050102010706020507" pitchFamily="18" charset="2"/>
                </a:rPr>
                <a:t></a:t>
              </a:r>
              <a:r>
                <a:rPr lang="en-US" sz="1200" baseline="-25000" dirty="0">
                  <a:solidFill>
                    <a:schemeClr val="tx1"/>
                  </a:solidFill>
                  <a:cs typeface="Arial" panose="020B0604020202020204" pitchFamily="34" charset="0"/>
                  <a:sym typeface="Symbol" panose="05050102010706020507" pitchFamily="18" charset="2"/>
                </a:rPr>
                <a:t>max</a:t>
              </a:r>
              <a:r>
                <a:rPr lang="en-US" sz="1200" dirty="0">
                  <a:solidFill>
                    <a:schemeClr val="tx1"/>
                  </a:solidFill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1100" dirty="0">
                  <a:solidFill>
                    <a:schemeClr val="tx1"/>
                  </a:solidFill>
                  <a:cs typeface="Arial" panose="020B0604020202020204" pitchFamily="34" charset="0"/>
                  <a:sym typeface="Symbol" panose="05050102010706020507" pitchFamily="18" charset="2"/>
                </a:rPr>
                <a:t>= 169 MPa</a:t>
              </a:r>
              <a:endParaRPr lang="en-US" sz="1100" dirty="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1894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199970-BAB4-4376-A8B6-6D139A825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88" y="320040"/>
            <a:ext cx="11422261" cy="929485"/>
          </a:xfrm>
        </p:spPr>
        <p:txBody>
          <a:bodyPr/>
          <a:lstStyle/>
          <a:p>
            <a:r>
              <a:rPr lang="en-US" dirty="0"/>
              <a:t>PPU includes upgrades to the LH</a:t>
            </a:r>
            <a:r>
              <a:rPr lang="en-US" baseline="-25000" dirty="0"/>
              <a:t>2</a:t>
            </a:r>
            <a:r>
              <a:rPr lang="en-US" dirty="0"/>
              <a:t> moderator loops for ortho-to-para catalysis and monitoring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7406AE-A232-4D47-B2EF-B1C8E8B4F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Will provide stable neutron pulse shapes at all times during run cycle with PPU high-power operation  </a:t>
            </a:r>
          </a:p>
          <a:p>
            <a:r>
              <a:rPr lang="en-US" dirty="0"/>
              <a:t>All three LH</a:t>
            </a:r>
            <a:r>
              <a:rPr lang="en-US" baseline="-25000" dirty="0"/>
              <a:t>2</a:t>
            </a:r>
            <a:r>
              <a:rPr lang="en-US" dirty="0"/>
              <a:t> loops will have catalyst added</a:t>
            </a:r>
          </a:p>
          <a:p>
            <a:pPr lvl="1"/>
            <a:r>
              <a:rPr lang="en-US" dirty="0"/>
              <a:t>1 decoupled moderator; 2 coupled moderators</a:t>
            </a:r>
          </a:p>
          <a:p>
            <a:pPr lvl="1"/>
            <a:r>
              <a:rPr lang="en-US" dirty="0"/>
              <a:t>Will add to hydrogen inventory, which requires safety assessment </a:t>
            </a:r>
          </a:p>
          <a:p>
            <a:r>
              <a:rPr lang="en-US" dirty="0"/>
              <a:t>Online ortho/para diagnostics will confirm state</a:t>
            </a:r>
          </a:p>
          <a:p>
            <a:pPr lvl="1"/>
            <a:r>
              <a:rPr lang="en-US" dirty="0"/>
              <a:t>Some development is required</a:t>
            </a:r>
          </a:p>
          <a:p>
            <a:r>
              <a:rPr lang="en-US" dirty="0"/>
              <a:t>Formal concurrence from scientific staff is in process </a:t>
            </a:r>
          </a:p>
          <a:p>
            <a:r>
              <a:rPr lang="en-US" dirty="0"/>
              <a:t>Committee comments on this welcome</a:t>
            </a:r>
          </a:p>
        </p:txBody>
      </p:sp>
    </p:spTree>
    <p:extLst>
      <p:ext uri="{BB962C8B-B14F-4D97-AF65-F5344CB8AC3E}">
        <p14:creationId xmlns:p14="http://schemas.microsoft.com/office/powerpoint/2010/main" val="4294591426"/>
      </p:ext>
    </p:extLst>
  </p:cSld>
  <p:clrMapOvr>
    <a:masterClrMapping/>
  </p:clrMapOvr>
  <p:transition spd="slow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267A4AD7-2263-4FD9-B323-CCB04433F241}"/>
              </a:ext>
            </a:extLst>
          </p:cNvPr>
          <p:cNvGrpSpPr/>
          <p:nvPr/>
        </p:nvGrpSpPr>
        <p:grpSpPr>
          <a:xfrm>
            <a:off x="7770256" y="341995"/>
            <a:ext cx="4203157" cy="2916028"/>
            <a:chOff x="7563391" y="3691506"/>
            <a:chExt cx="4203157" cy="2916028"/>
          </a:xfrm>
        </p:grpSpPr>
        <p:pic>
          <p:nvPicPr>
            <p:cNvPr id="5" name="Picture 4" descr="OPAZ_freshModerator2.png">
              <a:extLst>
                <a:ext uri="{FF2B5EF4-FFF2-40B4-BE49-F238E27FC236}">
                  <a16:creationId xmlns:a16="http://schemas.microsoft.com/office/drawing/2014/main" id="{9462C337-3518-499F-839F-16D3E9B1A90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81" t="10114" b="4539"/>
            <a:stretch/>
          </p:blipFill>
          <p:spPr bwMode="auto">
            <a:xfrm>
              <a:off x="7563391" y="3824577"/>
              <a:ext cx="4203157" cy="2782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B73296A4-AEB8-4740-AF94-0C0D4914CED3}"/>
                </a:ext>
              </a:extLst>
            </p:cNvPr>
            <p:cNvSpPr/>
            <p:nvPr/>
          </p:nvSpPr>
          <p:spPr bwMode="auto">
            <a:xfrm>
              <a:off x="8949912" y="4792436"/>
              <a:ext cx="1850272" cy="586946"/>
            </a:xfrm>
            <a:custGeom>
              <a:avLst/>
              <a:gdLst>
                <a:gd name="connsiteX0" fmla="*/ 0 w 1748481"/>
                <a:gd name="connsiteY0" fmla="*/ 0 h 586946"/>
                <a:gd name="connsiteX1" fmla="*/ 512806 w 1748481"/>
                <a:gd name="connsiteY1" fmla="*/ 98854 h 586946"/>
                <a:gd name="connsiteX2" fmla="*/ 926757 w 1748481"/>
                <a:gd name="connsiteY2" fmla="*/ 228600 h 586946"/>
                <a:gd name="connsiteX3" fmla="*/ 1748481 w 1748481"/>
                <a:gd name="connsiteY3" fmla="*/ 586946 h 586946"/>
                <a:gd name="connsiteX4" fmla="*/ 1748481 w 1748481"/>
                <a:gd name="connsiteY4" fmla="*/ 586946 h 586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8481" h="586946">
                  <a:moveTo>
                    <a:pt x="0" y="0"/>
                  </a:moveTo>
                  <a:cubicBezTo>
                    <a:pt x="179173" y="30377"/>
                    <a:pt x="358347" y="60754"/>
                    <a:pt x="512806" y="98854"/>
                  </a:cubicBezTo>
                  <a:cubicBezTo>
                    <a:pt x="667265" y="136954"/>
                    <a:pt x="720811" y="147251"/>
                    <a:pt x="926757" y="228600"/>
                  </a:cubicBezTo>
                  <a:cubicBezTo>
                    <a:pt x="1132703" y="309949"/>
                    <a:pt x="1748481" y="586946"/>
                    <a:pt x="1748481" y="586946"/>
                  </a:cubicBezTo>
                  <a:lnTo>
                    <a:pt x="1748481" y="586946"/>
                  </a:lnTo>
                </a:path>
              </a:pathLst>
            </a:custGeom>
            <a:noFill/>
            <a:ln>
              <a:solidFill>
                <a:srgbClr val="0E31DA"/>
              </a:solidFill>
              <a:prstDash val="dash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B6D91F85-A222-47B8-9C4B-DDBC063ECEFD}"/>
                </a:ext>
              </a:extLst>
            </p:cNvPr>
            <p:cNvSpPr/>
            <p:nvPr/>
          </p:nvSpPr>
          <p:spPr bwMode="auto">
            <a:xfrm>
              <a:off x="8936837" y="4582371"/>
              <a:ext cx="1817581" cy="883508"/>
            </a:xfrm>
            <a:custGeom>
              <a:avLst/>
              <a:gdLst>
                <a:gd name="connsiteX0" fmla="*/ 0 w 1717589"/>
                <a:gd name="connsiteY0" fmla="*/ 0 h 883508"/>
                <a:gd name="connsiteX1" fmla="*/ 210064 w 1717589"/>
                <a:gd name="connsiteY1" fmla="*/ 339811 h 883508"/>
                <a:gd name="connsiteX2" fmla="*/ 537519 w 1717589"/>
                <a:gd name="connsiteY2" fmla="*/ 451022 h 883508"/>
                <a:gd name="connsiteX3" fmla="*/ 976183 w 1717589"/>
                <a:gd name="connsiteY3" fmla="*/ 562233 h 883508"/>
                <a:gd name="connsiteX4" fmla="*/ 1717589 w 1717589"/>
                <a:gd name="connsiteY4" fmla="*/ 883508 h 883508"/>
                <a:gd name="connsiteX5" fmla="*/ 1717589 w 1717589"/>
                <a:gd name="connsiteY5" fmla="*/ 883508 h 883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7589" h="883508">
                  <a:moveTo>
                    <a:pt x="0" y="0"/>
                  </a:moveTo>
                  <a:cubicBezTo>
                    <a:pt x="60239" y="132320"/>
                    <a:pt x="120478" y="264641"/>
                    <a:pt x="210064" y="339811"/>
                  </a:cubicBezTo>
                  <a:cubicBezTo>
                    <a:pt x="299650" y="414981"/>
                    <a:pt x="409833" y="413952"/>
                    <a:pt x="537519" y="451022"/>
                  </a:cubicBezTo>
                  <a:cubicBezTo>
                    <a:pt x="665205" y="488092"/>
                    <a:pt x="779505" y="490152"/>
                    <a:pt x="976183" y="562233"/>
                  </a:cubicBezTo>
                  <a:cubicBezTo>
                    <a:pt x="1172861" y="634314"/>
                    <a:pt x="1717589" y="883508"/>
                    <a:pt x="1717589" y="883508"/>
                  </a:cubicBezTo>
                  <a:lnTo>
                    <a:pt x="1717589" y="883508"/>
                  </a:lnTo>
                </a:path>
              </a:pathLst>
            </a:custGeom>
            <a:noFill/>
            <a:ln>
              <a:solidFill>
                <a:srgbClr val="FF0000"/>
              </a:solidFill>
              <a:prstDash val="dash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8" name="TextBox 11">
              <a:extLst>
                <a:ext uri="{FF2B5EF4-FFF2-40B4-BE49-F238E27FC236}">
                  <a16:creationId xmlns:a16="http://schemas.microsoft.com/office/drawing/2014/main" id="{9EA59937-7223-4990-BA9F-1EDC42001B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80306" y="3691506"/>
              <a:ext cx="2569325" cy="341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en-US" altLang="en-US" dirty="0"/>
                <a:t>TOPAZ Beam Monitor</a:t>
              </a:r>
            </a:p>
          </p:txBody>
        </p:sp>
        <p:sp>
          <p:nvSpPr>
            <p:cNvPr id="9" name="Freeform 3">
              <a:extLst>
                <a:ext uri="{FF2B5EF4-FFF2-40B4-BE49-F238E27FC236}">
                  <a16:creationId xmlns:a16="http://schemas.microsoft.com/office/drawing/2014/main" id="{FAD9AB93-08D9-49D0-802D-8E800C2A4953}"/>
                </a:ext>
              </a:extLst>
            </p:cNvPr>
            <p:cNvSpPr/>
            <p:nvPr/>
          </p:nvSpPr>
          <p:spPr bwMode="auto">
            <a:xfrm>
              <a:off x="8940926" y="4968005"/>
              <a:ext cx="1847911" cy="552450"/>
            </a:xfrm>
            <a:custGeom>
              <a:avLst/>
              <a:gdLst>
                <a:gd name="connsiteX0" fmla="*/ 0 w 1746250"/>
                <a:gd name="connsiteY0" fmla="*/ 0 h 552450"/>
                <a:gd name="connsiteX1" fmla="*/ 482600 w 1746250"/>
                <a:gd name="connsiteY1" fmla="*/ 266700 h 552450"/>
                <a:gd name="connsiteX2" fmla="*/ 939800 w 1746250"/>
                <a:gd name="connsiteY2" fmla="*/ 384175 h 552450"/>
                <a:gd name="connsiteX3" fmla="*/ 1746250 w 1746250"/>
                <a:gd name="connsiteY3" fmla="*/ 552450 h 552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46250" h="552450">
                  <a:moveTo>
                    <a:pt x="0" y="0"/>
                  </a:moveTo>
                  <a:cubicBezTo>
                    <a:pt x="162983" y="101335"/>
                    <a:pt x="325967" y="202671"/>
                    <a:pt x="482600" y="266700"/>
                  </a:cubicBezTo>
                  <a:cubicBezTo>
                    <a:pt x="639233" y="330729"/>
                    <a:pt x="729192" y="336550"/>
                    <a:pt x="939800" y="384175"/>
                  </a:cubicBezTo>
                  <a:cubicBezTo>
                    <a:pt x="1150408" y="431800"/>
                    <a:pt x="1746250" y="552450"/>
                    <a:pt x="1746250" y="552450"/>
                  </a:cubicBezTo>
                </a:path>
              </a:pathLst>
            </a:custGeom>
            <a:noFill/>
            <a:ln>
              <a:solidFill>
                <a:schemeClr val="tx1"/>
              </a:solidFill>
              <a:prstDash val="dash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342CEC7-18B0-4F4E-B29B-C0312A39C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340" y="320040"/>
            <a:ext cx="7845555" cy="824841"/>
          </a:xfrm>
        </p:spPr>
        <p:txBody>
          <a:bodyPr/>
          <a:lstStyle/>
          <a:p>
            <a:r>
              <a:rPr lang="en-US" altLang="en-US" sz="2800" dirty="0"/>
              <a:t>Motivation for LH</a:t>
            </a:r>
            <a:r>
              <a:rPr lang="en-US" altLang="en-US" sz="2800" baseline="-25000" dirty="0"/>
              <a:t>2</a:t>
            </a:r>
            <a:r>
              <a:rPr lang="en-US" altLang="en-US" sz="2800" dirty="0"/>
              <a:t> ortho-to-para catalysis:</a:t>
            </a:r>
            <a:br>
              <a:rPr lang="en-US" altLang="en-US" sz="2800" dirty="0"/>
            </a:br>
            <a:r>
              <a:rPr lang="en-US" altLang="en-US" sz="2800" u="sng" dirty="0"/>
              <a:t>Stable beam characteristics </a:t>
            </a:r>
            <a:r>
              <a:rPr lang="en-US" altLang="en-US" sz="2800" dirty="0"/>
              <a:t>vs. time  </a:t>
            </a:r>
            <a:endParaRPr lang="en-US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E07D69-7FE6-4553-9AFD-ED1B7746F1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342" y="1618494"/>
            <a:ext cx="6738492" cy="4209812"/>
          </a:xfrm>
        </p:spPr>
        <p:txBody>
          <a:bodyPr>
            <a:normAutofit/>
          </a:bodyPr>
          <a:lstStyle/>
          <a:p>
            <a:r>
              <a:rPr lang="en-US" altLang="en-US" dirty="0"/>
              <a:t>Moderator characteristics change with age of LH</a:t>
            </a:r>
            <a:r>
              <a:rPr lang="en-US" altLang="en-US" baseline="-25000" dirty="0"/>
              <a:t>2</a:t>
            </a:r>
            <a:r>
              <a:rPr lang="en-US" altLang="en-US" dirty="0"/>
              <a:t> and with operating power</a:t>
            </a:r>
          </a:p>
          <a:p>
            <a:r>
              <a:rPr lang="en-US" altLang="en-US" dirty="0"/>
              <a:t>Some instruments see temporal changes in moderator performance  </a:t>
            </a:r>
          </a:p>
          <a:p>
            <a:r>
              <a:rPr lang="en-US" altLang="en-US" b="1" dirty="0"/>
              <a:t>Implementing a catalyst into the hydrogen loop will enforce fast conversion and stabilize the ortho/para ratio  </a:t>
            </a:r>
          </a:p>
        </p:txBody>
      </p:sp>
      <p:grpSp>
        <p:nvGrpSpPr>
          <p:cNvPr id="529" name="Group 528">
            <a:extLst>
              <a:ext uri="{FF2B5EF4-FFF2-40B4-BE49-F238E27FC236}">
                <a16:creationId xmlns:a16="http://schemas.microsoft.com/office/drawing/2014/main" id="{85B20B52-332D-4D8A-B774-56030573C510}"/>
              </a:ext>
            </a:extLst>
          </p:cNvPr>
          <p:cNvGrpSpPr/>
          <p:nvPr/>
        </p:nvGrpSpPr>
        <p:grpSpPr>
          <a:xfrm>
            <a:off x="7726552" y="3345807"/>
            <a:ext cx="4114800" cy="2910113"/>
            <a:chOff x="7726552" y="3345807"/>
            <a:chExt cx="4114800" cy="2910113"/>
          </a:xfrm>
        </p:grpSpPr>
        <p:pic>
          <p:nvPicPr>
            <p:cNvPr id="1534" name="7DFBD282-6E3D-4849-87D5-4ABFD9A688A5" descr="95C286A3-1E36-429E-A4F5-B8B9C6B4A89B@ornl">
              <a:extLst>
                <a:ext uri="{FF2B5EF4-FFF2-40B4-BE49-F238E27FC236}">
                  <a16:creationId xmlns:a16="http://schemas.microsoft.com/office/drawing/2014/main" id="{5F5BCCEC-8490-4AA4-9320-9284F521E2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26552" y="3345807"/>
              <a:ext cx="4114800" cy="2910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7" name="Picture 526">
              <a:extLst>
                <a:ext uri="{FF2B5EF4-FFF2-40B4-BE49-F238E27FC236}">
                  <a16:creationId xmlns:a16="http://schemas.microsoft.com/office/drawing/2014/main" id="{B2105B7E-F059-41C4-A9DB-162C95381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43702" y="4274734"/>
              <a:ext cx="2449330" cy="1155233"/>
            </a:xfrm>
            <a:prstGeom prst="rect">
              <a:avLst/>
            </a:prstGeom>
          </p:spPr>
        </p:pic>
      </p:grpSp>
      <p:grpSp>
        <p:nvGrpSpPr>
          <p:cNvPr id="537" name="Group 536">
            <a:extLst>
              <a:ext uri="{FF2B5EF4-FFF2-40B4-BE49-F238E27FC236}">
                <a16:creationId xmlns:a16="http://schemas.microsoft.com/office/drawing/2014/main" id="{323E611F-ABB8-4C2D-9AA8-3392AE628C71}"/>
              </a:ext>
            </a:extLst>
          </p:cNvPr>
          <p:cNvGrpSpPr/>
          <p:nvPr/>
        </p:nvGrpSpPr>
        <p:grpSpPr>
          <a:xfrm>
            <a:off x="8518578" y="2435290"/>
            <a:ext cx="1353255" cy="379583"/>
            <a:chOff x="8518578" y="2435290"/>
            <a:chExt cx="1353255" cy="379583"/>
          </a:xfrm>
        </p:grpSpPr>
        <p:cxnSp>
          <p:nvCxnSpPr>
            <p:cNvPr id="531" name="Straight Connector 530">
              <a:extLst>
                <a:ext uri="{FF2B5EF4-FFF2-40B4-BE49-F238E27FC236}">
                  <a16:creationId xmlns:a16="http://schemas.microsoft.com/office/drawing/2014/main" id="{3260E5DD-5683-42ED-988B-44EB8199970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05833" y="2435290"/>
              <a:ext cx="0" cy="250317"/>
            </a:xfrm>
            <a:prstGeom prst="line">
              <a:avLst/>
            </a:prstGeom>
            <a:ln w="127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4" name="TextBox 533">
              <a:extLst>
                <a:ext uri="{FF2B5EF4-FFF2-40B4-BE49-F238E27FC236}">
                  <a16:creationId xmlns:a16="http://schemas.microsoft.com/office/drawing/2014/main" id="{0629A122-CE5D-4F3F-B8D0-0EBC79F10639}"/>
                </a:ext>
              </a:extLst>
            </p:cNvPr>
            <p:cNvSpPr txBox="1"/>
            <p:nvPr/>
          </p:nvSpPr>
          <p:spPr>
            <a:xfrm>
              <a:off x="8518578" y="2556341"/>
              <a:ext cx="1353255" cy="2585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200" dirty="0"/>
                <a:t>CMS LH</a:t>
              </a:r>
              <a:r>
                <a:rPr lang="en-US" sz="1200" baseline="-25000" dirty="0"/>
                <a:t>2</a:t>
              </a:r>
              <a:r>
                <a:rPr lang="en-US" sz="1200" dirty="0"/>
                <a:t> vented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96629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91A07B-CC16-4099-A51A-213643AD7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88" y="320040"/>
            <a:ext cx="11422261" cy="510909"/>
          </a:xfrm>
        </p:spPr>
        <p:txBody>
          <a:bodyPr/>
          <a:lstStyle/>
          <a:p>
            <a:r>
              <a:rPr lang="en-US" dirty="0"/>
              <a:t>PPU P.5 – FTS Systems scope is more than the target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5A80E-F481-4438-9F4D-0D99F3EE4D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472" y="830949"/>
            <a:ext cx="11369809" cy="1920240"/>
          </a:xfrm>
        </p:spPr>
        <p:txBody>
          <a:bodyPr/>
          <a:lstStyle/>
          <a:p>
            <a:r>
              <a:rPr lang="en-US" dirty="0"/>
              <a:t>Requirement is to assure reliable operation of the First Target Station at 1.3 GeV, for at least 2.0 MW, at 60 Hz</a:t>
            </a:r>
          </a:p>
          <a:p>
            <a:r>
              <a:rPr lang="en-US" dirty="0"/>
              <a:t>Target consumption rate of no more than 4 per year </a:t>
            </a:r>
          </a:p>
          <a:p>
            <a:pPr lvl="1"/>
            <a:r>
              <a:rPr lang="en-US" dirty="0"/>
              <a:t>1,250 hours per target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9036BA-CB85-4A06-89C6-5039015EB7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103"/>
          <a:stretch/>
        </p:blipFill>
        <p:spPr>
          <a:xfrm>
            <a:off x="2154012" y="2178657"/>
            <a:ext cx="8226647" cy="4587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550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199970-BAB4-4376-A8B6-6D139A825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88" y="320040"/>
            <a:ext cx="11422261" cy="510909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7406AE-A232-4D47-B2EF-B1C8E8B4F9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472" y="1191888"/>
            <a:ext cx="11369809" cy="491033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2 MW Target development is supported by PPU R&amp;D activities and outcomes from 1.4 MW operations over the next several years</a:t>
            </a:r>
          </a:p>
          <a:p>
            <a:r>
              <a:rPr lang="en-US" dirty="0"/>
              <a:t>Success with GI3 with strain reduction is encouraging that significant pulse fatigue margin can be added to the PPU target design</a:t>
            </a:r>
          </a:p>
          <a:p>
            <a:pPr lvl="1"/>
            <a:r>
              <a:rPr lang="en-US" dirty="0"/>
              <a:t>Higher gas flows were observed to reduce strain more</a:t>
            </a:r>
          </a:p>
          <a:p>
            <a:r>
              <a:rPr lang="en-US" dirty="0"/>
              <a:t>Cavitation erosion mitigation with GI3 was positive, but further work is needed for longer target life and higher power</a:t>
            </a:r>
          </a:p>
          <a:p>
            <a:r>
              <a:rPr lang="en-US" dirty="0"/>
              <a:t>Early deployment of a PPU target is an opportunity to resolve fabrication issues and validate the design, and is the project preference </a:t>
            </a:r>
          </a:p>
          <a:p>
            <a:r>
              <a:rPr lang="en-US" dirty="0"/>
              <a:t>Gas wall development is progressing – tests will begin soon</a:t>
            </a:r>
          </a:p>
          <a:p>
            <a:pPr lvl="1"/>
            <a:r>
              <a:rPr lang="en-US" dirty="0"/>
              <a:t>Design complexity and fabrication risks will be considered in making the design choice for a gas wall in the PPU target </a:t>
            </a:r>
          </a:p>
        </p:txBody>
      </p:sp>
    </p:spTree>
    <p:extLst>
      <p:ext uri="{BB962C8B-B14F-4D97-AF65-F5344CB8AC3E}">
        <p14:creationId xmlns:p14="http://schemas.microsoft.com/office/powerpoint/2010/main" val="2390795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D133C-6302-46DE-BB46-656567258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88" y="320040"/>
            <a:ext cx="11422261" cy="510909"/>
          </a:xfrm>
        </p:spPr>
        <p:txBody>
          <a:bodyPr/>
          <a:lstStyle/>
          <a:p>
            <a:r>
              <a:rPr lang="en-US" dirty="0"/>
              <a:t>PPU P.7.1 – R&amp;D for target gas injection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DB4374-6C3A-483D-A462-74CC669889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472" y="1113183"/>
            <a:ext cx="8200179" cy="508883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PPU gas injection R&amp;D is addressing:</a:t>
            </a:r>
          </a:p>
          <a:p>
            <a:pPr lvl="1"/>
            <a:r>
              <a:rPr lang="en-US" dirty="0"/>
              <a:t>Swirl bubbler design &amp; performance </a:t>
            </a:r>
          </a:p>
          <a:p>
            <a:pPr lvl="1"/>
            <a:r>
              <a:rPr lang="en-US" dirty="0"/>
              <a:t>Bubbler gas rate </a:t>
            </a:r>
          </a:p>
          <a:p>
            <a:pPr lvl="1"/>
            <a:r>
              <a:rPr lang="en-US" dirty="0"/>
              <a:t>Gas wall design &amp; gas rate</a:t>
            </a:r>
          </a:p>
          <a:p>
            <a:pPr lvl="1"/>
            <a:r>
              <a:rPr lang="en-US" dirty="0"/>
              <a:t>Gas hold-up characterization in mercury process loop</a:t>
            </a:r>
          </a:p>
          <a:p>
            <a:pPr lvl="1"/>
            <a:r>
              <a:rPr lang="en-US" dirty="0"/>
              <a:t>Gas gas-liquid separator design</a:t>
            </a:r>
          </a:p>
          <a:p>
            <a:r>
              <a:rPr lang="en-US" dirty="0"/>
              <a:t>A combination of experiments and simulations is being employed</a:t>
            </a:r>
          </a:p>
          <a:p>
            <a:r>
              <a:rPr lang="en-US" i="1" dirty="0"/>
              <a:t>Maximum</a:t>
            </a:r>
            <a:r>
              <a:rPr lang="en-US" dirty="0"/>
              <a:t> envisioned PPU total gas flow is 20 standard liters per minute – small bubbles &amp; gas wall</a:t>
            </a:r>
          </a:p>
          <a:p>
            <a:pPr lvl="1"/>
            <a:r>
              <a:rPr lang="en-US" dirty="0"/>
              <a:t>Likely will be less</a:t>
            </a:r>
          </a:p>
          <a:p>
            <a:r>
              <a:rPr lang="en-US" dirty="0"/>
              <a:t>Gas injection R&amp;D talk by Charlotte Barbier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CDAA4B-7413-415D-9400-230F93ADE54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03282" y="797128"/>
            <a:ext cx="3463267" cy="539031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A3F0BF3-DEC7-415E-BF81-03C5E5449840}"/>
              </a:ext>
            </a:extLst>
          </p:cNvPr>
          <p:cNvSpPr/>
          <p:nvPr/>
        </p:nvSpPr>
        <p:spPr>
          <a:xfrm>
            <a:off x="10119694" y="1973179"/>
            <a:ext cx="1546058" cy="4156910"/>
          </a:xfrm>
          <a:prstGeom prst="rect">
            <a:avLst/>
          </a:prstGeom>
          <a:solidFill>
            <a:srgbClr val="FFFFFF">
              <a:alpha val="65098"/>
            </a:srgb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ounded Rectangle 8">
            <a:extLst>
              <a:ext uri="{FF2B5EF4-FFF2-40B4-BE49-F238E27FC236}">
                <a16:creationId xmlns:a16="http://schemas.microsoft.com/office/drawing/2014/main" id="{AE0ECE7B-1FF2-405E-A906-DB0463DBE716}"/>
              </a:ext>
            </a:extLst>
          </p:cNvPr>
          <p:cNvSpPr/>
          <p:nvPr/>
        </p:nvSpPr>
        <p:spPr>
          <a:xfrm>
            <a:off x="5084384" y="5833894"/>
            <a:ext cx="1061357" cy="220376"/>
          </a:xfrm>
          <a:prstGeom prst="roundRect">
            <a:avLst>
              <a:gd name="adj" fmla="val 38950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" tIns="9144" rIns="9144" bIns="9144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100" b="1" i="1" dirty="0">
                <a:solidFill>
                  <a:schemeClr val="bg1"/>
                </a:solidFill>
              </a:rPr>
              <a:t>T8 - Barbier</a:t>
            </a:r>
          </a:p>
        </p:txBody>
      </p:sp>
    </p:spTree>
    <p:extLst>
      <p:ext uri="{BB962C8B-B14F-4D97-AF65-F5344CB8AC3E}">
        <p14:creationId xmlns:p14="http://schemas.microsoft.com/office/powerpoint/2010/main" val="3811447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25BEA-5F71-466C-A45F-30405373B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PPU 2 MW Target Development Plan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EE0FD1-F063-4C9F-B6B4-CD82BC5506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Small gas bubble injection </a:t>
            </a:r>
          </a:p>
          <a:p>
            <a:pPr lvl="1"/>
            <a:r>
              <a:rPr lang="en-US" dirty="0"/>
              <a:t>Establish a population of small gas bubbles in the spallation zone of the target with volume fraction of &gt; 10</a:t>
            </a:r>
            <a:r>
              <a:rPr lang="en-US" baseline="30000" dirty="0"/>
              <a:t>-4</a:t>
            </a:r>
            <a:r>
              <a:rPr lang="en-US" dirty="0"/>
              <a:t> with bubble sizes &lt; R=0.15 mm</a:t>
            </a:r>
          </a:p>
          <a:p>
            <a:r>
              <a:rPr lang="en-US" dirty="0"/>
              <a:t>Protective gas wall </a:t>
            </a:r>
          </a:p>
          <a:p>
            <a:pPr lvl="1"/>
            <a:r>
              <a:rPr lang="en-US" dirty="0"/>
              <a:t>Feature not used in 1.4 MW targets</a:t>
            </a:r>
          </a:p>
          <a:p>
            <a:pPr lvl="1"/>
            <a:r>
              <a:rPr lang="en-US" dirty="0"/>
              <a:t>Robust design for the gas wall and its supply needed with acceptable fabrication risk </a:t>
            </a:r>
          </a:p>
          <a:p>
            <a:r>
              <a:rPr lang="en-US" dirty="0"/>
              <a:t>Mercury vessel design improvements before gas injection benefits </a:t>
            </a:r>
          </a:p>
          <a:p>
            <a:r>
              <a:rPr lang="en-US" dirty="0"/>
              <a:t>Prevent liquid mercury from escaping service bay </a:t>
            </a:r>
          </a:p>
        </p:txBody>
      </p:sp>
      <p:sp>
        <p:nvSpPr>
          <p:cNvPr id="4" name="Rounded Rectangle 8">
            <a:extLst>
              <a:ext uri="{FF2B5EF4-FFF2-40B4-BE49-F238E27FC236}">
                <a16:creationId xmlns:a16="http://schemas.microsoft.com/office/drawing/2014/main" id="{D5E590C4-9A24-4BA8-85D6-D78BC09404EB}"/>
              </a:ext>
            </a:extLst>
          </p:cNvPr>
          <p:cNvSpPr/>
          <p:nvPr/>
        </p:nvSpPr>
        <p:spPr>
          <a:xfrm>
            <a:off x="10633212" y="2512429"/>
            <a:ext cx="892635" cy="220376"/>
          </a:xfrm>
          <a:prstGeom prst="roundRect">
            <a:avLst>
              <a:gd name="adj" fmla="val 38950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" tIns="9144" rIns="9144" bIns="9144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100" b="1" i="1" dirty="0">
                <a:solidFill>
                  <a:schemeClr val="bg1"/>
                </a:solidFill>
              </a:rPr>
              <a:t>T8 - Barbier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E24FC5-56D5-4E6E-BEED-FC00DD25890F}"/>
              </a:ext>
            </a:extLst>
          </p:cNvPr>
          <p:cNvSpPr/>
          <p:nvPr/>
        </p:nvSpPr>
        <p:spPr>
          <a:xfrm>
            <a:off x="7109385" y="3087368"/>
            <a:ext cx="1351198" cy="34163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 10</a:t>
            </a:r>
          </a:p>
        </p:txBody>
      </p:sp>
    </p:spTree>
    <p:extLst>
      <p:ext uri="{BB962C8B-B14F-4D97-AF65-F5344CB8AC3E}">
        <p14:creationId xmlns:p14="http://schemas.microsoft.com/office/powerpoint/2010/main" val="39896852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336C8-02CD-440A-BB7C-9A3053E20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88" y="320040"/>
            <a:ext cx="11422261" cy="929485"/>
          </a:xfrm>
        </p:spPr>
        <p:txBody>
          <a:bodyPr/>
          <a:lstStyle/>
          <a:p>
            <a:r>
              <a:rPr lang="en-US" dirty="0"/>
              <a:t>Gas flow rates for PPU bubblers and gas wall will be guided by R&amp;D and operational outcomes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367ACF-A5D8-42B7-9978-70737BB618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472" y="1508759"/>
            <a:ext cx="11369809" cy="4566037"/>
          </a:xfrm>
        </p:spPr>
        <p:txBody>
          <a:bodyPr>
            <a:normAutofit/>
          </a:bodyPr>
          <a:lstStyle/>
          <a:p>
            <a:r>
              <a:rPr lang="en-US" dirty="0"/>
              <a:t>Outcomes from current operations are vital for PPU 2 MW target success </a:t>
            </a:r>
          </a:p>
          <a:p>
            <a:r>
              <a:rPr lang="en-US" dirty="0"/>
              <a:t>With 1.4 MW operations and increasing gas rates, we will </a:t>
            </a:r>
          </a:p>
          <a:p>
            <a:pPr lvl="1"/>
            <a:r>
              <a:rPr lang="en-US" dirty="0"/>
              <a:t>evaluate improvements in erosion and strain</a:t>
            </a:r>
          </a:p>
          <a:p>
            <a:pPr lvl="1"/>
            <a:r>
              <a:rPr lang="en-US" dirty="0"/>
              <a:t>evaluate effects on process loop behavior</a:t>
            </a:r>
          </a:p>
          <a:p>
            <a:pPr lvl="2"/>
            <a:r>
              <a:rPr lang="en-US" dirty="0"/>
              <a:t>risk of pump tank overflow</a:t>
            </a:r>
          </a:p>
          <a:p>
            <a:pPr lvl="2"/>
            <a:r>
              <a:rPr lang="en-US" dirty="0"/>
              <a:t>pressure losses vs. required pump head</a:t>
            </a:r>
          </a:p>
          <a:p>
            <a:pPr lvl="1"/>
            <a:r>
              <a:rPr lang="en-US" dirty="0"/>
              <a:t>evaluate off-gas emissions and radiological hazards </a:t>
            </a:r>
          </a:p>
        </p:txBody>
      </p:sp>
    </p:spTree>
    <p:extLst>
      <p:ext uri="{BB962C8B-B14F-4D97-AF65-F5344CB8AC3E}">
        <p14:creationId xmlns:p14="http://schemas.microsoft.com/office/powerpoint/2010/main" val="23840010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28C20-0413-4843-BD93-69127EF88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88" y="320040"/>
            <a:ext cx="11422261" cy="929485"/>
          </a:xfrm>
        </p:spPr>
        <p:txBody>
          <a:bodyPr/>
          <a:lstStyle/>
          <a:p>
            <a:r>
              <a:rPr lang="en-US" dirty="0"/>
              <a:t>PPU will build upon GI3 success and future gas injection outcomes with 1.4 MW / 1.0 GeV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EDCE66-60F4-427D-84D0-FFA07C2D1B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472" y="1508760"/>
            <a:ext cx="11369809" cy="4462670"/>
          </a:xfrm>
        </p:spPr>
        <p:txBody>
          <a:bodyPr>
            <a:normAutofit/>
          </a:bodyPr>
          <a:lstStyle/>
          <a:p>
            <a:r>
              <a:rPr lang="en-US" dirty="0"/>
              <a:t>Successful commissioning of GI3 demonstrated significant strain reductions with an injected gas rate below 0.5 SLPM</a:t>
            </a:r>
          </a:p>
          <a:p>
            <a:pPr lvl="1"/>
            <a:r>
              <a:rPr lang="en-US" dirty="0"/>
              <a:t>Strain reductions were greater with higher gas rates</a:t>
            </a:r>
          </a:p>
          <a:p>
            <a:r>
              <a:rPr lang="en-US" dirty="0"/>
              <a:t>GI3 target cavitation erosion is under assessment</a:t>
            </a:r>
          </a:p>
          <a:p>
            <a:pPr lvl="1"/>
            <a:r>
              <a:rPr lang="en-US" dirty="0"/>
              <a:t>Inner window was not cracked, but a few through-holes in center of inner window</a:t>
            </a:r>
          </a:p>
          <a:p>
            <a:r>
              <a:rPr lang="en-US" dirty="0"/>
              <a:t>We intend to maximize fatigue life margin for the PPU target with more gas</a:t>
            </a:r>
          </a:p>
        </p:txBody>
      </p:sp>
      <p:sp>
        <p:nvSpPr>
          <p:cNvPr id="4" name="Rounded Rectangle 8">
            <a:extLst>
              <a:ext uri="{FF2B5EF4-FFF2-40B4-BE49-F238E27FC236}">
                <a16:creationId xmlns:a16="http://schemas.microsoft.com/office/drawing/2014/main" id="{56947E69-4524-49F7-A409-E5155A6CB5E8}"/>
              </a:ext>
            </a:extLst>
          </p:cNvPr>
          <p:cNvSpPr/>
          <p:nvPr/>
        </p:nvSpPr>
        <p:spPr>
          <a:xfrm>
            <a:off x="9109719" y="3047994"/>
            <a:ext cx="1228510" cy="220376"/>
          </a:xfrm>
          <a:prstGeom prst="roundRect">
            <a:avLst>
              <a:gd name="adj" fmla="val 38950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" tIns="9144" rIns="9144" bIns="9144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100" b="1" i="1" dirty="0">
                <a:solidFill>
                  <a:schemeClr val="bg1"/>
                </a:solidFill>
              </a:rPr>
              <a:t>T2 - McClintock</a:t>
            </a:r>
          </a:p>
        </p:txBody>
      </p:sp>
      <p:sp>
        <p:nvSpPr>
          <p:cNvPr id="5" name="Rounded Rectangle 8">
            <a:extLst>
              <a:ext uri="{FF2B5EF4-FFF2-40B4-BE49-F238E27FC236}">
                <a16:creationId xmlns:a16="http://schemas.microsoft.com/office/drawing/2014/main" id="{E6475607-4389-415E-85FE-C96EE506762A}"/>
              </a:ext>
            </a:extLst>
          </p:cNvPr>
          <p:cNvSpPr/>
          <p:nvPr/>
        </p:nvSpPr>
        <p:spPr>
          <a:xfrm>
            <a:off x="9723974" y="2064609"/>
            <a:ext cx="1228509" cy="220376"/>
          </a:xfrm>
          <a:prstGeom prst="roundRect">
            <a:avLst>
              <a:gd name="adj" fmla="val 38950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" tIns="9144" rIns="9144" bIns="9144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100" b="1" i="1" dirty="0">
                <a:solidFill>
                  <a:schemeClr val="bg1"/>
                </a:solidFill>
              </a:rPr>
              <a:t>T3+ - Winder</a:t>
            </a:r>
          </a:p>
        </p:txBody>
      </p:sp>
    </p:spTree>
    <p:extLst>
      <p:ext uri="{BB962C8B-B14F-4D97-AF65-F5344CB8AC3E}">
        <p14:creationId xmlns:p14="http://schemas.microsoft.com/office/powerpoint/2010/main" val="3943653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F751B-A640-4BD3-9643-7228641D0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88" y="320040"/>
            <a:ext cx="11422261" cy="929485"/>
          </a:xfrm>
        </p:spPr>
        <p:txBody>
          <a:bodyPr/>
          <a:lstStyle/>
          <a:p>
            <a:r>
              <a:rPr lang="en-US" dirty="0"/>
              <a:t>GI3 gas injection demonstrated from ~ 10% to 60% strain reduction with T-18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0BB1AC-E865-424F-9A8C-6DD7979750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34" y="1397078"/>
            <a:ext cx="6544109" cy="588396"/>
          </a:xfrm>
        </p:spPr>
        <p:txBody>
          <a:bodyPr/>
          <a:lstStyle/>
          <a:p>
            <a:r>
              <a:rPr lang="en-US" sz="2400" dirty="0"/>
              <a:t>Injected gas rate 0.45 – 0.23 SLPM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18FA04A-BF6C-4E9B-9DEE-66315E3261AF}"/>
              </a:ext>
            </a:extLst>
          </p:cNvPr>
          <p:cNvGrpSpPr/>
          <p:nvPr/>
        </p:nvGrpSpPr>
        <p:grpSpPr>
          <a:xfrm>
            <a:off x="82013" y="2145599"/>
            <a:ext cx="6626721" cy="3673776"/>
            <a:chOff x="209234" y="1377174"/>
            <a:chExt cx="6626721" cy="367377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7ACA097-DA55-4666-8D55-B24A814C82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0669" y="1377174"/>
              <a:ext cx="3199328" cy="1818796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7AB73F4-19D2-4F07-8B2E-B1795EBD0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05148" y="1385058"/>
              <a:ext cx="3330807" cy="183194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5DFCEE8-B09D-45DD-A93A-C1316236C5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9234" y="3239778"/>
              <a:ext cx="3238772" cy="1810031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116C1AC-0BFE-43DD-8453-1297DC101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05148" y="3254067"/>
              <a:ext cx="3278216" cy="1796883"/>
            </a:xfrm>
            <a:prstGeom prst="rect">
              <a:avLst/>
            </a:prstGeom>
          </p:spPr>
        </p:pic>
      </p:grpSp>
      <p:sp>
        <p:nvSpPr>
          <p:cNvPr id="15" name="Rounded Rectangle 8">
            <a:extLst>
              <a:ext uri="{FF2B5EF4-FFF2-40B4-BE49-F238E27FC236}">
                <a16:creationId xmlns:a16="http://schemas.microsoft.com/office/drawing/2014/main" id="{5BE68C3A-E541-43BD-AF75-18805B3C97C7}"/>
              </a:ext>
            </a:extLst>
          </p:cNvPr>
          <p:cNvSpPr/>
          <p:nvPr/>
        </p:nvSpPr>
        <p:spPr>
          <a:xfrm>
            <a:off x="5938887" y="1509019"/>
            <a:ext cx="1228510" cy="220376"/>
          </a:xfrm>
          <a:prstGeom prst="roundRect">
            <a:avLst>
              <a:gd name="adj" fmla="val 38950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" tIns="9144" rIns="9144" bIns="9144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100" b="1" i="1" dirty="0">
                <a:solidFill>
                  <a:schemeClr val="bg1"/>
                </a:solidFill>
              </a:rPr>
              <a:t>T3+ - Winder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C5191BB-C53D-417F-9D0E-9BD1FE2C55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7397" y="1959908"/>
            <a:ext cx="4782173" cy="2556508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974E5B7-D16E-49EC-8304-D502C972B47B}"/>
              </a:ext>
            </a:extLst>
          </p:cNvPr>
          <p:cNvSpPr txBox="1">
            <a:spLocks/>
          </p:cNvSpPr>
          <p:nvPr/>
        </p:nvSpPr>
        <p:spPr bwMode="auto">
          <a:xfrm>
            <a:off x="7229733" y="1404756"/>
            <a:ext cx="4847058" cy="573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/>
              <a:t>More gas = strain reduced more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D39842-9037-469B-AF66-A7A36876001F}"/>
              </a:ext>
            </a:extLst>
          </p:cNvPr>
          <p:cNvSpPr/>
          <p:nvPr/>
        </p:nvSpPr>
        <p:spPr>
          <a:xfrm>
            <a:off x="55986" y="1985474"/>
            <a:ext cx="6891581" cy="3990199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2763D01-2036-4057-9378-A6336EA7DF87}"/>
              </a:ext>
            </a:extLst>
          </p:cNvPr>
          <p:cNvGrpSpPr/>
          <p:nvPr/>
        </p:nvGrpSpPr>
        <p:grpSpPr>
          <a:xfrm>
            <a:off x="2900060" y="5741235"/>
            <a:ext cx="1713112" cy="948356"/>
            <a:chOff x="3612044" y="5856440"/>
            <a:chExt cx="1713112" cy="94835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068ECE6-67FA-4925-9C7F-F3E4877C092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12044" y="5866285"/>
              <a:ext cx="1713112" cy="938511"/>
            </a:xfrm>
            <a:prstGeom prst="rect">
              <a:avLst/>
            </a:prstGeom>
            <a:ln w="28575">
              <a:solidFill>
                <a:schemeClr val="accent1"/>
              </a:solidFill>
            </a:ln>
          </p:spPr>
        </p:pic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8CCB6450-A7E3-406B-9811-3F7EE802706A}"/>
                </a:ext>
              </a:extLst>
            </p:cNvPr>
            <p:cNvCxnSpPr>
              <a:cxnSpLocks/>
              <a:stCxn id="6" idx="2"/>
            </p:cNvCxnSpPr>
            <p:nvPr/>
          </p:nvCxnSpPr>
          <p:spPr>
            <a:xfrm flipH="1">
              <a:off x="3768918" y="6101122"/>
              <a:ext cx="256862" cy="50641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7BC4FA0-0AA9-45E2-8FCE-A69D71834840}"/>
                </a:ext>
              </a:extLst>
            </p:cNvPr>
            <p:cNvSpPr txBox="1"/>
            <p:nvPr/>
          </p:nvSpPr>
          <p:spPr>
            <a:xfrm>
              <a:off x="3612044" y="5856440"/>
              <a:ext cx="827471" cy="244682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100" dirty="0"/>
                <a:t>Sensor 12</a:t>
              </a:r>
            </a:p>
          </p:txBody>
        </p:sp>
      </p:grp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BFEC3F4A-8495-4195-96D6-9581DF6B6321}"/>
              </a:ext>
            </a:extLst>
          </p:cNvPr>
          <p:cNvSpPr txBox="1">
            <a:spLocks/>
          </p:cNvSpPr>
          <p:nvPr/>
        </p:nvSpPr>
        <p:spPr bwMode="auto">
          <a:xfrm>
            <a:off x="7229733" y="4746929"/>
            <a:ext cx="4847058" cy="1439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20000"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Reductions are very encouraging</a:t>
            </a:r>
          </a:p>
          <a:p>
            <a:r>
              <a:rPr lang="en-US" sz="2400" dirty="0"/>
              <a:t>Further &amp; more uniform reductions around the target are possible</a:t>
            </a:r>
          </a:p>
          <a:p>
            <a:r>
              <a:rPr lang="en-US" sz="2400" dirty="0"/>
              <a:t>PPU goal is to maximize margin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2B572C-0AA1-4C18-9982-0CC87B32AA97}"/>
              </a:ext>
            </a:extLst>
          </p:cNvPr>
          <p:cNvSpPr txBox="1"/>
          <p:nvPr/>
        </p:nvSpPr>
        <p:spPr>
          <a:xfrm>
            <a:off x="1211522" y="2662351"/>
            <a:ext cx="979755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/>
              <a:t>Gas off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481D6F2-C179-4C9B-A0B2-EF9664479564}"/>
              </a:ext>
            </a:extLst>
          </p:cNvPr>
          <p:cNvSpPr txBox="1"/>
          <p:nvPr/>
        </p:nvSpPr>
        <p:spPr>
          <a:xfrm>
            <a:off x="4533569" y="2663381"/>
            <a:ext cx="966932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/>
              <a:t>Gas on</a:t>
            </a:r>
          </a:p>
        </p:txBody>
      </p:sp>
    </p:spTree>
    <p:extLst>
      <p:ext uri="{BB962C8B-B14F-4D97-AF65-F5344CB8AC3E}">
        <p14:creationId xmlns:p14="http://schemas.microsoft.com/office/powerpoint/2010/main" val="1846393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AA8A4-F3FC-4D53-8032-ECB293D086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88" y="320040"/>
            <a:ext cx="11422261" cy="510909"/>
          </a:xfrm>
        </p:spPr>
        <p:txBody>
          <a:bodyPr/>
          <a:lstStyle/>
          <a:p>
            <a:r>
              <a:rPr lang="en-US" dirty="0"/>
              <a:t>Target 18 inner wall samples were not fractured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866915-C094-4A44-90FD-EBC8E11EC3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472" y="1083247"/>
            <a:ext cx="11369809" cy="2617967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T-18: jet-flow design &amp; first target with gas injection</a:t>
            </a:r>
          </a:p>
          <a:p>
            <a:r>
              <a:rPr lang="en-US" dirty="0"/>
              <a:t>A few through-wall holes in center disk</a:t>
            </a:r>
          </a:p>
          <a:p>
            <a:pPr lvl="1"/>
            <a:r>
              <a:rPr lang="en-US" dirty="0"/>
              <a:t>These may have disturbed channel flow </a:t>
            </a:r>
          </a:p>
          <a:p>
            <a:r>
              <a:rPr lang="en-US" dirty="0"/>
              <a:t>Light erosion elsewhere, including on side samples  </a:t>
            </a:r>
          </a:p>
          <a:p>
            <a:r>
              <a:rPr lang="en-US" dirty="0"/>
              <a:t>Precision measurement of erosion with laser scanning is planned in May</a:t>
            </a:r>
          </a:p>
          <a:p>
            <a:r>
              <a:rPr lang="en-US" dirty="0"/>
              <a:t>P</a:t>
            </a:r>
            <a:r>
              <a:rPr lang="en-US" baseline="-25000" dirty="0"/>
              <a:t>average</a:t>
            </a:r>
            <a:r>
              <a:rPr lang="en-US" dirty="0"/>
              <a:t> = 1,128 kW ; E</a:t>
            </a:r>
            <a:r>
              <a:rPr lang="en-US" baseline="-25000" dirty="0"/>
              <a:t>total</a:t>
            </a:r>
            <a:r>
              <a:rPr lang="en-US" dirty="0"/>
              <a:t> = 1,261 MWh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5FC8391-941C-4254-91DD-E19EB65597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3805972"/>
            <a:ext cx="2272060" cy="2286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F0CFFA5-9088-4669-850D-AD8B5540B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4080" y="3805972"/>
            <a:ext cx="2266583" cy="2286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7D35DBF-0A9C-41DA-A94E-87C94F2E4EAD}"/>
              </a:ext>
            </a:extLst>
          </p:cNvPr>
          <p:cNvSpPr txBox="1"/>
          <p:nvPr/>
        </p:nvSpPr>
        <p:spPr>
          <a:xfrm>
            <a:off x="4516017" y="6481077"/>
            <a:ext cx="3301300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b="1" dirty="0"/>
              <a:t>Inner wall – surface facing bulk mercury</a:t>
            </a:r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EBBB6371-804F-43FB-A7E6-D3CD1F328D26}"/>
              </a:ext>
            </a:extLst>
          </p:cNvPr>
          <p:cNvSpPr/>
          <p:nvPr/>
        </p:nvSpPr>
        <p:spPr>
          <a:xfrm rot="16200000" flipV="1">
            <a:off x="5769801" y="2702390"/>
            <a:ext cx="445824" cy="7122477"/>
          </a:xfrm>
          <a:prstGeom prst="leftBrace">
            <a:avLst>
              <a:gd name="adj1" fmla="val 40182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3805972"/>
            <a:ext cx="2286757" cy="2286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0082AE0-41B0-48F7-9F90-81783BA867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320" y="3805972"/>
            <a:ext cx="2279714" cy="2286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B2263AF-9C4E-4C16-A5DA-779514AF154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880" y="3805972"/>
            <a:ext cx="2253047" cy="2286000"/>
          </a:xfrm>
          <a:prstGeom prst="rect">
            <a:avLst/>
          </a:prstGeom>
        </p:spPr>
      </p:pic>
      <p:sp>
        <p:nvSpPr>
          <p:cNvPr id="16" name="Rounded Rectangle 8">
            <a:extLst>
              <a:ext uri="{FF2B5EF4-FFF2-40B4-BE49-F238E27FC236}">
                <a16:creationId xmlns:a16="http://schemas.microsoft.com/office/drawing/2014/main" id="{69285888-9D6E-408C-898C-41F9B243AF43}"/>
              </a:ext>
            </a:extLst>
          </p:cNvPr>
          <p:cNvSpPr/>
          <p:nvPr/>
        </p:nvSpPr>
        <p:spPr>
          <a:xfrm>
            <a:off x="8325442" y="825519"/>
            <a:ext cx="1228510" cy="220376"/>
          </a:xfrm>
          <a:prstGeom prst="roundRect">
            <a:avLst>
              <a:gd name="adj" fmla="val 38950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" tIns="9144" rIns="9144" bIns="9144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100" b="1" i="1" dirty="0">
                <a:solidFill>
                  <a:schemeClr val="bg1"/>
                </a:solidFill>
              </a:rPr>
              <a:t>T2 - McClintock</a:t>
            </a:r>
          </a:p>
        </p:txBody>
      </p:sp>
    </p:spTree>
    <p:extLst>
      <p:ext uri="{BB962C8B-B14F-4D97-AF65-F5344CB8AC3E}">
        <p14:creationId xmlns:p14="http://schemas.microsoft.com/office/powerpoint/2010/main" val="2425017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theme/theme1.xml><?xml version="1.0" encoding="utf-8"?>
<a:theme xmlns:a="http://schemas.openxmlformats.org/drawingml/2006/main" name="Presentations (Wide Screen)">
  <a:themeElements>
    <a:clrScheme name="ORNL corporate palette May 28 saturation adjust">
      <a:dk1>
        <a:sysClr val="windowText" lastClr="000000"/>
      </a:dk1>
      <a:lt1>
        <a:sysClr val="window" lastClr="FFFFFF"/>
      </a:lt1>
      <a:dk2>
        <a:srgbClr val="1E7640"/>
      </a:dk2>
      <a:lt2>
        <a:srgbClr val="FFFFFF"/>
      </a:lt2>
      <a:accent1>
        <a:srgbClr val="306DBE"/>
      </a:accent1>
      <a:accent2>
        <a:srgbClr val="84B641"/>
      </a:accent2>
      <a:accent3>
        <a:srgbClr val="DE762D"/>
      </a:accent3>
      <a:accent4>
        <a:srgbClr val="2ABDDA"/>
      </a:accent4>
      <a:accent5>
        <a:srgbClr val="A03123"/>
      </a:accent5>
      <a:accent6>
        <a:srgbClr val="FFCD00"/>
      </a:accent6>
      <a:hlink>
        <a:srgbClr val="0070B9"/>
      </a:hlink>
      <a:folHlink>
        <a:srgbClr val="1E764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solidFill>
            <a:schemeClr val="accent1"/>
          </a:solidFill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ctr">
          <a:lnSpc>
            <a:spcPct val="90000"/>
          </a:lnSpc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75B17BC858B94FAA5409F11FF9B884" ma:contentTypeVersion="0" ma:contentTypeDescription="Create a new document." ma:contentTypeScope="" ma:versionID="ba30602e445ba7bd833ef2f532e4a59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CBB6CFE-4507-4B02-9220-33DC2E0B469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A50EC660-24D0-43A0-AE5E-E274115E726B}">
  <ds:schemaRefs>
    <ds:schemaRef ds:uri="http://purl.org/dc/dcmitype/"/>
    <ds:schemaRef ds:uri="http://schemas.microsoft.com/office/infopath/2007/PartnerControls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19E20559-B232-4371-8690-E3D8007EDB8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Presentations (Wide Screen)</Template>
  <TotalTime>7495</TotalTime>
  <Words>3400</Words>
  <Application>Microsoft Office PowerPoint</Application>
  <PresentationFormat>Custom</PresentationFormat>
  <Paragraphs>495</Paragraphs>
  <Slides>30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MS PGothic</vt:lpstr>
      <vt:lpstr>Arial</vt:lpstr>
      <vt:lpstr>Arial Black</vt:lpstr>
      <vt:lpstr>Arial Narrow</vt:lpstr>
      <vt:lpstr>Calibri</vt:lpstr>
      <vt:lpstr>Symbol</vt:lpstr>
      <vt:lpstr>Wingdings</vt:lpstr>
      <vt:lpstr>Presentations (Wide Screen)</vt:lpstr>
      <vt:lpstr>2 MW Target Development &amp; PPU Upgrade Plans</vt:lpstr>
      <vt:lpstr>Outline</vt:lpstr>
      <vt:lpstr>PPU P.5 – FTS Systems scope is more than the target</vt:lpstr>
      <vt:lpstr>PPU P.7.1 – R&amp;D for target gas injection</vt:lpstr>
      <vt:lpstr>PPU 2 MW Target Development Plan goals</vt:lpstr>
      <vt:lpstr>Gas flow rates for PPU bubblers and gas wall will be guided by R&amp;D and operational outcomes</vt:lpstr>
      <vt:lpstr>PPU will build upon GI3 success and future gas injection outcomes with 1.4 MW / 1.0 GeV</vt:lpstr>
      <vt:lpstr>GI3 gas injection demonstrated from ~ 10% to 60% strain reduction with T-18</vt:lpstr>
      <vt:lpstr>Target 18 inner wall samples were not fractured</vt:lpstr>
      <vt:lpstr>Target 18 outer wall samples had some light erosion</vt:lpstr>
      <vt:lpstr>Planned target deployments and proposed gas rates support development for both PPU and 1.4 MW operations</vt:lpstr>
      <vt:lpstr>Planned target deployments and proposed gas rates support development for both PPU and 1.4 MW operations </vt:lpstr>
      <vt:lpstr>Authorization for routine operation of gas injection has been granted by DOE site office </vt:lpstr>
      <vt:lpstr>Early deployment of PPU target design with 1.4 MW beam</vt:lpstr>
      <vt:lpstr>Target operations metrics</vt:lpstr>
      <vt:lpstr>Mitigation of erosion at inner wall did not meet expectations with recent jet-flow targets w/o gas</vt:lpstr>
      <vt:lpstr>Comparison between T-6 (original) and T-10 (jet-flow) showed the jet-flow reduced erosion to the inner wall and delayed its fracture</vt:lpstr>
      <vt:lpstr>Recent jet-flow targets’ inner wall damage was found comparable to original design targets</vt:lpstr>
      <vt:lpstr> </vt:lpstr>
      <vt:lpstr>Why protect the inner beam window? It’s not a containment boundary … </vt:lpstr>
      <vt:lpstr>Significant outer wall erosion on high total energy targets</vt:lpstr>
      <vt:lpstr>Laser scanning will quantify erosion on target samples</vt:lpstr>
      <vt:lpstr>PPU gas wall development</vt:lpstr>
      <vt:lpstr>PPU 2 MW Target mercury vessel design development is progressing along parallel paths </vt:lpstr>
      <vt:lpstr>PPU Target Design Progress – conventional approach status</vt:lpstr>
      <vt:lpstr>PPU Target Progress –  Automated Design Exploration (ADE) Studies</vt:lpstr>
      <vt:lpstr>Recent design exploration outcome is encouraging that technique will improve PPU target pulse fatigue life</vt:lpstr>
      <vt:lpstr>PPU includes upgrades to the LH2 moderator loops for ortho-to-para catalysis and monitoring</vt:lpstr>
      <vt:lpstr>Motivation for LH2 ortho-to-para catalysis: Stable beam characteristics vs. time  </vt:lpstr>
      <vt:lpstr>Summary</vt:lpstr>
    </vt:vector>
  </TitlesOfParts>
  <Manager/>
  <Company>ORNL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Riemer, Bernie</dc:creator>
  <cp:keywords/>
  <dc:description/>
  <cp:lastModifiedBy>Eady, Lisa B.</cp:lastModifiedBy>
  <cp:revision>297</cp:revision>
  <cp:lastPrinted>2018-05-07T18:50:55Z</cp:lastPrinted>
  <dcterms:created xsi:type="dcterms:W3CDTF">2015-03-03T13:47:39Z</dcterms:created>
  <dcterms:modified xsi:type="dcterms:W3CDTF">2018-05-14T16:25:47Z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0x0101003975B17BC858B94FAA5409F11FF9B884</vt:lpwstr>
  </property>
</Properties>
</file>