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bin" ContentType="application/vnd.openxmlformats-officedocument.oleObject"/>
  <Default Extension="vml" ContentType="application/vnd.openxmlformats-officedocument.vmlDrawing"/>
  <Default Extension="wdp" ContentType="image/vnd.ms-photo"/>
  <Default Extension="tif" ContentType="image/tiff"/>
  <Default Extension="png" ContentType="image/png"/>
  <Default Extension="wmf" ContentType="image/x-wmf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35" r:id="rId4"/>
  </p:sldMasterIdLst>
  <p:notesMasterIdLst>
    <p:notesMasterId r:id="rId26"/>
  </p:notesMasterIdLst>
  <p:handoutMasterIdLst>
    <p:handoutMasterId r:id="rId27"/>
  </p:handoutMasterIdLst>
  <p:sldIdLst>
    <p:sldId id="256" r:id="rId5"/>
    <p:sldId id="257" r:id="rId6"/>
    <p:sldId id="258" r:id="rId7"/>
    <p:sldId id="259" r:id="rId8"/>
    <p:sldId id="290" r:id="rId9"/>
    <p:sldId id="260" r:id="rId10"/>
    <p:sldId id="272" r:id="rId11"/>
    <p:sldId id="261" r:id="rId12"/>
    <p:sldId id="287" r:id="rId13"/>
    <p:sldId id="273" r:id="rId14"/>
    <p:sldId id="289" r:id="rId15"/>
    <p:sldId id="264" r:id="rId16"/>
    <p:sldId id="286" r:id="rId17"/>
    <p:sldId id="263" r:id="rId18"/>
    <p:sldId id="277" r:id="rId19"/>
    <p:sldId id="283" r:id="rId20"/>
    <p:sldId id="279" r:id="rId21"/>
    <p:sldId id="268" r:id="rId22"/>
    <p:sldId id="278" r:id="rId23"/>
    <p:sldId id="267" r:id="rId24"/>
    <p:sldId id="288" r:id="rId25"/>
  </p:sldIdLst>
  <p:sldSz cx="12188825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205">
          <p15:clr>
            <a:srgbClr val="A4A3A4"/>
          </p15:clr>
        </p15:guide>
        <p15:guide id="2" pos="3820">
          <p15:clr>
            <a:srgbClr val="A4A3A4"/>
          </p15:clr>
        </p15:guide>
        <p15:guide id="3" pos="741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7640"/>
    <a:srgbClr val="D6F4D7"/>
    <a:srgbClr val="061AF7"/>
    <a:srgbClr val="B5B1A2"/>
    <a:srgbClr val="B0A8A7"/>
    <a:srgbClr val="D3D3D3"/>
    <a:srgbClr val="ABA898"/>
    <a:srgbClr val="BFBDA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66" autoAdjust="0"/>
    <p:restoredTop sz="93924" autoAdjust="0"/>
  </p:normalViewPr>
  <p:slideViewPr>
    <p:cSldViewPr snapToGrid="0" showGuides="1">
      <p:cViewPr varScale="1">
        <p:scale>
          <a:sx n="111" d="100"/>
          <a:sy n="111" d="100"/>
        </p:scale>
        <p:origin x="264" y="192"/>
      </p:cViewPr>
      <p:guideLst>
        <p:guide orient="horz" pos="1205"/>
        <p:guide pos="3820"/>
        <p:guide pos="7412"/>
      </p:guideLst>
    </p:cSldViewPr>
  </p:slideViewPr>
  <p:outlineViewPr>
    <p:cViewPr>
      <p:scale>
        <a:sx n="33" d="100"/>
        <a:sy n="33" d="100"/>
      </p:scale>
      <p:origin x="0" y="-5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howGuides="1">
      <p:cViewPr varScale="1">
        <p:scale>
          <a:sx n="55" d="100"/>
          <a:sy n="55" d="100"/>
        </p:scale>
        <p:origin x="-1472" y="-6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Relationship Id="rId2" Type="http://schemas.openxmlformats.org/officeDocument/2006/relationships/image" Target="../media/image22.emf"/><Relationship Id="rId3" Type="http://schemas.openxmlformats.org/officeDocument/2006/relationships/image" Target="../media/image21.em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0D04C3-574C-2D44-8BB7-9E685BC7BFB6}" type="doc">
      <dgm:prSet loTypeId="urn:microsoft.com/office/officeart/2008/layout/HexagonCluster" loCatId="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248F9F5C-7F90-6B42-ADA2-C7B6536CCDC8}">
      <dgm:prSet custT="1"/>
      <dgm:spPr/>
      <dgm:t>
        <a:bodyPr/>
        <a:lstStyle/>
        <a:p>
          <a:r>
            <a:rPr lang="en-US" sz="2400" dirty="0"/>
            <a:t>High Power Technology</a:t>
          </a:r>
        </a:p>
      </dgm:t>
    </dgm:pt>
    <dgm:pt modelId="{80CC62FF-D2ED-4B4E-88AE-AAC3EA631FB6}" type="parTrans" cxnId="{5779A9FF-2DFA-C34E-92C9-F4FBE50D1F00}">
      <dgm:prSet/>
      <dgm:spPr/>
      <dgm:t>
        <a:bodyPr/>
        <a:lstStyle/>
        <a:p>
          <a:endParaRPr lang="en-US"/>
        </a:p>
      </dgm:t>
    </dgm:pt>
    <dgm:pt modelId="{57B56AFD-7D7E-254E-9C22-5DE0EDD6D9EF}" type="sibTrans" cxnId="{5779A9FF-2DFA-C34E-92C9-F4FBE50D1F00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10706F4B-21E2-8543-B33E-0EA41B2526DD}">
      <dgm:prSet custT="1"/>
      <dgm:spPr/>
      <dgm:t>
        <a:bodyPr/>
        <a:lstStyle/>
        <a:p>
          <a:r>
            <a:rPr lang="en-US" sz="2400" dirty="0"/>
            <a:t>Super-conducting Cavities</a:t>
          </a:r>
        </a:p>
      </dgm:t>
    </dgm:pt>
    <dgm:pt modelId="{BE4E8F2B-FA2B-A444-83CC-B06070C60F8D}" type="parTrans" cxnId="{1A648302-391D-5A4A-B5DC-2635315E09F3}">
      <dgm:prSet/>
      <dgm:spPr/>
      <dgm:t>
        <a:bodyPr/>
        <a:lstStyle/>
        <a:p>
          <a:endParaRPr lang="en-US"/>
        </a:p>
      </dgm:t>
    </dgm:pt>
    <dgm:pt modelId="{2FCDC2FB-DF9C-5C40-8689-54702D2A378D}" type="sibTrans" cxnId="{1A648302-391D-5A4A-B5DC-2635315E09F3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1806F20-FB97-7E40-B8C2-07D35F2DB393}">
      <dgm:prSet custT="1"/>
      <dgm:spPr/>
      <dgm:t>
        <a:bodyPr/>
        <a:lstStyle/>
        <a:p>
          <a:r>
            <a:rPr lang="en-US" sz="2400" dirty="0"/>
            <a:t>High Intensity Beams</a:t>
          </a:r>
        </a:p>
      </dgm:t>
    </dgm:pt>
    <dgm:pt modelId="{1E475575-7ACC-8F41-B89C-90F9BE10491B}" type="parTrans" cxnId="{46103E49-8ECE-E04F-8521-2227B698B75E}">
      <dgm:prSet/>
      <dgm:spPr/>
      <dgm:t>
        <a:bodyPr/>
        <a:lstStyle/>
        <a:p>
          <a:endParaRPr lang="en-US"/>
        </a:p>
      </dgm:t>
    </dgm:pt>
    <dgm:pt modelId="{7C0911A5-827E-CC4D-BEB2-A4A6603D8FC5}" type="sibTrans" cxnId="{46103E49-8ECE-E04F-8521-2227B698B75E}">
      <dgm:prSet/>
      <dgm:spPr>
        <a:blipFill dpi="0" rotWithShape="1">
          <a:blip xmlns:r="http://schemas.openxmlformats.org/officeDocument/2006/relationships" r:embed="rId3"/>
          <a:srcRect/>
          <a:stretch>
            <a:fillRect l="-22128" t="-8334" r="-14916" b="-16668"/>
          </a:stretch>
        </a:blipFill>
      </dgm:spPr>
      <dgm:t>
        <a:bodyPr/>
        <a:lstStyle/>
        <a:p>
          <a:endParaRPr lang="en-US"/>
        </a:p>
      </dgm:t>
    </dgm:pt>
    <dgm:pt modelId="{48C9D8C1-397D-8148-9D33-F415B2EB66DA}" type="pres">
      <dgm:prSet presAssocID="{720D04C3-574C-2D44-8BB7-9E685BC7BFB6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n-US"/>
        </a:p>
      </dgm:t>
    </dgm:pt>
    <dgm:pt modelId="{982C252A-17F5-3642-93BF-E11F6CFE27E7}" type="pres">
      <dgm:prSet presAssocID="{61806F20-FB97-7E40-B8C2-07D35F2DB393}" presName="text1" presStyleCnt="0"/>
      <dgm:spPr/>
    </dgm:pt>
    <dgm:pt modelId="{00F57074-0365-6D4F-BFA7-D4C696399204}" type="pres">
      <dgm:prSet presAssocID="{61806F20-FB97-7E40-B8C2-07D35F2DB393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7D2C95-3F85-8C43-A459-FD6D8D944688}" type="pres">
      <dgm:prSet presAssocID="{61806F20-FB97-7E40-B8C2-07D35F2DB393}" presName="textaccent1" presStyleCnt="0"/>
      <dgm:spPr/>
    </dgm:pt>
    <dgm:pt modelId="{19FB481C-9C17-8B46-8D36-D2036213ADD8}" type="pres">
      <dgm:prSet presAssocID="{61806F20-FB97-7E40-B8C2-07D35F2DB393}" presName="accentRepeatNode" presStyleLbl="solidAlignAcc1" presStyleIdx="0" presStyleCnt="6"/>
      <dgm:spPr/>
    </dgm:pt>
    <dgm:pt modelId="{2D7D640E-A230-C04C-AB6E-42380DA3363C}" type="pres">
      <dgm:prSet presAssocID="{7C0911A5-827E-CC4D-BEB2-A4A6603D8FC5}" presName="image1" presStyleCnt="0"/>
      <dgm:spPr/>
    </dgm:pt>
    <dgm:pt modelId="{DD9BD759-BAB2-6740-BC87-5A2072E6EE49}" type="pres">
      <dgm:prSet presAssocID="{7C0911A5-827E-CC4D-BEB2-A4A6603D8FC5}" presName="imageRepeatNode" presStyleLbl="alignAcc1" presStyleIdx="0" presStyleCnt="3" custScaleY="100391"/>
      <dgm:spPr/>
      <dgm:t>
        <a:bodyPr/>
        <a:lstStyle/>
        <a:p>
          <a:endParaRPr lang="en-US"/>
        </a:p>
      </dgm:t>
    </dgm:pt>
    <dgm:pt modelId="{CDFCF3BF-2BF7-5E4F-80FD-A12791951D4D}" type="pres">
      <dgm:prSet presAssocID="{7C0911A5-827E-CC4D-BEB2-A4A6603D8FC5}" presName="imageaccent1" presStyleCnt="0"/>
      <dgm:spPr/>
    </dgm:pt>
    <dgm:pt modelId="{C5629F7F-0A13-B546-8A87-A1F791593442}" type="pres">
      <dgm:prSet presAssocID="{7C0911A5-827E-CC4D-BEB2-A4A6603D8FC5}" presName="accentRepeatNode" presStyleLbl="solidAlignAcc1" presStyleIdx="1" presStyleCnt="6"/>
      <dgm:spPr/>
    </dgm:pt>
    <dgm:pt modelId="{EF25224C-D81F-594C-BB38-E7986D24F093}" type="pres">
      <dgm:prSet presAssocID="{10706F4B-21E2-8543-B33E-0EA41B2526DD}" presName="text2" presStyleCnt="0"/>
      <dgm:spPr/>
    </dgm:pt>
    <dgm:pt modelId="{D5C952CF-DC04-6C47-A97C-EBA0FFC06094}" type="pres">
      <dgm:prSet presAssocID="{10706F4B-21E2-8543-B33E-0EA41B2526DD}" presName="textRepeatNode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FE72D4-5D80-1F4C-9669-EC80DC99A2B8}" type="pres">
      <dgm:prSet presAssocID="{10706F4B-21E2-8543-B33E-0EA41B2526DD}" presName="textaccent2" presStyleCnt="0"/>
      <dgm:spPr/>
    </dgm:pt>
    <dgm:pt modelId="{AD03F3BE-9F55-FB40-9B8A-DD022E15E05F}" type="pres">
      <dgm:prSet presAssocID="{10706F4B-21E2-8543-B33E-0EA41B2526DD}" presName="accentRepeatNode" presStyleLbl="solidAlignAcc1" presStyleIdx="2" presStyleCnt="6"/>
      <dgm:spPr/>
    </dgm:pt>
    <dgm:pt modelId="{263A5263-4D4B-604F-B320-0515CA96BB18}" type="pres">
      <dgm:prSet presAssocID="{2FCDC2FB-DF9C-5C40-8689-54702D2A378D}" presName="image2" presStyleCnt="0"/>
      <dgm:spPr/>
    </dgm:pt>
    <dgm:pt modelId="{77EA0092-75CE-BE4C-82B0-FB111CAEB6C5}" type="pres">
      <dgm:prSet presAssocID="{2FCDC2FB-DF9C-5C40-8689-54702D2A378D}" presName="imageRepeatNode" presStyleLbl="alignAcc1" presStyleIdx="1" presStyleCnt="3"/>
      <dgm:spPr/>
      <dgm:t>
        <a:bodyPr/>
        <a:lstStyle/>
        <a:p>
          <a:endParaRPr lang="en-US"/>
        </a:p>
      </dgm:t>
    </dgm:pt>
    <dgm:pt modelId="{56C104AA-9685-E946-9568-90FB41C5009D}" type="pres">
      <dgm:prSet presAssocID="{2FCDC2FB-DF9C-5C40-8689-54702D2A378D}" presName="imageaccent2" presStyleCnt="0"/>
      <dgm:spPr/>
    </dgm:pt>
    <dgm:pt modelId="{7FDC23FC-AD46-1241-837D-DAB87C49FC09}" type="pres">
      <dgm:prSet presAssocID="{2FCDC2FB-DF9C-5C40-8689-54702D2A378D}" presName="accentRepeatNode" presStyleLbl="solidAlignAcc1" presStyleIdx="3" presStyleCnt="6"/>
      <dgm:spPr/>
    </dgm:pt>
    <dgm:pt modelId="{AB251449-A5CC-FF40-B2C7-04511CF75C39}" type="pres">
      <dgm:prSet presAssocID="{248F9F5C-7F90-6B42-ADA2-C7B6536CCDC8}" presName="text3" presStyleCnt="0"/>
      <dgm:spPr/>
    </dgm:pt>
    <dgm:pt modelId="{E686B0DB-D75E-784C-9169-691C75C013BE}" type="pres">
      <dgm:prSet presAssocID="{248F9F5C-7F90-6B42-ADA2-C7B6536CCDC8}" presName="textRepeatNode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2928C4-8D4A-604E-886C-DE0A98AFCFEF}" type="pres">
      <dgm:prSet presAssocID="{248F9F5C-7F90-6B42-ADA2-C7B6536CCDC8}" presName="textaccent3" presStyleCnt="0"/>
      <dgm:spPr/>
    </dgm:pt>
    <dgm:pt modelId="{A068787D-A724-D347-8F44-053105771F4E}" type="pres">
      <dgm:prSet presAssocID="{248F9F5C-7F90-6B42-ADA2-C7B6536CCDC8}" presName="accentRepeatNode" presStyleLbl="solidAlignAcc1" presStyleIdx="4" presStyleCnt="6"/>
      <dgm:spPr/>
    </dgm:pt>
    <dgm:pt modelId="{8E90197F-821A-4648-9299-D5AAE1F0ED13}" type="pres">
      <dgm:prSet presAssocID="{57B56AFD-7D7E-254E-9C22-5DE0EDD6D9EF}" presName="image3" presStyleCnt="0"/>
      <dgm:spPr/>
    </dgm:pt>
    <dgm:pt modelId="{80C663FA-2BC1-814D-BDA1-F3718D41DBF2}" type="pres">
      <dgm:prSet presAssocID="{57B56AFD-7D7E-254E-9C22-5DE0EDD6D9EF}" presName="imageRepeatNode" presStyleLbl="alignAcc1" presStyleIdx="2" presStyleCnt="3" custScaleX="98266" custScaleY="96843" custLinFactNeighborX="-707" custLinFactNeighborY="-3392"/>
      <dgm:spPr/>
      <dgm:t>
        <a:bodyPr/>
        <a:lstStyle/>
        <a:p>
          <a:endParaRPr lang="en-US"/>
        </a:p>
      </dgm:t>
    </dgm:pt>
    <dgm:pt modelId="{F05AD8B1-8AA0-4644-8E02-50A5D0A82E51}" type="pres">
      <dgm:prSet presAssocID="{57B56AFD-7D7E-254E-9C22-5DE0EDD6D9EF}" presName="imageaccent3" presStyleCnt="0"/>
      <dgm:spPr/>
    </dgm:pt>
    <dgm:pt modelId="{7B56C075-07B0-6541-9BC0-144FDACC984A}" type="pres">
      <dgm:prSet presAssocID="{57B56AFD-7D7E-254E-9C22-5DE0EDD6D9EF}" presName="accentRepeatNode" presStyleLbl="solidAlignAcc1" presStyleIdx="5" presStyleCnt="6" custLinFactX="14755" custLinFactY="-185425" custLinFactNeighborX="100000" custLinFactNeighborY="-200000"/>
      <dgm:spPr/>
    </dgm:pt>
  </dgm:ptLst>
  <dgm:cxnLst>
    <dgm:cxn modelId="{D501C87C-B28C-1D45-9D12-7B49587CDE12}" type="presOf" srcId="{2FCDC2FB-DF9C-5C40-8689-54702D2A378D}" destId="{77EA0092-75CE-BE4C-82B0-FB111CAEB6C5}" srcOrd="0" destOrd="0" presId="urn:microsoft.com/office/officeart/2008/layout/HexagonCluster"/>
    <dgm:cxn modelId="{5779A9FF-2DFA-C34E-92C9-F4FBE50D1F00}" srcId="{720D04C3-574C-2D44-8BB7-9E685BC7BFB6}" destId="{248F9F5C-7F90-6B42-ADA2-C7B6536CCDC8}" srcOrd="2" destOrd="0" parTransId="{80CC62FF-D2ED-4B4E-88AE-AAC3EA631FB6}" sibTransId="{57B56AFD-7D7E-254E-9C22-5DE0EDD6D9EF}"/>
    <dgm:cxn modelId="{46103E49-8ECE-E04F-8521-2227B698B75E}" srcId="{720D04C3-574C-2D44-8BB7-9E685BC7BFB6}" destId="{61806F20-FB97-7E40-B8C2-07D35F2DB393}" srcOrd="0" destOrd="0" parTransId="{1E475575-7ACC-8F41-B89C-90F9BE10491B}" sibTransId="{7C0911A5-827E-CC4D-BEB2-A4A6603D8FC5}"/>
    <dgm:cxn modelId="{D38F3CAF-E447-EB41-9034-838DAE8C0368}" type="presOf" srcId="{61806F20-FB97-7E40-B8C2-07D35F2DB393}" destId="{00F57074-0365-6D4F-BFA7-D4C696399204}" srcOrd="0" destOrd="0" presId="urn:microsoft.com/office/officeart/2008/layout/HexagonCluster"/>
    <dgm:cxn modelId="{8A98776B-2B32-AF4A-8BBB-D06782986D0B}" type="presOf" srcId="{57B56AFD-7D7E-254E-9C22-5DE0EDD6D9EF}" destId="{80C663FA-2BC1-814D-BDA1-F3718D41DBF2}" srcOrd="0" destOrd="0" presId="urn:microsoft.com/office/officeart/2008/layout/HexagonCluster"/>
    <dgm:cxn modelId="{1A648302-391D-5A4A-B5DC-2635315E09F3}" srcId="{720D04C3-574C-2D44-8BB7-9E685BC7BFB6}" destId="{10706F4B-21E2-8543-B33E-0EA41B2526DD}" srcOrd="1" destOrd="0" parTransId="{BE4E8F2B-FA2B-A444-83CC-B06070C60F8D}" sibTransId="{2FCDC2FB-DF9C-5C40-8689-54702D2A378D}"/>
    <dgm:cxn modelId="{40008DAA-BA25-474B-8B0E-77F7A1BD4604}" type="presOf" srcId="{10706F4B-21E2-8543-B33E-0EA41B2526DD}" destId="{D5C952CF-DC04-6C47-A97C-EBA0FFC06094}" srcOrd="0" destOrd="0" presId="urn:microsoft.com/office/officeart/2008/layout/HexagonCluster"/>
    <dgm:cxn modelId="{424E001B-C1A2-2D4F-95BD-F0AC8BDE6C44}" type="presOf" srcId="{720D04C3-574C-2D44-8BB7-9E685BC7BFB6}" destId="{48C9D8C1-397D-8148-9D33-F415B2EB66DA}" srcOrd="0" destOrd="0" presId="urn:microsoft.com/office/officeart/2008/layout/HexagonCluster"/>
    <dgm:cxn modelId="{3BEAD3CD-0751-2D4F-B53A-2948349274D8}" type="presOf" srcId="{248F9F5C-7F90-6B42-ADA2-C7B6536CCDC8}" destId="{E686B0DB-D75E-784C-9169-691C75C013BE}" srcOrd="0" destOrd="0" presId="urn:microsoft.com/office/officeart/2008/layout/HexagonCluster"/>
    <dgm:cxn modelId="{DE16E983-C561-2C4B-AA24-AC4CD7429665}" type="presOf" srcId="{7C0911A5-827E-CC4D-BEB2-A4A6603D8FC5}" destId="{DD9BD759-BAB2-6740-BC87-5A2072E6EE49}" srcOrd="0" destOrd="0" presId="urn:microsoft.com/office/officeart/2008/layout/HexagonCluster"/>
    <dgm:cxn modelId="{80412919-50DA-7547-A418-819088AAEDCC}" type="presParOf" srcId="{48C9D8C1-397D-8148-9D33-F415B2EB66DA}" destId="{982C252A-17F5-3642-93BF-E11F6CFE27E7}" srcOrd="0" destOrd="0" presId="urn:microsoft.com/office/officeart/2008/layout/HexagonCluster"/>
    <dgm:cxn modelId="{1143B70F-A3B8-FC42-A8AC-7817721F830A}" type="presParOf" srcId="{982C252A-17F5-3642-93BF-E11F6CFE27E7}" destId="{00F57074-0365-6D4F-BFA7-D4C696399204}" srcOrd="0" destOrd="0" presId="urn:microsoft.com/office/officeart/2008/layout/HexagonCluster"/>
    <dgm:cxn modelId="{38590941-A4CC-9B4E-BA01-8BB205D748B6}" type="presParOf" srcId="{48C9D8C1-397D-8148-9D33-F415B2EB66DA}" destId="{397D2C95-3F85-8C43-A459-FD6D8D944688}" srcOrd="1" destOrd="0" presId="urn:microsoft.com/office/officeart/2008/layout/HexagonCluster"/>
    <dgm:cxn modelId="{699E6F78-C998-064C-88F4-C41C3492C9D9}" type="presParOf" srcId="{397D2C95-3F85-8C43-A459-FD6D8D944688}" destId="{19FB481C-9C17-8B46-8D36-D2036213ADD8}" srcOrd="0" destOrd="0" presId="urn:microsoft.com/office/officeart/2008/layout/HexagonCluster"/>
    <dgm:cxn modelId="{DDB9C0B1-95B6-B040-B5BB-A00BD29194B6}" type="presParOf" srcId="{48C9D8C1-397D-8148-9D33-F415B2EB66DA}" destId="{2D7D640E-A230-C04C-AB6E-42380DA3363C}" srcOrd="2" destOrd="0" presId="urn:microsoft.com/office/officeart/2008/layout/HexagonCluster"/>
    <dgm:cxn modelId="{725A2FD7-4F81-E145-910A-1579152B85B1}" type="presParOf" srcId="{2D7D640E-A230-C04C-AB6E-42380DA3363C}" destId="{DD9BD759-BAB2-6740-BC87-5A2072E6EE49}" srcOrd="0" destOrd="0" presId="urn:microsoft.com/office/officeart/2008/layout/HexagonCluster"/>
    <dgm:cxn modelId="{AAF372F8-9F10-B94C-8950-1F59CE5AC931}" type="presParOf" srcId="{48C9D8C1-397D-8148-9D33-F415B2EB66DA}" destId="{CDFCF3BF-2BF7-5E4F-80FD-A12791951D4D}" srcOrd="3" destOrd="0" presId="urn:microsoft.com/office/officeart/2008/layout/HexagonCluster"/>
    <dgm:cxn modelId="{D6614D5B-D981-1B4D-AB28-60A282A6CC0F}" type="presParOf" srcId="{CDFCF3BF-2BF7-5E4F-80FD-A12791951D4D}" destId="{C5629F7F-0A13-B546-8A87-A1F791593442}" srcOrd="0" destOrd="0" presId="urn:microsoft.com/office/officeart/2008/layout/HexagonCluster"/>
    <dgm:cxn modelId="{2CA40F92-0344-A44D-B98F-B529397F986D}" type="presParOf" srcId="{48C9D8C1-397D-8148-9D33-F415B2EB66DA}" destId="{EF25224C-D81F-594C-BB38-E7986D24F093}" srcOrd="4" destOrd="0" presId="urn:microsoft.com/office/officeart/2008/layout/HexagonCluster"/>
    <dgm:cxn modelId="{82F5262F-D22A-8442-8BB8-7BBD10F93CFC}" type="presParOf" srcId="{EF25224C-D81F-594C-BB38-E7986D24F093}" destId="{D5C952CF-DC04-6C47-A97C-EBA0FFC06094}" srcOrd="0" destOrd="0" presId="urn:microsoft.com/office/officeart/2008/layout/HexagonCluster"/>
    <dgm:cxn modelId="{443699F2-26CB-B647-BCF0-BD900A3A9BC5}" type="presParOf" srcId="{48C9D8C1-397D-8148-9D33-F415B2EB66DA}" destId="{B2FE72D4-5D80-1F4C-9669-EC80DC99A2B8}" srcOrd="5" destOrd="0" presId="urn:microsoft.com/office/officeart/2008/layout/HexagonCluster"/>
    <dgm:cxn modelId="{D8DCACB5-F3A7-F244-BEB5-A18E88220F50}" type="presParOf" srcId="{B2FE72D4-5D80-1F4C-9669-EC80DC99A2B8}" destId="{AD03F3BE-9F55-FB40-9B8A-DD022E15E05F}" srcOrd="0" destOrd="0" presId="urn:microsoft.com/office/officeart/2008/layout/HexagonCluster"/>
    <dgm:cxn modelId="{31E1977C-35EA-4542-BA4E-841E0300A5CF}" type="presParOf" srcId="{48C9D8C1-397D-8148-9D33-F415B2EB66DA}" destId="{263A5263-4D4B-604F-B320-0515CA96BB18}" srcOrd="6" destOrd="0" presId="urn:microsoft.com/office/officeart/2008/layout/HexagonCluster"/>
    <dgm:cxn modelId="{604CE846-BCD4-4944-B362-DC45E7050FC0}" type="presParOf" srcId="{263A5263-4D4B-604F-B320-0515CA96BB18}" destId="{77EA0092-75CE-BE4C-82B0-FB111CAEB6C5}" srcOrd="0" destOrd="0" presId="urn:microsoft.com/office/officeart/2008/layout/HexagonCluster"/>
    <dgm:cxn modelId="{4924C50D-BB73-384E-B71C-771557BBF406}" type="presParOf" srcId="{48C9D8C1-397D-8148-9D33-F415B2EB66DA}" destId="{56C104AA-9685-E946-9568-90FB41C5009D}" srcOrd="7" destOrd="0" presId="urn:microsoft.com/office/officeart/2008/layout/HexagonCluster"/>
    <dgm:cxn modelId="{D0CCDF8B-1D83-9545-AB08-C4007B630619}" type="presParOf" srcId="{56C104AA-9685-E946-9568-90FB41C5009D}" destId="{7FDC23FC-AD46-1241-837D-DAB87C49FC09}" srcOrd="0" destOrd="0" presId="urn:microsoft.com/office/officeart/2008/layout/HexagonCluster"/>
    <dgm:cxn modelId="{36BA0AF4-B8DA-D745-AB5F-8DF7716337B7}" type="presParOf" srcId="{48C9D8C1-397D-8148-9D33-F415B2EB66DA}" destId="{AB251449-A5CC-FF40-B2C7-04511CF75C39}" srcOrd="8" destOrd="0" presId="urn:microsoft.com/office/officeart/2008/layout/HexagonCluster"/>
    <dgm:cxn modelId="{3B5D413F-572F-5F4C-AAC8-4D8D39603649}" type="presParOf" srcId="{AB251449-A5CC-FF40-B2C7-04511CF75C39}" destId="{E686B0DB-D75E-784C-9169-691C75C013BE}" srcOrd="0" destOrd="0" presId="urn:microsoft.com/office/officeart/2008/layout/HexagonCluster"/>
    <dgm:cxn modelId="{977C9F54-C043-BF48-8ED5-6A4B66328F2E}" type="presParOf" srcId="{48C9D8C1-397D-8148-9D33-F415B2EB66DA}" destId="{262928C4-8D4A-604E-886C-DE0A98AFCFEF}" srcOrd="9" destOrd="0" presId="urn:microsoft.com/office/officeart/2008/layout/HexagonCluster"/>
    <dgm:cxn modelId="{F0C2171D-F307-094A-8A16-762D79028EF6}" type="presParOf" srcId="{262928C4-8D4A-604E-886C-DE0A98AFCFEF}" destId="{A068787D-A724-D347-8F44-053105771F4E}" srcOrd="0" destOrd="0" presId="urn:microsoft.com/office/officeart/2008/layout/HexagonCluster"/>
    <dgm:cxn modelId="{A8BACA57-1D9E-5545-B949-9ECFC226C969}" type="presParOf" srcId="{48C9D8C1-397D-8148-9D33-F415B2EB66DA}" destId="{8E90197F-821A-4648-9299-D5AAE1F0ED13}" srcOrd="10" destOrd="0" presId="urn:microsoft.com/office/officeart/2008/layout/HexagonCluster"/>
    <dgm:cxn modelId="{B49CDA25-4E40-9A4A-B91A-E998F32AC92D}" type="presParOf" srcId="{8E90197F-821A-4648-9299-D5AAE1F0ED13}" destId="{80C663FA-2BC1-814D-BDA1-F3718D41DBF2}" srcOrd="0" destOrd="0" presId="urn:microsoft.com/office/officeart/2008/layout/HexagonCluster"/>
    <dgm:cxn modelId="{6DADE6FC-8366-FB4B-9A30-1110F2BE1852}" type="presParOf" srcId="{48C9D8C1-397D-8148-9D33-F415B2EB66DA}" destId="{F05AD8B1-8AA0-4644-8E02-50A5D0A82E51}" srcOrd="11" destOrd="0" presId="urn:microsoft.com/office/officeart/2008/layout/HexagonCluster"/>
    <dgm:cxn modelId="{F43E5AE7-B85D-5448-A400-9028DC77D013}" type="presParOf" srcId="{F05AD8B1-8AA0-4644-8E02-50A5D0A82E51}" destId="{7B56C075-07B0-6541-9BC0-144FDACC984A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848280-04F8-2549-AFC9-FA6364556F4C}" type="doc">
      <dgm:prSet loTypeId="urn:microsoft.com/office/officeart/2005/8/layout/hierarchy3" loCatId="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6DABEC3-4D06-0842-A91F-3303C3EDD8C3}">
      <dgm:prSet phldrT="[Text]" custT="1"/>
      <dgm:spPr/>
      <dgm:t>
        <a:bodyPr/>
        <a:lstStyle/>
        <a:p>
          <a:r>
            <a:rPr lang="en-US" sz="1800" dirty="0"/>
            <a:t>Superconducting Cavities</a:t>
          </a:r>
        </a:p>
      </dgm:t>
    </dgm:pt>
    <dgm:pt modelId="{D914EBD9-A463-A045-AD81-7C1A7C292F26}" type="parTrans" cxnId="{148E4F43-9F4C-9B44-9883-9D7A31320D89}">
      <dgm:prSet/>
      <dgm:spPr/>
      <dgm:t>
        <a:bodyPr/>
        <a:lstStyle/>
        <a:p>
          <a:endParaRPr lang="en-US" sz="1800"/>
        </a:p>
      </dgm:t>
    </dgm:pt>
    <dgm:pt modelId="{7B7BF324-EB73-704E-ADE4-5FE40C51B819}" type="sibTrans" cxnId="{148E4F43-9F4C-9B44-9883-9D7A31320D89}">
      <dgm:prSet/>
      <dgm:spPr/>
      <dgm:t>
        <a:bodyPr/>
        <a:lstStyle/>
        <a:p>
          <a:endParaRPr lang="en-US" sz="1800"/>
        </a:p>
      </dgm:t>
    </dgm:pt>
    <dgm:pt modelId="{1EA3B361-C009-2249-9B36-63599126767B}">
      <dgm:prSet phldrT="[Text]" custT="1"/>
      <dgm:spPr/>
      <dgm:t>
        <a:bodyPr/>
        <a:lstStyle/>
        <a:p>
          <a:r>
            <a:rPr lang="en-US" sz="1800" dirty="0"/>
            <a:t>Operational </a:t>
          </a:r>
        </a:p>
        <a:p>
          <a:r>
            <a:rPr lang="en-US" sz="1800" dirty="0"/>
            <a:t>Techniques </a:t>
          </a:r>
        </a:p>
      </dgm:t>
    </dgm:pt>
    <dgm:pt modelId="{978399D4-F2D9-D742-BDF5-E1997B554ABC}" type="parTrans" cxnId="{4F072570-F302-664D-A394-F5CA688E7B85}">
      <dgm:prSet/>
      <dgm:spPr>
        <a:ln>
          <a:solidFill>
            <a:srgbClr val="92D050"/>
          </a:solidFill>
        </a:ln>
      </dgm:spPr>
      <dgm:t>
        <a:bodyPr/>
        <a:lstStyle/>
        <a:p>
          <a:endParaRPr lang="en-US" sz="1800"/>
        </a:p>
      </dgm:t>
    </dgm:pt>
    <dgm:pt modelId="{4BC102EC-1F8A-7D47-BEA5-0AA327C94B9E}" type="sibTrans" cxnId="{4F072570-F302-664D-A394-F5CA688E7B85}">
      <dgm:prSet/>
      <dgm:spPr/>
      <dgm:t>
        <a:bodyPr/>
        <a:lstStyle/>
        <a:p>
          <a:endParaRPr lang="en-US" sz="1800"/>
        </a:p>
      </dgm:t>
    </dgm:pt>
    <dgm:pt modelId="{E9E73B5A-9D82-9E42-8D2B-35ECBCB02DE5}">
      <dgm:prSet custT="1"/>
      <dgm:spPr/>
      <dgm:t>
        <a:bodyPr/>
        <a:lstStyle/>
        <a:p>
          <a:r>
            <a:rPr lang="en-US" sz="1800" dirty="0"/>
            <a:t>Injection Technologies</a:t>
          </a:r>
        </a:p>
      </dgm:t>
    </dgm:pt>
    <dgm:pt modelId="{F3F4CA5B-C210-6A47-9C33-5BEB517EEDC8}" type="parTrans" cxnId="{9204FD4C-16C1-6340-BD02-6B142B2BCA6A}">
      <dgm:prSet/>
      <dgm:spPr/>
      <dgm:t>
        <a:bodyPr/>
        <a:lstStyle/>
        <a:p>
          <a:endParaRPr lang="en-US" sz="1800"/>
        </a:p>
      </dgm:t>
    </dgm:pt>
    <dgm:pt modelId="{D92128C8-C779-E44C-B730-34C6B2790EE6}" type="sibTrans" cxnId="{9204FD4C-16C1-6340-BD02-6B142B2BCA6A}">
      <dgm:prSet/>
      <dgm:spPr/>
      <dgm:t>
        <a:bodyPr/>
        <a:lstStyle/>
        <a:p>
          <a:endParaRPr lang="en-US" sz="1800"/>
        </a:p>
      </dgm:t>
    </dgm:pt>
    <dgm:pt modelId="{4B4D4CDF-4CCB-D24C-AD77-2B4AF83D1F2C}">
      <dgm:prSet custT="1"/>
      <dgm:spPr/>
      <dgm:t>
        <a:bodyPr/>
        <a:lstStyle/>
        <a:p>
          <a:r>
            <a:rPr lang="en-US" sz="1800" dirty="0"/>
            <a:t>High Power Technology</a:t>
          </a:r>
        </a:p>
      </dgm:t>
    </dgm:pt>
    <dgm:pt modelId="{C3155A1B-3789-FB48-AED7-46E9074E4EAB}" type="parTrans" cxnId="{54672C49-8239-E94B-B360-E73753D56C8B}">
      <dgm:prSet/>
      <dgm:spPr/>
      <dgm:t>
        <a:bodyPr/>
        <a:lstStyle/>
        <a:p>
          <a:endParaRPr lang="en-US" sz="1800"/>
        </a:p>
      </dgm:t>
    </dgm:pt>
    <dgm:pt modelId="{CF6C1E8A-348A-254B-AC33-290E8E75E835}" type="sibTrans" cxnId="{54672C49-8239-E94B-B360-E73753D56C8B}">
      <dgm:prSet/>
      <dgm:spPr/>
      <dgm:t>
        <a:bodyPr/>
        <a:lstStyle/>
        <a:p>
          <a:endParaRPr lang="en-US" sz="1800"/>
        </a:p>
      </dgm:t>
    </dgm:pt>
    <dgm:pt modelId="{936014EE-D8E2-7244-BC6E-88EBCE1D7CEF}">
      <dgm:prSet phldrT="[Text]" custT="1"/>
      <dgm:spPr/>
      <dgm:t>
        <a:bodyPr/>
        <a:lstStyle/>
        <a:p>
          <a:r>
            <a:rPr lang="en-US" sz="1800" dirty="0"/>
            <a:t>Space Charge Beam Dynamics </a:t>
          </a:r>
        </a:p>
      </dgm:t>
    </dgm:pt>
    <dgm:pt modelId="{C9891316-32EE-4549-95A9-33E8B14F9250}" type="sibTrans" cxnId="{A7D7A982-6E4D-834C-8328-BA63153D7A9D}">
      <dgm:prSet/>
      <dgm:spPr/>
      <dgm:t>
        <a:bodyPr/>
        <a:lstStyle/>
        <a:p>
          <a:endParaRPr lang="en-US" sz="1800"/>
        </a:p>
      </dgm:t>
    </dgm:pt>
    <dgm:pt modelId="{2DCB4330-45AB-654C-8890-76EAA9E8839E}" type="parTrans" cxnId="{A7D7A982-6E4D-834C-8328-BA63153D7A9D}">
      <dgm:prSet/>
      <dgm:spPr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endParaRPr lang="en-US" sz="1800"/>
        </a:p>
      </dgm:t>
    </dgm:pt>
    <dgm:pt modelId="{070CD90F-E850-1A47-A01A-8804245121FE}">
      <dgm:prSet phldrT="[Text]" custT="1"/>
      <dgm:spPr/>
      <dgm:t>
        <a:bodyPr/>
        <a:lstStyle/>
        <a:p>
          <a:r>
            <a:rPr lang="en-US" sz="1800" b="0" baseline="0" dirty="0"/>
            <a:t>High Intensity</a:t>
          </a:r>
        </a:p>
        <a:p>
          <a:r>
            <a:rPr lang="en-US" sz="1800" b="0" baseline="0" dirty="0"/>
            <a:t> Beams</a:t>
          </a:r>
          <a:endParaRPr lang="en-US" sz="1800" b="0" dirty="0"/>
        </a:p>
      </dgm:t>
    </dgm:pt>
    <dgm:pt modelId="{39EC50CB-96F7-3741-ABDF-D70DB823E15F}" type="sibTrans" cxnId="{137FB767-8E50-2A47-8162-5EA81E97FD73}">
      <dgm:prSet/>
      <dgm:spPr/>
      <dgm:t>
        <a:bodyPr/>
        <a:lstStyle/>
        <a:p>
          <a:endParaRPr lang="en-US" sz="1800"/>
        </a:p>
      </dgm:t>
    </dgm:pt>
    <dgm:pt modelId="{4C9D67DA-CE99-FE49-B353-28410939B30B}" type="parTrans" cxnId="{137FB767-8E50-2A47-8162-5EA81E97FD73}">
      <dgm:prSet/>
      <dgm:spPr/>
      <dgm:t>
        <a:bodyPr/>
        <a:lstStyle/>
        <a:p>
          <a:endParaRPr lang="en-US" sz="1800"/>
        </a:p>
      </dgm:t>
    </dgm:pt>
    <dgm:pt modelId="{E94F51A2-4C92-2544-BD8F-4193861652FF}">
      <dgm:prSet custT="1"/>
      <dgm:spPr/>
      <dgm:t>
        <a:bodyPr/>
        <a:lstStyle/>
        <a:p>
          <a:r>
            <a:rPr lang="en-US" sz="1800" dirty="0"/>
            <a:t>Electrical and RF </a:t>
          </a:r>
        </a:p>
      </dgm:t>
    </dgm:pt>
    <dgm:pt modelId="{0A66D881-A138-454E-8413-DED9D42E79EF}" type="sibTrans" cxnId="{E569A07F-E242-9240-9808-96CC7834C34B}">
      <dgm:prSet/>
      <dgm:spPr/>
      <dgm:t>
        <a:bodyPr/>
        <a:lstStyle/>
        <a:p>
          <a:endParaRPr lang="en-US" sz="1800"/>
        </a:p>
      </dgm:t>
    </dgm:pt>
    <dgm:pt modelId="{FEC52507-2BA0-8742-8F0B-3ABEE51B3418}" type="parTrans" cxnId="{E569A07F-E242-9240-9808-96CC7834C34B}">
      <dgm:prSet/>
      <dgm:spPr/>
      <dgm:t>
        <a:bodyPr/>
        <a:lstStyle/>
        <a:p>
          <a:endParaRPr lang="en-US" sz="1800"/>
        </a:p>
      </dgm:t>
    </dgm:pt>
    <dgm:pt modelId="{55855795-6F9F-FA4E-8EE0-AF0B2A92D0CA}">
      <dgm:prSet custT="1"/>
      <dgm:spPr/>
      <dgm:t>
        <a:bodyPr/>
        <a:lstStyle/>
        <a:p>
          <a:r>
            <a:rPr lang="en-US" sz="1800" dirty="0"/>
            <a:t>H- Ion Sources</a:t>
          </a:r>
        </a:p>
      </dgm:t>
    </dgm:pt>
    <dgm:pt modelId="{B3096119-2558-BF4E-ADB5-2514ED69B55D}" type="parTrans" cxnId="{CCEF010A-6D85-E947-AF87-D492AA838058}">
      <dgm:prSet/>
      <dgm:spPr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endParaRPr lang="en-US" sz="1800"/>
        </a:p>
      </dgm:t>
    </dgm:pt>
    <dgm:pt modelId="{31D4ED4C-57D7-7543-828E-7512E8A2D06C}" type="sibTrans" cxnId="{CCEF010A-6D85-E947-AF87-D492AA838058}">
      <dgm:prSet/>
      <dgm:spPr/>
      <dgm:t>
        <a:bodyPr/>
        <a:lstStyle/>
        <a:p>
          <a:endParaRPr lang="en-US" sz="1800"/>
        </a:p>
      </dgm:t>
    </dgm:pt>
    <dgm:pt modelId="{5339E436-A162-0240-82E7-0A28A91BEAEB}">
      <dgm:prSet custT="1"/>
      <dgm:spPr/>
      <dgm:t>
        <a:bodyPr/>
        <a:lstStyle/>
        <a:p>
          <a:r>
            <a:rPr lang="en-US" sz="1800" dirty="0"/>
            <a:t>Measurement, Control and Simulation</a:t>
          </a:r>
        </a:p>
      </dgm:t>
    </dgm:pt>
    <dgm:pt modelId="{AEA1BE48-B489-5E48-94B7-F0E5EE372F17}" type="parTrans" cxnId="{122E24EF-67B5-B64F-B6D3-02E180AAB806}">
      <dgm:prSet/>
      <dgm:spPr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endParaRPr lang="en-US" sz="1800"/>
        </a:p>
      </dgm:t>
    </dgm:pt>
    <dgm:pt modelId="{A58B948B-4846-7F4E-BE74-311B6F6FCD87}" type="sibTrans" cxnId="{122E24EF-67B5-B64F-B6D3-02E180AAB806}">
      <dgm:prSet/>
      <dgm:spPr/>
      <dgm:t>
        <a:bodyPr/>
        <a:lstStyle/>
        <a:p>
          <a:endParaRPr lang="en-US" sz="1800"/>
        </a:p>
      </dgm:t>
    </dgm:pt>
    <dgm:pt modelId="{42E2E494-406E-C841-9784-38AD8B28E664}">
      <dgm:prSet custT="1"/>
      <dgm:spPr/>
      <dgm:t>
        <a:bodyPr/>
        <a:lstStyle/>
        <a:p>
          <a:r>
            <a:rPr lang="en-US" sz="1800" dirty="0"/>
            <a:t>High Power Targets</a:t>
          </a:r>
        </a:p>
      </dgm:t>
    </dgm:pt>
    <dgm:pt modelId="{5A919A4D-DB4C-4C45-B555-D80FE4BE7A82}" type="parTrans" cxnId="{A94A2CC9-F4D2-1843-AA89-5D04307F0AF8}">
      <dgm:prSet/>
      <dgm:spPr/>
      <dgm:t>
        <a:bodyPr/>
        <a:lstStyle/>
        <a:p>
          <a:endParaRPr lang="en-US" sz="1800"/>
        </a:p>
      </dgm:t>
    </dgm:pt>
    <dgm:pt modelId="{BB2A6780-AA80-5B48-9ED0-DF8029983963}" type="sibTrans" cxnId="{A94A2CC9-F4D2-1843-AA89-5D04307F0AF8}">
      <dgm:prSet/>
      <dgm:spPr/>
      <dgm:t>
        <a:bodyPr/>
        <a:lstStyle/>
        <a:p>
          <a:endParaRPr lang="en-US" sz="1800"/>
        </a:p>
      </dgm:t>
    </dgm:pt>
    <dgm:pt modelId="{C67BAABB-1B52-1146-AAEB-F298AB544361}">
      <dgm:prSet phldrT="[Text]" custT="1"/>
      <dgm:spPr/>
      <dgm:t>
        <a:bodyPr/>
        <a:lstStyle/>
        <a:p>
          <a:r>
            <a:rPr lang="en-US" sz="1800" dirty="0"/>
            <a:t>Surface Processes</a:t>
          </a:r>
        </a:p>
      </dgm:t>
    </dgm:pt>
    <dgm:pt modelId="{CF208A37-BB9F-8A42-8844-FE339370264C}" type="parTrans" cxnId="{AA473526-2378-3348-A5D2-7063290FC50C}">
      <dgm:prSet/>
      <dgm:spPr>
        <a:ln>
          <a:solidFill>
            <a:srgbClr val="92D050"/>
          </a:solidFill>
        </a:ln>
      </dgm:spPr>
      <dgm:t>
        <a:bodyPr/>
        <a:lstStyle/>
        <a:p>
          <a:endParaRPr lang="en-US" sz="1800"/>
        </a:p>
      </dgm:t>
    </dgm:pt>
    <dgm:pt modelId="{F2F54CC3-5E77-BC48-8233-CF13C493FA0E}" type="sibTrans" cxnId="{AA473526-2378-3348-A5D2-7063290FC50C}">
      <dgm:prSet/>
      <dgm:spPr/>
      <dgm:t>
        <a:bodyPr/>
        <a:lstStyle/>
        <a:p>
          <a:endParaRPr lang="en-US" sz="1800"/>
        </a:p>
      </dgm:t>
    </dgm:pt>
    <dgm:pt modelId="{6A2279BA-43AB-B64E-AD37-CB7868A92882}" type="pres">
      <dgm:prSet presAssocID="{8D848280-04F8-2549-AFC9-FA6364556F4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3D57376-A488-0643-A6DE-21058B3690E6}" type="pres">
      <dgm:prSet presAssocID="{070CD90F-E850-1A47-A01A-8804245121FE}" presName="root" presStyleCnt="0"/>
      <dgm:spPr/>
    </dgm:pt>
    <dgm:pt modelId="{EFD42E7C-BD11-A546-9F6E-8F2DC6CC38C4}" type="pres">
      <dgm:prSet presAssocID="{070CD90F-E850-1A47-A01A-8804245121FE}" presName="rootComposite" presStyleCnt="0"/>
      <dgm:spPr/>
    </dgm:pt>
    <dgm:pt modelId="{666FA7CB-ECE8-424C-A5DB-D1B157D89142}" type="pres">
      <dgm:prSet presAssocID="{070CD90F-E850-1A47-A01A-8804245121FE}" presName="rootText" presStyleLbl="node1" presStyleIdx="0" presStyleCnt="3" custScaleX="120815"/>
      <dgm:spPr/>
      <dgm:t>
        <a:bodyPr/>
        <a:lstStyle/>
        <a:p>
          <a:endParaRPr lang="en-US"/>
        </a:p>
      </dgm:t>
    </dgm:pt>
    <dgm:pt modelId="{680B50D9-3408-A841-A704-9062DD527647}" type="pres">
      <dgm:prSet presAssocID="{070CD90F-E850-1A47-A01A-8804245121FE}" presName="rootConnector" presStyleLbl="node1" presStyleIdx="0" presStyleCnt="3"/>
      <dgm:spPr/>
      <dgm:t>
        <a:bodyPr/>
        <a:lstStyle/>
        <a:p>
          <a:endParaRPr lang="en-US"/>
        </a:p>
      </dgm:t>
    </dgm:pt>
    <dgm:pt modelId="{E08E2C75-7F66-E440-96AA-3968E587DFDA}" type="pres">
      <dgm:prSet presAssocID="{070CD90F-E850-1A47-A01A-8804245121FE}" presName="childShape" presStyleCnt="0"/>
      <dgm:spPr/>
    </dgm:pt>
    <dgm:pt modelId="{1A653FCC-249A-1449-B492-CAF38C613B96}" type="pres">
      <dgm:prSet presAssocID="{2DCB4330-45AB-654C-8890-76EAA9E8839E}" presName="Name13" presStyleLbl="parChTrans1D2" presStyleIdx="0" presStyleCnt="8"/>
      <dgm:spPr/>
      <dgm:t>
        <a:bodyPr/>
        <a:lstStyle/>
        <a:p>
          <a:endParaRPr lang="en-US"/>
        </a:p>
      </dgm:t>
    </dgm:pt>
    <dgm:pt modelId="{A2489D2F-6128-0345-AEF9-04F97102FCF2}" type="pres">
      <dgm:prSet presAssocID="{936014EE-D8E2-7244-BC6E-88EBCE1D7CEF}" presName="childText" presStyleLbl="bgAcc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FF9992-55F9-A54B-919B-BD84B5AAAD93}" type="pres">
      <dgm:prSet presAssocID="{B3096119-2558-BF4E-ADB5-2514ED69B55D}" presName="Name13" presStyleLbl="parChTrans1D2" presStyleIdx="1" presStyleCnt="8"/>
      <dgm:spPr/>
      <dgm:t>
        <a:bodyPr/>
        <a:lstStyle/>
        <a:p>
          <a:endParaRPr lang="en-US"/>
        </a:p>
      </dgm:t>
    </dgm:pt>
    <dgm:pt modelId="{8DF12FEB-7A83-D844-B0F4-F5D57146643D}" type="pres">
      <dgm:prSet presAssocID="{55855795-6F9F-FA4E-8EE0-AF0B2A92D0CA}" presName="childText" presStyleLbl="bgAcc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CF7319-112A-4342-BE1B-FF7B25EA4743}" type="pres">
      <dgm:prSet presAssocID="{AEA1BE48-B489-5E48-94B7-F0E5EE372F17}" presName="Name13" presStyleLbl="parChTrans1D2" presStyleIdx="2" presStyleCnt="8"/>
      <dgm:spPr/>
      <dgm:t>
        <a:bodyPr/>
        <a:lstStyle/>
        <a:p>
          <a:endParaRPr lang="en-US"/>
        </a:p>
      </dgm:t>
    </dgm:pt>
    <dgm:pt modelId="{37BFCE4F-2334-1443-895D-567372C85670}" type="pres">
      <dgm:prSet presAssocID="{5339E436-A162-0240-82E7-0A28A91BEAEB}" presName="childText" presStyleLbl="bgAcc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86BF51-FBA2-9545-95B9-879C7FAA4D6F}" type="pres">
      <dgm:prSet presAssocID="{16DABEC3-4D06-0842-A91F-3303C3EDD8C3}" presName="root" presStyleCnt="0"/>
      <dgm:spPr/>
    </dgm:pt>
    <dgm:pt modelId="{720279E9-23CE-4E4D-ACF4-E8860924FA22}" type="pres">
      <dgm:prSet presAssocID="{16DABEC3-4D06-0842-A91F-3303C3EDD8C3}" presName="rootComposite" presStyleCnt="0"/>
      <dgm:spPr/>
    </dgm:pt>
    <dgm:pt modelId="{3733F876-8569-694D-B0D3-5A14BDF14C33}" type="pres">
      <dgm:prSet presAssocID="{16DABEC3-4D06-0842-A91F-3303C3EDD8C3}" presName="rootText" presStyleLbl="node1" presStyleIdx="1" presStyleCnt="3"/>
      <dgm:spPr/>
      <dgm:t>
        <a:bodyPr/>
        <a:lstStyle/>
        <a:p>
          <a:endParaRPr lang="en-US"/>
        </a:p>
      </dgm:t>
    </dgm:pt>
    <dgm:pt modelId="{2E9E4464-73C9-A747-8C18-144C1DD7DD46}" type="pres">
      <dgm:prSet presAssocID="{16DABEC3-4D06-0842-A91F-3303C3EDD8C3}" presName="rootConnector" presStyleLbl="node1" presStyleIdx="1" presStyleCnt="3"/>
      <dgm:spPr/>
      <dgm:t>
        <a:bodyPr/>
        <a:lstStyle/>
        <a:p>
          <a:endParaRPr lang="en-US"/>
        </a:p>
      </dgm:t>
    </dgm:pt>
    <dgm:pt modelId="{69582346-5709-7D4E-9267-2B624D1430AD}" type="pres">
      <dgm:prSet presAssocID="{16DABEC3-4D06-0842-A91F-3303C3EDD8C3}" presName="childShape" presStyleCnt="0"/>
      <dgm:spPr/>
    </dgm:pt>
    <dgm:pt modelId="{5ACF72DE-B602-0642-9896-7FD5D564F199}" type="pres">
      <dgm:prSet presAssocID="{CF208A37-BB9F-8A42-8844-FE339370264C}" presName="Name13" presStyleLbl="parChTrans1D2" presStyleIdx="3" presStyleCnt="8"/>
      <dgm:spPr/>
      <dgm:t>
        <a:bodyPr/>
        <a:lstStyle/>
        <a:p>
          <a:endParaRPr lang="en-US"/>
        </a:p>
      </dgm:t>
    </dgm:pt>
    <dgm:pt modelId="{8C212BCC-7F16-B543-BD67-781D76192588}" type="pres">
      <dgm:prSet presAssocID="{C67BAABB-1B52-1146-AAEB-F298AB544361}" presName="childText" presStyleLbl="bgAcc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4751E7-CB0D-B744-A776-02A0FA8DDE99}" type="pres">
      <dgm:prSet presAssocID="{978399D4-F2D9-D742-BDF5-E1997B554ABC}" presName="Name13" presStyleLbl="parChTrans1D2" presStyleIdx="4" presStyleCnt="8"/>
      <dgm:spPr/>
      <dgm:t>
        <a:bodyPr/>
        <a:lstStyle/>
        <a:p>
          <a:endParaRPr lang="en-US"/>
        </a:p>
      </dgm:t>
    </dgm:pt>
    <dgm:pt modelId="{FEB62EC7-12AE-5E4A-93C3-C87DFD63557F}" type="pres">
      <dgm:prSet presAssocID="{1EA3B361-C009-2249-9B36-63599126767B}" presName="childText" presStyleLbl="bgAcc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7C8289-2DFC-8946-A63E-34DB5A88138B}" type="pres">
      <dgm:prSet presAssocID="{4B4D4CDF-4CCB-D24C-AD77-2B4AF83D1F2C}" presName="root" presStyleCnt="0"/>
      <dgm:spPr/>
    </dgm:pt>
    <dgm:pt modelId="{0D9E467C-4567-B64E-9CBC-BA17D53B3A91}" type="pres">
      <dgm:prSet presAssocID="{4B4D4CDF-4CCB-D24C-AD77-2B4AF83D1F2C}" presName="rootComposite" presStyleCnt="0"/>
      <dgm:spPr/>
    </dgm:pt>
    <dgm:pt modelId="{646B3A6F-2DE7-A542-8059-72304D39CFAE}" type="pres">
      <dgm:prSet presAssocID="{4B4D4CDF-4CCB-D24C-AD77-2B4AF83D1F2C}" presName="rootText" presStyleLbl="node1" presStyleIdx="2" presStyleCnt="3"/>
      <dgm:spPr/>
      <dgm:t>
        <a:bodyPr/>
        <a:lstStyle/>
        <a:p>
          <a:endParaRPr lang="en-US"/>
        </a:p>
      </dgm:t>
    </dgm:pt>
    <dgm:pt modelId="{BCA5601E-B23B-704B-813F-2171900346CF}" type="pres">
      <dgm:prSet presAssocID="{4B4D4CDF-4CCB-D24C-AD77-2B4AF83D1F2C}" presName="rootConnector" presStyleLbl="node1" presStyleIdx="2" presStyleCnt="3"/>
      <dgm:spPr/>
      <dgm:t>
        <a:bodyPr/>
        <a:lstStyle/>
        <a:p>
          <a:endParaRPr lang="en-US"/>
        </a:p>
      </dgm:t>
    </dgm:pt>
    <dgm:pt modelId="{55A7C9AC-B37D-1842-83DB-265B8220C6E6}" type="pres">
      <dgm:prSet presAssocID="{4B4D4CDF-4CCB-D24C-AD77-2B4AF83D1F2C}" presName="childShape" presStyleCnt="0"/>
      <dgm:spPr/>
    </dgm:pt>
    <dgm:pt modelId="{32903015-930C-E44C-90E2-CF55FD700E79}" type="pres">
      <dgm:prSet presAssocID="{F3F4CA5B-C210-6A47-9C33-5BEB517EEDC8}" presName="Name13" presStyleLbl="parChTrans1D2" presStyleIdx="5" presStyleCnt="8"/>
      <dgm:spPr/>
      <dgm:t>
        <a:bodyPr/>
        <a:lstStyle/>
        <a:p>
          <a:endParaRPr lang="en-US"/>
        </a:p>
      </dgm:t>
    </dgm:pt>
    <dgm:pt modelId="{8B67CBAB-9A75-C143-8717-C2FC2770F5DB}" type="pres">
      <dgm:prSet presAssocID="{E9E73B5A-9D82-9E42-8D2B-35ECBCB02DE5}" presName="childText" presStyleLbl="bgAcc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1CB3B7-9A47-3740-A5C1-A9F6FA9F6007}" type="pres">
      <dgm:prSet presAssocID="{5A919A4D-DB4C-4C45-B555-D80FE4BE7A82}" presName="Name13" presStyleLbl="parChTrans1D2" presStyleIdx="6" presStyleCnt="8"/>
      <dgm:spPr/>
      <dgm:t>
        <a:bodyPr/>
        <a:lstStyle/>
        <a:p>
          <a:endParaRPr lang="en-US"/>
        </a:p>
      </dgm:t>
    </dgm:pt>
    <dgm:pt modelId="{CEF09157-A374-7049-903A-1401A4EB65DF}" type="pres">
      <dgm:prSet presAssocID="{42E2E494-406E-C841-9784-38AD8B28E664}" presName="childText" presStyleLbl="bgAcc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0E290E-17D9-D54C-A06D-2AD8EC8ACD9D}" type="pres">
      <dgm:prSet presAssocID="{FEC52507-2BA0-8742-8F0B-3ABEE51B3418}" presName="Name13" presStyleLbl="parChTrans1D2" presStyleIdx="7" presStyleCnt="8"/>
      <dgm:spPr/>
      <dgm:t>
        <a:bodyPr/>
        <a:lstStyle/>
        <a:p>
          <a:endParaRPr lang="en-US"/>
        </a:p>
      </dgm:t>
    </dgm:pt>
    <dgm:pt modelId="{03646AD9-008F-654F-8901-7681AF9BF173}" type="pres">
      <dgm:prSet presAssocID="{E94F51A2-4C92-2544-BD8F-4193861652FF}" presName="childText" presStyleLbl="bgAcc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78EC926-1A90-D640-B0DC-4462C6A03716}" type="presOf" srcId="{F3F4CA5B-C210-6A47-9C33-5BEB517EEDC8}" destId="{32903015-930C-E44C-90E2-CF55FD700E79}" srcOrd="0" destOrd="0" presId="urn:microsoft.com/office/officeart/2005/8/layout/hierarchy3"/>
    <dgm:cxn modelId="{18C739B3-2436-9C4F-B498-82CE1A084799}" type="presOf" srcId="{AEA1BE48-B489-5E48-94B7-F0E5EE372F17}" destId="{23CF7319-112A-4342-BE1B-FF7B25EA4743}" srcOrd="0" destOrd="0" presId="urn:microsoft.com/office/officeart/2005/8/layout/hierarchy3"/>
    <dgm:cxn modelId="{B4FD5E63-94AD-A747-B6E5-597AC0CFF3F9}" type="presOf" srcId="{4B4D4CDF-4CCB-D24C-AD77-2B4AF83D1F2C}" destId="{BCA5601E-B23B-704B-813F-2171900346CF}" srcOrd="1" destOrd="0" presId="urn:microsoft.com/office/officeart/2005/8/layout/hierarchy3"/>
    <dgm:cxn modelId="{9DBDB790-392F-B14A-9B59-1676126E3559}" type="presOf" srcId="{1EA3B361-C009-2249-9B36-63599126767B}" destId="{FEB62EC7-12AE-5E4A-93C3-C87DFD63557F}" srcOrd="0" destOrd="0" presId="urn:microsoft.com/office/officeart/2005/8/layout/hierarchy3"/>
    <dgm:cxn modelId="{148E4F43-9F4C-9B44-9883-9D7A31320D89}" srcId="{8D848280-04F8-2549-AFC9-FA6364556F4C}" destId="{16DABEC3-4D06-0842-A91F-3303C3EDD8C3}" srcOrd="1" destOrd="0" parTransId="{D914EBD9-A463-A045-AD81-7C1A7C292F26}" sibTransId="{7B7BF324-EB73-704E-ADE4-5FE40C51B819}"/>
    <dgm:cxn modelId="{137FB767-8E50-2A47-8162-5EA81E97FD73}" srcId="{8D848280-04F8-2549-AFC9-FA6364556F4C}" destId="{070CD90F-E850-1A47-A01A-8804245121FE}" srcOrd="0" destOrd="0" parTransId="{4C9D67DA-CE99-FE49-B353-28410939B30B}" sibTransId="{39EC50CB-96F7-3741-ABDF-D70DB823E15F}"/>
    <dgm:cxn modelId="{EC001F74-529E-444D-98FE-3DC23E70B639}" type="presOf" srcId="{C67BAABB-1B52-1146-AAEB-F298AB544361}" destId="{8C212BCC-7F16-B543-BD67-781D76192588}" srcOrd="0" destOrd="0" presId="urn:microsoft.com/office/officeart/2005/8/layout/hierarchy3"/>
    <dgm:cxn modelId="{E569A07F-E242-9240-9808-96CC7834C34B}" srcId="{4B4D4CDF-4CCB-D24C-AD77-2B4AF83D1F2C}" destId="{E94F51A2-4C92-2544-BD8F-4193861652FF}" srcOrd="2" destOrd="0" parTransId="{FEC52507-2BA0-8742-8F0B-3ABEE51B3418}" sibTransId="{0A66D881-A138-454E-8413-DED9D42E79EF}"/>
    <dgm:cxn modelId="{681DE019-D5AB-1E4D-B038-A48B0178E354}" type="presOf" srcId="{2DCB4330-45AB-654C-8890-76EAA9E8839E}" destId="{1A653FCC-249A-1449-B492-CAF38C613B96}" srcOrd="0" destOrd="0" presId="urn:microsoft.com/office/officeart/2005/8/layout/hierarchy3"/>
    <dgm:cxn modelId="{F0686E57-B951-9549-A275-0D4FE49DEC74}" type="presOf" srcId="{070CD90F-E850-1A47-A01A-8804245121FE}" destId="{680B50D9-3408-A841-A704-9062DD527647}" srcOrd="1" destOrd="0" presId="urn:microsoft.com/office/officeart/2005/8/layout/hierarchy3"/>
    <dgm:cxn modelId="{E65E8D06-2A91-7340-BDC5-9EBD1D4B9442}" type="presOf" srcId="{936014EE-D8E2-7244-BC6E-88EBCE1D7CEF}" destId="{A2489D2F-6128-0345-AEF9-04F97102FCF2}" srcOrd="0" destOrd="0" presId="urn:microsoft.com/office/officeart/2005/8/layout/hierarchy3"/>
    <dgm:cxn modelId="{53B50088-BC27-7646-9816-C59A25B61F64}" type="presOf" srcId="{4B4D4CDF-4CCB-D24C-AD77-2B4AF83D1F2C}" destId="{646B3A6F-2DE7-A542-8059-72304D39CFAE}" srcOrd="0" destOrd="0" presId="urn:microsoft.com/office/officeart/2005/8/layout/hierarchy3"/>
    <dgm:cxn modelId="{6AC9A86F-D683-A441-938C-19E1F215E366}" type="presOf" srcId="{E94F51A2-4C92-2544-BD8F-4193861652FF}" destId="{03646AD9-008F-654F-8901-7681AF9BF173}" srcOrd="0" destOrd="0" presId="urn:microsoft.com/office/officeart/2005/8/layout/hierarchy3"/>
    <dgm:cxn modelId="{72DDB48B-312D-E248-B9AD-E6D255C0ACFB}" type="presOf" srcId="{5A919A4D-DB4C-4C45-B555-D80FE4BE7A82}" destId="{741CB3B7-9A47-3740-A5C1-A9F6FA9F6007}" srcOrd="0" destOrd="0" presId="urn:microsoft.com/office/officeart/2005/8/layout/hierarchy3"/>
    <dgm:cxn modelId="{CCEF010A-6D85-E947-AF87-D492AA838058}" srcId="{070CD90F-E850-1A47-A01A-8804245121FE}" destId="{55855795-6F9F-FA4E-8EE0-AF0B2A92D0CA}" srcOrd="1" destOrd="0" parTransId="{B3096119-2558-BF4E-ADB5-2514ED69B55D}" sibTransId="{31D4ED4C-57D7-7543-828E-7512E8A2D06C}"/>
    <dgm:cxn modelId="{25E619AC-FFF2-FD4B-9940-CC9A9D33B19E}" type="presOf" srcId="{E9E73B5A-9D82-9E42-8D2B-35ECBCB02DE5}" destId="{8B67CBAB-9A75-C143-8717-C2FC2770F5DB}" srcOrd="0" destOrd="0" presId="urn:microsoft.com/office/officeart/2005/8/layout/hierarchy3"/>
    <dgm:cxn modelId="{AA473526-2378-3348-A5D2-7063290FC50C}" srcId="{16DABEC3-4D06-0842-A91F-3303C3EDD8C3}" destId="{C67BAABB-1B52-1146-AAEB-F298AB544361}" srcOrd="0" destOrd="0" parTransId="{CF208A37-BB9F-8A42-8844-FE339370264C}" sibTransId="{F2F54CC3-5E77-BC48-8233-CF13C493FA0E}"/>
    <dgm:cxn modelId="{B16C1957-785E-7C46-90CE-118319A53526}" type="presOf" srcId="{FEC52507-2BA0-8742-8F0B-3ABEE51B3418}" destId="{4A0E290E-17D9-D54C-A06D-2AD8EC8ACD9D}" srcOrd="0" destOrd="0" presId="urn:microsoft.com/office/officeart/2005/8/layout/hierarchy3"/>
    <dgm:cxn modelId="{5B4F7F48-FDE0-1546-8BF3-7C16466A2A0E}" type="presOf" srcId="{070CD90F-E850-1A47-A01A-8804245121FE}" destId="{666FA7CB-ECE8-424C-A5DB-D1B157D89142}" srcOrd="0" destOrd="0" presId="urn:microsoft.com/office/officeart/2005/8/layout/hierarchy3"/>
    <dgm:cxn modelId="{7BB9DBC0-1775-3D41-BDBC-115701D584A2}" type="presOf" srcId="{8D848280-04F8-2549-AFC9-FA6364556F4C}" destId="{6A2279BA-43AB-B64E-AD37-CB7868A92882}" srcOrd="0" destOrd="0" presId="urn:microsoft.com/office/officeart/2005/8/layout/hierarchy3"/>
    <dgm:cxn modelId="{54672C49-8239-E94B-B360-E73753D56C8B}" srcId="{8D848280-04F8-2549-AFC9-FA6364556F4C}" destId="{4B4D4CDF-4CCB-D24C-AD77-2B4AF83D1F2C}" srcOrd="2" destOrd="0" parTransId="{C3155A1B-3789-FB48-AED7-46E9074E4EAB}" sibTransId="{CF6C1E8A-348A-254B-AC33-290E8E75E835}"/>
    <dgm:cxn modelId="{5F8B12E8-86DA-C547-B007-071D4077078D}" type="presOf" srcId="{5339E436-A162-0240-82E7-0A28A91BEAEB}" destId="{37BFCE4F-2334-1443-895D-567372C85670}" srcOrd="0" destOrd="0" presId="urn:microsoft.com/office/officeart/2005/8/layout/hierarchy3"/>
    <dgm:cxn modelId="{A94A2CC9-F4D2-1843-AA89-5D04307F0AF8}" srcId="{4B4D4CDF-4CCB-D24C-AD77-2B4AF83D1F2C}" destId="{42E2E494-406E-C841-9784-38AD8B28E664}" srcOrd="1" destOrd="0" parTransId="{5A919A4D-DB4C-4C45-B555-D80FE4BE7A82}" sibTransId="{BB2A6780-AA80-5B48-9ED0-DF8029983963}"/>
    <dgm:cxn modelId="{A7D7A982-6E4D-834C-8328-BA63153D7A9D}" srcId="{070CD90F-E850-1A47-A01A-8804245121FE}" destId="{936014EE-D8E2-7244-BC6E-88EBCE1D7CEF}" srcOrd="0" destOrd="0" parTransId="{2DCB4330-45AB-654C-8890-76EAA9E8839E}" sibTransId="{C9891316-32EE-4549-95A9-33E8B14F9250}"/>
    <dgm:cxn modelId="{EC2DF2F5-1394-2645-9F5E-112A9A633C57}" type="presOf" srcId="{B3096119-2558-BF4E-ADB5-2514ED69B55D}" destId="{6BFF9992-55F9-A54B-919B-BD84B5AAAD93}" srcOrd="0" destOrd="0" presId="urn:microsoft.com/office/officeart/2005/8/layout/hierarchy3"/>
    <dgm:cxn modelId="{9204FD4C-16C1-6340-BD02-6B142B2BCA6A}" srcId="{4B4D4CDF-4CCB-D24C-AD77-2B4AF83D1F2C}" destId="{E9E73B5A-9D82-9E42-8D2B-35ECBCB02DE5}" srcOrd="0" destOrd="0" parTransId="{F3F4CA5B-C210-6A47-9C33-5BEB517EEDC8}" sibTransId="{D92128C8-C779-E44C-B730-34C6B2790EE6}"/>
    <dgm:cxn modelId="{D4301B10-97F4-FA4F-AFB8-68D95E3BF6B7}" type="presOf" srcId="{CF208A37-BB9F-8A42-8844-FE339370264C}" destId="{5ACF72DE-B602-0642-9896-7FD5D564F199}" srcOrd="0" destOrd="0" presId="urn:microsoft.com/office/officeart/2005/8/layout/hierarchy3"/>
    <dgm:cxn modelId="{8A861C66-D6B2-F34F-9373-017C0F67F199}" type="presOf" srcId="{16DABEC3-4D06-0842-A91F-3303C3EDD8C3}" destId="{3733F876-8569-694D-B0D3-5A14BDF14C33}" srcOrd="0" destOrd="0" presId="urn:microsoft.com/office/officeart/2005/8/layout/hierarchy3"/>
    <dgm:cxn modelId="{D7EA4877-CE87-584F-AF09-905595C6B725}" type="presOf" srcId="{42E2E494-406E-C841-9784-38AD8B28E664}" destId="{CEF09157-A374-7049-903A-1401A4EB65DF}" srcOrd="0" destOrd="0" presId="urn:microsoft.com/office/officeart/2005/8/layout/hierarchy3"/>
    <dgm:cxn modelId="{122E24EF-67B5-B64F-B6D3-02E180AAB806}" srcId="{070CD90F-E850-1A47-A01A-8804245121FE}" destId="{5339E436-A162-0240-82E7-0A28A91BEAEB}" srcOrd="2" destOrd="0" parTransId="{AEA1BE48-B489-5E48-94B7-F0E5EE372F17}" sibTransId="{A58B948B-4846-7F4E-BE74-311B6F6FCD87}"/>
    <dgm:cxn modelId="{4F072570-F302-664D-A394-F5CA688E7B85}" srcId="{16DABEC3-4D06-0842-A91F-3303C3EDD8C3}" destId="{1EA3B361-C009-2249-9B36-63599126767B}" srcOrd="1" destOrd="0" parTransId="{978399D4-F2D9-D742-BDF5-E1997B554ABC}" sibTransId="{4BC102EC-1F8A-7D47-BEA5-0AA327C94B9E}"/>
    <dgm:cxn modelId="{0BA04518-B3D7-7542-A8FC-C0FBAD138240}" type="presOf" srcId="{978399D4-F2D9-D742-BDF5-E1997B554ABC}" destId="{C34751E7-CB0D-B744-A776-02A0FA8DDE99}" srcOrd="0" destOrd="0" presId="urn:microsoft.com/office/officeart/2005/8/layout/hierarchy3"/>
    <dgm:cxn modelId="{3A140ABB-853A-AD43-B062-88C2603E5E3A}" type="presOf" srcId="{55855795-6F9F-FA4E-8EE0-AF0B2A92D0CA}" destId="{8DF12FEB-7A83-D844-B0F4-F5D57146643D}" srcOrd="0" destOrd="0" presId="urn:microsoft.com/office/officeart/2005/8/layout/hierarchy3"/>
    <dgm:cxn modelId="{764D63A7-2335-A244-ADCB-A012926F175A}" type="presOf" srcId="{16DABEC3-4D06-0842-A91F-3303C3EDD8C3}" destId="{2E9E4464-73C9-A747-8C18-144C1DD7DD46}" srcOrd="1" destOrd="0" presId="urn:microsoft.com/office/officeart/2005/8/layout/hierarchy3"/>
    <dgm:cxn modelId="{E1DBCA99-A8B3-5146-B99B-82E859BEED19}" type="presParOf" srcId="{6A2279BA-43AB-B64E-AD37-CB7868A92882}" destId="{33D57376-A488-0643-A6DE-21058B3690E6}" srcOrd="0" destOrd="0" presId="urn:microsoft.com/office/officeart/2005/8/layout/hierarchy3"/>
    <dgm:cxn modelId="{0B39E995-F96D-874D-8654-2D12E173D696}" type="presParOf" srcId="{33D57376-A488-0643-A6DE-21058B3690E6}" destId="{EFD42E7C-BD11-A546-9F6E-8F2DC6CC38C4}" srcOrd="0" destOrd="0" presId="urn:microsoft.com/office/officeart/2005/8/layout/hierarchy3"/>
    <dgm:cxn modelId="{C33DFD06-5A8D-B344-B77D-5F83472222DD}" type="presParOf" srcId="{EFD42E7C-BD11-A546-9F6E-8F2DC6CC38C4}" destId="{666FA7CB-ECE8-424C-A5DB-D1B157D89142}" srcOrd="0" destOrd="0" presId="urn:microsoft.com/office/officeart/2005/8/layout/hierarchy3"/>
    <dgm:cxn modelId="{C3AC2088-2C2F-7F46-AB20-D90D223A3C2D}" type="presParOf" srcId="{EFD42E7C-BD11-A546-9F6E-8F2DC6CC38C4}" destId="{680B50D9-3408-A841-A704-9062DD527647}" srcOrd="1" destOrd="0" presId="urn:microsoft.com/office/officeart/2005/8/layout/hierarchy3"/>
    <dgm:cxn modelId="{77C34C41-CAE8-FC44-BEC3-C98E80169579}" type="presParOf" srcId="{33D57376-A488-0643-A6DE-21058B3690E6}" destId="{E08E2C75-7F66-E440-96AA-3968E587DFDA}" srcOrd="1" destOrd="0" presId="urn:microsoft.com/office/officeart/2005/8/layout/hierarchy3"/>
    <dgm:cxn modelId="{94F01362-A86B-1D40-ADB0-6B3D740FFDA7}" type="presParOf" srcId="{E08E2C75-7F66-E440-96AA-3968E587DFDA}" destId="{1A653FCC-249A-1449-B492-CAF38C613B96}" srcOrd="0" destOrd="0" presId="urn:microsoft.com/office/officeart/2005/8/layout/hierarchy3"/>
    <dgm:cxn modelId="{1A742C26-B541-4045-9308-8B7169E45C57}" type="presParOf" srcId="{E08E2C75-7F66-E440-96AA-3968E587DFDA}" destId="{A2489D2F-6128-0345-AEF9-04F97102FCF2}" srcOrd="1" destOrd="0" presId="urn:microsoft.com/office/officeart/2005/8/layout/hierarchy3"/>
    <dgm:cxn modelId="{527ED251-5CDF-D146-9F1F-FEB5090125A1}" type="presParOf" srcId="{E08E2C75-7F66-E440-96AA-3968E587DFDA}" destId="{6BFF9992-55F9-A54B-919B-BD84B5AAAD93}" srcOrd="2" destOrd="0" presId="urn:microsoft.com/office/officeart/2005/8/layout/hierarchy3"/>
    <dgm:cxn modelId="{24D255AF-3D92-5F4A-8AC5-4938FE886748}" type="presParOf" srcId="{E08E2C75-7F66-E440-96AA-3968E587DFDA}" destId="{8DF12FEB-7A83-D844-B0F4-F5D57146643D}" srcOrd="3" destOrd="0" presId="urn:microsoft.com/office/officeart/2005/8/layout/hierarchy3"/>
    <dgm:cxn modelId="{F91C9E4A-41AC-AE42-BF78-8932AA1196CB}" type="presParOf" srcId="{E08E2C75-7F66-E440-96AA-3968E587DFDA}" destId="{23CF7319-112A-4342-BE1B-FF7B25EA4743}" srcOrd="4" destOrd="0" presId="urn:microsoft.com/office/officeart/2005/8/layout/hierarchy3"/>
    <dgm:cxn modelId="{A2D45CAD-C9F1-E84C-B328-68829892E056}" type="presParOf" srcId="{E08E2C75-7F66-E440-96AA-3968E587DFDA}" destId="{37BFCE4F-2334-1443-895D-567372C85670}" srcOrd="5" destOrd="0" presId="urn:microsoft.com/office/officeart/2005/8/layout/hierarchy3"/>
    <dgm:cxn modelId="{3A83019F-FF16-D046-8425-B257815CBC1C}" type="presParOf" srcId="{6A2279BA-43AB-B64E-AD37-CB7868A92882}" destId="{4586BF51-FBA2-9545-95B9-879C7FAA4D6F}" srcOrd="1" destOrd="0" presId="urn:microsoft.com/office/officeart/2005/8/layout/hierarchy3"/>
    <dgm:cxn modelId="{F7587184-1F08-8D49-AEAB-E1565283B698}" type="presParOf" srcId="{4586BF51-FBA2-9545-95B9-879C7FAA4D6F}" destId="{720279E9-23CE-4E4D-ACF4-E8860924FA22}" srcOrd="0" destOrd="0" presId="urn:microsoft.com/office/officeart/2005/8/layout/hierarchy3"/>
    <dgm:cxn modelId="{2B656448-4521-7444-AA9F-D28D9AFAB3A6}" type="presParOf" srcId="{720279E9-23CE-4E4D-ACF4-E8860924FA22}" destId="{3733F876-8569-694D-B0D3-5A14BDF14C33}" srcOrd="0" destOrd="0" presId="urn:microsoft.com/office/officeart/2005/8/layout/hierarchy3"/>
    <dgm:cxn modelId="{67BA220F-AFE4-8247-BCEA-476D0CE94580}" type="presParOf" srcId="{720279E9-23CE-4E4D-ACF4-E8860924FA22}" destId="{2E9E4464-73C9-A747-8C18-144C1DD7DD46}" srcOrd="1" destOrd="0" presId="urn:microsoft.com/office/officeart/2005/8/layout/hierarchy3"/>
    <dgm:cxn modelId="{09540B66-F93C-6248-8848-478DBB41EDBD}" type="presParOf" srcId="{4586BF51-FBA2-9545-95B9-879C7FAA4D6F}" destId="{69582346-5709-7D4E-9267-2B624D1430AD}" srcOrd="1" destOrd="0" presId="urn:microsoft.com/office/officeart/2005/8/layout/hierarchy3"/>
    <dgm:cxn modelId="{4C0B8EAA-8C28-264B-A77F-8A1C74CB77DD}" type="presParOf" srcId="{69582346-5709-7D4E-9267-2B624D1430AD}" destId="{5ACF72DE-B602-0642-9896-7FD5D564F199}" srcOrd="0" destOrd="0" presId="urn:microsoft.com/office/officeart/2005/8/layout/hierarchy3"/>
    <dgm:cxn modelId="{C2724B87-DA8F-C64D-93D4-25B81CBA463A}" type="presParOf" srcId="{69582346-5709-7D4E-9267-2B624D1430AD}" destId="{8C212BCC-7F16-B543-BD67-781D76192588}" srcOrd="1" destOrd="0" presId="urn:microsoft.com/office/officeart/2005/8/layout/hierarchy3"/>
    <dgm:cxn modelId="{4329DA99-F944-8145-B2E6-23595BA47E35}" type="presParOf" srcId="{69582346-5709-7D4E-9267-2B624D1430AD}" destId="{C34751E7-CB0D-B744-A776-02A0FA8DDE99}" srcOrd="2" destOrd="0" presId="urn:microsoft.com/office/officeart/2005/8/layout/hierarchy3"/>
    <dgm:cxn modelId="{36C8B235-45AC-7E40-9ACC-3E55C2149733}" type="presParOf" srcId="{69582346-5709-7D4E-9267-2B624D1430AD}" destId="{FEB62EC7-12AE-5E4A-93C3-C87DFD63557F}" srcOrd="3" destOrd="0" presId="urn:microsoft.com/office/officeart/2005/8/layout/hierarchy3"/>
    <dgm:cxn modelId="{09E9CAD1-5F16-F04C-8E10-8DB2402BE728}" type="presParOf" srcId="{6A2279BA-43AB-B64E-AD37-CB7868A92882}" destId="{CD7C8289-2DFC-8946-A63E-34DB5A88138B}" srcOrd="2" destOrd="0" presId="urn:microsoft.com/office/officeart/2005/8/layout/hierarchy3"/>
    <dgm:cxn modelId="{3985437D-42D3-664C-A0E8-F920DE0D29EA}" type="presParOf" srcId="{CD7C8289-2DFC-8946-A63E-34DB5A88138B}" destId="{0D9E467C-4567-B64E-9CBC-BA17D53B3A91}" srcOrd="0" destOrd="0" presId="urn:microsoft.com/office/officeart/2005/8/layout/hierarchy3"/>
    <dgm:cxn modelId="{B8BF159F-1BAA-C04C-8286-269CCD6E2EF1}" type="presParOf" srcId="{0D9E467C-4567-B64E-9CBC-BA17D53B3A91}" destId="{646B3A6F-2DE7-A542-8059-72304D39CFAE}" srcOrd="0" destOrd="0" presId="urn:microsoft.com/office/officeart/2005/8/layout/hierarchy3"/>
    <dgm:cxn modelId="{8EE4B184-50CC-7E46-B0F2-5F88352752D6}" type="presParOf" srcId="{0D9E467C-4567-B64E-9CBC-BA17D53B3A91}" destId="{BCA5601E-B23B-704B-813F-2171900346CF}" srcOrd="1" destOrd="0" presId="urn:microsoft.com/office/officeart/2005/8/layout/hierarchy3"/>
    <dgm:cxn modelId="{CEE04A3B-CC38-024B-B2CC-F4238022C03C}" type="presParOf" srcId="{CD7C8289-2DFC-8946-A63E-34DB5A88138B}" destId="{55A7C9AC-B37D-1842-83DB-265B8220C6E6}" srcOrd="1" destOrd="0" presId="urn:microsoft.com/office/officeart/2005/8/layout/hierarchy3"/>
    <dgm:cxn modelId="{137147EF-6BD4-3E43-8B91-2324E3A99C38}" type="presParOf" srcId="{55A7C9AC-B37D-1842-83DB-265B8220C6E6}" destId="{32903015-930C-E44C-90E2-CF55FD700E79}" srcOrd="0" destOrd="0" presId="urn:microsoft.com/office/officeart/2005/8/layout/hierarchy3"/>
    <dgm:cxn modelId="{6B429112-584E-7642-9367-A61FF2EBF733}" type="presParOf" srcId="{55A7C9AC-B37D-1842-83DB-265B8220C6E6}" destId="{8B67CBAB-9A75-C143-8717-C2FC2770F5DB}" srcOrd="1" destOrd="0" presId="urn:microsoft.com/office/officeart/2005/8/layout/hierarchy3"/>
    <dgm:cxn modelId="{0AC8C169-326B-5F45-9680-FF21DF0AE6FE}" type="presParOf" srcId="{55A7C9AC-B37D-1842-83DB-265B8220C6E6}" destId="{741CB3B7-9A47-3740-A5C1-A9F6FA9F6007}" srcOrd="2" destOrd="0" presId="urn:microsoft.com/office/officeart/2005/8/layout/hierarchy3"/>
    <dgm:cxn modelId="{4F6D8834-1D21-8540-BFC9-7105262DA39E}" type="presParOf" srcId="{55A7C9AC-B37D-1842-83DB-265B8220C6E6}" destId="{CEF09157-A374-7049-903A-1401A4EB65DF}" srcOrd="3" destOrd="0" presId="urn:microsoft.com/office/officeart/2005/8/layout/hierarchy3"/>
    <dgm:cxn modelId="{2312DF8F-EAC0-5740-9A3D-FBEEA7441920}" type="presParOf" srcId="{55A7C9AC-B37D-1842-83DB-265B8220C6E6}" destId="{4A0E290E-17D9-D54C-A06D-2AD8EC8ACD9D}" srcOrd="4" destOrd="0" presId="urn:microsoft.com/office/officeart/2005/8/layout/hierarchy3"/>
    <dgm:cxn modelId="{4DDF7698-B79E-1449-9BDF-FC62FE7B5EA6}" type="presParOf" srcId="{55A7C9AC-B37D-1842-83DB-265B8220C6E6}" destId="{03646AD9-008F-654F-8901-7681AF9BF173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1512EEF-0A22-6842-A123-A3BECD747D50}" type="doc">
      <dgm:prSet loTypeId="urn:microsoft.com/office/officeart/2005/8/layout/vList6" loCatId="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0B86EB8-48AC-F541-BC8E-2DFFB2460172}">
      <dgm:prSet phldrT="[Text]" custT="1"/>
      <dgm:spPr/>
      <dgm:t>
        <a:bodyPr/>
        <a:lstStyle/>
        <a:p>
          <a:r>
            <a:rPr lang="en-US" sz="2000" dirty="0"/>
            <a:t>Measure foil Temperature</a:t>
          </a:r>
        </a:p>
      </dgm:t>
    </dgm:pt>
    <dgm:pt modelId="{1238056D-3BDB-0D4C-8B20-4416EA98445A}" type="parTrans" cxnId="{741C7F95-3F93-DF4B-B5D1-7D9CCE3F30DC}">
      <dgm:prSet/>
      <dgm:spPr/>
      <dgm:t>
        <a:bodyPr/>
        <a:lstStyle/>
        <a:p>
          <a:endParaRPr lang="en-US"/>
        </a:p>
      </dgm:t>
    </dgm:pt>
    <dgm:pt modelId="{73741279-EADD-0441-B98E-2787E571E302}" type="sibTrans" cxnId="{741C7F95-3F93-DF4B-B5D1-7D9CCE3F30DC}">
      <dgm:prSet/>
      <dgm:spPr/>
      <dgm:t>
        <a:bodyPr/>
        <a:lstStyle/>
        <a:p>
          <a:endParaRPr lang="en-US"/>
        </a:p>
      </dgm:t>
    </dgm:pt>
    <dgm:pt modelId="{D7E8BC97-D19B-0945-A608-6BF0B9F71965}">
      <dgm:prSet phldrT="[Text]" custT="1"/>
      <dgm:spPr/>
      <dgm:t>
        <a:bodyPr/>
        <a:lstStyle/>
        <a:p>
          <a:r>
            <a:rPr lang="en-US" sz="2000" dirty="0"/>
            <a:t>Develop Better Foils</a:t>
          </a:r>
        </a:p>
      </dgm:t>
    </dgm:pt>
    <dgm:pt modelId="{1E211FA7-0C5A-2F45-B5F9-5B4E08AD43CB}" type="parTrans" cxnId="{E380E262-789A-414A-B426-224E3C42E9AE}">
      <dgm:prSet/>
      <dgm:spPr/>
      <dgm:t>
        <a:bodyPr/>
        <a:lstStyle/>
        <a:p>
          <a:endParaRPr lang="en-US"/>
        </a:p>
      </dgm:t>
    </dgm:pt>
    <dgm:pt modelId="{1849FF71-33C0-FD43-9449-DF1C256C57AA}" type="sibTrans" cxnId="{E380E262-789A-414A-B426-224E3C42E9AE}">
      <dgm:prSet/>
      <dgm:spPr/>
      <dgm:t>
        <a:bodyPr/>
        <a:lstStyle/>
        <a:p>
          <a:endParaRPr lang="en-US"/>
        </a:p>
      </dgm:t>
    </dgm:pt>
    <dgm:pt modelId="{A05858D3-2897-754B-874F-DC16CA89CCE9}">
      <dgm:prSet phldrT="[Text]" custT="1"/>
      <dgm:spPr/>
      <dgm:t>
        <a:bodyPr/>
        <a:lstStyle/>
        <a:p>
          <a:r>
            <a:rPr lang="en-US" sz="2000" dirty="0"/>
            <a:t>Study nanoscale properties of foils</a:t>
          </a:r>
        </a:p>
      </dgm:t>
    </dgm:pt>
    <dgm:pt modelId="{2C2FABCC-244F-F346-9BF0-AAB5BA6138BB}" type="parTrans" cxnId="{0A34DE92-B9CF-1E49-AA1F-9FC517058C7A}">
      <dgm:prSet/>
      <dgm:spPr/>
      <dgm:t>
        <a:bodyPr/>
        <a:lstStyle/>
        <a:p>
          <a:endParaRPr lang="en-US"/>
        </a:p>
      </dgm:t>
    </dgm:pt>
    <dgm:pt modelId="{FEC1C1CC-C17F-5D46-AF4E-B66AC2E17553}" type="sibTrans" cxnId="{0A34DE92-B9CF-1E49-AA1F-9FC517058C7A}">
      <dgm:prSet/>
      <dgm:spPr/>
      <dgm:t>
        <a:bodyPr/>
        <a:lstStyle/>
        <a:p>
          <a:endParaRPr lang="en-US"/>
        </a:p>
      </dgm:t>
    </dgm:pt>
    <dgm:pt modelId="{869F81B5-DA49-BC48-95D6-2A7D2C73B7D4}">
      <dgm:prSet phldrT="[Text]" custT="1"/>
      <dgm:spPr/>
      <dgm:t>
        <a:bodyPr/>
        <a:lstStyle/>
        <a:p>
          <a:r>
            <a:rPr lang="en-US" sz="2000" dirty="0"/>
            <a:t>Create and test new foils</a:t>
          </a:r>
        </a:p>
      </dgm:t>
    </dgm:pt>
    <dgm:pt modelId="{E2C56DB5-4016-4B47-A9B1-F9479632E049}" type="parTrans" cxnId="{22CFC887-9ADA-0B44-9747-B94AD0CECBCE}">
      <dgm:prSet/>
      <dgm:spPr/>
      <dgm:t>
        <a:bodyPr/>
        <a:lstStyle/>
        <a:p>
          <a:endParaRPr lang="en-US"/>
        </a:p>
      </dgm:t>
    </dgm:pt>
    <dgm:pt modelId="{F16FCD13-ED38-5F45-B2EC-2825B2D1686C}" type="sibTrans" cxnId="{22CFC887-9ADA-0B44-9747-B94AD0CECBCE}">
      <dgm:prSet/>
      <dgm:spPr/>
      <dgm:t>
        <a:bodyPr/>
        <a:lstStyle/>
        <a:p>
          <a:endParaRPr lang="en-US"/>
        </a:p>
      </dgm:t>
    </dgm:pt>
    <dgm:pt modelId="{94123055-2B92-BB48-A895-315B70F441B9}">
      <dgm:prSet phldrT="[Text]" custT="1"/>
      <dgm:spPr/>
      <dgm:t>
        <a:bodyPr/>
        <a:lstStyle/>
        <a:p>
          <a:r>
            <a:rPr lang="en-US" sz="2000" dirty="0"/>
            <a:t>Predict foil failure beam power limit</a:t>
          </a:r>
        </a:p>
      </dgm:t>
    </dgm:pt>
    <dgm:pt modelId="{44FDA2BE-9361-FF49-AEC6-3AFA42C5ECA0}" type="parTrans" cxnId="{FA73A673-861F-A745-8AAD-07F4CDDE0A9D}">
      <dgm:prSet/>
      <dgm:spPr/>
      <dgm:t>
        <a:bodyPr/>
        <a:lstStyle/>
        <a:p>
          <a:endParaRPr lang="en-US"/>
        </a:p>
      </dgm:t>
    </dgm:pt>
    <dgm:pt modelId="{68A1F9D5-F0F1-D640-87DC-52DDAD00EA76}" type="sibTrans" cxnId="{FA73A673-861F-A745-8AAD-07F4CDDE0A9D}">
      <dgm:prSet/>
      <dgm:spPr/>
      <dgm:t>
        <a:bodyPr/>
        <a:lstStyle/>
        <a:p>
          <a:endParaRPr lang="en-US"/>
        </a:p>
      </dgm:t>
    </dgm:pt>
    <dgm:pt modelId="{A9CC66FD-3707-7144-8E83-204406BCFB6C}">
      <dgm:prSet custT="1"/>
      <dgm:spPr/>
      <dgm:t>
        <a:bodyPr/>
        <a:lstStyle/>
        <a:p>
          <a:r>
            <a:rPr lang="en-US" sz="2000" dirty="0"/>
            <a:t>Develop Alternative Technologies </a:t>
          </a:r>
        </a:p>
      </dgm:t>
    </dgm:pt>
    <dgm:pt modelId="{58A3E8E4-196F-4843-875B-A779AE7C2BA7}" type="parTrans" cxnId="{8B1CD258-12D2-6540-86AB-0C29840EF268}">
      <dgm:prSet/>
      <dgm:spPr/>
      <dgm:t>
        <a:bodyPr/>
        <a:lstStyle/>
        <a:p>
          <a:endParaRPr lang="en-US"/>
        </a:p>
      </dgm:t>
    </dgm:pt>
    <dgm:pt modelId="{D4AB41F7-6A37-9E41-84B8-99CCB6D724FC}" type="sibTrans" cxnId="{8B1CD258-12D2-6540-86AB-0C29840EF268}">
      <dgm:prSet/>
      <dgm:spPr/>
      <dgm:t>
        <a:bodyPr/>
        <a:lstStyle/>
        <a:p>
          <a:endParaRPr lang="en-US"/>
        </a:p>
      </dgm:t>
    </dgm:pt>
    <dgm:pt modelId="{93B4E427-0395-E648-B824-184D3DECC053}">
      <dgm:prSet custT="1"/>
      <dgm:spPr/>
      <dgm:t>
        <a:bodyPr/>
        <a:lstStyle/>
        <a:p>
          <a:r>
            <a:rPr lang="en-US" sz="2000" dirty="0"/>
            <a:t>Progress technologies to support full scale laser stripping</a:t>
          </a:r>
        </a:p>
      </dgm:t>
    </dgm:pt>
    <dgm:pt modelId="{AEEA7E47-C076-D348-9FF2-87FB9BCFD662}" type="parTrans" cxnId="{6BA547FE-BAFD-1748-816A-B173494B8E68}">
      <dgm:prSet/>
      <dgm:spPr/>
      <dgm:t>
        <a:bodyPr/>
        <a:lstStyle/>
        <a:p>
          <a:endParaRPr lang="en-US"/>
        </a:p>
      </dgm:t>
    </dgm:pt>
    <dgm:pt modelId="{B60ED841-E640-4141-83F4-B126D7646966}" type="sibTrans" cxnId="{6BA547FE-BAFD-1748-816A-B173494B8E68}">
      <dgm:prSet/>
      <dgm:spPr/>
      <dgm:t>
        <a:bodyPr/>
        <a:lstStyle/>
        <a:p>
          <a:endParaRPr lang="en-US"/>
        </a:p>
      </dgm:t>
    </dgm:pt>
    <dgm:pt modelId="{E159EAB5-4E38-AF46-9330-50F4C2C80326}">
      <dgm:prSet custT="1"/>
      <dgm:spPr/>
      <dgm:t>
        <a:bodyPr/>
        <a:lstStyle/>
        <a:p>
          <a:r>
            <a:rPr lang="en-US" sz="2000" dirty="0"/>
            <a:t>Gain deep understanding of physics</a:t>
          </a:r>
        </a:p>
      </dgm:t>
    </dgm:pt>
    <dgm:pt modelId="{8AC5AB10-A84C-2D4A-950A-0A9381CA3635}" type="parTrans" cxnId="{25CFC425-2D89-5449-A53A-C2C98F229F35}">
      <dgm:prSet/>
      <dgm:spPr/>
      <dgm:t>
        <a:bodyPr/>
        <a:lstStyle/>
        <a:p>
          <a:endParaRPr lang="en-US"/>
        </a:p>
      </dgm:t>
    </dgm:pt>
    <dgm:pt modelId="{6A5AF49F-F4CD-5244-B675-AC0D526902B8}" type="sibTrans" cxnId="{25CFC425-2D89-5449-A53A-C2C98F229F35}">
      <dgm:prSet/>
      <dgm:spPr/>
      <dgm:t>
        <a:bodyPr/>
        <a:lstStyle/>
        <a:p>
          <a:endParaRPr lang="en-US"/>
        </a:p>
      </dgm:t>
    </dgm:pt>
    <dgm:pt modelId="{096ABEFD-6505-D44B-9033-57C68CB6B605}">
      <dgm:prSet custT="1"/>
      <dgm:spPr/>
      <dgm:t>
        <a:bodyPr/>
        <a:lstStyle/>
        <a:p>
          <a:endParaRPr lang="en-US" sz="2000" dirty="0"/>
        </a:p>
      </dgm:t>
    </dgm:pt>
    <dgm:pt modelId="{4EB50387-E009-1C44-AD23-7EC23C5F42E8}" type="sibTrans" cxnId="{ABE91909-17FF-494C-8CA5-15ABEDC821E3}">
      <dgm:prSet/>
      <dgm:spPr/>
      <dgm:t>
        <a:bodyPr/>
        <a:lstStyle/>
        <a:p>
          <a:endParaRPr lang="en-US"/>
        </a:p>
      </dgm:t>
    </dgm:pt>
    <dgm:pt modelId="{13A9F2AE-6392-9546-AA65-54256CCB684A}" type="parTrans" cxnId="{ABE91909-17FF-494C-8CA5-15ABEDC821E3}">
      <dgm:prSet/>
      <dgm:spPr/>
      <dgm:t>
        <a:bodyPr/>
        <a:lstStyle/>
        <a:p>
          <a:endParaRPr lang="en-US"/>
        </a:p>
      </dgm:t>
    </dgm:pt>
    <dgm:pt modelId="{A68C62EC-088D-964A-890F-EE6E413066BD}">
      <dgm:prSet custT="1"/>
      <dgm:spPr/>
      <dgm:t>
        <a:bodyPr/>
        <a:lstStyle/>
        <a:p>
          <a:endParaRPr lang="en-US" sz="2000" dirty="0"/>
        </a:p>
      </dgm:t>
    </dgm:pt>
    <dgm:pt modelId="{2D6C3206-E319-9840-A8C2-078EB5375A7B}" type="sibTrans" cxnId="{926C88A5-1EC5-C449-BA80-72604AFA9BA7}">
      <dgm:prSet/>
      <dgm:spPr/>
      <dgm:t>
        <a:bodyPr/>
        <a:lstStyle/>
        <a:p>
          <a:endParaRPr lang="en-US"/>
        </a:p>
      </dgm:t>
    </dgm:pt>
    <dgm:pt modelId="{7543CD21-2F04-004C-97C3-282D08CDCF3F}" type="parTrans" cxnId="{926C88A5-1EC5-C449-BA80-72604AFA9BA7}">
      <dgm:prSet/>
      <dgm:spPr/>
      <dgm:t>
        <a:bodyPr/>
        <a:lstStyle/>
        <a:p>
          <a:endParaRPr lang="en-US"/>
        </a:p>
      </dgm:t>
    </dgm:pt>
    <dgm:pt modelId="{F75EED51-5C67-8949-B2C3-1E05FBEA2CE7}">
      <dgm:prSet phldrT="[Text]" custT="1"/>
      <dgm:spPr>
        <a:gradFill rotWithShape="0">
          <a:gsLst>
            <a:gs pos="0">
              <a:schemeClr val="accent2">
                <a:hueOff val="0"/>
                <a:satOff val="0"/>
                <a:alphaOff val="0"/>
                <a:shade val="51000"/>
                <a:satMod val="130000"/>
                <a:lumMod val="82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US" sz="2000" dirty="0"/>
            <a:t>Understand Foil Performance at 1.4 MW</a:t>
          </a:r>
        </a:p>
      </dgm:t>
    </dgm:pt>
    <dgm:pt modelId="{80051BCF-A5E0-CF4E-BF86-B705E41F7B0E}" type="sibTrans" cxnId="{0BB57DED-BFB2-364F-A81D-92773521EB19}">
      <dgm:prSet/>
      <dgm:spPr/>
      <dgm:t>
        <a:bodyPr/>
        <a:lstStyle/>
        <a:p>
          <a:endParaRPr lang="en-US"/>
        </a:p>
      </dgm:t>
    </dgm:pt>
    <dgm:pt modelId="{BF8055EC-E246-6440-B111-C87611B95961}" type="parTrans" cxnId="{0BB57DED-BFB2-364F-A81D-92773521EB19}">
      <dgm:prSet/>
      <dgm:spPr/>
      <dgm:t>
        <a:bodyPr/>
        <a:lstStyle/>
        <a:p>
          <a:endParaRPr lang="en-US"/>
        </a:p>
      </dgm:t>
    </dgm:pt>
    <dgm:pt modelId="{4400A9B8-EB6E-6A49-8F40-864A1E76EEB7}" type="pres">
      <dgm:prSet presAssocID="{11512EEF-0A22-6842-A123-A3BECD747D50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58BA6779-4400-DD43-BB3B-DC584A45A919}" type="pres">
      <dgm:prSet presAssocID="{F75EED51-5C67-8949-B2C3-1E05FBEA2CE7}" presName="linNode" presStyleCnt="0"/>
      <dgm:spPr/>
    </dgm:pt>
    <dgm:pt modelId="{FA05FEE2-EBFD-934A-B0E4-E0A9C179F688}" type="pres">
      <dgm:prSet presAssocID="{F75EED51-5C67-8949-B2C3-1E05FBEA2CE7}" presName="parentShp" presStyleLbl="node1" presStyleIdx="0" presStyleCnt="3" custScaleX="100096" custLinFactNeighborX="-23514" custLinFactNeighborY="131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130467-6A34-D345-8597-2FEDA68E15BA}" type="pres">
      <dgm:prSet presAssocID="{F75EED51-5C67-8949-B2C3-1E05FBEA2CE7}" presName="childShp" presStyleLbl="bgAccFollowNode1" presStyleIdx="0" presStyleCnt="3" custScaleX="78015" custLinFactNeighborX="-15250" custLinFactNeighborY="173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59BC9A-1D73-2747-AFCD-8BD3F704EC8D}" type="pres">
      <dgm:prSet presAssocID="{80051BCF-A5E0-CF4E-BF86-B705E41F7B0E}" presName="spacing" presStyleCnt="0"/>
      <dgm:spPr/>
    </dgm:pt>
    <dgm:pt modelId="{11BAADE2-5207-BE4C-A6E0-5996D880315E}" type="pres">
      <dgm:prSet presAssocID="{D7E8BC97-D19B-0945-A608-6BF0B9F71965}" presName="linNode" presStyleCnt="0"/>
      <dgm:spPr/>
    </dgm:pt>
    <dgm:pt modelId="{3C16519A-FA01-A244-B64F-762F56A73C15}" type="pres">
      <dgm:prSet presAssocID="{D7E8BC97-D19B-0945-A608-6BF0B9F71965}" presName="parentShp" presStyleLbl="node1" presStyleIdx="1" presStyleCnt="3" custScaleX="101113" custLinFactNeighborX="-12559" custLinFactNeighborY="64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DC8567-940E-294D-B995-07DF5FE0D8E6}" type="pres">
      <dgm:prSet presAssocID="{D7E8BC97-D19B-0945-A608-6BF0B9F71965}" presName="childShp" presStyleLbl="bgAccFollowNode1" presStyleIdx="1" presStyleCnt="3" custScaleX="90932" custLinFactNeighborX="-4993" custLinFactNeighborY="57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2CC7DD-A2EF-F643-BD94-C538E6C0EAF3}" type="pres">
      <dgm:prSet presAssocID="{1849FF71-33C0-FD43-9449-DF1C256C57AA}" presName="spacing" presStyleCnt="0"/>
      <dgm:spPr/>
    </dgm:pt>
    <dgm:pt modelId="{D3F93673-FE78-554B-B1D5-C685DE5465EB}" type="pres">
      <dgm:prSet presAssocID="{A9CC66FD-3707-7144-8E83-204406BCFB6C}" presName="linNode" presStyleCnt="0"/>
      <dgm:spPr/>
    </dgm:pt>
    <dgm:pt modelId="{1D8D6108-7126-324F-8CD7-2A2FAD365F63}" type="pres">
      <dgm:prSet presAssocID="{A9CC66FD-3707-7144-8E83-204406BCFB6C}" presName="parentShp" presStyleLbl="node1" presStyleIdx="2" presStyleCnt="3" custScaleX="100371" custLinFactNeighborX="-21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B168F5-71C7-3048-A947-FAB56DF63771}" type="pres">
      <dgm:prSet presAssocID="{A9CC66FD-3707-7144-8E83-204406BCFB6C}" presName="childShp" presStyleLbl="bgAccFollowNode1" presStyleIdx="2" presStyleCnt="3" custScaleX="98691" custLinFactNeighborX="4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A73A673-861F-A745-8AAD-07F4CDDE0A9D}" srcId="{F75EED51-5C67-8949-B2C3-1E05FBEA2CE7}" destId="{94123055-2B92-BB48-A895-315B70F441B9}" srcOrd="1" destOrd="0" parTransId="{44FDA2BE-9361-FF49-AEC6-3AFA42C5ECA0}" sibTransId="{68A1F9D5-F0F1-D640-87DC-52DDAD00EA76}"/>
    <dgm:cxn modelId="{862EF12D-41DA-A643-97E1-684FA7D9B0BB}" type="presOf" srcId="{11512EEF-0A22-6842-A123-A3BECD747D50}" destId="{4400A9B8-EB6E-6A49-8F40-864A1E76EEB7}" srcOrd="0" destOrd="0" presId="urn:microsoft.com/office/officeart/2005/8/layout/vList6"/>
    <dgm:cxn modelId="{23E442E3-49A3-544C-9AC6-C9908859F4B3}" type="presOf" srcId="{096ABEFD-6505-D44B-9033-57C68CB6B605}" destId="{FBB168F5-71C7-3048-A947-FAB56DF63771}" srcOrd="0" destOrd="2" presId="urn:microsoft.com/office/officeart/2005/8/layout/vList6"/>
    <dgm:cxn modelId="{6BA547FE-BAFD-1748-816A-B173494B8E68}" srcId="{A9CC66FD-3707-7144-8E83-204406BCFB6C}" destId="{93B4E427-0395-E648-B824-184D3DECC053}" srcOrd="0" destOrd="0" parTransId="{AEEA7E47-C076-D348-9FF2-87FB9BCFD662}" sibTransId="{B60ED841-E640-4141-83F4-B126D7646966}"/>
    <dgm:cxn modelId="{513808A7-A567-2B4A-B369-95E801B02119}" type="presOf" srcId="{F75EED51-5C67-8949-B2C3-1E05FBEA2CE7}" destId="{FA05FEE2-EBFD-934A-B0E4-E0A9C179F688}" srcOrd="0" destOrd="0" presId="urn:microsoft.com/office/officeart/2005/8/layout/vList6"/>
    <dgm:cxn modelId="{22CFC887-9ADA-0B44-9747-B94AD0CECBCE}" srcId="{D7E8BC97-D19B-0945-A608-6BF0B9F71965}" destId="{869F81B5-DA49-BC48-95D6-2A7D2C73B7D4}" srcOrd="1" destOrd="0" parTransId="{E2C56DB5-4016-4B47-A9B1-F9479632E049}" sibTransId="{F16FCD13-ED38-5F45-B2EC-2825B2D1686C}"/>
    <dgm:cxn modelId="{02D8A9EC-CF75-5342-BD22-F0B5583BA3AF}" type="presOf" srcId="{A9CC66FD-3707-7144-8E83-204406BCFB6C}" destId="{1D8D6108-7126-324F-8CD7-2A2FAD365F63}" srcOrd="0" destOrd="0" presId="urn:microsoft.com/office/officeart/2005/8/layout/vList6"/>
    <dgm:cxn modelId="{C788BC8B-1762-FA4E-B0C4-2213006BD50D}" type="presOf" srcId="{60B86EB8-48AC-F541-BC8E-2DFFB2460172}" destId="{13130467-6A34-D345-8597-2FEDA68E15BA}" srcOrd="0" destOrd="0" presId="urn:microsoft.com/office/officeart/2005/8/layout/vList6"/>
    <dgm:cxn modelId="{741C7F95-3F93-DF4B-B5D1-7D9CCE3F30DC}" srcId="{F75EED51-5C67-8949-B2C3-1E05FBEA2CE7}" destId="{60B86EB8-48AC-F541-BC8E-2DFFB2460172}" srcOrd="0" destOrd="0" parTransId="{1238056D-3BDB-0D4C-8B20-4416EA98445A}" sibTransId="{73741279-EADD-0441-B98E-2787E571E302}"/>
    <dgm:cxn modelId="{E05CB8E0-69DC-A342-905D-62841A3EB03D}" type="presOf" srcId="{93B4E427-0395-E648-B824-184D3DECC053}" destId="{FBB168F5-71C7-3048-A947-FAB56DF63771}" srcOrd="0" destOrd="0" presId="urn:microsoft.com/office/officeart/2005/8/layout/vList6"/>
    <dgm:cxn modelId="{0BB57DED-BFB2-364F-A81D-92773521EB19}" srcId="{11512EEF-0A22-6842-A123-A3BECD747D50}" destId="{F75EED51-5C67-8949-B2C3-1E05FBEA2CE7}" srcOrd="0" destOrd="0" parTransId="{BF8055EC-E246-6440-B111-C87611B95961}" sibTransId="{80051BCF-A5E0-CF4E-BF86-B705E41F7B0E}"/>
    <dgm:cxn modelId="{B3626040-53FF-D543-8625-4C47527483F2}" type="presOf" srcId="{A05858D3-2897-754B-874F-DC16CA89CCE9}" destId="{42DC8567-940E-294D-B995-07DF5FE0D8E6}" srcOrd="0" destOrd="0" presId="urn:microsoft.com/office/officeart/2005/8/layout/vList6"/>
    <dgm:cxn modelId="{D6D9A163-CFCA-8F49-AF6B-5C12104ED5EC}" type="presOf" srcId="{869F81B5-DA49-BC48-95D6-2A7D2C73B7D4}" destId="{42DC8567-940E-294D-B995-07DF5FE0D8E6}" srcOrd="0" destOrd="1" presId="urn:microsoft.com/office/officeart/2005/8/layout/vList6"/>
    <dgm:cxn modelId="{005425BD-A3D9-DD46-B37B-E38A3DB62C35}" type="presOf" srcId="{E159EAB5-4E38-AF46-9330-50F4C2C80326}" destId="{FBB168F5-71C7-3048-A947-FAB56DF63771}" srcOrd="0" destOrd="1" presId="urn:microsoft.com/office/officeart/2005/8/layout/vList6"/>
    <dgm:cxn modelId="{BE753BB1-3FBD-6743-BB24-6721CAFB26A7}" type="presOf" srcId="{94123055-2B92-BB48-A895-315B70F441B9}" destId="{13130467-6A34-D345-8597-2FEDA68E15BA}" srcOrd="0" destOrd="1" presId="urn:microsoft.com/office/officeart/2005/8/layout/vList6"/>
    <dgm:cxn modelId="{E380E262-789A-414A-B426-224E3C42E9AE}" srcId="{11512EEF-0A22-6842-A123-A3BECD747D50}" destId="{D7E8BC97-D19B-0945-A608-6BF0B9F71965}" srcOrd="1" destOrd="0" parTransId="{1E211FA7-0C5A-2F45-B5F9-5B4E08AD43CB}" sibTransId="{1849FF71-33C0-FD43-9449-DF1C256C57AA}"/>
    <dgm:cxn modelId="{25CFC425-2D89-5449-A53A-C2C98F229F35}" srcId="{A9CC66FD-3707-7144-8E83-204406BCFB6C}" destId="{E159EAB5-4E38-AF46-9330-50F4C2C80326}" srcOrd="1" destOrd="0" parTransId="{8AC5AB10-A84C-2D4A-950A-0A9381CA3635}" sibTransId="{6A5AF49F-F4CD-5244-B675-AC0D526902B8}"/>
    <dgm:cxn modelId="{926C88A5-1EC5-C449-BA80-72604AFA9BA7}" srcId="{A9CC66FD-3707-7144-8E83-204406BCFB6C}" destId="{A68C62EC-088D-964A-890F-EE6E413066BD}" srcOrd="3" destOrd="0" parTransId="{7543CD21-2F04-004C-97C3-282D08CDCF3F}" sibTransId="{2D6C3206-E319-9840-A8C2-078EB5375A7B}"/>
    <dgm:cxn modelId="{8B1CD258-12D2-6540-86AB-0C29840EF268}" srcId="{11512EEF-0A22-6842-A123-A3BECD747D50}" destId="{A9CC66FD-3707-7144-8E83-204406BCFB6C}" srcOrd="2" destOrd="0" parTransId="{58A3E8E4-196F-4843-875B-A779AE7C2BA7}" sibTransId="{D4AB41F7-6A37-9E41-84B8-99CCB6D724FC}"/>
    <dgm:cxn modelId="{9E9CA2E0-2093-5940-9AB3-54454A183C0E}" type="presOf" srcId="{D7E8BC97-D19B-0945-A608-6BF0B9F71965}" destId="{3C16519A-FA01-A244-B64F-762F56A73C15}" srcOrd="0" destOrd="0" presId="urn:microsoft.com/office/officeart/2005/8/layout/vList6"/>
    <dgm:cxn modelId="{9289D955-388F-F448-AA36-E17134D199E7}" type="presOf" srcId="{A68C62EC-088D-964A-890F-EE6E413066BD}" destId="{FBB168F5-71C7-3048-A947-FAB56DF63771}" srcOrd="0" destOrd="3" presId="urn:microsoft.com/office/officeart/2005/8/layout/vList6"/>
    <dgm:cxn modelId="{ABE91909-17FF-494C-8CA5-15ABEDC821E3}" srcId="{A9CC66FD-3707-7144-8E83-204406BCFB6C}" destId="{096ABEFD-6505-D44B-9033-57C68CB6B605}" srcOrd="2" destOrd="0" parTransId="{13A9F2AE-6392-9546-AA65-54256CCB684A}" sibTransId="{4EB50387-E009-1C44-AD23-7EC23C5F42E8}"/>
    <dgm:cxn modelId="{0A34DE92-B9CF-1E49-AA1F-9FC517058C7A}" srcId="{D7E8BC97-D19B-0945-A608-6BF0B9F71965}" destId="{A05858D3-2897-754B-874F-DC16CA89CCE9}" srcOrd="0" destOrd="0" parTransId="{2C2FABCC-244F-F346-9BF0-AAB5BA6138BB}" sibTransId="{FEC1C1CC-C17F-5D46-AF4E-B66AC2E17553}"/>
    <dgm:cxn modelId="{A3554166-AFF0-D64B-AAF2-C7C7A3121AD3}" type="presParOf" srcId="{4400A9B8-EB6E-6A49-8F40-864A1E76EEB7}" destId="{58BA6779-4400-DD43-BB3B-DC584A45A919}" srcOrd="0" destOrd="0" presId="urn:microsoft.com/office/officeart/2005/8/layout/vList6"/>
    <dgm:cxn modelId="{D958EBCB-6F92-B14D-9BD8-B336C9EF5E33}" type="presParOf" srcId="{58BA6779-4400-DD43-BB3B-DC584A45A919}" destId="{FA05FEE2-EBFD-934A-B0E4-E0A9C179F688}" srcOrd="0" destOrd="0" presId="urn:microsoft.com/office/officeart/2005/8/layout/vList6"/>
    <dgm:cxn modelId="{B3D9C414-CA8A-854E-939E-8EB2854A9811}" type="presParOf" srcId="{58BA6779-4400-DD43-BB3B-DC584A45A919}" destId="{13130467-6A34-D345-8597-2FEDA68E15BA}" srcOrd="1" destOrd="0" presId="urn:microsoft.com/office/officeart/2005/8/layout/vList6"/>
    <dgm:cxn modelId="{88F6735C-5E03-AC4F-9424-9C208AD91A81}" type="presParOf" srcId="{4400A9B8-EB6E-6A49-8F40-864A1E76EEB7}" destId="{7359BC9A-1D73-2747-AFCD-8BD3F704EC8D}" srcOrd="1" destOrd="0" presId="urn:microsoft.com/office/officeart/2005/8/layout/vList6"/>
    <dgm:cxn modelId="{B0B8F03F-1162-8148-B155-E0F6F1ADA178}" type="presParOf" srcId="{4400A9B8-EB6E-6A49-8F40-864A1E76EEB7}" destId="{11BAADE2-5207-BE4C-A6E0-5996D880315E}" srcOrd="2" destOrd="0" presId="urn:microsoft.com/office/officeart/2005/8/layout/vList6"/>
    <dgm:cxn modelId="{CD55BAED-E32D-E44B-94E6-929022965AA2}" type="presParOf" srcId="{11BAADE2-5207-BE4C-A6E0-5996D880315E}" destId="{3C16519A-FA01-A244-B64F-762F56A73C15}" srcOrd="0" destOrd="0" presId="urn:microsoft.com/office/officeart/2005/8/layout/vList6"/>
    <dgm:cxn modelId="{E288E95A-DF45-9C43-A86E-568CF1A97F46}" type="presParOf" srcId="{11BAADE2-5207-BE4C-A6E0-5996D880315E}" destId="{42DC8567-940E-294D-B995-07DF5FE0D8E6}" srcOrd="1" destOrd="0" presId="urn:microsoft.com/office/officeart/2005/8/layout/vList6"/>
    <dgm:cxn modelId="{BEEB723E-4B87-F145-8BF9-2982EC01736F}" type="presParOf" srcId="{4400A9B8-EB6E-6A49-8F40-864A1E76EEB7}" destId="{C42CC7DD-A2EF-F643-BD94-C538E6C0EAF3}" srcOrd="3" destOrd="0" presId="urn:microsoft.com/office/officeart/2005/8/layout/vList6"/>
    <dgm:cxn modelId="{E4BE332F-91D9-3241-B69B-44DBEF438E0E}" type="presParOf" srcId="{4400A9B8-EB6E-6A49-8F40-864A1E76EEB7}" destId="{D3F93673-FE78-554B-B1D5-C685DE5465EB}" srcOrd="4" destOrd="0" presId="urn:microsoft.com/office/officeart/2005/8/layout/vList6"/>
    <dgm:cxn modelId="{8419D6E4-0A40-E14D-AB60-59CC3758111B}" type="presParOf" srcId="{D3F93673-FE78-554B-B1D5-C685DE5465EB}" destId="{1D8D6108-7126-324F-8CD7-2A2FAD365F63}" srcOrd="0" destOrd="0" presId="urn:microsoft.com/office/officeart/2005/8/layout/vList6"/>
    <dgm:cxn modelId="{D85C6877-6D1D-7342-8FA0-A01635B19CB1}" type="presParOf" srcId="{D3F93673-FE78-554B-B1D5-C685DE5465EB}" destId="{FBB168F5-71C7-3048-A947-FAB56DF63771}" srcOrd="1" destOrd="0" presId="urn:microsoft.com/office/officeart/2005/8/layout/vList6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F57074-0365-6D4F-BFA7-D4C696399204}">
      <dsp:nvSpPr>
        <dsp:cNvPr id="0" name=""/>
        <dsp:cNvSpPr/>
      </dsp:nvSpPr>
      <dsp:spPr>
        <a:xfrm>
          <a:off x="2167317" y="3622648"/>
          <a:ext cx="2535455" cy="2186004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High Intensity Beams</a:t>
          </a:r>
        </a:p>
      </dsp:txBody>
      <dsp:txXfrm>
        <a:off x="2560772" y="3961875"/>
        <a:ext cx="1748545" cy="1507550"/>
      </dsp:txXfrm>
    </dsp:sp>
    <dsp:sp modelId="{19FB481C-9C17-8B46-8D36-D2036213ADD8}">
      <dsp:nvSpPr>
        <dsp:cNvPr id="0" name=""/>
        <dsp:cNvSpPr/>
      </dsp:nvSpPr>
      <dsp:spPr>
        <a:xfrm>
          <a:off x="2233185" y="4587724"/>
          <a:ext cx="296855" cy="25585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9BD759-BAB2-6740-BC87-5A2072E6EE49}">
      <dsp:nvSpPr>
        <dsp:cNvPr id="0" name=""/>
        <dsp:cNvSpPr/>
      </dsp:nvSpPr>
      <dsp:spPr>
        <a:xfrm>
          <a:off x="0" y="2444227"/>
          <a:ext cx="2535455" cy="2194551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1"/>
          <a:srcRect/>
          <a:stretch>
            <a:fillRect l="-22128" t="-8334" r="-14916" b="-16668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629F7F-0A13-B546-8A87-A1F791593442}">
      <dsp:nvSpPr>
        <dsp:cNvPr id="0" name=""/>
        <dsp:cNvSpPr/>
      </dsp:nvSpPr>
      <dsp:spPr>
        <a:xfrm>
          <a:off x="1726094" y="4345733"/>
          <a:ext cx="296855" cy="25585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C952CF-DC04-6C47-A97C-EBA0FFC06094}">
      <dsp:nvSpPr>
        <dsp:cNvPr id="0" name=""/>
        <dsp:cNvSpPr/>
      </dsp:nvSpPr>
      <dsp:spPr>
        <a:xfrm>
          <a:off x="4327417" y="2422511"/>
          <a:ext cx="2535455" cy="2186004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-5495067"/>
            <a:satOff val="-3150"/>
            <a:lumOff val="-637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Super-conducting Cavities</a:t>
          </a:r>
        </a:p>
      </dsp:txBody>
      <dsp:txXfrm>
        <a:off x="4720872" y="2761738"/>
        <a:ext cx="1748545" cy="1507550"/>
      </dsp:txXfrm>
    </dsp:sp>
    <dsp:sp modelId="{AD03F3BE-9F55-FB40-9B8A-DD022E15E05F}">
      <dsp:nvSpPr>
        <dsp:cNvPr id="0" name=""/>
        <dsp:cNvSpPr/>
      </dsp:nvSpPr>
      <dsp:spPr>
        <a:xfrm>
          <a:off x="6060730" y="4317434"/>
          <a:ext cx="296855" cy="25585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EA0092-75CE-BE4C-82B0-FB111CAEB6C5}">
      <dsp:nvSpPr>
        <dsp:cNvPr id="0" name=""/>
        <dsp:cNvSpPr/>
      </dsp:nvSpPr>
      <dsp:spPr>
        <a:xfrm>
          <a:off x="6487516" y="3622648"/>
          <a:ext cx="2535455" cy="2186004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DC23FC-AD46-1241-837D-DAB87C49FC09}">
      <dsp:nvSpPr>
        <dsp:cNvPr id="0" name=""/>
        <dsp:cNvSpPr/>
      </dsp:nvSpPr>
      <dsp:spPr>
        <a:xfrm>
          <a:off x="6553384" y="4587724"/>
          <a:ext cx="296855" cy="25585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86B0DB-D75E-784C-9169-691C75C013BE}">
      <dsp:nvSpPr>
        <dsp:cNvPr id="0" name=""/>
        <dsp:cNvSpPr/>
      </dsp:nvSpPr>
      <dsp:spPr>
        <a:xfrm>
          <a:off x="2167317" y="1227573"/>
          <a:ext cx="2535455" cy="2186004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-10990135"/>
            <a:satOff val="-6300"/>
            <a:lumOff val="-1274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High Power Technology</a:t>
          </a:r>
        </a:p>
      </dsp:txBody>
      <dsp:txXfrm>
        <a:off x="2560772" y="1566800"/>
        <a:ext cx="1748545" cy="1507550"/>
      </dsp:txXfrm>
    </dsp:sp>
    <dsp:sp modelId="{A068787D-A724-D347-8F44-053105771F4E}">
      <dsp:nvSpPr>
        <dsp:cNvPr id="0" name=""/>
        <dsp:cNvSpPr/>
      </dsp:nvSpPr>
      <dsp:spPr>
        <a:xfrm>
          <a:off x="3886194" y="1274931"/>
          <a:ext cx="296855" cy="25585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C663FA-2BC1-814D-BDA1-F3718D41DBF2}">
      <dsp:nvSpPr>
        <dsp:cNvPr id="0" name=""/>
        <dsp:cNvSpPr/>
      </dsp:nvSpPr>
      <dsp:spPr>
        <a:xfrm>
          <a:off x="4331474" y="0"/>
          <a:ext cx="2491490" cy="2116992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56C075-07B0-6541-9BC0-144FDACC984A}">
      <dsp:nvSpPr>
        <dsp:cNvPr id="0" name=""/>
        <dsp:cNvSpPr/>
      </dsp:nvSpPr>
      <dsp:spPr>
        <a:xfrm>
          <a:off x="4742964" y="6972"/>
          <a:ext cx="296855" cy="25585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6FA7CB-ECE8-424C-A5DB-D1B157D89142}">
      <dsp:nvSpPr>
        <dsp:cNvPr id="0" name=""/>
        <dsp:cNvSpPr/>
      </dsp:nvSpPr>
      <dsp:spPr>
        <a:xfrm>
          <a:off x="2403" y="51855"/>
          <a:ext cx="2911602" cy="12049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baseline="0" dirty="0"/>
            <a:t>High Intensity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baseline="0" dirty="0"/>
            <a:t> Beams</a:t>
          </a:r>
          <a:endParaRPr lang="en-US" sz="1800" b="0" kern="1200" dirty="0"/>
        </a:p>
      </dsp:txBody>
      <dsp:txXfrm>
        <a:off x="37696" y="87148"/>
        <a:ext cx="2841016" cy="1134397"/>
      </dsp:txXfrm>
    </dsp:sp>
    <dsp:sp modelId="{1A653FCC-249A-1449-B492-CAF38C613B96}">
      <dsp:nvSpPr>
        <dsp:cNvPr id="0" name=""/>
        <dsp:cNvSpPr/>
      </dsp:nvSpPr>
      <dsp:spPr>
        <a:xfrm>
          <a:off x="293564" y="1256839"/>
          <a:ext cx="291160" cy="9037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3737"/>
              </a:lnTo>
              <a:lnTo>
                <a:pt x="291160" y="903737"/>
              </a:lnTo>
            </a:path>
          </a:pathLst>
        </a:custGeom>
        <a:noFill/>
        <a:ln w="25400" cap="flat" cmpd="sng" algn="ctr">
          <a:solidFill>
            <a:schemeClr val="accent4">
              <a:lumMod val="75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489D2F-6128-0345-AEF9-04F97102FCF2}">
      <dsp:nvSpPr>
        <dsp:cNvPr id="0" name=""/>
        <dsp:cNvSpPr/>
      </dsp:nvSpPr>
      <dsp:spPr>
        <a:xfrm>
          <a:off x="584724" y="1558085"/>
          <a:ext cx="1927974" cy="12049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Space Charge Beam Dynamics </a:t>
          </a:r>
        </a:p>
      </dsp:txBody>
      <dsp:txXfrm>
        <a:off x="620017" y="1593378"/>
        <a:ext cx="1857388" cy="1134397"/>
      </dsp:txXfrm>
    </dsp:sp>
    <dsp:sp modelId="{6BFF9992-55F9-A54B-919B-BD84B5AAAD93}">
      <dsp:nvSpPr>
        <dsp:cNvPr id="0" name=""/>
        <dsp:cNvSpPr/>
      </dsp:nvSpPr>
      <dsp:spPr>
        <a:xfrm>
          <a:off x="293564" y="1256839"/>
          <a:ext cx="291160" cy="24099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09967"/>
              </a:lnTo>
              <a:lnTo>
                <a:pt x="291160" y="2409967"/>
              </a:lnTo>
            </a:path>
          </a:pathLst>
        </a:custGeom>
        <a:noFill/>
        <a:ln w="25400" cap="flat" cmpd="sng" algn="ctr">
          <a:solidFill>
            <a:schemeClr val="accent4">
              <a:lumMod val="75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F12FEB-7A83-D844-B0F4-F5D57146643D}">
      <dsp:nvSpPr>
        <dsp:cNvPr id="0" name=""/>
        <dsp:cNvSpPr/>
      </dsp:nvSpPr>
      <dsp:spPr>
        <a:xfrm>
          <a:off x="584724" y="3064315"/>
          <a:ext cx="1927974" cy="12049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1570019"/>
              <a:satOff val="-900"/>
              <a:lumOff val="-182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H- Ion Sources</a:t>
          </a:r>
        </a:p>
      </dsp:txBody>
      <dsp:txXfrm>
        <a:off x="620017" y="3099608"/>
        <a:ext cx="1857388" cy="1134397"/>
      </dsp:txXfrm>
    </dsp:sp>
    <dsp:sp modelId="{23CF7319-112A-4342-BE1B-FF7B25EA4743}">
      <dsp:nvSpPr>
        <dsp:cNvPr id="0" name=""/>
        <dsp:cNvSpPr/>
      </dsp:nvSpPr>
      <dsp:spPr>
        <a:xfrm>
          <a:off x="293564" y="1256839"/>
          <a:ext cx="291160" cy="39161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16197"/>
              </a:lnTo>
              <a:lnTo>
                <a:pt x="291160" y="3916197"/>
              </a:lnTo>
            </a:path>
          </a:pathLst>
        </a:custGeom>
        <a:noFill/>
        <a:ln w="25400" cap="flat" cmpd="sng" algn="ctr">
          <a:solidFill>
            <a:schemeClr val="accent4">
              <a:lumMod val="75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BFCE4F-2334-1443-895D-567372C85670}">
      <dsp:nvSpPr>
        <dsp:cNvPr id="0" name=""/>
        <dsp:cNvSpPr/>
      </dsp:nvSpPr>
      <dsp:spPr>
        <a:xfrm>
          <a:off x="584724" y="4570545"/>
          <a:ext cx="1927974" cy="12049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3140039"/>
              <a:satOff val="-1800"/>
              <a:lumOff val="-364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Measurement, Control and Simulation</a:t>
          </a:r>
        </a:p>
      </dsp:txBody>
      <dsp:txXfrm>
        <a:off x="620017" y="4605838"/>
        <a:ext cx="1857388" cy="1134397"/>
      </dsp:txXfrm>
    </dsp:sp>
    <dsp:sp modelId="{3733F876-8569-694D-B0D3-5A14BDF14C33}">
      <dsp:nvSpPr>
        <dsp:cNvPr id="0" name=""/>
        <dsp:cNvSpPr/>
      </dsp:nvSpPr>
      <dsp:spPr>
        <a:xfrm>
          <a:off x="3516498" y="51855"/>
          <a:ext cx="2409967" cy="12049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5495067"/>
                <a:satOff val="-3150"/>
                <a:lumOff val="-6372"/>
                <a:alphaOff val="0"/>
                <a:shade val="51000"/>
                <a:satMod val="130000"/>
              </a:schemeClr>
            </a:gs>
            <a:gs pos="80000">
              <a:schemeClr val="accent4">
                <a:hueOff val="-5495067"/>
                <a:satOff val="-3150"/>
                <a:lumOff val="-6372"/>
                <a:alphaOff val="0"/>
                <a:shade val="93000"/>
                <a:satMod val="130000"/>
              </a:schemeClr>
            </a:gs>
            <a:gs pos="100000">
              <a:schemeClr val="accent4">
                <a:hueOff val="-5495067"/>
                <a:satOff val="-3150"/>
                <a:lumOff val="-637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Superconducting Cavities</a:t>
          </a:r>
        </a:p>
      </dsp:txBody>
      <dsp:txXfrm>
        <a:off x="3551791" y="87148"/>
        <a:ext cx="2339381" cy="1134397"/>
      </dsp:txXfrm>
    </dsp:sp>
    <dsp:sp modelId="{5ACF72DE-B602-0642-9896-7FD5D564F199}">
      <dsp:nvSpPr>
        <dsp:cNvPr id="0" name=""/>
        <dsp:cNvSpPr/>
      </dsp:nvSpPr>
      <dsp:spPr>
        <a:xfrm>
          <a:off x="3757494" y="1256839"/>
          <a:ext cx="240996" cy="9037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3737"/>
              </a:lnTo>
              <a:lnTo>
                <a:pt x="240996" y="903737"/>
              </a:lnTo>
            </a:path>
          </a:pathLst>
        </a:custGeom>
        <a:noFill/>
        <a:ln w="25400" cap="flat" cmpd="sng" algn="ctr">
          <a:solidFill>
            <a:srgbClr val="92D050"/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212BCC-7F16-B543-BD67-781D76192588}">
      <dsp:nvSpPr>
        <dsp:cNvPr id="0" name=""/>
        <dsp:cNvSpPr/>
      </dsp:nvSpPr>
      <dsp:spPr>
        <a:xfrm>
          <a:off x="3998491" y="1558085"/>
          <a:ext cx="1927974" cy="12049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710058"/>
              <a:satOff val="-2700"/>
              <a:lumOff val="-546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Surface Processes</a:t>
          </a:r>
        </a:p>
      </dsp:txBody>
      <dsp:txXfrm>
        <a:off x="4033784" y="1593378"/>
        <a:ext cx="1857388" cy="1134397"/>
      </dsp:txXfrm>
    </dsp:sp>
    <dsp:sp modelId="{C34751E7-CB0D-B744-A776-02A0FA8DDE99}">
      <dsp:nvSpPr>
        <dsp:cNvPr id="0" name=""/>
        <dsp:cNvSpPr/>
      </dsp:nvSpPr>
      <dsp:spPr>
        <a:xfrm>
          <a:off x="3757494" y="1256839"/>
          <a:ext cx="240996" cy="24099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09967"/>
              </a:lnTo>
              <a:lnTo>
                <a:pt x="240996" y="2409967"/>
              </a:lnTo>
            </a:path>
          </a:pathLst>
        </a:custGeom>
        <a:noFill/>
        <a:ln w="25400" cap="flat" cmpd="sng" algn="ctr">
          <a:solidFill>
            <a:srgbClr val="92D050"/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B62EC7-12AE-5E4A-93C3-C87DFD63557F}">
      <dsp:nvSpPr>
        <dsp:cNvPr id="0" name=""/>
        <dsp:cNvSpPr/>
      </dsp:nvSpPr>
      <dsp:spPr>
        <a:xfrm>
          <a:off x="3998491" y="3064315"/>
          <a:ext cx="1927974" cy="12049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6280077"/>
              <a:satOff val="-3600"/>
              <a:lumOff val="-728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Operational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Techniques </a:t>
          </a:r>
        </a:p>
      </dsp:txBody>
      <dsp:txXfrm>
        <a:off x="4033784" y="3099608"/>
        <a:ext cx="1857388" cy="1134397"/>
      </dsp:txXfrm>
    </dsp:sp>
    <dsp:sp modelId="{646B3A6F-2DE7-A542-8059-72304D39CFAE}">
      <dsp:nvSpPr>
        <dsp:cNvPr id="0" name=""/>
        <dsp:cNvSpPr/>
      </dsp:nvSpPr>
      <dsp:spPr>
        <a:xfrm>
          <a:off x="6528957" y="51855"/>
          <a:ext cx="2409967" cy="12049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10990135"/>
                <a:satOff val="-6300"/>
                <a:lumOff val="-12744"/>
                <a:alphaOff val="0"/>
                <a:shade val="51000"/>
                <a:satMod val="130000"/>
              </a:schemeClr>
            </a:gs>
            <a:gs pos="80000">
              <a:schemeClr val="accent4">
                <a:hueOff val="-10990135"/>
                <a:satOff val="-6300"/>
                <a:lumOff val="-12744"/>
                <a:alphaOff val="0"/>
                <a:shade val="93000"/>
                <a:satMod val="130000"/>
              </a:schemeClr>
            </a:gs>
            <a:gs pos="100000">
              <a:schemeClr val="accent4">
                <a:hueOff val="-10990135"/>
                <a:satOff val="-6300"/>
                <a:lumOff val="-1274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High Power Technology</a:t>
          </a:r>
        </a:p>
      </dsp:txBody>
      <dsp:txXfrm>
        <a:off x="6564250" y="87148"/>
        <a:ext cx="2339381" cy="1134397"/>
      </dsp:txXfrm>
    </dsp:sp>
    <dsp:sp modelId="{32903015-930C-E44C-90E2-CF55FD700E79}">
      <dsp:nvSpPr>
        <dsp:cNvPr id="0" name=""/>
        <dsp:cNvSpPr/>
      </dsp:nvSpPr>
      <dsp:spPr>
        <a:xfrm>
          <a:off x="6769954" y="1256839"/>
          <a:ext cx="240996" cy="9037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3737"/>
              </a:lnTo>
              <a:lnTo>
                <a:pt x="240996" y="90373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67CBAB-9A75-C143-8717-C2FC2770F5DB}">
      <dsp:nvSpPr>
        <dsp:cNvPr id="0" name=""/>
        <dsp:cNvSpPr/>
      </dsp:nvSpPr>
      <dsp:spPr>
        <a:xfrm>
          <a:off x="7010951" y="1558085"/>
          <a:ext cx="1927974" cy="12049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7850097"/>
              <a:satOff val="-4500"/>
              <a:lumOff val="-910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Injection Technologies</a:t>
          </a:r>
        </a:p>
      </dsp:txBody>
      <dsp:txXfrm>
        <a:off x="7046244" y="1593378"/>
        <a:ext cx="1857388" cy="1134397"/>
      </dsp:txXfrm>
    </dsp:sp>
    <dsp:sp modelId="{741CB3B7-9A47-3740-A5C1-A9F6FA9F6007}">
      <dsp:nvSpPr>
        <dsp:cNvPr id="0" name=""/>
        <dsp:cNvSpPr/>
      </dsp:nvSpPr>
      <dsp:spPr>
        <a:xfrm>
          <a:off x="6769954" y="1256839"/>
          <a:ext cx="240996" cy="24099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09967"/>
              </a:lnTo>
              <a:lnTo>
                <a:pt x="240996" y="240996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F09157-A374-7049-903A-1401A4EB65DF}">
      <dsp:nvSpPr>
        <dsp:cNvPr id="0" name=""/>
        <dsp:cNvSpPr/>
      </dsp:nvSpPr>
      <dsp:spPr>
        <a:xfrm>
          <a:off x="7010951" y="3064315"/>
          <a:ext cx="1927974" cy="12049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9420115"/>
              <a:satOff val="-5400"/>
              <a:lumOff val="-1092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High Power Targets</a:t>
          </a:r>
        </a:p>
      </dsp:txBody>
      <dsp:txXfrm>
        <a:off x="7046244" y="3099608"/>
        <a:ext cx="1857388" cy="1134397"/>
      </dsp:txXfrm>
    </dsp:sp>
    <dsp:sp modelId="{4A0E290E-17D9-D54C-A06D-2AD8EC8ACD9D}">
      <dsp:nvSpPr>
        <dsp:cNvPr id="0" name=""/>
        <dsp:cNvSpPr/>
      </dsp:nvSpPr>
      <dsp:spPr>
        <a:xfrm>
          <a:off x="6769954" y="1256839"/>
          <a:ext cx="240996" cy="39161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16197"/>
              </a:lnTo>
              <a:lnTo>
                <a:pt x="240996" y="391619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646AD9-008F-654F-8901-7681AF9BF173}">
      <dsp:nvSpPr>
        <dsp:cNvPr id="0" name=""/>
        <dsp:cNvSpPr/>
      </dsp:nvSpPr>
      <dsp:spPr>
        <a:xfrm>
          <a:off x="7010951" y="4570545"/>
          <a:ext cx="1927974" cy="12049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10990135"/>
              <a:satOff val="-6300"/>
              <a:lumOff val="-1274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Electrical and RF </a:t>
          </a:r>
        </a:p>
      </dsp:txBody>
      <dsp:txXfrm>
        <a:off x="7046244" y="4605838"/>
        <a:ext cx="1857388" cy="11343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130467-6A34-D345-8597-2FEDA68E15BA}">
      <dsp:nvSpPr>
        <dsp:cNvPr id="0" name=""/>
        <dsp:cNvSpPr/>
      </dsp:nvSpPr>
      <dsp:spPr>
        <a:xfrm>
          <a:off x="4796527" y="153565"/>
          <a:ext cx="5541708" cy="883117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Measure foil Temperature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Predict foil failure beam power limit</a:t>
          </a:r>
        </a:p>
      </dsp:txBody>
      <dsp:txXfrm>
        <a:off x="4796527" y="263955"/>
        <a:ext cx="5210539" cy="662337"/>
      </dsp:txXfrm>
    </dsp:sp>
    <dsp:sp modelId="{FA05FEE2-EBFD-934A-B0E4-E0A9C179F688}">
      <dsp:nvSpPr>
        <dsp:cNvPr id="0" name=""/>
        <dsp:cNvSpPr/>
      </dsp:nvSpPr>
      <dsp:spPr>
        <a:xfrm>
          <a:off x="0" y="116112"/>
          <a:ext cx="4740138" cy="88311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alphaOff val="0"/>
                <a:shade val="51000"/>
                <a:satMod val="130000"/>
                <a:lumMod val="82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Understand Foil Performance at 1.4 MW</a:t>
          </a:r>
        </a:p>
      </dsp:txBody>
      <dsp:txXfrm>
        <a:off x="43110" y="159222"/>
        <a:ext cx="4653918" cy="796897"/>
      </dsp:txXfrm>
    </dsp:sp>
    <dsp:sp modelId="{42DC8567-940E-294D-B995-07DF5FE0D8E6}">
      <dsp:nvSpPr>
        <dsp:cNvPr id="0" name=""/>
        <dsp:cNvSpPr/>
      </dsp:nvSpPr>
      <dsp:spPr>
        <a:xfrm>
          <a:off x="4847565" y="1022014"/>
          <a:ext cx="6459252" cy="883117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Study nanoscale properties of foils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Create and test new foils</a:t>
          </a:r>
        </a:p>
      </dsp:txBody>
      <dsp:txXfrm>
        <a:off x="4847565" y="1132404"/>
        <a:ext cx="6128083" cy="662337"/>
      </dsp:txXfrm>
    </dsp:sp>
    <dsp:sp modelId="{3C16519A-FA01-A244-B64F-762F56A73C15}">
      <dsp:nvSpPr>
        <dsp:cNvPr id="0" name=""/>
        <dsp:cNvSpPr/>
      </dsp:nvSpPr>
      <dsp:spPr>
        <a:xfrm>
          <a:off x="0" y="1028478"/>
          <a:ext cx="4788299" cy="88311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Develop Better Foils</a:t>
          </a:r>
        </a:p>
      </dsp:txBody>
      <dsp:txXfrm>
        <a:off x="43110" y="1071588"/>
        <a:ext cx="4702079" cy="796897"/>
      </dsp:txXfrm>
    </dsp:sp>
    <dsp:sp modelId="{FBB168F5-71C7-3048-A947-FAB56DF63771}">
      <dsp:nvSpPr>
        <dsp:cNvPr id="0" name=""/>
        <dsp:cNvSpPr/>
      </dsp:nvSpPr>
      <dsp:spPr>
        <a:xfrm>
          <a:off x="4810662" y="1942858"/>
          <a:ext cx="7010404" cy="883117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Progress technologies to support full scale laser stripping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Gain deep understanding of physics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</dsp:txBody>
      <dsp:txXfrm>
        <a:off x="4810662" y="2053248"/>
        <a:ext cx="6679235" cy="662337"/>
      </dsp:txXfrm>
    </dsp:sp>
    <dsp:sp modelId="{1D8D6108-7126-324F-8CD7-2A2FAD365F63}">
      <dsp:nvSpPr>
        <dsp:cNvPr id="0" name=""/>
        <dsp:cNvSpPr/>
      </dsp:nvSpPr>
      <dsp:spPr>
        <a:xfrm>
          <a:off x="0" y="1942858"/>
          <a:ext cx="4753161" cy="883117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Develop Alternative Technologies </a:t>
          </a:r>
        </a:p>
      </dsp:txBody>
      <dsp:txXfrm>
        <a:off x="43110" y="1985968"/>
        <a:ext cx="4666941" cy="7968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42F42-2CE9-4E35-95C1-410DC08A50B1}" type="datetimeFigureOut">
              <a:rPr lang="en-US" smtClean="0"/>
              <a:t>5/16/18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2E89A-4FDF-4617-8DDF-BE2769EE82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2619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82904-F315-4730-8D91-37D99E141A6F}" type="datetimeFigureOut">
              <a:rPr lang="en-US" smtClean="0"/>
              <a:t>5/16/18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E672D7-8E2D-4611-973D-F4591A707C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357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948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378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354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5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813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319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652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g"/><Relationship Id="rId5" Type="http://schemas.openxmlformats.org/officeDocument/2006/relationships/image" Target="../media/image6.jpeg"/><Relationship Id="rId6" Type="http://schemas.openxmlformats.org/officeDocument/2006/relationships/image" Target="../media/image7.jpg"/><Relationship Id="rId7" Type="http://schemas.openxmlformats.org/officeDocument/2006/relationships/image" Target="../media/image8.jpe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g"/><Relationship Id="rId5" Type="http://schemas.openxmlformats.org/officeDocument/2006/relationships/image" Target="../media/image6.jpeg"/><Relationship Id="rId6" Type="http://schemas.openxmlformats.org/officeDocument/2006/relationships/image" Target="../media/image11.png"/><Relationship Id="rId7" Type="http://schemas.microsoft.com/office/2007/relationships/hdphoto" Target="../media/hdphoto1.wdp"/><Relationship Id="rId8" Type="http://schemas.openxmlformats.org/officeDocument/2006/relationships/image" Target="../media/image12.jpe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3.jpg"/><Relationship Id="rId5" Type="http://schemas.openxmlformats.org/officeDocument/2006/relationships/image" Target="../media/image6.jpeg"/><Relationship Id="rId6" Type="http://schemas.openxmlformats.org/officeDocument/2006/relationships/image" Target="../media/image14.jpg"/><Relationship Id="rId7" Type="http://schemas.openxmlformats.org/officeDocument/2006/relationships/image" Target="../media/image15.jp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6.jpeg"/><Relationship Id="rId5" Type="http://schemas.openxmlformats.org/officeDocument/2006/relationships/image" Target="../media/image6.jpeg"/><Relationship Id="rId6" Type="http://schemas.openxmlformats.org/officeDocument/2006/relationships/image" Target="../media/image17.jpeg"/><Relationship Id="rId7" Type="http://schemas.openxmlformats.org/officeDocument/2006/relationships/image" Target="../media/image15.jp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8.jpg"/><Relationship Id="rId5" Type="http://schemas.openxmlformats.org/officeDocument/2006/relationships/image" Target="../media/image6.jpeg"/><Relationship Id="rId6" Type="http://schemas.openxmlformats.org/officeDocument/2006/relationships/image" Target="../media/image19.jpeg"/><Relationship Id="rId7" Type="http://schemas.openxmlformats.org/officeDocument/2006/relationships/image" Target="../media/image20.jpe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33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55073" y="6270708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320040"/>
            <a:ext cx="5545451" cy="929485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47472" y="2001548"/>
            <a:ext cx="5485292" cy="154281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200" dirty="0">
                <a:latin typeface="Arial Narrow" panose="020B0606020202030204" pitchFamily="34" charset="0"/>
              </a:rPr>
              <a:t>Presented at the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>
                <a:latin typeface="Arial Narrow" panose="020B0606020202030204" pitchFamily="34" charset="0"/>
              </a:rPr>
              <a:t>SNS Accelerator &amp; Target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>
                <a:latin typeface="Arial Narrow" panose="020B0606020202030204" pitchFamily="34" charset="0"/>
              </a:rPr>
              <a:t>Advisory Committee Meeting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87" r="6047" b="8563"/>
          <a:stretch/>
        </p:blipFill>
        <p:spPr>
          <a:xfrm>
            <a:off x="8351520" y="65"/>
            <a:ext cx="3837305" cy="627064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" t="9443" r="18020" b="764"/>
          <a:stretch/>
        </p:blipFill>
        <p:spPr bwMode="auto">
          <a:xfrm>
            <a:off x="7022592" y="1261872"/>
            <a:ext cx="2148840" cy="214884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907" y="2044835"/>
            <a:ext cx="1865376" cy="1821992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309" y="3249477"/>
            <a:ext cx="1919175" cy="1821992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23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19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33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55073" y="6270708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320040"/>
            <a:ext cx="5545451" cy="929485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7472" y="2001549"/>
            <a:ext cx="5485292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87" r="6047" b="8563"/>
          <a:stretch/>
        </p:blipFill>
        <p:spPr>
          <a:xfrm>
            <a:off x="8351520" y="65"/>
            <a:ext cx="3837305" cy="627064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" t="9443" r="18020" b="764"/>
          <a:stretch/>
        </p:blipFill>
        <p:spPr bwMode="auto">
          <a:xfrm>
            <a:off x="7022592" y="1261872"/>
            <a:ext cx="2148840" cy="214884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74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81" t="8520" r="22629" b="20108"/>
          <a:stretch/>
        </p:blipFill>
        <p:spPr>
          <a:xfrm>
            <a:off x="8705088" y="1856232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5000"/>
          <a:stretch/>
        </p:blipFill>
        <p:spPr>
          <a:xfrm>
            <a:off x="7955280" y="3172968"/>
            <a:ext cx="1664208" cy="1664208"/>
          </a:xfrm>
          <a:prstGeom prst="ellipse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23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4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33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55073" y="6270708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320040"/>
            <a:ext cx="5545451" cy="929485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7472" y="2001549"/>
            <a:ext cx="5485292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87" r="6047" b="8563"/>
          <a:stretch/>
        </p:blipFill>
        <p:spPr>
          <a:xfrm>
            <a:off x="8351520" y="65"/>
            <a:ext cx="3837305" cy="627064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7" t="3312" r="16687" b="3312"/>
          <a:stretch/>
        </p:blipFill>
        <p:spPr bwMode="auto">
          <a:xfrm>
            <a:off x="7022592" y="1261872"/>
            <a:ext cx="2148840" cy="214884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" t="28795" r="-484" b="4538"/>
          <a:stretch/>
        </p:blipFill>
        <p:spPr>
          <a:xfrm>
            <a:off x="8705088" y="1856232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0" b="11140"/>
          <a:stretch/>
        </p:blipFill>
        <p:spPr>
          <a:xfrm>
            <a:off x="7955280" y="3172968"/>
            <a:ext cx="1664208" cy="1664208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23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22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33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55073" y="6270708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320040"/>
            <a:ext cx="5545451" cy="929485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7472" y="2001549"/>
            <a:ext cx="5485292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87" r="6047" b="8563"/>
          <a:stretch/>
        </p:blipFill>
        <p:spPr>
          <a:xfrm>
            <a:off x="8351520" y="65"/>
            <a:ext cx="3837305" cy="627064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" t="16662" r="-170" b="6610"/>
          <a:stretch/>
        </p:blipFill>
        <p:spPr bwMode="auto">
          <a:xfrm>
            <a:off x="7022592" y="1261872"/>
            <a:ext cx="2148840" cy="214884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8" t="30283" r="3117" b="1520"/>
          <a:stretch/>
        </p:blipFill>
        <p:spPr>
          <a:xfrm>
            <a:off x="8705088" y="1856232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0" b="11140"/>
          <a:stretch/>
        </p:blipFill>
        <p:spPr>
          <a:xfrm>
            <a:off x="7955280" y="3172968"/>
            <a:ext cx="1664208" cy="1664208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23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97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33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55073" y="6270708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320040"/>
            <a:ext cx="5545451" cy="929485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7472" y="2001549"/>
            <a:ext cx="5485292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87" r="6047" b="8563"/>
          <a:stretch/>
        </p:blipFill>
        <p:spPr>
          <a:xfrm>
            <a:off x="8351520" y="65"/>
            <a:ext cx="3837305" cy="627064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0171" r="29718" b="33192"/>
          <a:stretch/>
        </p:blipFill>
        <p:spPr bwMode="auto">
          <a:xfrm>
            <a:off x="7022592" y="1261872"/>
            <a:ext cx="2148840" cy="214884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t="19328" r="21816" b="2285"/>
          <a:stretch/>
        </p:blipFill>
        <p:spPr>
          <a:xfrm>
            <a:off x="8705088" y="1856232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7955280" y="3172968"/>
            <a:ext cx="1664208" cy="1664208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23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41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48474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" y="1508760"/>
            <a:ext cx="11369809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254" y="320040"/>
            <a:ext cx="11501908" cy="48474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472" y="1444752"/>
            <a:ext cx="5588582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472" y="2270334"/>
            <a:ext cx="5588582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444752"/>
            <a:ext cx="5531934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270334"/>
            <a:ext cx="5531934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06" y="320040"/>
            <a:ext cx="3803952" cy="8771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9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25400" algn="l" rotWithShape="0">
              <a:schemeClr val="tx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820" r="6047" b="8563"/>
          <a:stretch/>
        </p:blipFill>
        <p:spPr>
          <a:xfrm>
            <a:off x="8336280" y="65"/>
            <a:ext cx="3852545" cy="62706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92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04" y="320040"/>
            <a:ext cx="11501908" cy="48474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.png"/><Relationship Id="rId12" Type="http://schemas.openxmlformats.org/officeDocument/2006/relationships/image" Target="../media/image2.png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0903" y="-807261"/>
            <a:ext cx="10220258" cy="76651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44121" y="320040"/>
            <a:ext cx="11375136" cy="51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7472" y="1508760"/>
            <a:ext cx="11520519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76587" y="6513051"/>
            <a:ext cx="28032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366563" y="6477000"/>
            <a:ext cx="3859795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AAC / TAC Meeting, May 15-17, 2018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92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37" r:id="rId6"/>
    <p:sldLayoutId id="2147483939" r:id="rId7"/>
    <p:sldLayoutId id="2147483940" r:id="rId8"/>
    <p:sldLayoutId id="2147483941" r:id="rId9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Relationship Id="rId3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Relationship Id="rId3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4" Type="http://schemas.openxmlformats.org/officeDocument/2006/relationships/image" Target="../media/image46.tiff"/><Relationship Id="rId5" Type="http://schemas.openxmlformats.org/officeDocument/2006/relationships/image" Target="../media/image47.png"/><Relationship Id="rId6" Type="http://schemas.openxmlformats.org/officeDocument/2006/relationships/image" Target="../media/image48.tiff"/><Relationship Id="rId7" Type="http://schemas.openxmlformats.org/officeDocument/2006/relationships/image" Target="../media/image49.png"/><Relationship Id="rId8" Type="http://schemas.openxmlformats.org/officeDocument/2006/relationships/image" Target="../media/image50.tiff"/><Relationship Id="rId9" Type="http://schemas.openxmlformats.org/officeDocument/2006/relationships/image" Target="../media/image51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jpeg"/><Relationship Id="rId3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jpeg"/><Relationship Id="rId3" Type="http://schemas.openxmlformats.org/officeDocument/2006/relationships/image" Target="../media/image55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24.emf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29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36.wmf"/><Relationship Id="rId6" Type="http://schemas.openxmlformats.org/officeDocument/2006/relationships/image" Target="../media/image3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9005" y="320040"/>
            <a:ext cx="5545451" cy="510909"/>
          </a:xfrm>
        </p:spPr>
        <p:txBody>
          <a:bodyPr/>
          <a:lstStyle/>
          <a:p>
            <a:r>
              <a:rPr lang="en-US" dirty="0"/>
              <a:t>The R&amp;D Plan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200" dirty="0"/>
              <a:t>Presented at the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b="1" dirty="0"/>
              <a:t>SNS Accelerator &amp; Target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Advisory Committee Meeting</a:t>
            </a:r>
          </a:p>
          <a:p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6A316262-51F6-4D87-900B-63844D9A4111}"/>
              </a:ext>
            </a:extLst>
          </p:cNvPr>
          <p:cNvSpPr txBox="1">
            <a:spLocks/>
          </p:cNvSpPr>
          <p:nvPr/>
        </p:nvSpPr>
        <p:spPr bwMode="auto">
          <a:xfrm>
            <a:off x="347472" y="4106734"/>
            <a:ext cx="5485292" cy="1542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Sarah Cousineau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Group Leader, Beam Science and Technology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May 16, 2018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818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/>
          <p:cNvSpPr/>
          <p:nvPr/>
        </p:nvSpPr>
        <p:spPr>
          <a:xfrm>
            <a:off x="1" y="830950"/>
            <a:ext cx="6780848" cy="6027050"/>
          </a:xfrm>
          <a:prstGeom prst="rect">
            <a:avLst/>
          </a:prstGeom>
          <a:solidFill>
            <a:srgbClr val="D6F4D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202" y="130874"/>
            <a:ext cx="11422261" cy="510909"/>
          </a:xfrm>
        </p:spPr>
        <p:txBody>
          <a:bodyPr/>
          <a:lstStyle/>
          <a:p>
            <a:r>
              <a:rPr lang="en-US" dirty="0"/>
              <a:t>Lasers for Pulse muSR Beam Pulse Shaping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955" y="911079"/>
            <a:ext cx="6546046" cy="3415264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/>
              <a:t>Focuses on pulse shaping demonstration of viable path for future muSR facility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Laser stripping of H</a:t>
            </a:r>
            <a:r>
              <a:rPr lang="en-US" sz="2400" baseline="30000" dirty="0"/>
              <a:t>-</a:t>
            </a:r>
            <a:r>
              <a:rPr lang="en-US" sz="2400" dirty="0"/>
              <a:t> to H</a:t>
            </a:r>
            <a:r>
              <a:rPr lang="en-US" sz="2400" baseline="30000" dirty="0"/>
              <a:t>0</a:t>
            </a:r>
            <a:r>
              <a:rPr lang="en-US" sz="2400" dirty="0"/>
              <a:t> for demonstration of muon spin resonance (muSR) beam line time structure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Utilizes existing infrastructure</a:t>
            </a:r>
          </a:p>
        </p:txBody>
      </p:sp>
      <p:sp>
        <p:nvSpPr>
          <p:cNvPr id="4" name="Rectangle 3"/>
          <p:cNvSpPr/>
          <p:nvPr/>
        </p:nvSpPr>
        <p:spPr>
          <a:xfrm>
            <a:off x="199550" y="4733254"/>
            <a:ext cx="6631160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b="1" dirty="0"/>
              <a:t>Future Plan</a:t>
            </a:r>
          </a:p>
          <a:p>
            <a:pPr marL="457200" indent="-457200">
              <a:buClr>
                <a:schemeClr val="tx2"/>
              </a:buClr>
              <a:buFont typeface="+mj-lt"/>
              <a:buAutoNum type="arabicPeriod"/>
            </a:pPr>
            <a:r>
              <a:rPr lang="en-US" sz="2400" dirty="0"/>
              <a:t>Demonstrate muSR 30 ns pulses at 50 kHz</a:t>
            </a:r>
          </a:p>
          <a:p>
            <a:pPr marL="457200" indent="-457200">
              <a:buClr>
                <a:schemeClr val="tx2"/>
              </a:buClr>
              <a:buFont typeface="+mj-lt"/>
              <a:buAutoNum type="arabicPeriod"/>
            </a:pPr>
            <a:r>
              <a:rPr lang="en-US" sz="2400" dirty="0"/>
              <a:t>Measure stripping efficiency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6797909" y="1355187"/>
            <a:ext cx="5416802" cy="4978575"/>
            <a:chOff x="-142995" y="2518733"/>
            <a:chExt cx="5240317" cy="4113047"/>
          </a:xfrm>
        </p:grpSpPr>
        <p:pic>
          <p:nvPicPr>
            <p:cNvPr id="33" name="Picture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25" y="2518733"/>
              <a:ext cx="4962912" cy="3940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Line 15"/>
            <p:cNvSpPr>
              <a:spLocks noChangeShapeType="1"/>
            </p:cNvSpPr>
            <p:nvPr/>
          </p:nvSpPr>
          <p:spPr bwMode="auto">
            <a:xfrm flipH="1">
              <a:off x="4459059" y="3234956"/>
              <a:ext cx="538777" cy="287685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endParaRPr lang="en-US" sz="2000" b="1" dirty="0"/>
            </a:p>
          </p:txBody>
        </p:sp>
        <p:sp>
          <p:nvSpPr>
            <p:cNvPr id="35" name="Text Box 16"/>
            <p:cNvSpPr txBox="1">
              <a:spLocks noChangeArrowheads="1"/>
            </p:cNvSpPr>
            <p:nvPr/>
          </p:nvSpPr>
          <p:spPr bwMode="auto">
            <a:xfrm rot="19784614">
              <a:off x="4028812" y="3041346"/>
              <a:ext cx="1068510" cy="236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5750" indent="-28575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20000"/>
                <a:buFontTx/>
                <a:buNone/>
              </a:pPr>
              <a:r>
                <a:rPr lang="en-US" altLang="en-US" sz="1400" b="1" dirty="0">
                  <a:latin typeface="Times New Roman" pitchFamily="18" charset="0"/>
                  <a:cs typeface="Arial" charset="0"/>
                </a:rPr>
                <a:t>from SCL</a:t>
              </a:r>
            </a:p>
          </p:txBody>
        </p:sp>
        <p:sp>
          <p:nvSpPr>
            <p:cNvPr id="36" name="Line 17"/>
            <p:cNvSpPr>
              <a:spLocks noChangeShapeType="1"/>
            </p:cNvSpPr>
            <p:nvPr/>
          </p:nvSpPr>
          <p:spPr bwMode="auto">
            <a:xfrm flipH="1">
              <a:off x="199062" y="5553401"/>
              <a:ext cx="430247" cy="251946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 sz="2000" b="1" dirty="0"/>
            </a:p>
          </p:txBody>
        </p:sp>
        <p:sp>
          <p:nvSpPr>
            <p:cNvPr id="37" name="Line 18"/>
            <p:cNvSpPr>
              <a:spLocks noChangeShapeType="1"/>
            </p:cNvSpPr>
            <p:nvPr/>
          </p:nvSpPr>
          <p:spPr bwMode="auto">
            <a:xfrm flipH="1">
              <a:off x="1049387" y="5761733"/>
              <a:ext cx="280371" cy="697697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 sz="2000" b="1" dirty="0"/>
            </a:p>
          </p:txBody>
        </p:sp>
        <p:sp>
          <p:nvSpPr>
            <p:cNvPr id="38" name="Text Box 19"/>
            <p:cNvSpPr txBox="1">
              <a:spLocks noChangeArrowheads="1"/>
            </p:cNvSpPr>
            <p:nvPr/>
          </p:nvSpPr>
          <p:spPr bwMode="auto">
            <a:xfrm rot="19784614">
              <a:off x="-142995" y="5774664"/>
              <a:ext cx="953582" cy="396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5750" indent="-28575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20000"/>
                <a:buFontTx/>
                <a:buNone/>
              </a:pPr>
              <a:r>
                <a:rPr lang="en-US" altLang="en-US" sz="1400" b="1" dirty="0">
                  <a:latin typeface="Times New Roman" pitchFamily="18" charset="0"/>
                  <a:cs typeface="Arial" charset="0"/>
                </a:rPr>
                <a:t>to Linac dump</a:t>
              </a:r>
            </a:p>
          </p:txBody>
        </p:sp>
        <p:sp>
          <p:nvSpPr>
            <p:cNvPr id="39" name="Text Box 20"/>
            <p:cNvSpPr txBox="1">
              <a:spLocks noChangeArrowheads="1"/>
            </p:cNvSpPr>
            <p:nvPr/>
          </p:nvSpPr>
          <p:spPr bwMode="auto">
            <a:xfrm rot="17533068">
              <a:off x="1031085" y="6096027"/>
              <a:ext cx="794600" cy="276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5750" indent="-28575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20000"/>
                <a:buFontTx/>
                <a:buNone/>
              </a:pPr>
              <a:r>
                <a:rPr lang="en-US" altLang="en-US" sz="1400" b="1" dirty="0">
                  <a:latin typeface="Times New Roman" pitchFamily="18" charset="0"/>
                  <a:cs typeface="Arial" charset="0"/>
                </a:rPr>
                <a:t>to Ring</a:t>
              </a:r>
            </a:p>
          </p:txBody>
        </p:sp>
        <p:sp>
          <p:nvSpPr>
            <p:cNvPr id="40" name="Text Box 21"/>
            <p:cNvSpPr txBox="1">
              <a:spLocks noChangeArrowheads="1"/>
            </p:cNvSpPr>
            <p:nvPr/>
          </p:nvSpPr>
          <p:spPr bwMode="auto">
            <a:xfrm rot="19784614">
              <a:off x="2789754" y="3458672"/>
              <a:ext cx="1130528" cy="236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5750" indent="-28575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20000"/>
                <a:buFontTx/>
                <a:buNone/>
              </a:pPr>
              <a:r>
                <a:rPr lang="en-US" altLang="en-US" sz="1400" b="1" dirty="0">
                  <a:latin typeface="Times New Roman" pitchFamily="18" charset="0"/>
                  <a:cs typeface="Arial" charset="0"/>
                </a:rPr>
                <a:t>Laser Slit</a:t>
              </a:r>
            </a:p>
          </p:txBody>
        </p:sp>
        <p:sp>
          <p:nvSpPr>
            <p:cNvPr id="41" name="Text Box 23"/>
            <p:cNvSpPr txBox="1">
              <a:spLocks noChangeArrowheads="1"/>
            </p:cNvSpPr>
            <p:nvPr/>
          </p:nvSpPr>
          <p:spPr bwMode="auto">
            <a:xfrm rot="19968518">
              <a:off x="2254869" y="2898045"/>
              <a:ext cx="2002650" cy="236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5750" indent="-28575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20000"/>
                <a:buFontTx/>
                <a:buNone/>
              </a:pPr>
              <a:r>
                <a:rPr lang="en-US" altLang="en-US" sz="1400" b="1" dirty="0">
                  <a:latin typeface="Times New Roman" pitchFamily="18" charset="0"/>
                  <a:cs typeface="Arial" charset="0"/>
                </a:rPr>
                <a:t>Laser Transport Line</a:t>
              </a:r>
            </a:p>
          </p:txBody>
        </p:sp>
        <p:sp>
          <p:nvSpPr>
            <p:cNvPr id="42" name="Line 24"/>
            <p:cNvSpPr>
              <a:spLocks noChangeShapeType="1"/>
            </p:cNvSpPr>
            <p:nvPr/>
          </p:nvSpPr>
          <p:spPr bwMode="auto">
            <a:xfrm flipH="1" flipV="1">
              <a:off x="787104" y="4446445"/>
              <a:ext cx="350141" cy="4379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 b="1" dirty="0"/>
            </a:p>
          </p:txBody>
        </p:sp>
        <p:sp>
          <p:nvSpPr>
            <p:cNvPr id="43" name="Line 25"/>
            <p:cNvSpPr>
              <a:spLocks noChangeShapeType="1"/>
            </p:cNvSpPr>
            <p:nvPr/>
          </p:nvSpPr>
          <p:spPr bwMode="auto">
            <a:xfrm flipH="1" flipV="1">
              <a:off x="2647630" y="3306873"/>
              <a:ext cx="419910" cy="5258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 b="1" dirty="0"/>
            </a:p>
          </p:txBody>
        </p:sp>
        <p:sp>
          <p:nvSpPr>
            <p:cNvPr id="44" name="Line 26"/>
            <p:cNvSpPr>
              <a:spLocks noChangeShapeType="1"/>
            </p:cNvSpPr>
            <p:nvPr/>
          </p:nvSpPr>
          <p:spPr bwMode="auto">
            <a:xfrm flipV="1">
              <a:off x="863334" y="3438660"/>
              <a:ext cx="1896703" cy="11072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sm" len="med"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 b="1" dirty="0"/>
            </a:p>
          </p:txBody>
        </p:sp>
        <p:sp>
          <p:nvSpPr>
            <p:cNvPr id="45" name="Text Box 27"/>
            <p:cNvSpPr txBox="1">
              <a:spLocks noChangeArrowheads="1"/>
            </p:cNvSpPr>
            <p:nvPr/>
          </p:nvSpPr>
          <p:spPr bwMode="auto">
            <a:xfrm rot="19784614">
              <a:off x="1125616" y="3722247"/>
              <a:ext cx="1139572" cy="236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5750" indent="-28575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20000"/>
                <a:buFontTx/>
                <a:buNone/>
              </a:pPr>
              <a:r>
                <a:rPr lang="en-US" altLang="en-US" sz="1400" b="1" dirty="0">
                  <a:latin typeface="Times New Roman" pitchFamily="18" charset="0"/>
                  <a:cs typeface="Arial" charset="0"/>
                </a:rPr>
                <a:t>~11.6 m</a:t>
              </a:r>
            </a:p>
          </p:txBody>
        </p:sp>
        <p:sp>
          <p:nvSpPr>
            <p:cNvPr id="46" name="Text Box 33"/>
            <p:cNvSpPr txBox="1">
              <a:spLocks noChangeArrowheads="1"/>
            </p:cNvSpPr>
            <p:nvPr/>
          </p:nvSpPr>
          <p:spPr bwMode="auto">
            <a:xfrm>
              <a:off x="643688" y="2759051"/>
              <a:ext cx="1608580" cy="305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5750" indent="-28575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20000"/>
                <a:buFontTx/>
                <a:buNone/>
              </a:pPr>
              <a:r>
                <a:rPr lang="en-US" altLang="en-US" sz="2000" b="1" dirty="0">
                  <a:cs typeface="Arial" charset="0"/>
                </a:rPr>
                <a:t>SNS HEBT</a:t>
              </a:r>
            </a:p>
          </p:txBody>
        </p:sp>
        <p:sp>
          <p:nvSpPr>
            <p:cNvPr id="47" name="Line 19"/>
            <p:cNvSpPr>
              <a:spLocks noChangeShapeType="1"/>
            </p:cNvSpPr>
            <p:nvPr/>
          </p:nvSpPr>
          <p:spPr bwMode="auto">
            <a:xfrm flipH="1">
              <a:off x="3018443" y="2518733"/>
              <a:ext cx="1674473" cy="86824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 b="1" dirty="0"/>
            </a:p>
          </p:txBody>
        </p:sp>
        <p:sp>
          <p:nvSpPr>
            <p:cNvPr id="48" name="Line 20"/>
            <p:cNvSpPr>
              <a:spLocks noChangeShapeType="1"/>
            </p:cNvSpPr>
            <p:nvPr/>
          </p:nvSpPr>
          <p:spPr bwMode="auto">
            <a:xfrm flipH="1">
              <a:off x="3018443" y="3386978"/>
              <a:ext cx="0" cy="49614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 b="1" dirty="0"/>
            </a:p>
          </p:txBody>
        </p:sp>
        <p:sp>
          <p:nvSpPr>
            <p:cNvPr id="49" name="Line 21"/>
            <p:cNvSpPr>
              <a:spLocks noChangeShapeType="1"/>
            </p:cNvSpPr>
            <p:nvPr/>
          </p:nvSpPr>
          <p:spPr bwMode="auto">
            <a:xfrm>
              <a:off x="3018443" y="3883119"/>
              <a:ext cx="186053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 b="1" dirty="0"/>
            </a:p>
          </p:txBody>
        </p:sp>
        <p:sp>
          <p:nvSpPr>
            <p:cNvPr id="50" name="Line 22"/>
            <p:cNvSpPr>
              <a:spLocks noChangeShapeType="1"/>
            </p:cNvSpPr>
            <p:nvPr/>
          </p:nvSpPr>
          <p:spPr bwMode="auto">
            <a:xfrm flipH="1">
              <a:off x="3204496" y="3883119"/>
              <a:ext cx="0" cy="18605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 b="1" dirty="0"/>
            </a:p>
          </p:txBody>
        </p:sp>
        <p:sp>
          <p:nvSpPr>
            <p:cNvPr id="51" name="Text Box 22"/>
            <p:cNvSpPr txBox="1">
              <a:spLocks noChangeArrowheads="1"/>
            </p:cNvSpPr>
            <p:nvPr/>
          </p:nvSpPr>
          <p:spPr bwMode="auto">
            <a:xfrm rot="19784614">
              <a:off x="2067508" y="4245519"/>
              <a:ext cx="682193" cy="236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5750" indent="-28575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20000"/>
                <a:buFontTx/>
                <a:buNone/>
              </a:pPr>
              <a:r>
                <a:rPr lang="en-US" altLang="en-US" sz="1400" b="1" dirty="0">
                  <a:latin typeface="Times New Roman" pitchFamily="18" charset="0"/>
                  <a:cs typeface="Arial" charset="0"/>
                </a:rPr>
                <a:t>Dipole</a:t>
              </a:r>
            </a:p>
          </p:txBody>
        </p:sp>
        <p:sp>
          <p:nvSpPr>
            <p:cNvPr id="52" name="Text Box 22"/>
            <p:cNvSpPr txBox="1">
              <a:spLocks noChangeArrowheads="1"/>
            </p:cNvSpPr>
            <p:nvPr/>
          </p:nvSpPr>
          <p:spPr bwMode="auto">
            <a:xfrm rot="17897205">
              <a:off x="1070059" y="5962607"/>
              <a:ext cx="496140" cy="303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5750" indent="-28575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20000"/>
                <a:buFontTx/>
                <a:buNone/>
              </a:pPr>
              <a:r>
                <a:rPr lang="en-US" altLang="en-US" sz="1600" b="1" dirty="0">
                  <a:latin typeface="Times New Roman" pitchFamily="18" charset="0"/>
                  <a:cs typeface="Arial" charset="0"/>
                </a:rPr>
                <a:t>H</a:t>
              </a:r>
              <a:r>
                <a:rPr lang="en-US" altLang="en-US" sz="1600" b="1" baseline="30000" dirty="0">
                  <a:latin typeface="Times New Roman" pitchFamily="18" charset="0"/>
                  <a:cs typeface="Arial" charset="0"/>
                </a:rPr>
                <a:t>-</a:t>
              </a:r>
            </a:p>
          </p:txBody>
        </p:sp>
        <p:sp>
          <p:nvSpPr>
            <p:cNvPr id="53" name="Text Box 22"/>
            <p:cNvSpPr txBox="1">
              <a:spLocks noChangeArrowheads="1"/>
            </p:cNvSpPr>
            <p:nvPr/>
          </p:nvSpPr>
          <p:spPr bwMode="auto">
            <a:xfrm rot="19707616">
              <a:off x="4568882" y="3356601"/>
              <a:ext cx="496140" cy="236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5750" indent="-28575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20000"/>
                <a:buFontTx/>
                <a:buNone/>
              </a:pPr>
              <a:r>
                <a:rPr lang="en-US" altLang="en-US" sz="1400" b="1" dirty="0">
                  <a:latin typeface="Times New Roman" pitchFamily="18" charset="0"/>
                  <a:cs typeface="Arial" charset="0"/>
                </a:rPr>
                <a:t>H</a:t>
              </a:r>
              <a:r>
                <a:rPr lang="en-US" altLang="en-US" sz="1400" b="1" baseline="30000" dirty="0">
                  <a:latin typeface="Times New Roman" pitchFamily="18" charset="0"/>
                  <a:cs typeface="Arial" charset="0"/>
                </a:rPr>
                <a:t>-</a:t>
              </a:r>
            </a:p>
          </p:txBody>
        </p:sp>
        <p:sp>
          <p:nvSpPr>
            <p:cNvPr id="54" name="Text Box 22"/>
            <p:cNvSpPr txBox="1">
              <a:spLocks noChangeArrowheads="1"/>
            </p:cNvSpPr>
            <p:nvPr/>
          </p:nvSpPr>
          <p:spPr bwMode="auto">
            <a:xfrm rot="19707616">
              <a:off x="224839" y="5301054"/>
              <a:ext cx="496140" cy="236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5750" indent="-28575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20000"/>
                <a:buFontTx/>
                <a:buNone/>
              </a:pPr>
              <a:r>
                <a:rPr lang="en-US" altLang="en-US" sz="1400" b="1" dirty="0">
                  <a:latin typeface="Times New Roman" pitchFamily="18" charset="0"/>
                  <a:cs typeface="Arial" charset="0"/>
                </a:rPr>
                <a:t>H</a:t>
              </a:r>
              <a:r>
                <a:rPr lang="en-US" altLang="en-US" sz="1400" b="1" baseline="30000" dirty="0">
                  <a:latin typeface="Times New Roman" pitchFamily="18" charset="0"/>
                  <a:cs typeface="Arial" charset="0"/>
                </a:rPr>
                <a:t>0</a:t>
              </a:r>
            </a:p>
          </p:txBody>
        </p:sp>
        <p:sp>
          <p:nvSpPr>
            <p:cNvPr id="55" name="Rectangle 95"/>
            <p:cNvSpPr>
              <a:spLocks noChangeArrowheads="1"/>
            </p:cNvSpPr>
            <p:nvPr/>
          </p:nvSpPr>
          <p:spPr bwMode="auto">
            <a:xfrm>
              <a:off x="3018443" y="3945136"/>
              <a:ext cx="496140" cy="372105"/>
            </a:xfrm>
            <a:prstGeom prst="rect">
              <a:avLst/>
            </a:prstGeom>
            <a:noFill/>
            <a:ln w="9525">
              <a:solidFill>
                <a:srgbClr val="FFFF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 sz="2000" b="1" dirty="0"/>
            </a:p>
          </p:txBody>
        </p:sp>
        <p:sp>
          <p:nvSpPr>
            <p:cNvPr id="56" name="Line 97"/>
            <p:cNvSpPr>
              <a:spLocks noChangeShapeType="1"/>
            </p:cNvSpPr>
            <p:nvPr/>
          </p:nvSpPr>
          <p:spPr bwMode="auto">
            <a:xfrm>
              <a:off x="3514584" y="4317242"/>
              <a:ext cx="319132" cy="329468"/>
            </a:xfrm>
            <a:prstGeom prst="line">
              <a:avLst/>
            </a:prstGeom>
            <a:noFill/>
            <a:ln w="9525">
              <a:solidFill>
                <a:srgbClr val="FFFF99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 b="1" dirty="0"/>
            </a:p>
          </p:txBody>
        </p:sp>
        <p:sp>
          <p:nvSpPr>
            <p:cNvPr id="57" name="Text Box 33"/>
            <p:cNvSpPr txBox="1">
              <a:spLocks noChangeArrowheads="1"/>
            </p:cNvSpPr>
            <p:nvPr/>
          </p:nvSpPr>
          <p:spPr bwMode="auto">
            <a:xfrm>
              <a:off x="3086098" y="4617072"/>
              <a:ext cx="1757163" cy="396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5750" indent="-28575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50000"/>
                </a:spcBef>
                <a:buClr>
                  <a:srgbClr val="A50021"/>
                </a:buClr>
                <a:buSzPct val="120000"/>
                <a:buFontTx/>
                <a:buNone/>
              </a:pPr>
              <a:r>
                <a:rPr lang="en-US" altLang="en-US" sz="1400" b="1" dirty="0">
                  <a:latin typeface="Times New Roman" pitchFamily="18" charset="0"/>
                  <a:cs typeface="Times New Roman" pitchFamily="18" charset="0"/>
                </a:rPr>
                <a:t>Laser Stripping Station</a:t>
              </a: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2300347" y="3760149"/>
            <a:ext cx="2224070" cy="341632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Talk by A. Rakhman</a:t>
            </a:r>
          </a:p>
        </p:txBody>
      </p:sp>
    </p:spTree>
    <p:extLst>
      <p:ext uri="{BB962C8B-B14F-4D97-AF65-F5344CB8AC3E}">
        <p14:creationId xmlns:p14="http://schemas.microsoft.com/office/powerpoint/2010/main" val="1111714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/>
          <p:cNvSpPr/>
          <p:nvPr/>
        </p:nvSpPr>
        <p:spPr>
          <a:xfrm>
            <a:off x="0" y="668903"/>
            <a:ext cx="6936547" cy="6189097"/>
          </a:xfrm>
          <a:prstGeom prst="rect">
            <a:avLst/>
          </a:prstGeom>
          <a:solidFill>
            <a:srgbClr val="D6F4D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392" y="157994"/>
            <a:ext cx="11422261" cy="510909"/>
          </a:xfrm>
        </p:spPr>
        <p:txBody>
          <a:bodyPr/>
          <a:lstStyle/>
          <a:p>
            <a:r>
              <a:rPr lang="en-US" dirty="0"/>
              <a:t>Ion Source Development and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76" y="735754"/>
            <a:ext cx="6815593" cy="3415264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/>
              <a:t>Focuses on improving reliability and understanding beam emittance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External antenna source developed and tested on BTF: ~2500 hours, produced 40-45 mA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New 60 Hz-capable emittance device under  design</a:t>
            </a:r>
            <a:endParaRPr lang="en-US" sz="2400" baseline="30000" dirty="0"/>
          </a:p>
        </p:txBody>
      </p:sp>
      <p:sp>
        <p:nvSpPr>
          <p:cNvPr id="4" name="Rectangle 3"/>
          <p:cNvSpPr/>
          <p:nvPr/>
        </p:nvSpPr>
        <p:spPr>
          <a:xfrm>
            <a:off x="152692" y="4217869"/>
            <a:ext cx="6631160" cy="23083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b="1" dirty="0"/>
              <a:t>Future Plan</a:t>
            </a:r>
          </a:p>
          <a:p>
            <a:pPr marL="457200" indent="-457200">
              <a:buClr>
                <a:schemeClr val="tx2"/>
              </a:buClr>
              <a:buFont typeface="+mj-lt"/>
              <a:buAutoNum type="arabicPeriod"/>
            </a:pPr>
            <a:r>
              <a:rPr lang="en-US" sz="2400" dirty="0"/>
              <a:t>Test external antenna source on production machine</a:t>
            </a:r>
          </a:p>
          <a:p>
            <a:pPr marL="457200" indent="-457200">
              <a:buClr>
                <a:schemeClr val="tx2"/>
              </a:buClr>
              <a:buFont typeface="+mj-lt"/>
              <a:buAutoNum type="arabicPeriod"/>
            </a:pPr>
            <a:r>
              <a:rPr lang="en-US" sz="2400" dirty="0"/>
              <a:t>Study beam emittance versus other parameters using upgraded emittance device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8267" y="1005306"/>
            <a:ext cx="1995265" cy="24363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25539" y="4195748"/>
            <a:ext cx="267252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External antenna design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302501" y="1538725"/>
            <a:ext cx="2605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Ion source previous emittance measurements methods developed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5"/>
          <a:stretch/>
        </p:blipFill>
        <p:spPr>
          <a:xfrm>
            <a:off x="6972795" y="3859345"/>
            <a:ext cx="5037974" cy="299865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870086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2043" y="2981597"/>
            <a:ext cx="5888262" cy="510909"/>
          </a:xfrm>
        </p:spPr>
        <p:txBody>
          <a:bodyPr/>
          <a:lstStyle/>
          <a:p>
            <a:r>
              <a:rPr lang="en-US" dirty="0"/>
              <a:t>High Power Technology</a:t>
            </a:r>
          </a:p>
        </p:txBody>
      </p:sp>
    </p:spTree>
    <p:extLst>
      <p:ext uri="{BB962C8B-B14F-4D97-AF65-F5344CB8AC3E}">
        <p14:creationId xmlns:p14="http://schemas.microsoft.com/office/powerpoint/2010/main" val="1803085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845" y="217431"/>
            <a:ext cx="11422261" cy="510909"/>
          </a:xfrm>
        </p:spPr>
        <p:txBody>
          <a:bodyPr/>
          <a:lstStyle/>
          <a:p>
            <a:r>
              <a:rPr lang="en-US" dirty="0"/>
              <a:t>The SNS Injection Technology Effort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154" y="1139717"/>
            <a:ext cx="11704614" cy="948575"/>
          </a:xfrm>
          <a:solidFill>
            <a:schemeClr val="bg1"/>
          </a:solidFill>
        </p:spPr>
        <p:txBody>
          <a:bodyPr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H</a:t>
            </a:r>
            <a:r>
              <a:rPr lang="en-US" sz="2400" baseline="30000" dirty="0"/>
              <a:t>- </a:t>
            </a:r>
            <a:r>
              <a:rPr lang="en-US" sz="2400" dirty="0"/>
              <a:t>charge exchange is a limiting technology for high power accelerators due to radiation and foil survivability at high power density 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SNS R&amp;D program has a three-prong approach  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313536804"/>
              </p:ext>
            </p:extLst>
          </p:nvPr>
        </p:nvGraphicFramePr>
        <p:xfrm>
          <a:off x="306154" y="2605735"/>
          <a:ext cx="11838980" cy="2825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26352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664383"/>
            <a:ext cx="7396843" cy="6193617"/>
          </a:xfrm>
          <a:prstGeom prst="rect">
            <a:avLst/>
          </a:prstGeom>
          <a:solidFill>
            <a:srgbClr val="D6F4D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828" y="153474"/>
            <a:ext cx="11422261" cy="510909"/>
          </a:xfrm>
        </p:spPr>
        <p:txBody>
          <a:bodyPr/>
          <a:lstStyle/>
          <a:p>
            <a:r>
              <a:rPr lang="en-US" dirty="0"/>
              <a:t>Injection Foil R&amp;D: Foil Development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795021"/>
            <a:ext cx="7396843" cy="2905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Foil effort focused on improving uniformity, lifetime, and reliability to ensure foils will survive at 2.8 MW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</a:pPr>
            <a:r>
              <a:rPr lang="en-US" sz="2400" dirty="0"/>
              <a:t>Investigating nano-scale properties of foils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</a:pPr>
            <a:r>
              <a:rPr lang="en-US" sz="2400" dirty="0"/>
              <a:t>Collaborating with Center for Nanophase Material Science (CNMS)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</a:pPr>
            <a:r>
              <a:rPr lang="en-US" sz="2400" dirty="0"/>
              <a:t>Utilizing in-house foil production and foil testing facilities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0337" y="4647160"/>
            <a:ext cx="7296168" cy="22467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b="1" dirty="0"/>
              <a:t>Future Plan</a:t>
            </a:r>
          </a:p>
          <a:p>
            <a:pPr marL="457200" indent="-457200">
              <a:buClr>
                <a:schemeClr val="tx2"/>
              </a:buClr>
              <a:buFont typeface="+mj-lt"/>
              <a:buAutoNum type="arabicPeriod"/>
            </a:pPr>
            <a:r>
              <a:rPr lang="en-US" sz="2400" dirty="0"/>
              <a:t>Establish links between nano-properties of foils and their performance in SNS-relevant measures</a:t>
            </a:r>
          </a:p>
          <a:p>
            <a:pPr marL="457200" indent="-457200">
              <a:buClr>
                <a:schemeClr val="tx2"/>
              </a:buClr>
              <a:buFont typeface="+mj-lt"/>
              <a:buAutoNum type="arabicPeriod"/>
            </a:pPr>
            <a:r>
              <a:rPr lang="en-US" sz="2400" dirty="0"/>
              <a:t>Establish 1.4 MW and 2.8 MW equivalent test procedures on foil test stand</a:t>
            </a:r>
          </a:p>
          <a:p>
            <a:pPr marL="342900" indent="-342900">
              <a:buClr>
                <a:schemeClr val="tx2"/>
              </a:buClr>
              <a:buFont typeface=".AppleSystemUIFont" charset="-120"/>
              <a:buChar char="-"/>
            </a:pP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591721" y="4191840"/>
            <a:ext cx="1903342" cy="341632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Talk by N. Evans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6843" y="968367"/>
            <a:ext cx="4791982" cy="315679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184190" y="493567"/>
            <a:ext cx="300595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Foil test stand configuration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B1428BC-221F-F243-BD2D-AFFD84E89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2123" y="5225415"/>
            <a:ext cx="4398574" cy="157606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346505" y="4854968"/>
            <a:ext cx="4919472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Different techniques for nano-crystalline nucleation</a:t>
            </a:r>
          </a:p>
        </p:txBody>
      </p:sp>
    </p:spTree>
    <p:extLst>
      <p:ext uri="{BB962C8B-B14F-4D97-AF65-F5344CB8AC3E}">
        <p14:creationId xmlns:p14="http://schemas.microsoft.com/office/powerpoint/2010/main" val="3578460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9913" y="842135"/>
            <a:ext cx="7380513" cy="6027050"/>
          </a:xfrm>
          <a:prstGeom prst="rect">
            <a:avLst/>
          </a:prstGeom>
          <a:solidFill>
            <a:srgbClr val="D6F4D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692" y="134666"/>
            <a:ext cx="11422261" cy="510909"/>
          </a:xfrm>
        </p:spPr>
        <p:txBody>
          <a:bodyPr/>
          <a:lstStyle/>
          <a:p>
            <a:r>
              <a:rPr lang="en-US" dirty="0"/>
              <a:t>Injection Foil R&amp;D: Foil Temperature Measurement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944607"/>
            <a:ext cx="7137400" cy="2549064"/>
          </a:xfrm>
          <a:noFill/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Focus on measuring foil temperature during production to understand performance and limitations 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Remote measurement, dual pyrometer technique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First version of measurement system online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xmlns="" id="{1FD45C85-F5DF-3244-A5CD-9F63A03D57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47575" y="4592772"/>
            <a:ext cx="4424252" cy="2265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CF233DE-B68C-1B41-A0AA-30BE1417CD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9" t="20580"/>
          <a:stretch/>
        </p:blipFill>
        <p:spPr>
          <a:xfrm rot="5400000">
            <a:off x="8462829" y="1604895"/>
            <a:ext cx="3030022" cy="22281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16935" y="4421956"/>
            <a:ext cx="227498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Control room screen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56729" y="763499"/>
            <a:ext cx="344222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Telescope with two photodiodes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7062" y="4313186"/>
            <a:ext cx="7266213" cy="2274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Future Plan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400" dirty="0"/>
              <a:t>Establish SNS peak foil temp within ±50 K 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400" dirty="0"/>
              <a:t>Determine “failure” temperature of existing foils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400" dirty="0"/>
              <a:t>Provide analysis and feedback for foil production R&amp;D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97328" y="3254511"/>
            <a:ext cx="2493504" cy="341632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Talk by A. Aleksandrov</a:t>
            </a:r>
          </a:p>
        </p:txBody>
      </p:sp>
    </p:spTree>
    <p:extLst>
      <p:ext uri="{BB962C8B-B14F-4D97-AF65-F5344CB8AC3E}">
        <p14:creationId xmlns:p14="http://schemas.microsoft.com/office/powerpoint/2010/main" val="186268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575494"/>
            <a:ext cx="7266213" cy="6282506"/>
          </a:xfrm>
          <a:prstGeom prst="rect">
            <a:avLst/>
          </a:prstGeom>
          <a:solidFill>
            <a:srgbClr val="D6F4D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288" y="64585"/>
            <a:ext cx="11422261" cy="510909"/>
          </a:xfrm>
        </p:spPr>
        <p:txBody>
          <a:bodyPr/>
          <a:lstStyle/>
          <a:p>
            <a:r>
              <a:rPr lang="en-US" dirty="0"/>
              <a:t>Laser-Assisted Charge Exchange (“Laser Stripping”)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46" y="690914"/>
            <a:ext cx="7242926" cy="3399675"/>
          </a:xfrm>
        </p:spPr>
        <p:txBody>
          <a:bodyPr/>
          <a:lstStyle/>
          <a:p>
            <a:pPr marL="0" indent="0">
              <a:spcAft>
                <a:spcPts val="200"/>
              </a:spcAft>
              <a:buNone/>
            </a:pPr>
            <a:r>
              <a:rPr lang="en-US" sz="2400" b="1" dirty="0"/>
              <a:t>Focus is on developing a foil-free charge exchange technology: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400" dirty="0"/>
              <a:t>Achieved 95% stripping for 10 µs H- </a:t>
            </a:r>
            <a:r>
              <a:rPr lang="en-US" sz="2400" dirty="0" smtClean="0"/>
              <a:t>beam*</a:t>
            </a:r>
            <a:endParaRPr lang="en-US" sz="24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400" dirty="0"/>
              <a:t>Jitter in laser did not allow for deep physics study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400" dirty="0"/>
              <a:t>New power amplification scheme achieved 1 MW peak UV in recycling cavity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50173" y="4539869"/>
            <a:ext cx="7076758" cy="214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Future Plan</a:t>
            </a:r>
          </a:p>
          <a:p>
            <a:pPr marL="514350" indent="-514350"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</a:pPr>
            <a:r>
              <a:rPr lang="en-US" sz="2400" dirty="0"/>
              <a:t>Address laser jitter issue</a:t>
            </a:r>
          </a:p>
          <a:p>
            <a:pPr marL="514350" indent="-514350"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</a:pPr>
            <a:r>
              <a:rPr lang="en-US" sz="2400" dirty="0"/>
              <a:t>Perform deep physics study of 10 µs stripping</a:t>
            </a:r>
          </a:p>
          <a:p>
            <a:pPr marL="514350" indent="-514350"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</a:pPr>
            <a:r>
              <a:rPr lang="en-US" sz="2400" b="1" dirty="0">
                <a:solidFill>
                  <a:srgbClr val="1E7640"/>
                </a:solidFill>
              </a:rPr>
              <a:t>Go Green </a:t>
            </a:r>
            <a:r>
              <a:rPr lang="en-US" sz="2400" dirty="0"/>
              <a:t>with recycling cavity for 1.3 GeV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078" y="1406045"/>
            <a:ext cx="4422916" cy="23448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23053" y="1274139"/>
            <a:ext cx="1872628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rgbClr val="061AF7"/>
                </a:solidFill>
              </a:rPr>
              <a:t>H</a:t>
            </a:r>
            <a:r>
              <a:rPr lang="en-US" sz="1600" baseline="30000" dirty="0">
                <a:solidFill>
                  <a:srgbClr val="061AF7"/>
                </a:solidFill>
              </a:rPr>
              <a:t>-</a:t>
            </a:r>
            <a:r>
              <a:rPr lang="en-US" sz="1600" dirty="0">
                <a:solidFill>
                  <a:srgbClr val="061AF7"/>
                </a:solidFill>
              </a:rPr>
              <a:t> reference pulse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923068" y="3147997"/>
            <a:ext cx="1438215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rgbClr val="FF0000"/>
                </a:solidFill>
              </a:rPr>
              <a:t>Proton pulses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26276" y="755296"/>
            <a:ext cx="3732753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Results of 10µs Experiment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76517" y="4179857"/>
            <a:ext cx="2224070" cy="341632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Talk by A. Rakhman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0C91176D-4AF5-854A-A447-BF261323BEC8}"/>
              </a:ext>
            </a:extLst>
          </p:cNvPr>
          <p:cNvGrpSpPr/>
          <p:nvPr/>
        </p:nvGrpSpPr>
        <p:grpSpPr>
          <a:xfrm>
            <a:off x="7690277" y="4563586"/>
            <a:ext cx="4219717" cy="2071080"/>
            <a:chOff x="2318082" y="2823834"/>
            <a:chExt cx="4219717" cy="207108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59FE54CF-9C7A-9F42-979C-36D9AA562572}"/>
                </a:ext>
              </a:extLst>
            </p:cNvPr>
            <p:cNvSpPr txBox="1"/>
            <p:nvPr/>
          </p:nvSpPr>
          <p:spPr>
            <a:xfrm>
              <a:off x="5440519" y="4121883"/>
              <a:ext cx="1097280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4400">
                <a:lnSpc>
                  <a:spcPct val="90000"/>
                </a:lnSpc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</a:rPr>
                <a:t>H</a:t>
              </a:r>
              <a:r>
                <a:rPr lang="en-US" sz="1600" b="1" baseline="30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−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</a:rPr>
                <a:t> Beam</a:t>
              </a:r>
            </a:p>
          </p:txBody>
        </p:sp>
        <p:sp>
          <p:nvSpPr>
            <p:cNvPr id="19" name="Right Arrow 554">
              <a:extLst>
                <a:ext uri="{FF2B5EF4-FFF2-40B4-BE49-F238E27FC236}">
                  <a16:creationId xmlns:a16="http://schemas.microsoft.com/office/drawing/2014/main" xmlns="" id="{09B71FC2-9E4A-9845-B558-E21435309505}"/>
                </a:ext>
              </a:extLst>
            </p:cNvPr>
            <p:cNvSpPr/>
            <p:nvPr/>
          </p:nvSpPr>
          <p:spPr>
            <a:xfrm rot="10800000" flipV="1">
              <a:off x="4834807" y="4101839"/>
              <a:ext cx="548640" cy="320040"/>
            </a:xfrm>
            <a:prstGeom prst="rightArrow">
              <a:avLst/>
            </a:prstGeom>
            <a:gradFill>
              <a:gsLst>
                <a:gs pos="0">
                  <a:srgbClr val="C00000"/>
                </a:gs>
                <a:gs pos="100000">
                  <a:srgbClr val="C00000">
                    <a:alpha val="10000"/>
                  </a:srgbClr>
                </a:gs>
              </a:gsLst>
              <a:lin ang="10800000" scaled="0"/>
            </a:gra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91328187-3551-9647-8BF4-020191E3B2D9}"/>
                </a:ext>
              </a:extLst>
            </p:cNvPr>
            <p:cNvSpPr txBox="1"/>
            <p:nvPr/>
          </p:nvSpPr>
          <p:spPr>
            <a:xfrm>
              <a:off x="2318082" y="3220619"/>
              <a:ext cx="914400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/>
                </a:rPr>
                <a:t>Proton</a:t>
              </a: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/>
                </a:rPr>
                <a:t>Beam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43AFE5E2-1617-D742-9F9E-F9441665D7F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48983" y="2823834"/>
              <a:ext cx="3849626" cy="2071080"/>
              <a:chOff x="1996046" y="2808923"/>
              <a:chExt cx="6699949" cy="3604555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39615DE6-58E5-F44C-ACAC-00E8D97850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5773" b="17108"/>
              <a:stretch/>
            </p:blipFill>
            <p:spPr>
              <a:xfrm rot="19740000">
                <a:off x="3545131" y="4192812"/>
                <a:ext cx="3437081" cy="1188720"/>
              </a:xfrm>
              <a:prstGeom prst="rect">
                <a:avLst/>
              </a:prstGeom>
            </p:spPr>
          </p:pic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xmlns="" id="{36023001-6035-1743-BF68-184B16496F2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996046" y="4760259"/>
                <a:ext cx="6684031" cy="0"/>
              </a:xfrm>
              <a:prstGeom prst="line">
                <a:avLst/>
              </a:prstGeom>
              <a:noFill/>
              <a:ln w="15875" cap="flat" cmpd="sng" algn="ctr">
                <a:solidFill>
                  <a:schemeClr val="tx1"/>
                </a:solidFill>
                <a:prstDash val="dashDot"/>
              </a:ln>
              <a:effectLst/>
            </p:spPr>
          </p:cxn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xmlns="" id="{5F16B840-53C8-6F42-8D0C-00117AC85C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9787625">
                <a:off x="2888328" y="5590518"/>
                <a:ext cx="852586" cy="822960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xmlns="" id="{D3A20351-3D42-AB4D-B737-FF7146EEEE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4929017" y="4390539"/>
                <a:ext cx="723900" cy="673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xmlns="" id="{5CD7E2D8-768B-5D41-8E35-030C6CD2A4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V="1">
                <a:off x="2108070" y="4473533"/>
                <a:ext cx="585216" cy="564840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xmlns="" id="{F0FC800C-2C82-E848-95A5-F1881E328F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7972095" y="4390539"/>
                <a:ext cx="723900" cy="673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xmlns="" id="{D2416725-575A-F544-9C3A-C741D9701D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9800000">
                <a:off x="3856854" y="2808923"/>
                <a:ext cx="1644650" cy="1587500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xmlns="" id="{9FE01F30-7FBD-514A-9D09-97979A91CF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9787625">
                <a:off x="6770774" y="3218550"/>
                <a:ext cx="852586" cy="822960"/>
              </a:xfrm>
              <a:prstGeom prst="rect">
                <a:avLst/>
              </a:prstGeom>
            </p:spPr>
          </p:pic>
        </p:grpSp>
      </p:grpSp>
      <p:sp>
        <p:nvSpPr>
          <p:cNvPr id="30" name="TextBox 29"/>
          <p:cNvSpPr txBox="1"/>
          <p:nvPr/>
        </p:nvSpPr>
        <p:spPr>
          <a:xfrm>
            <a:off x="7932298" y="4130704"/>
            <a:ext cx="3732753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Recycling Cavity Concept</a:t>
            </a:r>
          </a:p>
        </p:txBody>
      </p:sp>
      <p:pic>
        <p:nvPicPr>
          <p:cNvPr id="31" name="Picture 30" descr="ut_wrdmk_horz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73" y="3268088"/>
            <a:ext cx="2646408" cy="498350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32" name="Picture 31" descr="FermiLogo_blue.ti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168" y="3308736"/>
            <a:ext cx="2261166" cy="4086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746" y="6474926"/>
            <a:ext cx="375840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mtClean="0"/>
              <a:t>*Funded in part by DOE HEP grant</a:t>
            </a: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35545" y="3125804"/>
            <a:ext cx="1262382" cy="75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66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2700" y="668446"/>
            <a:ext cx="7402286" cy="6189554"/>
          </a:xfrm>
          <a:prstGeom prst="rect">
            <a:avLst/>
          </a:prstGeom>
          <a:solidFill>
            <a:srgbClr val="D6F4D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829" y="148265"/>
            <a:ext cx="11422261" cy="510909"/>
          </a:xfrm>
        </p:spPr>
        <p:txBody>
          <a:bodyPr/>
          <a:lstStyle/>
          <a:p>
            <a:r>
              <a:rPr lang="en-US" dirty="0"/>
              <a:t>Electrical and RF Development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112135" y="1647091"/>
            <a:ext cx="6928512" cy="1990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200"/>
              </a:spcAft>
              <a:buClr>
                <a:schemeClr val="tx2"/>
              </a:buClr>
              <a:buFont typeface="Arial" charset="0"/>
              <a:buChar char="•"/>
            </a:pPr>
            <a:r>
              <a:rPr lang="en-US" sz="2400" dirty="0"/>
              <a:t>Improved HVCM and HVCM controls system to increase performance and reliability</a:t>
            </a:r>
          </a:p>
          <a:p>
            <a:pPr marL="285750" indent="-285750">
              <a:spcAft>
                <a:spcPts val="200"/>
              </a:spcAft>
              <a:buClr>
                <a:schemeClr val="tx2"/>
              </a:buClr>
              <a:buFont typeface="Arial" charset="0"/>
              <a:buChar char="•"/>
            </a:pPr>
            <a:r>
              <a:rPr lang="en-US" sz="2400" dirty="0"/>
              <a:t>Developing alternative technologies that improve performance and/or support PPU</a:t>
            </a:r>
          </a:p>
          <a:p>
            <a:pPr marL="285750" indent="-285750">
              <a:spcAft>
                <a:spcPts val="200"/>
              </a:spcAft>
              <a:buClr>
                <a:schemeClr val="tx2"/>
              </a:buClr>
              <a:buFont typeface="Arial" charset="0"/>
              <a:buChar char="•"/>
            </a:pPr>
            <a:r>
              <a:rPr lang="en-US" sz="2400" dirty="0"/>
              <a:t>Upgraded Ring LLRF controls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2135" y="838404"/>
            <a:ext cx="628056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Focus is on improving reliability of systems and preparing for PPU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12135" y="4425807"/>
            <a:ext cx="7290151" cy="2183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/>
              <a:t>Future Plan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400" dirty="0"/>
              <a:t>Refine HVCM controls to reduce initial ripple and optimize FPGA resources for other applications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400" dirty="0"/>
              <a:t>Test and complete design for alternative technology HVCM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400" dirty="0"/>
              <a:t>Complete all PPU baseline and procurement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906510" y="3860777"/>
            <a:ext cx="3339761" cy="341632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Talks by D. Anderson, J. Moss 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lum bright="7000"/>
          </a:blip>
          <a:srcRect/>
          <a:stretch>
            <a:fillRect/>
          </a:stretch>
        </p:blipFill>
        <p:spPr bwMode="auto">
          <a:xfrm>
            <a:off x="8342048" y="3998287"/>
            <a:ext cx="3580957" cy="2685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Content Placeholder 11">
            <a:extLst>
              <a:ext uri="{FF2B5EF4-FFF2-40B4-BE49-F238E27FC236}">
                <a16:creationId xmlns:a16="http://schemas.microsoft.com/office/drawing/2014/main" xmlns="" id="{2F96CA13-B47E-4AED-88B9-524B52B194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20859" y="885448"/>
            <a:ext cx="2623332" cy="1967499"/>
          </a:xfrm>
        </p:spPr>
      </p:pic>
      <p:sp>
        <p:nvSpPr>
          <p:cNvPr id="3" name="TextBox 2"/>
          <p:cNvSpPr txBox="1"/>
          <p:nvPr/>
        </p:nvSpPr>
        <p:spPr>
          <a:xfrm>
            <a:off x="8661609" y="138993"/>
            <a:ext cx="294183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HVCM controller test stand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319984" y="3502843"/>
            <a:ext cx="337784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HVCM test stand (one of three)</a:t>
            </a:r>
          </a:p>
        </p:txBody>
      </p:sp>
    </p:spTree>
    <p:extLst>
      <p:ext uri="{BB962C8B-B14F-4D97-AF65-F5344CB8AC3E}">
        <p14:creationId xmlns:p14="http://schemas.microsoft.com/office/powerpoint/2010/main" val="124641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2043" y="2981597"/>
            <a:ext cx="5888262" cy="510909"/>
          </a:xfrm>
        </p:spPr>
        <p:txBody>
          <a:bodyPr/>
          <a:lstStyle/>
          <a:p>
            <a:r>
              <a:rPr lang="en-US" dirty="0"/>
              <a:t>Superconducting Cavities</a:t>
            </a:r>
          </a:p>
        </p:txBody>
      </p:sp>
    </p:spTree>
    <p:extLst>
      <p:ext uri="{BB962C8B-B14F-4D97-AF65-F5344CB8AC3E}">
        <p14:creationId xmlns:p14="http://schemas.microsoft.com/office/powerpoint/2010/main" val="2863226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193" y="191293"/>
            <a:ext cx="11422261" cy="510909"/>
          </a:xfrm>
        </p:spPr>
        <p:txBody>
          <a:bodyPr/>
          <a:lstStyle/>
          <a:p>
            <a:r>
              <a:rPr lang="en-US" dirty="0"/>
              <a:t>Superconducting Cavity Research and Development</a:t>
            </a:r>
          </a:p>
        </p:txBody>
      </p:sp>
      <p:pic>
        <p:nvPicPr>
          <p:cNvPr id="3" name="Picture 2" descr="H:\2016-10 Oct - artistic view of plasma cleaning\16-G01317_plasma_processing2.jpg">
            <a:extLst>
              <a:ext uri="{FF2B5EF4-FFF2-40B4-BE49-F238E27FC236}">
                <a16:creationId xmlns:a16="http://schemas.microsoft.com/office/drawing/2014/main" xmlns="" id="{0FF7213C-12F6-419F-846A-BEC71CA3C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931" y="759540"/>
            <a:ext cx="4320988" cy="26419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59FC709-DB93-4B08-9807-AC0F8B5BF1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388" y="3438252"/>
            <a:ext cx="4389531" cy="32921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830950"/>
            <a:ext cx="7261409" cy="6027050"/>
          </a:xfrm>
          <a:prstGeom prst="rect">
            <a:avLst/>
          </a:prstGeom>
          <a:solidFill>
            <a:srgbClr val="D6F4D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2133" y="1722817"/>
            <a:ext cx="714927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0"/>
              </a:spcAft>
              <a:buClr>
                <a:schemeClr val="tx2"/>
              </a:buClr>
              <a:buFont typeface="Arial" charset="0"/>
              <a:buChar char="•"/>
            </a:pPr>
            <a:r>
              <a:rPr lang="en-US" sz="2400" dirty="0"/>
              <a:t>In-situ high beta plasma processing complete - average of 20% gradient increase</a:t>
            </a:r>
          </a:p>
          <a:p>
            <a:pPr marL="285750" indent="-285750">
              <a:spcAft>
                <a:spcPts val="0"/>
              </a:spcAft>
              <a:buClr>
                <a:schemeClr val="tx2"/>
              </a:buClr>
              <a:buFont typeface="Arial" charset="0"/>
              <a:buChar char="•"/>
            </a:pPr>
            <a:r>
              <a:rPr lang="en-US" sz="2400" dirty="0"/>
              <a:t>Recently modified in-situ plasma processing recipe for LCLS-II cavities (collaboration with Fermilab, SLAC)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2133" y="952655"/>
            <a:ext cx="714927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Focus is on understanding and improving field emission in superconducting cavities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2132" y="4252041"/>
            <a:ext cx="7149277" cy="241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Future Plan</a:t>
            </a:r>
          </a:p>
          <a:p>
            <a:pPr marL="457200" indent="-457200">
              <a:lnSpc>
                <a:spcPct val="900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sz="2400" dirty="0"/>
              <a:t>Investigate in-situ plasma processing for medium beta cavities</a:t>
            </a:r>
          </a:p>
          <a:p>
            <a:pPr marL="457200" indent="-457200">
              <a:lnSpc>
                <a:spcPct val="900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sz="2400" dirty="0"/>
              <a:t>Investigate ex-situ plasma processing techniques</a:t>
            </a:r>
          </a:p>
          <a:p>
            <a:pPr marL="457200" indent="-457200">
              <a:lnSpc>
                <a:spcPct val="900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sz="2400" dirty="0"/>
              <a:t>Explore innovative techniques to probe SRF surfaces (PD funds)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31280" y="3844475"/>
            <a:ext cx="1710982" cy="341632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Talk by S. Kim </a:t>
            </a:r>
          </a:p>
        </p:txBody>
      </p:sp>
    </p:spTree>
    <p:extLst>
      <p:ext uri="{BB962C8B-B14F-4D97-AF65-F5344CB8AC3E}">
        <p14:creationId xmlns:p14="http://schemas.microsoft.com/office/powerpoint/2010/main" val="571209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108" y="83556"/>
            <a:ext cx="11284158" cy="510909"/>
          </a:xfrm>
        </p:spPr>
        <p:txBody>
          <a:bodyPr/>
          <a:lstStyle/>
          <a:p>
            <a:r>
              <a:rPr lang="en-US" dirty="0"/>
              <a:t>R&amp;D Plan Focuses Unique Technological Strengths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312836025"/>
              </p:ext>
            </p:extLst>
          </p:nvPr>
        </p:nvGraphicFramePr>
        <p:xfrm>
          <a:off x="1215041" y="906622"/>
          <a:ext cx="9022972" cy="5876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B1428BC-221F-F243-BD2D-AFFD84E89A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81746" y="-2427993"/>
            <a:ext cx="12092761" cy="433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025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5859" y="627139"/>
            <a:ext cx="6582568" cy="6230861"/>
          </a:xfrm>
          <a:prstGeom prst="rect">
            <a:avLst/>
          </a:prstGeom>
          <a:solidFill>
            <a:srgbClr val="D6F4D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70549" y="812133"/>
            <a:ext cx="6459795" cy="3399675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Focus is on more efficient and reliable operation of the SCL</a:t>
            </a:r>
            <a:endParaRPr lang="en-US" sz="2400" dirty="0"/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Close to fully automated tuning of SCL already achieved 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Proof-of-concepts for machine learning for beam fault prediction and reliability improvement 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8632" y="116230"/>
            <a:ext cx="11422261" cy="510909"/>
          </a:xfrm>
        </p:spPr>
        <p:txBody>
          <a:bodyPr/>
          <a:lstStyle/>
          <a:p>
            <a:r>
              <a:rPr lang="en-US" dirty="0"/>
              <a:t>SCL Operational Techniques and Machine Learning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97696" y="4211808"/>
            <a:ext cx="6605499" cy="2183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Future Plan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/>
              <a:t>Demonstrate fully automated “no-human-hands” recovery of SCL after loss of cavity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/>
              <a:t>Demonstrate proof of concept for machine learning fault prediction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2262" y="939800"/>
            <a:ext cx="5546563" cy="15721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200" y="3350331"/>
            <a:ext cx="5496511" cy="33329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52929" y="2945329"/>
            <a:ext cx="567305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Software for cavity failure compensation experiment</a:t>
            </a:r>
          </a:p>
        </p:txBody>
      </p:sp>
    </p:spTree>
    <p:extLst>
      <p:ext uri="{BB962C8B-B14F-4D97-AF65-F5344CB8AC3E}">
        <p14:creationId xmlns:p14="http://schemas.microsoft.com/office/powerpoint/2010/main" val="1776845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288" y="1026845"/>
            <a:ext cx="11369809" cy="5040321"/>
          </a:xfrm>
        </p:spPr>
        <p:txBody>
          <a:bodyPr/>
          <a:lstStyle/>
          <a:p>
            <a:r>
              <a:rPr lang="en-US" dirty="0"/>
              <a:t>Thrust areas are high intensity beam dynamics, high power technologies, and superconducting cavity research </a:t>
            </a:r>
          </a:p>
          <a:p>
            <a:r>
              <a:rPr lang="en-US" dirty="0"/>
              <a:t>SNS is leveraging unique technological strengths to engage in high impact R&amp;D: </a:t>
            </a:r>
          </a:p>
          <a:p>
            <a:pPr lvl="1"/>
            <a:r>
              <a:rPr lang="en-US" dirty="0"/>
              <a:t>Highest power beam in world, highest intensity proton ring</a:t>
            </a:r>
          </a:p>
          <a:p>
            <a:pPr lvl="1"/>
            <a:r>
              <a:rPr lang="en-US" dirty="0"/>
              <a:t>Only hadron SCL</a:t>
            </a:r>
          </a:p>
          <a:p>
            <a:pPr lvl="1"/>
            <a:r>
              <a:rPr lang="en-US" dirty="0"/>
              <a:t>Only 6D measurement system</a:t>
            </a:r>
          </a:p>
          <a:p>
            <a:r>
              <a:rPr lang="en-US" dirty="0"/>
              <a:t>Success in R&amp;D will depend on support of the division, directorate, and lab to support accelerator R&amp;D, and to recruit and retain most talented staff</a:t>
            </a:r>
          </a:p>
          <a:p>
            <a:r>
              <a:rPr lang="en-US" dirty="0"/>
              <a:t>Historically Research Accelerator Division (RAD) has been very supportive</a:t>
            </a:r>
          </a:p>
        </p:txBody>
      </p:sp>
    </p:spTree>
    <p:extLst>
      <p:ext uri="{BB962C8B-B14F-4D97-AF65-F5344CB8AC3E}">
        <p14:creationId xmlns:p14="http://schemas.microsoft.com/office/powerpoint/2010/main" val="1971534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631" y="222069"/>
            <a:ext cx="11422261" cy="510909"/>
          </a:xfrm>
        </p:spPr>
        <p:txBody>
          <a:bodyPr/>
          <a:lstStyle/>
          <a:p>
            <a:r>
              <a:rPr lang="en-US" dirty="0"/>
              <a:t>High Power, High Intensity R&amp;D is Multi-Faceted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794184274"/>
              </p:ext>
            </p:extLst>
          </p:nvPr>
        </p:nvGraphicFramePr>
        <p:xfrm>
          <a:off x="1296685" y="867329"/>
          <a:ext cx="8941329" cy="5827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84300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7762" y="2508069"/>
            <a:ext cx="6605686" cy="929485"/>
          </a:xfrm>
        </p:spPr>
        <p:txBody>
          <a:bodyPr/>
          <a:lstStyle/>
          <a:p>
            <a:r>
              <a:rPr lang="en-US" dirty="0"/>
              <a:t>R&amp;D for High Intensity Beams</a:t>
            </a:r>
          </a:p>
        </p:txBody>
      </p:sp>
    </p:spTree>
    <p:extLst>
      <p:ext uri="{BB962C8B-B14F-4D97-AF65-F5344CB8AC3E}">
        <p14:creationId xmlns:p14="http://schemas.microsoft.com/office/powerpoint/2010/main" val="1660584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339" y="169538"/>
            <a:ext cx="11422261" cy="510909"/>
          </a:xfrm>
        </p:spPr>
        <p:txBody>
          <a:bodyPr/>
          <a:lstStyle/>
          <a:p>
            <a:r>
              <a:rPr lang="en-US" dirty="0"/>
              <a:t>The SNS Beam Test Facility (BTF)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14339" y="865593"/>
            <a:ext cx="7220604" cy="1432148"/>
          </a:xfrm>
        </p:spPr>
        <p:txBody>
          <a:bodyPr/>
          <a:lstStyle/>
          <a:p>
            <a:pPr>
              <a:spcBef>
                <a:spcPts val="200"/>
              </a:spcBef>
            </a:pPr>
            <a:r>
              <a:rPr lang="en-US" sz="2400" dirty="0"/>
              <a:t>Built to commission RFQ and other hardware</a:t>
            </a:r>
          </a:p>
          <a:p>
            <a:pPr>
              <a:spcBef>
                <a:spcPts val="200"/>
              </a:spcBef>
            </a:pPr>
            <a:r>
              <a:rPr lang="en-US" sz="2400" dirty="0"/>
              <a:t>Now a primary station for equipment development and beam dynamics R&amp;D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11955" r="-578" b="24320"/>
          <a:stretch/>
        </p:blipFill>
        <p:spPr>
          <a:xfrm>
            <a:off x="897828" y="2450051"/>
            <a:ext cx="10535016" cy="43317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61646" y="724439"/>
            <a:ext cx="3472425" cy="1338828"/>
          </a:xfrm>
          <a:prstGeom prst="rect">
            <a:avLst/>
          </a:prstGeom>
          <a:solidFill>
            <a:srgbClr val="D6F4D7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/>
              <a:t>BTF Parameters</a:t>
            </a:r>
          </a:p>
          <a:p>
            <a:pPr>
              <a:lnSpc>
                <a:spcPct val="90000"/>
              </a:lnSpc>
            </a:pPr>
            <a:r>
              <a:rPr lang="en-US" dirty="0"/>
              <a:t>Species: H</a:t>
            </a:r>
            <a:r>
              <a:rPr lang="en-US" baseline="30000" dirty="0"/>
              <a:t>-</a:t>
            </a:r>
            <a:r>
              <a:rPr lang="en-US" dirty="0"/>
              <a:t> or p</a:t>
            </a:r>
          </a:p>
          <a:p>
            <a:pPr>
              <a:lnSpc>
                <a:spcPct val="90000"/>
              </a:lnSpc>
            </a:pPr>
            <a:r>
              <a:rPr lang="en-US" dirty="0"/>
              <a:t>Energy: 2.5 MeV</a:t>
            </a:r>
          </a:p>
          <a:p>
            <a:pPr>
              <a:lnSpc>
                <a:spcPct val="90000"/>
              </a:lnSpc>
            </a:pPr>
            <a:r>
              <a:rPr lang="en-US" dirty="0"/>
              <a:t>Beam current: &lt; 50 mA</a:t>
            </a:r>
          </a:p>
          <a:p>
            <a:pPr>
              <a:lnSpc>
                <a:spcPct val="90000"/>
              </a:lnSpc>
            </a:pPr>
            <a:r>
              <a:rPr lang="en-US" dirty="0"/>
              <a:t>R&amp;D duty factor: 10 Hz at 50 µS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97828" y="4954137"/>
            <a:ext cx="7984915" cy="1827661"/>
          </a:xfrm>
          <a:prstGeom prst="rect">
            <a:avLst/>
          </a:prstGeom>
          <a:solidFill>
            <a:srgbClr val="B5B1A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99834" y="4842590"/>
            <a:ext cx="2687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rgbClr val="061AF7"/>
                </a:solidFill>
              </a:rPr>
              <a:t>6D Phase Space Measurement Station</a:t>
            </a:r>
          </a:p>
        </p:txBody>
      </p:sp>
    </p:spTree>
    <p:extLst>
      <p:ext uri="{BB962C8B-B14F-4D97-AF65-F5344CB8AC3E}">
        <p14:creationId xmlns:p14="http://schemas.microsoft.com/office/powerpoint/2010/main" val="183268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5858" y="680447"/>
            <a:ext cx="6722715" cy="6177553"/>
          </a:xfrm>
          <a:prstGeom prst="rect">
            <a:avLst/>
          </a:prstGeom>
          <a:solidFill>
            <a:srgbClr val="D6F4D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339" y="119236"/>
            <a:ext cx="11422261" cy="510909"/>
          </a:xfrm>
        </p:spPr>
        <p:txBody>
          <a:bodyPr/>
          <a:lstStyle/>
          <a:p>
            <a:r>
              <a:rPr lang="en-US" dirty="0"/>
              <a:t>High Dimensionality Beam Dynamics Research Initiated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680447"/>
            <a:ext cx="6722715" cy="324537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/>
              <a:t>Focus is on developing new field of high dimensionality beam dynamics research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dirty="0"/>
              <a:t>First ever 6D phase space measurement accomplished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dirty="0"/>
              <a:t>Measurement showed complex phase space structure only visible in 5D or above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dirty="0"/>
              <a:t>FODO beam line ready and waiting for installation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8817" y="1428888"/>
            <a:ext cx="3566158" cy="28686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4390137"/>
            <a:ext cx="6758573" cy="18158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b="1" dirty="0"/>
              <a:t>Future Plan</a:t>
            </a:r>
          </a:p>
          <a:p>
            <a:pPr marL="457200" indent="-457200">
              <a:buClr>
                <a:schemeClr val="tx2"/>
              </a:buClr>
              <a:buFont typeface="+mj-lt"/>
              <a:buAutoNum type="arabicPeriod"/>
            </a:pPr>
            <a:r>
              <a:rPr lang="en-US" sz="2200" dirty="0"/>
              <a:t>Commission new FODO lattice</a:t>
            </a:r>
          </a:p>
          <a:p>
            <a:pPr marL="457200" indent="-457200">
              <a:buClr>
                <a:schemeClr val="tx2"/>
              </a:buClr>
              <a:buFont typeface="+mj-lt"/>
              <a:buAutoNum type="arabicPeriod"/>
            </a:pPr>
            <a:r>
              <a:rPr lang="en-US" sz="2200" dirty="0"/>
              <a:t>Decrease measurement times</a:t>
            </a:r>
          </a:p>
          <a:p>
            <a:pPr marL="457200" indent="-457200">
              <a:buClr>
                <a:schemeClr val="tx2"/>
              </a:buClr>
              <a:buFont typeface="+mj-lt"/>
              <a:buAutoNum type="arabicPeriod"/>
            </a:pPr>
            <a:r>
              <a:rPr lang="en-US" sz="2200" dirty="0"/>
              <a:t>6D experiments and benchmark simulations</a:t>
            </a:r>
          </a:p>
          <a:p>
            <a:pPr marL="457200" indent="-457200">
              <a:buClr>
                <a:schemeClr val="tx2"/>
              </a:buClr>
              <a:buFont typeface="+mj-lt"/>
              <a:buAutoNum type="arabicPeriod"/>
            </a:pPr>
            <a:r>
              <a:rPr lang="en-US" sz="2200" dirty="0"/>
              <a:t>Acquire external support and SBIR collaborations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7" b="18779"/>
          <a:stretch/>
        </p:blipFill>
        <p:spPr>
          <a:xfrm>
            <a:off x="7540018" y="4418171"/>
            <a:ext cx="4423757" cy="23515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86338" y="6428089"/>
            <a:ext cx="187743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New FODO Line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50289" y="3879462"/>
            <a:ext cx="2493504" cy="341632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Talk by A. Aleksandrov</a:t>
            </a:r>
          </a:p>
        </p:txBody>
      </p:sp>
      <p:pic>
        <p:nvPicPr>
          <p:cNvPr id="10" name="Picture 2" descr="mage result for University of Tennessee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4391" y="809709"/>
            <a:ext cx="1560665" cy="25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8998" y="565802"/>
            <a:ext cx="738588" cy="74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45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7144444" y="4639352"/>
            <a:ext cx="4844942" cy="221864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858" y="665624"/>
            <a:ext cx="6972300" cy="6192376"/>
          </a:xfrm>
          <a:prstGeom prst="rect">
            <a:avLst/>
          </a:prstGeom>
          <a:solidFill>
            <a:srgbClr val="D6F4D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288" y="116285"/>
            <a:ext cx="11844537" cy="668497"/>
          </a:xfrm>
        </p:spPr>
        <p:txBody>
          <a:bodyPr/>
          <a:lstStyle/>
          <a:p>
            <a:r>
              <a:rPr lang="en-US" dirty="0"/>
              <a:t>Self-Consistent Beams for Controlling Space Charge Effects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072" y="785793"/>
            <a:ext cx="6972300" cy="428246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/>
              <a:t>Focus is on first experimental demonstration of self-consistent beams in a ring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400" dirty="0"/>
              <a:t>Self-consistent beam distributions have many attractive features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400" dirty="0"/>
              <a:t>Never before experimentally realized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400" dirty="0"/>
              <a:t>Feasibility study shows it can accomplished in the SNS ring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172144" y="4679236"/>
            <a:ext cx="6800156" cy="1569660"/>
          </a:xfrm>
          <a:prstGeom prst="rect">
            <a:avLst/>
          </a:prstGeom>
          <a:noFill/>
          <a:ln>
            <a:noFill/>
          </a:ln>
        </p:spPr>
        <p:txBody>
          <a:bodyPr wrap="square" lIns="0">
            <a:spAutoFit/>
          </a:bodyPr>
          <a:lstStyle/>
          <a:p>
            <a:r>
              <a:rPr lang="en-US" sz="2400" b="1" dirty="0"/>
              <a:t>Future Plan</a:t>
            </a:r>
          </a:p>
          <a:p>
            <a:pPr marL="457200" indent="-457200">
              <a:buClr>
                <a:schemeClr val="tx2"/>
              </a:buClr>
              <a:buFont typeface="+mj-lt"/>
              <a:buAutoNum type="arabicPeriod"/>
            </a:pPr>
            <a:r>
              <a:rPr lang="en-US" sz="2400" dirty="0"/>
              <a:t>Install and commission hardware in ring</a:t>
            </a:r>
          </a:p>
          <a:p>
            <a:pPr marL="457200" indent="-457200">
              <a:buClr>
                <a:schemeClr val="tx2"/>
              </a:buClr>
              <a:buFont typeface="+mj-lt"/>
              <a:buAutoNum type="arabicPeriod"/>
            </a:pPr>
            <a:r>
              <a:rPr lang="en-US" sz="2400" dirty="0"/>
              <a:t>Demonstrate a self-consistent beam in the SNS ring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85836" y="3892119"/>
            <a:ext cx="1993110" cy="341632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Talk by J. Holmes</a:t>
            </a:r>
          </a:p>
        </p:txBody>
      </p:sp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287" y="2984874"/>
            <a:ext cx="2078135" cy="161920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7422255" y="4658520"/>
            <a:ext cx="435247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/>
              <a:t>Self consistent beam profile evolution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905517" y="5000244"/>
            <a:ext cx="892938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rgbClr val="FF0000"/>
                </a:solidFill>
              </a:rPr>
              <a:t>Turn 240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376342" y="4975013"/>
            <a:ext cx="892938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rgbClr val="FF0000"/>
                </a:solidFill>
              </a:rPr>
              <a:t>Turn 600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819606" y="6512755"/>
            <a:ext cx="399340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Shape is not altered by space charge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7104617" y="685437"/>
            <a:ext cx="4844942" cy="2197369"/>
            <a:chOff x="7181313" y="4694186"/>
            <a:chExt cx="4844942" cy="2197369"/>
          </a:xfrm>
        </p:grpSpPr>
        <p:sp>
          <p:nvSpPr>
            <p:cNvPr id="21" name="Rectangle 20"/>
            <p:cNvSpPr/>
            <p:nvPr/>
          </p:nvSpPr>
          <p:spPr>
            <a:xfrm>
              <a:off x="7181313" y="4694186"/>
              <a:ext cx="4844942" cy="216381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594452" y="4735838"/>
              <a:ext cx="4160113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b="1" dirty="0"/>
                <a:t>Nominal SNS beam profile evolution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863484" y="5003064"/>
              <a:ext cx="892937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>
                  <a:solidFill>
                    <a:srgbClr val="FF0000"/>
                  </a:solidFill>
                </a:rPr>
                <a:t>Turn 200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293680" y="5012159"/>
              <a:ext cx="992323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>
                  <a:solidFill>
                    <a:srgbClr val="FF0000"/>
                  </a:solidFill>
                </a:rPr>
                <a:t>Turn 1000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896925" y="6549923"/>
              <a:ext cx="3608681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rgbClr val="FF0000"/>
                  </a:solidFill>
                </a:rPr>
                <a:t>Shape is altered by space charge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7179089" y="3354724"/>
            <a:ext cx="281838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‘Rotating beam’ self-consistent distribution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326" y="1258047"/>
            <a:ext cx="2116979" cy="13217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945" y="1242356"/>
            <a:ext cx="2114757" cy="13296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620" y="5245624"/>
            <a:ext cx="2084733" cy="12744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880" y="5226533"/>
            <a:ext cx="2090403" cy="128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273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929" y="830950"/>
            <a:ext cx="6936547" cy="6027050"/>
          </a:xfrm>
          <a:prstGeom prst="rect">
            <a:avLst/>
          </a:prstGeom>
          <a:solidFill>
            <a:srgbClr val="D6F4D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4170" y="164719"/>
            <a:ext cx="12352995" cy="510909"/>
          </a:xfrm>
        </p:spPr>
        <p:txBody>
          <a:bodyPr/>
          <a:lstStyle/>
          <a:p>
            <a:r>
              <a:rPr lang="en-US" dirty="0"/>
              <a:t> Non-Destructive and High Dynamics Range Beam Diagnostics</a:t>
            </a:r>
          </a:p>
        </p:txBody>
      </p:sp>
      <p:sp>
        <p:nvSpPr>
          <p:cNvPr id="3" name="Rectangle 2"/>
          <p:cNvSpPr/>
          <p:nvPr/>
        </p:nvSpPr>
        <p:spPr>
          <a:xfrm>
            <a:off x="24921" y="4776304"/>
            <a:ext cx="6882448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b="1" dirty="0"/>
              <a:t>Future Plan</a:t>
            </a:r>
          </a:p>
          <a:p>
            <a:pPr marL="457200" indent="-457200">
              <a:buClr>
                <a:schemeClr val="tx2"/>
              </a:buClr>
              <a:buFont typeface="+mj-lt"/>
              <a:buAutoNum type="arabicPeriod"/>
            </a:pPr>
            <a:r>
              <a:rPr lang="en-US" sz="2400" dirty="0"/>
              <a:t>Achieve 10</a:t>
            </a:r>
            <a:r>
              <a:rPr lang="en-US" sz="2400" baseline="30000" dirty="0"/>
              <a:t>-5</a:t>
            </a:r>
            <a:r>
              <a:rPr lang="en-US" sz="2400" dirty="0"/>
              <a:t> for laser emittance station</a:t>
            </a:r>
          </a:p>
          <a:p>
            <a:pPr marL="457200" indent="-457200">
              <a:buClr>
                <a:schemeClr val="tx2"/>
              </a:buClr>
              <a:buFont typeface="+mj-lt"/>
              <a:buAutoNum type="arabicPeriod"/>
            </a:pPr>
            <a:r>
              <a:rPr lang="en-US" sz="2400" dirty="0"/>
              <a:t>Achieve 10</a:t>
            </a:r>
            <a:r>
              <a:rPr lang="en-US" sz="2400" baseline="30000" dirty="0"/>
              <a:t>-6</a:t>
            </a:r>
            <a:r>
              <a:rPr lang="en-US" sz="2400" dirty="0"/>
              <a:t> for Beam Test Facility slit and collector systems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4921" y="877825"/>
            <a:ext cx="6882448" cy="3759581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Focus is on high dynamics range and non-interceptive techniques </a:t>
            </a:r>
          </a:p>
          <a:p>
            <a:r>
              <a:rPr lang="en-US" sz="2400" dirty="0"/>
              <a:t>Lasers used extensively for emittance and profile measurements</a:t>
            </a:r>
          </a:p>
          <a:p>
            <a:r>
              <a:rPr lang="en-US" sz="2400" dirty="0"/>
              <a:t>Efforts aimed at achieving high dynamic range measurements to 10</a:t>
            </a:r>
            <a:r>
              <a:rPr lang="en-US" sz="2400" baseline="30000" dirty="0"/>
              <a:t>-6</a:t>
            </a:r>
            <a:r>
              <a:rPr lang="en-US" sz="2400" dirty="0"/>
              <a:t> </a:t>
            </a:r>
          </a:p>
          <a:p>
            <a:pPr lvl="1">
              <a:buFont typeface=".AppleSystemUIFont" charset="-120"/>
              <a:buChar char="-"/>
            </a:pPr>
            <a:r>
              <a:rPr lang="en-US" dirty="0"/>
              <a:t>Wire scanners presently at 10</a:t>
            </a:r>
            <a:r>
              <a:rPr lang="en-US" baseline="30000" dirty="0"/>
              <a:t>-5</a:t>
            </a:r>
          </a:p>
          <a:p>
            <a:pPr lvl="1">
              <a:buFont typeface=".AppleSystemUIFont" charset="-120"/>
              <a:buChar char="-"/>
            </a:pPr>
            <a:r>
              <a:rPr lang="en-US" dirty="0"/>
              <a:t>Laser emittance and MEBT slit emittance presently 10</a:t>
            </a:r>
            <a:r>
              <a:rPr lang="en-US" baseline="30000" dirty="0"/>
              <a:t>-4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7"/>
          <a:stretch/>
        </p:blipFill>
        <p:spPr>
          <a:xfrm>
            <a:off x="6907369" y="1179611"/>
            <a:ext cx="5194614" cy="41884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96548" y="1536952"/>
            <a:ext cx="1428380" cy="577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DR = 2000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27103" y="978658"/>
            <a:ext cx="478432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HEBT Laser Emittance Station Measurement</a:t>
            </a:r>
          </a:p>
        </p:txBody>
      </p:sp>
      <p:sp>
        <p:nvSpPr>
          <p:cNvPr id="9" name="Rectangle 8"/>
          <p:cNvSpPr/>
          <p:nvPr/>
        </p:nvSpPr>
        <p:spPr>
          <a:xfrm>
            <a:off x="6936547" y="5678754"/>
            <a:ext cx="5165436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Dynamic Range 10</a:t>
            </a:r>
            <a:r>
              <a:rPr lang="en-US" baseline="30000" dirty="0"/>
              <a:t>-4</a:t>
            </a:r>
            <a:r>
              <a:rPr lang="en-US" dirty="0"/>
              <a:t> after recent improvement</a:t>
            </a:r>
          </a:p>
        </p:txBody>
      </p:sp>
    </p:spTree>
    <p:extLst>
      <p:ext uri="{BB962C8B-B14F-4D97-AF65-F5344CB8AC3E}">
        <p14:creationId xmlns:p14="http://schemas.microsoft.com/office/powerpoint/2010/main" val="648548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92053"/>
            <a:ext cx="6936547" cy="6165947"/>
          </a:xfrm>
          <a:prstGeom prst="rect">
            <a:avLst/>
          </a:prstGeom>
          <a:solidFill>
            <a:srgbClr val="D6F4D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53" y="100187"/>
            <a:ext cx="11422261" cy="510909"/>
          </a:xfrm>
        </p:spPr>
        <p:txBody>
          <a:bodyPr/>
          <a:lstStyle/>
          <a:p>
            <a:r>
              <a:rPr lang="en-US" dirty="0"/>
              <a:t>New Tools for Understanding Beams in the Linac</a:t>
            </a:r>
          </a:p>
        </p:txBody>
      </p:sp>
      <p:sp>
        <p:nvSpPr>
          <p:cNvPr id="3" name="Rectangle 2"/>
          <p:cNvSpPr/>
          <p:nvPr/>
        </p:nvSpPr>
        <p:spPr>
          <a:xfrm>
            <a:off x="100531" y="4505811"/>
            <a:ext cx="6882448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b="1" dirty="0"/>
              <a:t>Future Plan</a:t>
            </a:r>
            <a:endParaRPr lang="en-US" sz="2400" dirty="0"/>
          </a:p>
          <a:p>
            <a:pPr marL="457200" indent="-457200">
              <a:buClr>
                <a:schemeClr val="tx2"/>
              </a:buClr>
              <a:buFont typeface="+mj-lt"/>
              <a:buAutoNum type="arabicPeriod"/>
            </a:pPr>
            <a:r>
              <a:rPr lang="en-US" sz="2400" dirty="0"/>
              <a:t>Achieve accurate benchmark of beam in linac</a:t>
            </a:r>
          </a:p>
          <a:p>
            <a:pPr marL="457200" indent="-457200">
              <a:buClr>
                <a:schemeClr val="tx2"/>
              </a:buClr>
              <a:buFont typeface="+mj-lt"/>
              <a:buAutoNum type="arabicPeriod"/>
            </a:pPr>
            <a:r>
              <a:rPr lang="en-US" sz="2400" dirty="0"/>
              <a:t>Design new optics for lower beam loss</a:t>
            </a:r>
          </a:p>
          <a:p>
            <a:pPr marL="457200" indent="-457200">
              <a:buClr>
                <a:schemeClr val="tx2"/>
              </a:buClr>
              <a:buFont typeface="+mj-lt"/>
              <a:buAutoNum type="arabicPeriod"/>
            </a:pPr>
            <a:r>
              <a:rPr lang="en-US" sz="2400" dirty="0"/>
              <a:t>Develop universal plugin mechanism for online models in control room applications 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08053" y="828355"/>
            <a:ext cx="6882448" cy="3759581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2400" b="1" dirty="0"/>
              <a:t>Focus is on developing tools for measuring and modeling high intensity beams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400" dirty="0"/>
              <a:t>pyORBIT code extended to include linac capability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400" dirty="0"/>
              <a:t>pyORBIT incorporated as online control room model for Beam Test Facility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400" dirty="0"/>
              <a:t>pyORBIT benchmark of SNS linac ongoing</a:t>
            </a:r>
          </a:p>
          <a:p>
            <a:pPr marL="0" indent="0">
              <a:buNone/>
            </a:pPr>
            <a:endParaRPr lang="en-US" sz="2400" dirty="0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xmlns="" id="{CB855D2F-023D-49FB-ACB5-1C6897E1F2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3335346"/>
              </p:ext>
            </p:extLst>
          </p:nvPr>
        </p:nvGraphicFramePr>
        <p:xfrm>
          <a:off x="7083364" y="887762"/>
          <a:ext cx="4746625" cy="30036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" name="Graph" r:id="rId4" imgW="3901320" imgH="2986920" progId="Origin50.Graph">
                  <p:embed/>
                </p:oleObj>
              </mc:Choice>
              <mc:Fallback>
                <p:oleObj name="Graph" r:id="rId4" imgW="3901320" imgH="29869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3364" y="887762"/>
                        <a:ext cx="4746625" cy="30036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440347" y="4071293"/>
            <a:ext cx="1993239" cy="341632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Talk by A. Shishlo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50A0426-72E7-4CB6-B3BB-40322A0C11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5334" y="4505811"/>
            <a:ext cx="4254399" cy="219304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753653" y="657539"/>
            <a:ext cx="364298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MEBT benchmark between codes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23852" y="4087119"/>
            <a:ext cx="458330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Long. bunch size measurement using BPM</a:t>
            </a:r>
          </a:p>
        </p:txBody>
      </p:sp>
    </p:spTree>
    <p:extLst>
      <p:ext uri="{BB962C8B-B14F-4D97-AF65-F5344CB8AC3E}">
        <p14:creationId xmlns:p14="http://schemas.microsoft.com/office/powerpoint/2010/main" val="2137870911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s (Wide Screen)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50EC660-24D0-43A0-AE5E-E274115E726B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9E20559-B232-4371-8690-E3D8007EDB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CBB6CFE-4507-4B02-9220-33DC2E0B46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Presentations (Wide Screen)</Template>
  <TotalTime>21452</TotalTime>
  <Words>1272</Words>
  <Application>Microsoft Macintosh PowerPoint</Application>
  <PresentationFormat>Custom</PresentationFormat>
  <Paragraphs>218</Paragraphs>
  <Slides>21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.AppleSystemUIFont</vt:lpstr>
      <vt:lpstr>Arial Black</vt:lpstr>
      <vt:lpstr>Arial Narrow</vt:lpstr>
      <vt:lpstr>Calibri</vt:lpstr>
      <vt:lpstr>Times New Roman</vt:lpstr>
      <vt:lpstr>Arial</vt:lpstr>
      <vt:lpstr>Presentations (Wide Screen)</vt:lpstr>
      <vt:lpstr>Graph</vt:lpstr>
      <vt:lpstr>The R&amp;D Plan</vt:lpstr>
      <vt:lpstr>R&amp;D Plan Focuses Unique Technological Strengths</vt:lpstr>
      <vt:lpstr>High Power, High Intensity R&amp;D is Multi-Faceted</vt:lpstr>
      <vt:lpstr>R&amp;D for High Intensity Beams</vt:lpstr>
      <vt:lpstr>The SNS Beam Test Facility (BTF)</vt:lpstr>
      <vt:lpstr>High Dimensionality Beam Dynamics Research Initiated</vt:lpstr>
      <vt:lpstr>Self-Consistent Beams for Controlling Space Charge Effects</vt:lpstr>
      <vt:lpstr> Non-Destructive and High Dynamics Range Beam Diagnostics</vt:lpstr>
      <vt:lpstr>New Tools for Understanding Beams in the Linac</vt:lpstr>
      <vt:lpstr>Lasers for Pulse muSR Beam Pulse Shaping</vt:lpstr>
      <vt:lpstr>Ion Source Development and Research</vt:lpstr>
      <vt:lpstr>High Power Technology</vt:lpstr>
      <vt:lpstr>The SNS Injection Technology Effort</vt:lpstr>
      <vt:lpstr>Injection Foil R&amp;D: Foil Development</vt:lpstr>
      <vt:lpstr>Injection Foil R&amp;D: Foil Temperature Measurement</vt:lpstr>
      <vt:lpstr>Laser-Assisted Charge Exchange (“Laser Stripping”)</vt:lpstr>
      <vt:lpstr>Electrical and RF Development</vt:lpstr>
      <vt:lpstr>Superconducting Cavities</vt:lpstr>
      <vt:lpstr>Superconducting Cavity Research and Development</vt:lpstr>
      <vt:lpstr>SCL Operational Techniques and Machine Learning</vt:lpstr>
      <vt:lpstr>Summary</vt:lpstr>
    </vt:vector>
  </TitlesOfParts>
  <Manager/>
  <Company>ORNL</Company>
  <LinksUpToDate>false</LinksUpToDate>
  <SharedDoc>false</SharedDoc>
  <HyperlinkBase/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Cousineau, Sarah M.</cp:lastModifiedBy>
  <cp:revision>320</cp:revision>
  <cp:lastPrinted>2018-05-08T17:36:23Z</cp:lastPrinted>
  <dcterms:created xsi:type="dcterms:W3CDTF">2015-03-03T13:47:39Z</dcterms:created>
  <dcterms:modified xsi:type="dcterms:W3CDTF">2018-05-16T13:17:11Z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