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</p:sldMasterIdLst>
  <p:notesMasterIdLst>
    <p:notesMasterId r:id="rId35"/>
  </p:notesMasterIdLst>
  <p:handoutMasterIdLst>
    <p:handoutMasterId r:id="rId36"/>
  </p:handoutMasterIdLst>
  <p:sldIdLst>
    <p:sldId id="275" r:id="rId5"/>
    <p:sldId id="257" r:id="rId6"/>
    <p:sldId id="258" r:id="rId7"/>
    <p:sldId id="280" r:id="rId8"/>
    <p:sldId id="259" r:id="rId9"/>
    <p:sldId id="282" r:id="rId10"/>
    <p:sldId id="260" r:id="rId11"/>
    <p:sldId id="261" r:id="rId12"/>
    <p:sldId id="266" r:id="rId13"/>
    <p:sldId id="285" r:id="rId14"/>
    <p:sldId id="262" r:id="rId15"/>
    <p:sldId id="284" r:id="rId16"/>
    <p:sldId id="265" r:id="rId17"/>
    <p:sldId id="263" r:id="rId18"/>
    <p:sldId id="279" r:id="rId19"/>
    <p:sldId id="277" r:id="rId20"/>
    <p:sldId id="286" r:id="rId21"/>
    <p:sldId id="264" r:id="rId22"/>
    <p:sldId id="267" r:id="rId23"/>
    <p:sldId id="269" r:id="rId24"/>
    <p:sldId id="268" r:id="rId25"/>
    <p:sldId id="270" r:id="rId26"/>
    <p:sldId id="274" r:id="rId27"/>
    <p:sldId id="273" r:id="rId28"/>
    <p:sldId id="283" r:id="rId29"/>
    <p:sldId id="281" r:id="rId30"/>
    <p:sldId id="272" r:id="rId31"/>
    <p:sldId id="271" r:id="rId32"/>
    <p:sldId id="278" r:id="rId33"/>
    <p:sldId id="287" r:id="rId34"/>
  </p:sldIdLst>
  <p:sldSz cx="12188825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205">
          <p15:clr>
            <a:srgbClr val="A4A3A4"/>
          </p15:clr>
        </p15:guide>
        <p15:guide id="2" pos="3820">
          <p15:clr>
            <a:srgbClr val="A4A3A4"/>
          </p15:clr>
        </p15:guide>
        <p15:guide id="3" pos="741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rris, Kevin Paul" initials="NKP" lastIdx="1" clrIdx="0">
    <p:extLst>
      <p:ext uri="{19B8F6BF-5375-455C-9EA6-DF929625EA0E}">
        <p15:presenceInfo xmlns:p15="http://schemas.microsoft.com/office/powerpoint/2012/main" userId="S-1-5-21-1060284298-842925246-1417001333-396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D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10" autoAdjust="0"/>
    <p:restoredTop sz="93943" autoAdjust="0"/>
  </p:normalViewPr>
  <p:slideViewPr>
    <p:cSldViewPr snapToGrid="0" showGuides="1">
      <p:cViewPr varScale="1">
        <p:scale>
          <a:sx n="118" d="100"/>
          <a:sy n="118" d="100"/>
        </p:scale>
        <p:origin x="778" y="101"/>
      </p:cViewPr>
      <p:guideLst>
        <p:guide orient="horz" pos="1205"/>
        <p:guide pos="3820"/>
        <p:guide pos="74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howGuides="1">
      <p:cViewPr varScale="1">
        <p:scale>
          <a:sx n="55" d="100"/>
          <a:sy n="55" d="100"/>
        </p:scale>
        <p:origin x="-1472" y="-64"/>
      </p:cViewPr>
      <p:guideLst>
        <p:guide orient="horz" pos="2928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42F42-2CE9-4E35-95C1-410DC08A50B1}" type="datetimeFigureOut">
              <a:rPr lang="en-US" smtClean="0"/>
              <a:t>5/16/2018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6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829676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2E89A-4FDF-4617-8DDF-BE2769EE82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261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9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82904-F315-4730-8D91-37D99E141A6F}" type="datetimeFigureOut">
              <a:rPr lang="en-US" smtClean="0"/>
              <a:t>5/16/2018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6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6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829676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672D7-8E2D-4611-973D-F4591A707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357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BAA5A-EBA8-43FC-A55E-47642B82A59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833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71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6.jpeg"/><Relationship Id="rId10" Type="http://schemas.openxmlformats.org/officeDocument/2006/relationships/image" Target="../media/image10.png"/><Relationship Id="rId4" Type="http://schemas.openxmlformats.org/officeDocument/2006/relationships/image" Target="../media/image5.jpg"/><Relationship Id="rId9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jpg"/><Relationship Id="rId5" Type="http://schemas.openxmlformats.org/officeDocument/2006/relationships/image" Target="../media/image6.jpeg"/><Relationship Id="rId4" Type="http://schemas.openxmlformats.org/officeDocument/2006/relationships/image" Target="../media/image13.jpg"/><Relationship Id="rId9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eg"/><Relationship Id="rId5" Type="http://schemas.openxmlformats.org/officeDocument/2006/relationships/image" Target="../media/image6.jpeg"/><Relationship Id="rId4" Type="http://schemas.openxmlformats.org/officeDocument/2006/relationships/image" Target="../media/image16.jpeg"/><Relationship Id="rId9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6.jpeg"/><Relationship Id="rId4" Type="http://schemas.openxmlformats.org/officeDocument/2006/relationships/image" Target="../media/image18.jpg"/><Relationship Id="rId9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47472" y="2001548"/>
            <a:ext cx="5485292" cy="154281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latin typeface="Arial Narrow" panose="020B0606020202030204" pitchFamily="34" charset="0"/>
              </a:rPr>
              <a:t>Presented at the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>
                <a:latin typeface="Arial Narrow" panose="020B0606020202030204" pitchFamily="34" charset="0"/>
              </a:rPr>
              <a:t>SNS Accelerator &amp; Target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>
                <a:latin typeface="Arial Narrow" panose="020B0606020202030204" pitchFamily="34" charset="0"/>
              </a:rPr>
              <a:t>Advisory Committee Meeting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87" r="6047" b="8563"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t="9443" r="18020" b="764"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907" y="2044835"/>
            <a:ext cx="1865376" cy="1821992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309" y="3249477"/>
            <a:ext cx="1919175" cy="1821992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19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7472" y="2001549"/>
            <a:ext cx="5485292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87" r="6047" b="8563"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t="9443" r="18020" b="764"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74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81" t="8520" r="22629" b="20108"/>
          <a:stretch/>
        </p:blipFill>
        <p:spPr>
          <a:xfrm>
            <a:off x="8705088" y="1856232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/>
        </p:blipFill>
        <p:spPr>
          <a:xfrm>
            <a:off x="7955280" y="3172968"/>
            <a:ext cx="1664208" cy="1664208"/>
          </a:xfrm>
          <a:prstGeom prst="ellipse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4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7472" y="2001549"/>
            <a:ext cx="5485292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87" r="6047" b="8563"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7" t="3312" r="16687" b="3312"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" t="28795" r="-484" b="4538"/>
          <a:stretch/>
        </p:blipFill>
        <p:spPr>
          <a:xfrm>
            <a:off x="8705088" y="1856232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0" b="11140"/>
          <a:stretch/>
        </p:blipFill>
        <p:spPr>
          <a:xfrm>
            <a:off x="7955280" y="3172968"/>
            <a:ext cx="1664208" cy="1664208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22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7472" y="2001549"/>
            <a:ext cx="5485292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87" r="6047" b="8563"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" t="16662" r="-170" b="6610"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8" t="30283" r="3117" b="1520"/>
          <a:stretch/>
        </p:blipFill>
        <p:spPr>
          <a:xfrm>
            <a:off x="8705088" y="1856232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0" b="11140"/>
          <a:stretch/>
        </p:blipFill>
        <p:spPr>
          <a:xfrm>
            <a:off x="7955280" y="3172968"/>
            <a:ext cx="1664208" cy="1664208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97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7472" y="2001549"/>
            <a:ext cx="5485292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87" r="6047" b="8563"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0171" r="29718" b="33192"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t="19328" r="21816" b="2285"/>
          <a:stretch/>
        </p:blipFill>
        <p:spPr>
          <a:xfrm>
            <a:off x="8705088" y="1856232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7955280" y="3172968"/>
            <a:ext cx="1664208" cy="1664208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41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4847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1508760"/>
            <a:ext cx="11369809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254" y="320040"/>
            <a:ext cx="11501908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72" y="1444752"/>
            <a:ext cx="5588582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472" y="2270334"/>
            <a:ext cx="5588582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444752"/>
            <a:ext cx="5531934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270334"/>
            <a:ext cx="5531934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06" y="320040"/>
            <a:ext cx="3803952" cy="8771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25400" algn="l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820" r="6047" b="8563"/>
          <a:stretch/>
        </p:blipFill>
        <p:spPr>
          <a:xfrm>
            <a:off x="8336280" y="65"/>
            <a:ext cx="3852545" cy="62706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92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04" y="320040"/>
            <a:ext cx="11501908" cy="4847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0903" y="-807261"/>
            <a:ext cx="10220258" cy="76651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44121" y="320040"/>
            <a:ext cx="11375136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7472" y="1508760"/>
            <a:ext cx="11520519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76587" y="6513051"/>
            <a:ext cx="28032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366563" y="6477000"/>
            <a:ext cx="3859795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AAC / TAC Meeting, May 15-17, 2018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92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37" r:id="rId6"/>
    <p:sldLayoutId id="2147483939" r:id="rId7"/>
    <p:sldLayoutId id="2147483940" r:id="rId8"/>
    <p:sldLayoutId id="2147483941" r:id="rId9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5325" y="235946"/>
            <a:ext cx="5610167" cy="510909"/>
          </a:xfrm>
        </p:spPr>
        <p:txBody>
          <a:bodyPr/>
          <a:lstStyle/>
          <a:p>
            <a:r>
              <a:rPr lang="en-US" dirty="0"/>
              <a:t>AC Power Distribution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0100" y="2238375"/>
            <a:ext cx="5294312" cy="100262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Arial Narrow" panose="020B0606020202030204" pitchFamily="34" charset="0"/>
              </a:rPr>
              <a:t>Presented at the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latin typeface="Arial Narrow" panose="020B0606020202030204" pitchFamily="34" charset="0"/>
              </a:rPr>
              <a:t>SNS Accelerator &amp; Target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latin typeface="Arial Narrow" panose="020B0606020202030204" pitchFamily="34" charset="0"/>
              </a:rPr>
              <a:t>Advisory Committee Meeting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D9465E-11BE-475D-BCDD-A3ACA044E42E}"/>
              </a:ext>
            </a:extLst>
          </p:cNvPr>
          <p:cNvSpPr/>
          <p:nvPr/>
        </p:nvSpPr>
        <p:spPr>
          <a:xfrm>
            <a:off x="933450" y="4132811"/>
            <a:ext cx="537204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2800" b="1" dirty="0">
                <a:latin typeface="Arial Narrow" panose="020B0606020202030204" pitchFamily="34" charset="0"/>
              </a:rPr>
              <a:t>Kevin P. Norris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Manager – Electrical Power Systems</a:t>
            </a:r>
          </a:p>
          <a:p>
            <a:pPr>
              <a:spcBef>
                <a:spcPts val="0"/>
              </a:spcBef>
            </a:pPr>
            <a:r>
              <a:rPr lang="en-US" sz="2800" b="1" dirty="0">
                <a:latin typeface="Arial Narrow" panose="020B0606020202030204" pitchFamily="34" charset="0"/>
              </a:rPr>
              <a:t>Robert H. Eason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Engineering – Site Operations Support</a:t>
            </a:r>
          </a:p>
          <a:p>
            <a:pPr>
              <a:spcBef>
                <a:spcPts val="0"/>
              </a:spcBef>
            </a:pPr>
            <a:endParaRPr lang="en-US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dirty="0">
                <a:latin typeface="Arial Narrow" panose="020B0606020202030204" pitchFamily="34" charset="0"/>
              </a:rPr>
              <a:t>May 16, 2018</a:t>
            </a:r>
          </a:p>
        </p:txBody>
      </p:sp>
    </p:spTree>
    <p:extLst>
      <p:ext uri="{BB962C8B-B14F-4D97-AF65-F5344CB8AC3E}">
        <p14:creationId xmlns:p14="http://schemas.microsoft.com/office/powerpoint/2010/main" val="3442499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CEEB6-30B2-401E-A319-AE56EB497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System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D9B34-E3F9-40FF-B02B-A674BF19E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140311"/>
            <a:ext cx="11369809" cy="4416227"/>
          </a:xfrm>
        </p:spPr>
        <p:txBody>
          <a:bodyPr/>
          <a:lstStyle/>
          <a:p>
            <a:r>
              <a:rPr lang="en-US" dirty="0"/>
              <a:t>Conventional Substation – 480 Volt Distribution Switchgear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0ECBC5-38F5-4389-91CD-31551C20BE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413" y="1686979"/>
            <a:ext cx="6876288" cy="45598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B336D3-74A6-4BF7-8237-DACAFB75B67E}"/>
              </a:ext>
            </a:extLst>
          </p:cNvPr>
          <p:cNvSpPr txBox="1"/>
          <p:nvPr/>
        </p:nvSpPr>
        <p:spPr>
          <a:xfrm>
            <a:off x="616567" y="3894268"/>
            <a:ext cx="1932996" cy="8402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IQ6610 Analyzer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(monitors main breaker)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A64CC4F-D796-468A-A676-E88766BACFAF}"/>
              </a:ext>
            </a:extLst>
          </p:cNvPr>
          <p:cNvCxnSpPr/>
          <p:nvPr/>
        </p:nvCxnSpPr>
        <p:spPr>
          <a:xfrm>
            <a:off x="2549562" y="4087906"/>
            <a:ext cx="623944" cy="14799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2456488-A206-4A9A-8C86-94CCD8E2F51E}"/>
              </a:ext>
            </a:extLst>
          </p:cNvPr>
          <p:cNvSpPr txBox="1"/>
          <p:nvPr/>
        </p:nvSpPr>
        <p:spPr>
          <a:xfrm>
            <a:off x="8681420" y="3646842"/>
            <a:ext cx="2625277" cy="590931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480v Swgr Breakers with DT1150 Trip Units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B5B768A-A2EA-492F-9443-89DA33E3B590}"/>
              </a:ext>
            </a:extLst>
          </p:cNvPr>
          <p:cNvCxnSpPr/>
          <p:nvPr/>
        </p:nvCxnSpPr>
        <p:spPr>
          <a:xfrm flipH="1">
            <a:off x="6583680" y="3894268"/>
            <a:ext cx="2097741" cy="9420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4B564F0-FE1A-4F44-A903-90ABF2AAA84B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7917630" y="3942308"/>
            <a:ext cx="763790" cy="29359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7935515-E387-4F7A-A04C-04AC5E72263C}"/>
              </a:ext>
            </a:extLst>
          </p:cNvPr>
          <p:cNvSpPr txBox="1"/>
          <p:nvPr/>
        </p:nvSpPr>
        <p:spPr>
          <a:xfrm>
            <a:off x="9680625" y="4998028"/>
            <a:ext cx="2031325" cy="3416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Metering Upgrade</a:t>
            </a:r>
          </a:p>
        </p:txBody>
      </p:sp>
    </p:spTree>
    <p:extLst>
      <p:ext uri="{BB962C8B-B14F-4D97-AF65-F5344CB8AC3E}">
        <p14:creationId xmlns:p14="http://schemas.microsoft.com/office/powerpoint/2010/main" val="2113197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7BCDE-ABB6-4573-A432-4A709E311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System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CBDF9-2E89-4492-885C-A1DC1EA75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052163"/>
            <a:ext cx="11369809" cy="4504375"/>
          </a:xfrm>
        </p:spPr>
        <p:txBody>
          <a:bodyPr/>
          <a:lstStyle/>
          <a:p>
            <a:r>
              <a:rPr lang="en-US" dirty="0"/>
              <a:t>17 Modulator Substations; 13.8kV motor-operated switches (17 total), Transformers (17 total)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D5D1A7-07A7-4036-9D1A-3E9195DAC6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206" y="2152650"/>
            <a:ext cx="7419594" cy="4191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9F5BED-91F3-4012-88E6-D4D1E2A4516B}"/>
              </a:ext>
            </a:extLst>
          </p:cNvPr>
          <p:cNvSpPr txBox="1"/>
          <p:nvPr/>
        </p:nvSpPr>
        <p:spPr>
          <a:xfrm>
            <a:off x="7002219" y="2499556"/>
            <a:ext cx="1933575" cy="10895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13.8kV/2100v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Modulator Transformer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(Dry-Type)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D314D2-972C-4062-BEA6-36B70EA3DAB8}"/>
              </a:ext>
            </a:extLst>
          </p:cNvPr>
          <p:cNvSpPr txBox="1"/>
          <p:nvPr/>
        </p:nvSpPr>
        <p:spPr>
          <a:xfrm>
            <a:off x="2723926" y="5214906"/>
            <a:ext cx="2038350" cy="5909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13.8kV motor-operated switch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FB21FA8-2B31-4C28-B75C-28CA4BE3A7E4}"/>
              </a:ext>
            </a:extLst>
          </p:cNvPr>
          <p:cNvCxnSpPr/>
          <p:nvPr/>
        </p:nvCxnSpPr>
        <p:spPr>
          <a:xfrm flipH="1">
            <a:off x="6702014" y="3614569"/>
            <a:ext cx="1269402" cy="1721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E98FE78-9055-4006-9ACA-71D22698C22B}"/>
              </a:ext>
            </a:extLst>
          </p:cNvPr>
          <p:cNvCxnSpPr>
            <a:stCxn id="8" idx="0"/>
          </p:cNvCxnSpPr>
          <p:nvPr/>
        </p:nvCxnSpPr>
        <p:spPr>
          <a:xfrm flipV="1">
            <a:off x="3743101" y="4518212"/>
            <a:ext cx="183440" cy="6966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D422B23-5254-449F-A577-6E72941B950E}"/>
              </a:ext>
            </a:extLst>
          </p:cNvPr>
          <p:cNvSpPr txBox="1"/>
          <p:nvPr/>
        </p:nvSpPr>
        <p:spPr>
          <a:xfrm>
            <a:off x="1753496" y="3948056"/>
            <a:ext cx="1549102" cy="5909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DTL-MOD-5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Substation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FD47C2-0DD3-4CC8-B4EE-2B6743039667}"/>
              </a:ext>
            </a:extLst>
          </p:cNvPr>
          <p:cNvSpPr txBox="1"/>
          <p:nvPr/>
        </p:nvSpPr>
        <p:spPr>
          <a:xfrm>
            <a:off x="9434945" y="4538987"/>
            <a:ext cx="1600200" cy="3416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 Failures</a:t>
            </a:r>
          </a:p>
        </p:txBody>
      </p:sp>
    </p:spTree>
    <p:extLst>
      <p:ext uri="{BB962C8B-B14F-4D97-AF65-F5344CB8AC3E}">
        <p14:creationId xmlns:p14="http://schemas.microsoft.com/office/powerpoint/2010/main" val="3069260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F5B35-397E-4795-B669-3AC0FFD24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System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245A4-F29A-44A7-B420-5FE9AA415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830949"/>
            <a:ext cx="11369809" cy="4725589"/>
          </a:xfrm>
        </p:spPr>
        <p:txBody>
          <a:bodyPr/>
          <a:lstStyle/>
          <a:p>
            <a:r>
              <a:rPr lang="en-US" dirty="0"/>
              <a:t>Main Ring Dipole (MRD) Substation; 13.8kV motor-operated switch, Two 13.8kV Breakers, Two 13.8kV/185v Transformers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B6F74A-6774-4F6F-8852-4DA5C6030E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508" y="1676220"/>
            <a:ext cx="6876288" cy="45598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1B63A3-403C-42A7-9161-BD12C262BA7C}"/>
              </a:ext>
            </a:extLst>
          </p:cNvPr>
          <p:cNvSpPr txBox="1"/>
          <p:nvPr/>
        </p:nvSpPr>
        <p:spPr>
          <a:xfrm>
            <a:off x="4195482" y="5346551"/>
            <a:ext cx="1898930" cy="5909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13.8kV motor-operated switch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2F170AB-CE36-4821-9B12-B15DF37E025C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144947" y="4798707"/>
            <a:ext cx="728728" cy="54784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24EA4D8-364A-496F-8807-79055D0F1070}"/>
              </a:ext>
            </a:extLst>
          </p:cNvPr>
          <p:cNvSpPr txBox="1"/>
          <p:nvPr/>
        </p:nvSpPr>
        <p:spPr>
          <a:xfrm>
            <a:off x="9166796" y="4690334"/>
            <a:ext cx="2268583" cy="341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13.8kV Breakers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7427A70-5733-4C49-BFC5-ABA966956F8A}"/>
              </a:ext>
            </a:extLst>
          </p:cNvPr>
          <p:cNvCxnSpPr/>
          <p:nvPr/>
        </p:nvCxnSpPr>
        <p:spPr>
          <a:xfrm flipH="1" flipV="1">
            <a:off x="8702936" y="4173967"/>
            <a:ext cx="463860" cy="6247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3484522-3A07-4117-BE81-3D4269634435}"/>
              </a:ext>
            </a:extLst>
          </p:cNvPr>
          <p:cNvCxnSpPr>
            <a:stCxn id="9" idx="1"/>
          </p:cNvCxnSpPr>
          <p:nvPr/>
        </p:nvCxnSpPr>
        <p:spPr>
          <a:xfrm flipH="1" flipV="1">
            <a:off x="8261873" y="4250861"/>
            <a:ext cx="904923" cy="6102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36BDAD3-D116-49D1-8B2E-98555C1494D2}"/>
              </a:ext>
            </a:extLst>
          </p:cNvPr>
          <p:cNvSpPr txBox="1"/>
          <p:nvPr/>
        </p:nvSpPr>
        <p:spPr>
          <a:xfrm>
            <a:off x="3022029" y="2205318"/>
            <a:ext cx="2571947" cy="5909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MRD Transformers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13.8kV/185v, Oil-Filled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E0B1758-1E4F-4835-A94A-B7E343203996}"/>
              </a:ext>
            </a:extLst>
          </p:cNvPr>
          <p:cNvCxnSpPr/>
          <p:nvPr/>
        </p:nvCxnSpPr>
        <p:spPr>
          <a:xfrm flipH="1">
            <a:off x="4195482" y="2796249"/>
            <a:ext cx="118334" cy="6327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106800B-21F4-4166-8AA2-77C4EDB0CEFD}"/>
              </a:ext>
            </a:extLst>
          </p:cNvPr>
          <p:cNvCxnSpPr>
            <a:stCxn id="14" idx="2"/>
          </p:cNvCxnSpPr>
          <p:nvPr/>
        </p:nvCxnSpPr>
        <p:spPr>
          <a:xfrm>
            <a:off x="4308003" y="2796249"/>
            <a:ext cx="1146124" cy="6327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BB3EABB-DDBD-4747-8851-401EB5FE6EC3}"/>
              </a:ext>
            </a:extLst>
          </p:cNvPr>
          <p:cNvSpPr txBox="1"/>
          <p:nvPr/>
        </p:nvSpPr>
        <p:spPr>
          <a:xfrm>
            <a:off x="9877818" y="3657600"/>
            <a:ext cx="1005404" cy="3416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Failures</a:t>
            </a:r>
          </a:p>
        </p:txBody>
      </p:sp>
    </p:spTree>
    <p:extLst>
      <p:ext uri="{BB962C8B-B14F-4D97-AF65-F5344CB8AC3E}">
        <p14:creationId xmlns:p14="http://schemas.microsoft.com/office/powerpoint/2010/main" val="1058796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2FD83-5DF2-4F79-AB82-7BA2AFA5D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System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7487F-3930-408C-B676-430A46FDD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13 Emergency Generators (40kW – 400kW);  ~3MW Total Capacity, 800kW connected load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552722-6FA7-48D8-AA5C-1B7FFA6A40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006" y="2537359"/>
            <a:ext cx="6876288" cy="352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5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F97FA-4601-419C-A224-B38709849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System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EBBFE-BFC9-4B93-B0C3-251141320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952500"/>
            <a:ext cx="11369809" cy="4604038"/>
          </a:xfrm>
        </p:spPr>
        <p:txBody>
          <a:bodyPr/>
          <a:lstStyle/>
          <a:p>
            <a:r>
              <a:rPr lang="en-US" dirty="0"/>
              <a:t>18 Automatic Transfer Switches (ATS) Units </a:t>
            </a:r>
          </a:p>
          <a:p>
            <a:r>
              <a:rPr lang="en-US" dirty="0"/>
              <a:t>14 Uninterruptible Power Supplies (UPS) Units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BEC077-1D54-4088-A0AB-6DF6D1CD10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031" y="2038350"/>
            <a:ext cx="6876288" cy="4195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9C8FD2-D6DD-4FDC-9D13-BB4F4F0FE749}"/>
              </a:ext>
            </a:extLst>
          </p:cNvPr>
          <p:cNvSpPr txBox="1"/>
          <p:nvPr/>
        </p:nvSpPr>
        <p:spPr>
          <a:xfrm>
            <a:off x="8915400" y="4476750"/>
            <a:ext cx="1276350" cy="3416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UPS Unit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AE0BED3-2F2F-4E4F-9CCC-19917CFEBC0E}"/>
              </a:ext>
            </a:extLst>
          </p:cNvPr>
          <p:cNvCxnSpPr>
            <a:stCxn id="5" idx="1"/>
          </p:cNvCxnSpPr>
          <p:nvPr/>
        </p:nvCxnSpPr>
        <p:spPr>
          <a:xfrm flipH="1" flipV="1">
            <a:off x="8448675" y="4476750"/>
            <a:ext cx="466725" cy="170816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CFB736A-4568-47B1-B7F0-723FE1CF21A0}"/>
              </a:ext>
            </a:extLst>
          </p:cNvPr>
          <p:cNvSpPr txBox="1"/>
          <p:nvPr/>
        </p:nvSpPr>
        <p:spPr>
          <a:xfrm>
            <a:off x="762000" y="4000500"/>
            <a:ext cx="1733550" cy="341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ATS Unit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464AFDA-EC4D-4DBE-8520-25C1A0EAF1B7}"/>
              </a:ext>
            </a:extLst>
          </p:cNvPr>
          <p:cNvCxnSpPr/>
          <p:nvPr/>
        </p:nvCxnSpPr>
        <p:spPr>
          <a:xfrm flipV="1">
            <a:off x="1997075" y="3876675"/>
            <a:ext cx="698500" cy="123825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0F4CEDD-EF1C-4D0A-B91E-FC08B1BA1474}"/>
              </a:ext>
            </a:extLst>
          </p:cNvPr>
          <p:cNvSpPr txBox="1"/>
          <p:nvPr/>
        </p:nvSpPr>
        <p:spPr>
          <a:xfrm>
            <a:off x="6305550" y="2381250"/>
            <a:ext cx="2314575" cy="5909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Emergency Distribution Panel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333C112-01D9-48B7-9C55-A3F3FD4132B4}"/>
              </a:ext>
            </a:extLst>
          </p:cNvPr>
          <p:cNvCxnSpPr/>
          <p:nvPr/>
        </p:nvCxnSpPr>
        <p:spPr>
          <a:xfrm flipH="1">
            <a:off x="5648325" y="2972181"/>
            <a:ext cx="1790700" cy="294894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85F9225-CF54-4CDE-A655-42FCCCE21792}"/>
              </a:ext>
            </a:extLst>
          </p:cNvPr>
          <p:cNvSpPr txBox="1"/>
          <p:nvPr/>
        </p:nvSpPr>
        <p:spPr>
          <a:xfrm>
            <a:off x="9810128" y="5385722"/>
            <a:ext cx="1150550" cy="3416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Failures</a:t>
            </a:r>
          </a:p>
        </p:txBody>
      </p:sp>
    </p:spTree>
    <p:extLst>
      <p:ext uri="{BB962C8B-B14F-4D97-AF65-F5344CB8AC3E}">
        <p14:creationId xmlns:p14="http://schemas.microsoft.com/office/powerpoint/2010/main" val="3404793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9084F-B481-455F-960D-28BBC4F8A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Metering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FB890-CEA9-4152-B8BA-6B32AE2DC0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The existing Metering System is based on Eaton Electrical’s PowerNet Architecture installed in 2000-2004, which utilizes inputs from Eaton electrical switchgear (IQ6610 Analyzer), protective relays (FP-5000) and low voltage power circuit breaker (LVPCB) trip units (DT-1150). </a:t>
            </a:r>
          </a:p>
          <a:p>
            <a:pPr marL="230188" lvl="1" indent="-230188">
              <a:spcBef>
                <a:spcPts val="1400"/>
              </a:spcBef>
              <a:buFont typeface="Arial" charset="0"/>
              <a:buChar char="•"/>
            </a:pPr>
            <a:r>
              <a:rPr lang="en-US" dirty="0"/>
              <a:t>PowerNet Architecture has become obsolete and will need replacement in the future as Eaton support and replacement parts for this platform are no longer available.</a:t>
            </a:r>
          </a:p>
          <a:p>
            <a:pPr marL="230188" lvl="1" indent="-230188">
              <a:spcBef>
                <a:spcPts val="1400"/>
              </a:spcBef>
              <a:buFont typeface="Arial" charset="0"/>
              <a:buChar char="•"/>
            </a:pPr>
            <a:r>
              <a:rPr lang="en-US" dirty="0"/>
              <a:t>PowerNet provides electrical metering information to the Experimental Physics information and Control System (EPICS)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591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Metering System-EPICS Screenshot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440" y="830949"/>
            <a:ext cx="7684259" cy="5569851"/>
          </a:xfrm>
        </p:spPr>
      </p:pic>
    </p:spTree>
    <p:extLst>
      <p:ext uri="{BB962C8B-B14F-4D97-AF65-F5344CB8AC3E}">
        <p14:creationId xmlns:p14="http://schemas.microsoft.com/office/powerpoint/2010/main" val="2592609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699E7-2CF1-4CDE-8FAA-160DBED1E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929485"/>
          </a:xfrm>
        </p:spPr>
        <p:txBody>
          <a:bodyPr/>
          <a:lstStyle/>
          <a:p>
            <a:r>
              <a:rPr lang="en-US" dirty="0"/>
              <a:t>Power Usage/Cost; PPU Estimate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F2360-F90E-4B85-9D5A-A8118AA09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88" y="1042035"/>
            <a:ext cx="11369809" cy="4047778"/>
          </a:xfrm>
        </p:spPr>
        <p:txBody>
          <a:bodyPr/>
          <a:lstStyle/>
          <a:p>
            <a:r>
              <a:rPr lang="en-US" dirty="0"/>
              <a:t>For 2017, Average Demand ~25MW, Peak of ~28MW</a:t>
            </a:r>
          </a:p>
          <a:p>
            <a:r>
              <a:rPr lang="en-US" dirty="0"/>
              <a:t>Breakdown of Usage (data taken Sep. 18</a:t>
            </a:r>
            <a:r>
              <a:rPr lang="en-US" baseline="30000" dirty="0"/>
              <a:t>th</a:t>
            </a:r>
            <a:r>
              <a:rPr lang="en-US" dirty="0"/>
              <a:t>, 2017)</a:t>
            </a:r>
          </a:p>
          <a:p>
            <a:pPr lvl="1"/>
            <a:r>
              <a:rPr lang="en-US" dirty="0"/>
              <a:t>17 Modulators;   11MW</a:t>
            </a:r>
          </a:p>
          <a:p>
            <a:pPr lvl="1"/>
            <a:r>
              <a:rPr lang="en-US" dirty="0"/>
              <a:t>Central Helium Liquefier Facility (CHL); 3.8MW</a:t>
            </a:r>
          </a:p>
          <a:p>
            <a:pPr lvl="1"/>
            <a:r>
              <a:rPr lang="en-US" dirty="0"/>
              <a:t>Central Utilities; 3.0MW</a:t>
            </a:r>
          </a:p>
          <a:p>
            <a:pPr lvl="1"/>
            <a:r>
              <a:rPr lang="en-US" dirty="0"/>
              <a:t>Ring Service Bldg.; 3.4MW</a:t>
            </a:r>
          </a:p>
          <a:p>
            <a:pPr lvl="1"/>
            <a:r>
              <a:rPr lang="en-US" dirty="0"/>
              <a:t>Klystron Gallery; 1.8MW</a:t>
            </a:r>
          </a:p>
          <a:p>
            <a:pPr lvl="1"/>
            <a:r>
              <a:rPr lang="en-US" dirty="0"/>
              <a:t>Target Facility; 1.8MW	</a:t>
            </a:r>
          </a:p>
          <a:p>
            <a:pPr lvl="1"/>
            <a:r>
              <a:rPr lang="en-US" dirty="0"/>
              <a:t>Central Lab Office Bldg. (CLO); 1.0MW		(Total 25.8MW)</a:t>
            </a:r>
          </a:p>
          <a:p>
            <a:r>
              <a:rPr lang="en-US" dirty="0"/>
              <a:t>Calendar Year 2017 Cost:   $12.1 Million</a:t>
            </a:r>
          </a:p>
          <a:p>
            <a:r>
              <a:rPr lang="en-US" dirty="0"/>
              <a:t>PPU Estimated additional power ~6MW </a:t>
            </a:r>
          </a:p>
        </p:txBody>
      </p:sp>
    </p:spTree>
    <p:extLst>
      <p:ext uri="{BB962C8B-B14F-4D97-AF65-F5344CB8AC3E}">
        <p14:creationId xmlns:p14="http://schemas.microsoft.com/office/powerpoint/2010/main" val="1950767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A7AE3-9E3E-4634-8B04-779456D59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Challenges and Associated Beam Downtime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37A53-DFA6-4AEC-8A9A-C9525B9E7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13.8kV Switch Failures–9 Total; 4 motor-operated,5 manual</a:t>
            </a:r>
          </a:p>
          <a:p>
            <a:pPr lvl="1"/>
            <a:r>
              <a:rPr lang="en-US" dirty="0"/>
              <a:t>Mar 2005; DTL-MOD3; motor-operated, fuse failure; Before beam production</a:t>
            </a:r>
          </a:p>
          <a:p>
            <a:pPr lvl="1"/>
            <a:r>
              <a:rPr lang="en-US" dirty="0"/>
              <a:t>Oct 2007; RN-SS1; manual, moisture; No downtime; during shutdown</a:t>
            </a:r>
          </a:p>
          <a:p>
            <a:pPr lvl="1"/>
            <a:r>
              <a:rPr lang="en-US" dirty="0"/>
              <a:t>Jan 2010; RT-SS1; manual, moisture; No downtime; during shutdown</a:t>
            </a:r>
          </a:p>
          <a:p>
            <a:pPr lvl="1"/>
            <a:r>
              <a:rPr lang="en-US" dirty="0"/>
              <a:t>May 2013;SCL-MOD15; motor-operated, fuse failure; </a:t>
            </a:r>
            <a:r>
              <a:rPr lang="en-US" u="sng" dirty="0"/>
              <a:t>12.9 hours</a:t>
            </a:r>
          </a:p>
          <a:p>
            <a:pPr lvl="1"/>
            <a:r>
              <a:rPr lang="en-US" dirty="0"/>
              <a:t>Nov 2014; SCL-MOD18, RF-PS1;motor-operated,fuse failures; No downtime (during Target failure)</a:t>
            </a:r>
          </a:p>
          <a:p>
            <a:pPr lvl="1"/>
            <a:r>
              <a:rPr lang="en-US" dirty="0"/>
              <a:t>August 2015; BP-SS1;manual, moisture; </a:t>
            </a:r>
            <a:r>
              <a:rPr lang="en-US" u="sng" dirty="0"/>
              <a:t>67.4 hours </a:t>
            </a:r>
          </a:p>
          <a:p>
            <a:pPr lvl="1"/>
            <a:r>
              <a:rPr lang="en-US" dirty="0"/>
              <a:t>October 2017; BP-SS1;manual, rodent; </a:t>
            </a:r>
            <a:r>
              <a:rPr lang="en-US" u="sng" dirty="0"/>
              <a:t>14.4 hours</a:t>
            </a:r>
          </a:p>
          <a:p>
            <a:pPr lvl="1"/>
            <a:r>
              <a:rPr lang="en-US" dirty="0"/>
              <a:t>November 2017; BP-SS1; manual, rodent; </a:t>
            </a:r>
            <a:r>
              <a:rPr lang="en-US" u="sng" dirty="0"/>
              <a:t>15.9 hours      (Total 110.6 hours)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856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A1D65-411A-4510-A934-3607E0481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Challenges and Associated Beam Downtime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0359D-C5D9-41E3-9973-8D35E2A50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226372"/>
            <a:ext cx="11369809" cy="4330166"/>
          </a:xfrm>
        </p:spPr>
        <p:txBody>
          <a:bodyPr/>
          <a:lstStyle/>
          <a:p>
            <a:r>
              <a:rPr lang="en-US" dirty="0"/>
              <a:t>Transformer Failures</a:t>
            </a:r>
          </a:p>
          <a:p>
            <a:pPr lvl="1"/>
            <a:r>
              <a:rPr lang="en-US" dirty="0"/>
              <a:t>Dec 2009; RTBT Substation transformer; mechanical failure of winding core;  No downtime, during shutdown</a:t>
            </a:r>
          </a:p>
          <a:p>
            <a:pPr lvl="1"/>
            <a:r>
              <a:rPr lang="en-US" dirty="0"/>
              <a:t>Jan 2015; RN-SS2 Substation transformer;  moisture intrusion through tap changer; No downtime, during shutdown</a:t>
            </a:r>
          </a:p>
          <a:p>
            <a:r>
              <a:rPr lang="en-US" dirty="0"/>
              <a:t>13.8kV Bus Failures</a:t>
            </a:r>
          </a:p>
          <a:p>
            <a:pPr lvl="1">
              <a:buClr>
                <a:srgbClr val="1E7640"/>
              </a:buClr>
            </a:pPr>
            <a:r>
              <a:rPr lang="en-US" dirty="0">
                <a:solidFill>
                  <a:prstClr val="black"/>
                </a:solidFill>
              </a:rPr>
              <a:t>Jan 2012;  13.8kV Bus B fault;  Moisture; No downtime, during shutdown</a:t>
            </a:r>
          </a:p>
          <a:p>
            <a:pPr lvl="1">
              <a:buClr>
                <a:srgbClr val="1E7640"/>
              </a:buClr>
            </a:pPr>
            <a:r>
              <a:rPr lang="en-US" dirty="0">
                <a:solidFill>
                  <a:prstClr val="black"/>
                </a:solidFill>
              </a:rPr>
              <a:t>Jan 2018; 13.8kV Bus A fault; Moisture; No downtime, during shutdown</a:t>
            </a:r>
            <a:endParaRPr lang="en-US" dirty="0"/>
          </a:p>
          <a:p>
            <a:r>
              <a:rPr lang="en-US" dirty="0"/>
              <a:t>UPS Failures</a:t>
            </a:r>
          </a:p>
          <a:p>
            <a:pPr lvl="1"/>
            <a:r>
              <a:rPr lang="en-US" dirty="0"/>
              <a:t>Oct 2006; KL-2UPS1 (9330 type); Control board; no downtime</a:t>
            </a:r>
          </a:p>
          <a:p>
            <a:pPr lvl="1"/>
            <a:r>
              <a:rPr lang="en-US" dirty="0"/>
              <a:t>Jan 2012; KL-2UPS2 (9330 type); Control board; no downtime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839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288" y="899160"/>
            <a:ext cx="11369809" cy="4047778"/>
          </a:xfrm>
        </p:spPr>
        <p:txBody>
          <a:bodyPr/>
          <a:lstStyle/>
          <a:p>
            <a:r>
              <a:rPr lang="en-US" dirty="0"/>
              <a:t>System One-Line Diagrams; 161kV/13.8kV &amp; Conventional Substation</a:t>
            </a:r>
          </a:p>
          <a:p>
            <a:r>
              <a:rPr lang="en-US" dirty="0"/>
              <a:t>System Components</a:t>
            </a:r>
          </a:p>
          <a:p>
            <a:r>
              <a:rPr lang="en-US" dirty="0"/>
              <a:t>Metering System</a:t>
            </a:r>
          </a:p>
          <a:p>
            <a:r>
              <a:rPr lang="en-US" dirty="0"/>
              <a:t>Power Usage/Cost; PPU Estimate</a:t>
            </a:r>
          </a:p>
          <a:p>
            <a:r>
              <a:rPr lang="en-US" dirty="0"/>
              <a:t>Challenges/Associated Beam Downtime</a:t>
            </a:r>
          </a:p>
          <a:p>
            <a:r>
              <a:rPr lang="en-US" dirty="0"/>
              <a:t>Maintenance </a:t>
            </a:r>
          </a:p>
          <a:p>
            <a:r>
              <a:rPr lang="en-US" dirty="0"/>
              <a:t>Spares Inventory</a:t>
            </a:r>
          </a:p>
          <a:p>
            <a:r>
              <a:rPr lang="en-US" dirty="0"/>
              <a:t>Upgrades/Improvements</a:t>
            </a:r>
          </a:p>
          <a:p>
            <a:r>
              <a:rPr lang="en-US" dirty="0"/>
              <a:t>Recommendation Summary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802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E51D4-02C6-4C94-89F7-05C655E88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929485"/>
          </a:xfrm>
        </p:spPr>
        <p:txBody>
          <a:bodyPr/>
          <a:lstStyle/>
          <a:p>
            <a:r>
              <a:rPr lang="en-US" dirty="0"/>
              <a:t>13.8kV Motor-Operated Switch failures- 4 total, all fuse related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5B72F1-0511-47F2-B40E-AB1808AF4D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77" y="1404937"/>
            <a:ext cx="4348398" cy="4048125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5A4664-1ACA-48A4-A35C-0EF581BBBE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7945" y="1331117"/>
            <a:ext cx="3099335" cy="419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92678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B8EB9-3006-4AE3-BC5A-8E7556792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929485"/>
          </a:xfrm>
        </p:spPr>
        <p:txBody>
          <a:bodyPr/>
          <a:lstStyle/>
          <a:p>
            <a:r>
              <a:rPr lang="en-US" dirty="0"/>
              <a:t>13.8kV Manual Switch failures- 5 total;</a:t>
            </a:r>
            <a:br>
              <a:rPr lang="en-US" dirty="0"/>
            </a:br>
            <a:r>
              <a:rPr lang="en-US" dirty="0"/>
              <a:t>2 by rodent, 3 by moisture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AA34C71-56DE-4975-8EE7-C4B518F9D9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5212" y="1628776"/>
            <a:ext cx="4391023" cy="404812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0E63C4-1B68-431A-A3AE-C63EF4CACA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33" y="1457328"/>
            <a:ext cx="3763477" cy="439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2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00B3C-C2EA-4A7C-8B5D-523B9E508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929485"/>
          </a:xfrm>
        </p:spPr>
        <p:txBody>
          <a:bodyPr/>
          <a:lstStyle/>
          <a:p>
            <a:r>
              <a:rPr lang="en-US" dirty="0"/>
              <a:t>13.8kV Bus Failures- 2 total- One each Bus A and Bus B, both moisture related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4B4B1DE-912C-4386-8634-4B210FEA8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527175"/>
            <a:ext cx="5324474" cy="404812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6F8EA6-106B-4C70-9210-903421B6D6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300" y="1527175"/>
            <a:ext cx="4860925" cy="4048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F38299-4594-46CD-A031-B418E100CCC4}"/>
              </a:ext>
            </a:extLst>
          </p:cNvPr>
          <p:cNvSpPr txBox="1"/>
          <p:nvPr/>
        </p:nvSpPr>
        <p:spPr>
          <a:xfrm>
            <a:off x="1065007" y="4572000"/>
            <a:ext cx="2398955" cy="341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Bus B- Fault location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E0E78C6-A96C-478B-8BD9-304F12C51D36}"/>
              </a:ext>
            </a:extLst>
          </p:cNvPr>
          <p:cNvCxnSpPr>
            <a:stCxn id="3" idx="3"/>
          </p:cNvCxnSpPr>
          <p:nvPr/>
        </p:nvCxnSpPr>
        <p:spPr>
          <a:xfrm flipV="1">
            <a:off x="3463962" y="4281544"/>
            <a:ext cx="1172584" cy="4612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F1C86CE-DB20-4055-9015-239EB7C83121}"/>
              </a:ext>
            </a:extLst>
          </p:cNvPr>
          <p:cNvSpPr txBox="1"/>
          <p:nvPr/>
        </p:nvSpPr>
        <p:spPr>
          <a:xfrm>
            <a:off x="6594438" y="4572000"/>
            <a:ext cx="1441524" cy="341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End View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1FCE139-7307-4728-8101-26A5F88F646D}"/>
              </a:ext>
            </a:extLst>
          </p:cNvPr>
          <p:cNvCxnSpPr>
            <a:stCxn id="8" idx="1"/>
          </p:cNvCxnSpPr>
          <p:nvPr/>
        </p:nvCxnSpPr>
        <p:spPr>
          <a:xfrm flipH="1" flipV="1">
            <a:off x="5185186" y="4432151"/>
            <a:ext cx="1409252" cy="310665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88672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9A16A-548D-42E9-83BF-F1907D388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Maintenance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84C7E-E6FF-4988-94CD-B2FD5B64B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219200"/>
            <a:ext cx="11369809" cy="4337338"/>
          </a:xfrm>
        </p:spPr>
        <p:txBody>
          <a:bodyPr/>
          <a:lstStyle/>
          <a:p>
            <a:r>
              <a:rPr lang="en-US" dirty="0"/>
              <a:t>13.8kV/4160v/480v Distribution Switchgear;  4 year cycle</a:t>
            </a:r>
          </a:p>
          <a:p>
            <a:r>
              <a:rPr lang="en-US" dirty="0"/>
              <a:t>13.8kV Manual switches – Every 4 years but some operational areas are problematic- Heater circuits verified quarterly by ammeter or thermal imaging</a:t>
            </a:r>
          </a:p>
          <a:p>
            <a:r>
              <a:rPr lang="en-US" dirty="0"/>
              <a:t>13.8kV Motor-operated switches – Annual pm- Heater circuits verified quarterly by ammeter or thermal imaging</a:t>
            </a:r>
          </a:p>
          <a:p>
            <a:r>
              <a:rPr lang="en-US" dirty="0"/>
              <a:t>Transformers ;  Annual Dissolved Gas Analysis (DGA)</a:t>
            </a:r>
          </a:p>
          <a:p>
            <a:r>
              <a:rPr lang="en-US" dirty="0"/>
              <a:t>Generators; Monthly, Annual, Tri-Annual</a:t>
            </a:r>
          </a:p>
          <a:p>
            <a:r>
              <a:rPr lang="en-US" dirty="0"/>
              <a:t>ATS units;  Annually</a:t>
            </a:r>
          </a:p>
          <a:p>
            <a:r>
              <a:rPr lang="en-US" dirty="0"/>
              <a:t>UPS units; Annually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5688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3723B-4158-47F8-AB10-468D7A227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Spares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D3616-D87F-4E2E-95C9-BB55BF9AE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88" y="1282850"/>
            <a:ext cx="11369809" cy="4047778"/>
          </a:xfrm>
        </p:spPr>
        <p:txBody>
          <a:bodyPr/>
          <a:lstStyle/>
          <a:p>
            <a:r>
              <a:rPr lang="en-US" dirty="0"/>
              <a:t>13.8kV motor-operated switches; 2 original styles;</a:t>
            </a:r>
          </a:p>
          <a:p>
            <a:r>
              <a:rPr lang="en-US" dirty="0"/>
              <a:t>13.8kV manual switches; 2 </a:t>
            </a:r>
            <a:r>
              <a:rPr lang="en-US"/>
              <a:t>original styles; </a:t>
            </a:r>
            <a:endParaRPr lang="en-US" dirty="0"/>
          </a:p>
          <a:p>
            <a:r>
              <a:rPr lang="en-US" dirty="0"/>
              <a:t>Two S&amp;C switches ($90K each) are on order, may be used in any of the above configurations</a:t>
            </a:r>
          </a:p>
          <a:p>
            <a:r>
              <a:rPr lang="en-US" dirty="0"/>
              <a:t>Transformers;  Have two 13.8kV/4160 transformers and one 13.8kV/480 transformer on site; one 13.8kV/185v transformer for the main ring dipole (MRD)</a:t>
            </a:r>
          </a:p>
          <a:p>
            <a:pPr lvl="1"/>
            <a:r>
              <a:rPr lang="en-US" dirty="0"/>
              <a:t>Recommend providing funding for 3 more spare transformers; Two 13.8kV/480, 2500KVA and One 13.8kV/4160, 5000KVA, $300K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4577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133D4-2CD3-41B2-A3BF-9780CC293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Upgrades and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E8A30-3C86-4B43-A76A-6F636F55B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13.8kV Switches; Evaluating different switch options for replacement of original vendor supplied switches</a:t>
            </a:r>
          </a:p>
          <a:p>
            <a:pPr lvl="1"/>
            <a:r>
              <a:rPr lang="en-US" dirty="0"/>
              <a:t>Costs ($25K to 90K);  52 total switches (34 manually operated, 18 motor-operated)</a:t>
            </a:r>
          </a:p>
          <a:p>
            <a:pPr lvl="1"/>
            <a:r>
              <a:rPr lang="en-US" dirty="0"/>
              <a:t>Physical construction- Conduit stub-ups; transformer transition; size of concrete pad</a:t>
            </a:r>
          </a:p>
          <a:p>
            <a:pPr lvl="1"/>
            <a:r>
              <a:rPr lang="en-US" dirty="0"/>
              <a:t>Operational considerations (motor-operated (remote)/ manual)</a:t>
            </a:r>
          </a:p>
          <a:p>
            <a:pPr lvl="1"/>
            <a:r>
              <a:rPr lang="en-US" dirty="0"/>
              <a:t>Recommend funding for a phased approach to replace all 18 motor-operated switches and evaluate critical manual switches for replacement (i.e., Central Utilities)</a:t>
            </a:r>
          </a:p>
          <a:p>
            <a:pPr marL="346075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346075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3268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0710B-2071-4421-9868-D352FCD1A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929485"/>
          </a:xfrm>
        </p:spPr>
        <p:txBody>
          <a:bodyPr/>
          <a:lstStyle/>
          <a:p>
            <a:r>
              <a:rPr lang="en-US" dirty="0"/>
              <a:t>Upgrades and Improvements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A9A503-279B-4390-BA62-BB3C716FEC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260" y="2336464"/>
            <a:ext cx="6104659" cy="4048125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70F341-B0B2-44CC-9443-A8D5E76A7A93}"/>
              </a:ext>
            </a:extLst>
          </p:cNvPr>
          <p:cNvSpPr/>
          <p:nvPr/>
        </p:nvSpPr>
        <p:spPr>
          <a:xfrm>
            <a:off x="774551" y="1249525"/>
            <a:ext cx="9854003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0188" lvl="0" indent="-230188">
              <a:lnSpc>
                <a:spcPct val="90000"/>
              </a:lnSpc>
              <a:spcBef>
                <a:spcPts val="1400"/>
              </a:spcBef>
              <a:buClr>
                <a:srgbClr val="1E7640"/>
              </a:buClr>
              <a:buFont typeface="Arial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S&amp;C Switch ($90K) – 1 installed at BP-SS1 Conventional Substation (3 of 9 switch failures at this location)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3A218C-4CCE-48F0-8071-5D49CED1D6A3}"/>
              </a:ext>
            </a:extLst>
          </p:cNvPr>
          <p:cNvSpPr txBox="1"/>
          <p:nvPr/>
        </p:nvSpPr>
        <p:spPr>
          <a:xfrm>
            <a:off x="5787614" y="3130475"/>
            <a:ext cx="2291379" cy="8402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13.8kV switch enclosed in SF6 Tank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C7F9F9D-FAB5-4E1C-8861-7C4FBCC3CD46}"/>
              </a:ext>
            </a:extLst>
          </p:cNvPr>
          <p:cNvCxnSpPr>
            <a:stCxn id="7" idx="2"/>
          </p:cNvCxnSpPr>
          <p:nvPr/>
        </p:nvCxnSpPr>
        <p:spPr>
          <a:xfrm flipH="1">
            <a:off x="5228216" y="3970705"/>
            <a:ext cx="1705088" cy="9025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B75C9AE-9313-4BB4-B643-0AD89D547BD4}"/>
              </a:ext>
            </a:extLst>
          </p:cNvPr>
          <p:cNvSpPr txBox="1"/>
          <p:nvPr/>
        </p:nvSpPr>
        <p:spPr>
          <a:xfrm>
            <a:off x="2936838" y="3571539"/>
            <a:ext cx="2151529" cy="341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BP-SS1 Substation</a:t>
            </a:r>
          </a:p>
        </p:txBody>
      </p:sp>
    </p:spTree>
    <p:extLst>
      <p:ext uri="{BB962C8B-B14F-4D97-AF65-F5344CB8AC3E}">
        <p14:creationId xmlns:p14="http://schemas.microsoft.com/office/powerpoint/2010/main" val="17560737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E1935-25EB-4F39-A81C-CC7B23A45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Upgrades and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447A4-2FFF-4580-9752-880A5B0A8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246909"/>
            <a:ext cx="11369809" cy="4309629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C23016-DA7A-4B27-BD7C-0DF3FD7571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520" y="1452139"/>
            <a:ext cx="7105711" cy="41589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7CB521-EB60-4DC9-80DA-7E44D49F44C8}"/>
              </a:ext>
            </a:extLst>
          </p:cNvPr>
          <p:cNvSpPr txBox="1"/>
          <p:nvPr/>
        </p:nvSpPr>
        <p:spPr>
          <a:xfrm>
            <a:off x="2872292" y="2829261"/>
            <a:ext cx="2226833" cy="341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BP-SS1 Substation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DB3017-940B-49C8-91EB-FEAE36991B48}"/>
              </a:ext>
            </a:extLst>
          </p:cNvPr>
          <p:cNvSpPr txBox="1"/>
          <p:nvPr/>
        </p:nvSpPr>
        <p:spPr>
          <a:xfrm>
            <a:off x="710005" y="4830184"/>
            <a:ext cx="1656677" cy="5909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Concrete Pad Extension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9CFDC90-2DF4-42CF-99D0-AE66CAE2F763}"/>
              </a:ext>
            </a:extLst>
          </p:cNvPr>
          <p:cNvCxnSpPr/>
          <p:nvPr/>
        </p:nvCxnSpPr>
        <p:spPr>
          <a:xfrm>
            <a:off x="2479520" y="5109882"/>
            <a:ext cx="973685" cy="7530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29313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F31A8-3617-4976-8822-909A18DC0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Upgrades and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3DB4C-0BCA-4B45-AAEB-54427E4B60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13.8kV Bus Faults: Evaluated a Partial Discharge Monitoring System to be installed on both outdoor 161kV/13.8kV transformer bus secondaries</a:t>
            </a:r>
          </a:p>
          <a:p>
            <a:pPr lvl="1"/>
            <a:r>
              <a:rPr lang="en-US" dirty="0"/>
              <a:t>The system analyzes RF signals emitted by partial discharge </a:t>
            </a:r>
            <a:r>
              <a:rPr lang="en-US"/>
              <a:t>pulses; the </a:t>
            </a:r>
            <a:r>
              <a:rPr lang="en-US" dirty="0"/>
              <a:t>pulse quantity and magnitude are analyzed over time to determine insulation problems, poor electrical connections, and surface tracking </a:t>
            </a:r>
          </a:p>
          <a:p>
            <a:pPr lvl="1"/>
            <a:r>
              <a:rPr lang="en-US" dirty="0"/>
              <a:t>Recommend full funding for this project; $122K</a:t>
            </a:r>
          </a:p>
        </p:txBody>
      </p:sp>
    </p:spTree>
    <p:extLst>
      <p:ext uri="{BB962C8B-B14F-4D97-AF65-F5344CB8AC3E}">
        <p14:creationId xmlns:p14="http://schemas.microsoft.com/office/powerpoint/2010/main" val="19778167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0FDE1-9D5D-4F48-9C6A-B97FF8883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Upgrades and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9FD87-2A88-429F-A6D0-081D36FCB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88" y="1070264"/>
            <a:ext cx="11369809" cy="4288847"/>
          </a:xfrm>
        </p:spPr>
        <p:txBody>
          <a:bodyPr/>
          <a:lstStyle/>
          <a:p>
            <a:r>
              <a:rPr lang="en-US" dirty="0"/>
              <a:t>UPS replacement – 7 remaining model 9330 UPS units are reaching the end of service life- 1 on order to replace the Front End 9330 UPS; 2 have failed and been replaced with newer model</a:t>
            </a:r>
          </a:p>
          <a:p>
            <a:pPr lvl="1"/>
            <a:r>
              <a:rPr lang="en-US" dirty="0"/>
              <a:t>Recommend a phased approach to replace 6 outdated UPS units, approximately $35K each</a:t>
            </a:r>
          </a:p>
          <a:p>
            <a:r>
              <a:rPr lang="en-US" dirty="0"/>
              <a:t>Metering Upgrade – Based on technical direction set by ORNL Electrical Utilities organization- Based on Schneider Electric’s ION architecture (vs. Eaton Electrical’s PowerNet)</a:t>
            </a:r>
          </a:p>
          <a:p>
            <a:pPr lvl="1"/>
            <a:r>
              <a:rPr lang="en-US" dirty="0"/>
              <a:t>Install new metering in 13.8kV Switchgear, all conventional substations (including main and distribution breakers), connect all UPS units and generator units, and in the 17 modulator substation secondaries</a:t>
            </a:r>
          </a:p>
          <a:p>
            <a:pPr lvl="1"/>
            <a:r>
              <a:rPr lang="en-US" dirty="0"/>
              <a:t>Recommend a phased approach to funding this approximately $1.8 Million project</a:t>
            </a:r>
          </a:p>
        </p:txBody>
      </p:sp>
    </p:spTree>
    <p:extLst>
      <p:ext uri="{BB962C8B-B14F-4D97-AF65-F5344CB8AC3E}">
        <p14:creationId xmlns:p14="http://schemas.microsoft.com/office/powerpoint/2010/main" val="1828217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FF33A-1A5F-441E-9E59-FE23507C3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04" y="320040"/>
            <a:ext cx="11501908" cy="510909"/>
          </a:xfrm>
        </p:spPr>
        <p:txBody>
          <a:bodyPr/>
          <a:lstStyle/>
          <a:p>
            <a:r>
              <a:rPr lang="en-US" dirty="0"/>
              <a:t>161kV/13.8kV System One-Line Diagram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99EA3D-D1DE-4A50-BC09-3AA39AE5D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0" y="830949"/>
            <a:ext cx="9399332" cy="545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8155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7038A-C902-4F1E-AA3C-BC4571A3E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Summary of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C08CE-D960-445A-B051-6D8AD4996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88" y="1156335"/>
            <a:ext cx="11369809" cy="4047778"/>
          </a:xfrm>
        </p:spPr>
        <p:txBody>
          <a:bodyPr/>
          <a:lstStyle/>
          <a:p>
            <a:r>
              <a:rPr lang="en-US" dirty="0"/>
              <a:t>Funding for 3 more spare transformers; Two 13.8kV/480, 2500KVA and One 13.8kV/4160, 5000KVA, $300K total</a:t>
            </a:r>
          </a:p>
          <a:p>
            <a:r>
              <a:rPr lang="en-US" dirty="0"/>
              <a:t>Funding for a phased approach to replace all 18 motor-operated switches and evaluate critical manual switches for replacement (i.e., Central Utilities); $150K initially</a:t>
            </a:r>
          </a:p>
          <a:p>
            <a:r>
              <a:rPr lang="en-US" dirty="0"/>
              <a:t>Funding for the Partial Discharge Monitoring System; $122K total</a:t>
            </a:r>
          </a:p>
          <a:p>
            <a:r>
              <a:rPr lang="en-US" dirty="0"/>
              <a:t>Funding for a phased approach to replace 6 outdated UPS units, approximately $35K each; $70K initially</a:t>
            </a:r>
          </a:p>
          <a:p>
            <a:r>
              <a:rPr lang="en-US" dirty="0"/>
              <a:t>Funding for a phased approach to upgrade the </a:t>
            </a:r>
            <a:r>
              <a:rPr lang="en-US" dirty="0" err="1"/>
              <a:t>PowerNet</a:t>
            </a:r>
            <a:r>
              <a:rPr lang="en-US" dirty="0"/>
              <a:t> metering $1.8 Million project;  $225K initially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483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F1428-19B5-4EA8-92A3-A4F1C7031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Substation One-Line Diagram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49AF70-461E-4F1D-93F7-FE8F911D60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9" y="804788"/>
            <a:ext cx="8924925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62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712CD-7B65-4EE8-8EE7-E16E65914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System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483CE-FF42-4FAA-81DB-3CF3A2C60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086522"/>
            <a:ext cx="11369809" cy="4470017"/>
          </a:xfrm>
        </p:spPr>
        <p:txBody>
          <a:bodyPr/>
          <a:lstStyle/>
          <a:p>
            <a:r>
              <a:rPr lang="en-US" sz="2400" dirty="0"/>
              <a:t>Two 161kV/13.8kV  70 MVA transformers</a:t>
            </a:r>
          </a:p>
          <a:p>
            <a:r>
              <a:rPr lang="en-US" sz="2400" dirty="0"/>
              <a:t>Switch house; Twenty 13.8kV Feeder Breakers, 5 Spares</a:t>
            </a:r>
          </a:p>
          <a:p>
            <a:r>
              <a:rPr lang="en-US" sz="2400" dirty="0"/>
              <a:t>28 Conventional Substations; 13.8kV manual switches (34 total), Transformers (25 oil filled,3 dry type), and distribution switchgears (480v or 4160v)</a:t>
            </a:r>
          </a:p>
          <a:p>
            <a:r>
              <a:rPr lang="en-US" sz="2400" dirty="0"/>
              <a:t>17 Modulator Substations; 13.8kV Motor-operated switches (17 total), Transformers (all dry type) (13.8kV/2100v) </a:t>
            </a:r>
          </a:p>
          <a:p>
            <a:r>
              <a:rPr lang="en-US" sz="2400" dirty="0"/>
              <a:t>Main Ring Dipole Substation; 13.8kV Motor-operated switch, Two 13.8kV Breakers, Two oil-filled 13.8kV/185v transformers</a:t>
            </a:r>
          </a:p>
          <a:p>
            <a:r>
              <a:rPr lang="en-US" sz="2400" dirty="0"/>
              <a:t>13 Generators (40kW – 400kW)</a:t>
            </a:r>
          </a:p>
          <a:p>
            <a:r>
              <a:rPr lang="en-US" sz="2400" dirty="0"/>
              <a:t>18 Automatic Transfer Switches (ATS)</a:t>
            </a:r>
          </a:p>
          <a:p>
            <a:r>
              <a:rPr lang="en-US" sz="2400" dirty="0"/>
              <a:t>14 Uninterruptible Power Supply Systems (UPS)(15kW- 100kW)</a:t>
            </a:r>
          </a:p>
          <a:p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416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858A3-A59F-4817-8ABC-E0C07470C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04" y="320040"/>
            <a:ext cx="11501908" cy="510909"/>
          </a:xfrm>
        </p:spPr>
        <p:txBody>
          <a:bodyPr/>
          <a:lstStyle/>
          <a:p>
            <a:r>
              <a:rPr lang="en-US" dirty="0"/>
              <a:t>System Components – Aerial 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6CCFC5-F87F-42DF-B68F-D532DF1417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48" y="888810"/>
            <a:ext cx="10325528" cy="54622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69BF06-0109-481C-84B4-E94D3D4DAA19}"/>
              </a:ext>
            </a:extLst>
          </p:cNvPr>
          <p:cNvSpPr txBox="1"/>
          <p:nvPr/>
        </p:nvSpPr>
        <p:spPr>
          <a:xfrm>
            <a:off x="7935045" y="2342551"/>
            <a:ext cx="2186843" cy="8402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161kV Lines –ELZA,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Ft. Loudon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C063068-118B-4A51-AC7C-D4F629F27E13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9028467" y="3182781"/>
            <a:ext cx="922357" cy="88361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25F07AF-9D8E-44AA-AED2-D23AD1AD2422}"/>
              </a:ext>
            </a:extLst>
          </p:cNvPr>
          <p:cNvSpPr txBox="1"/>
          <p:nvPr/>
        </p:nvSpPr>
        <p:spPr>
          <a:xfrm>
            <a:off x="7605656" y="5109882"/>
            <a:ext cx="1582300" cy="341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Switchyard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963397-90AB-4FBF-80B5-19B84DFBB611}"/>
              </a:ext>
            </a:extLst>
          </p:cNvPr>
          <p:cNvSpPr txBox="1"/>
          <p:nvPr/>
        </p:nvSpPr>
        <p:spPr>
          <a:xfrm>
            <a:off x="5100520" y="1963442"/>
            <a:ext cx="1710466" cy="5909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161kV/13.8kV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Transformer 1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4B7E573-F458-409E-8964-0F64E0078BB2}"/>
              </a:ext>
            </a:extLst>
          </p:cNvPr>
          <p:cNvCxnSpPr/>
          <p:nvPr/>
        </p:nvCxnSpPr>
        <p:spPr>
          <a:xfrm>
            <a:off x="6094412" y="2554373"/>
            <a:ext cx="693663" cy="130167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82F655C-FD1D-4D0D-8D2C-460491F673EA}"/>
              </a:ext>
            </a:extLst>
          </p:cNvPr>
          <p:cNvSpPr txBox="1"/>
          <p:nvPr/>
        </p:nvSpPr>
        <p:spPr>
          <a:xfrm>
            <a:off x="6094412" y="5593976"/>
            <a:ext cx="1780186" cy="5909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161kV/13.8kV 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Transformer 2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4B362E4-84F0-4E26-84AA-4A502C589772}"/>
              </a:ext>
            </a:extLst>
          </p:cNvPr>
          <p:cNvCxnSpPr>
            <a:cxnSpLocks/>
          </p:cNvCxnSpPr>
          <p:nvPr/>
        </p:nvCxnSpPr>
        <p:spPr>
          <a:xfrm flipH="1" flipV="1">
            <a:off x="6649418" y="4446979"/>
            <a:ext cx="347036" cy="108913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8CEB46E-3455-4A71-B182-B43762693E7A}"/>
              </a:ext>
            </a:extLst>
          </p:cNvPr>
          <p:cNvSpPr txBox="1"/>
          <p:nvPr/>
        </p:nvSpPr>
        <p:spPr>
          <a:xfrm>
            <a:off x="4916245" y="5109882"/>
            <a:ext cx="1549101" cy="341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Switch house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31AFC73-EF2E-42A0-86B7-E7B6713DB792}"/>
              </a:ext>
            </a:extLst>
          </p:cNvPr>
          <p:cNvCxnSpPr>
            <a:cxnSpLocks/>
          </p:cNvCxnSpPr>
          <p:nvPr/>
        </p:nvCxnSpPr>
        <p:spPr>
          <a:xfrm flipV="1">
            <a:off x="5690795" y="4303628"/>
            <a:ext cx="226843" cy="80625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6270FBC-DEEF-4693-A02C-D60DBC00C6C7}"/>
              </a:ext>
            </a:extLst>
          </p:cNvPr>
          <p:cNvCxnSpPr/>
          <p:nvPr/>
        </p:nvCxnSpPr>
        <p:spPr>
          <a:xfrm flipH="1" flipV="1">
            <a:off x="7713233" y="4446979"/>
            <a:ext cx="683573" cy="66290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4D3B508-A7F1-4B35-A880-EE7E2B8050FB}"/>
              </a:ext>
            </a:extLst>
          </p:cNvPr>
          <p:cNvCxnSpPr>
            <a:cxnSpLocks/>
          </p:cNvCxnSpPr>
          <p:nvPr/>
        </p:nvCxnSpPr>
        <p:spPr>
          <a:xfrm>
            <a:off x="9937025" y="4063778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A3F8909-E4D1-4B05-A09D-D2C36C294DEA}"/>
              </a:ext>
            </a:extLst>
          </p:cNvPr>
          <p:cNvCxnSpPr/>
          <p:nvPr/>
        </p:nvCxnSpPr>
        <p:spPr>
          <a:xfrm>
            <a:off x="9004151" y="3149378"/>
            <a:ext cx="183805" cy="129760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038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F5E63-3A7B-4013-8E14-80E924E38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System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1EDAC-2DD1-407D-A8F1-0DC569BCE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113416"/>
            <a:ext cx="11369809" cy="4443122"/>
          </a:xfrm>
        </p:spPr>
        <p:txBody>
          <a:bodyPr/>
          <a:lstStyle/>
          <a:p>
            <a:r>
              <a:rPr lang="en-US" dirty="0"/>
              <a:t>Two 161kV/13.8kV  70MVA Transformers </a:t>
            </a:r>
          </a:p>
          <a:p>
            <a:endParaRPr lang="en-US" dirty="0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D4E838AA-9809-4489-AFD9-448C347274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7369" y="2075734"/>
            <a:ext cx="7070487" cy="4158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F63728-2B43-4FFF-AA2A-86F605BCD372}"/>
              </a:ext>
            </a:extLst>
          </p:cNvPr>
          <p:cNvSpPr txBox="1"/>
          <p:nvPr/>
        </p:nvSpPr>
        <p:spPr>
          <a:xfrm>
            <a:off x="5325035" y="2267174"/>
            <a:ext cx="1791353" cy="3416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13.8kV Bus 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95917B-5B8E-4F38-B0B6-733F4B51EF5B}"/>
              </a:ext>
            </a:extLst>
          </p:cNvPr>
          <p:cNvSpPr txBox="1"/>
          <p:nvPr/>
        </p:nvSpPr>
        <p:spPr>
          <a:xfrm>
            <a:off x="5938221" y="5744584"/>
            <a:ext cx="3248810" cy="341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161kV/13.8kV Transformer 2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7B4979C-2567-43FC-B60D-E1C933F2EBAC}"/>
              </a:ext>
            </a:extLst>
          </p:cNvPr>
          <p:cNvCxnSpPr>
            <a:stCxn id="9" idx="0"/>
          </p:cNvCxnSpPr>
          <p:nvPr/>
        </p:nvCxnSpPr>
        <p:spPr>
          <a:xfrm flipV="1">
            <a:off x="7562626" y="4991548"/>
            <a:ext cx="118334" cy="7530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9C375B9-B946-4EFB-B856-716043A3E0EA}"/>
              </a:ext>
            </a:extLst>
          </p:cNvPr>
          <p:cNvCxnSpPr/>
          <p:nvPr/>
        </p:nvCxnSpPr>
        <p:spPr>
          <a:xfrm flipH="1">
            <a:off x="5938221" y="2624866"/>
            <a:ext cx="301214" cy="1398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E549FE0-57FB-471A-8A05-6D8548898F0A}"/>
              </a:ext>
            </a:extLst>
          </p:cNvPr>
          <p:cNvSpPr txBox="1"/>
          <p:nvPr/>
        </p:nvSpPr>
        <p:spPr>
          <a:xfrm>
            <a:off x="3431689" y="3270355"/>
            <a:ext cx="1581375" cy="3416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13.8kV Bus A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09C6F33-2F9D-45A3-B870-E3D06E8D32B6}"/>
              </a:ext>
            </a:extLst>
          </p:cNvPr>
          <p:cNvCxnSpPr>
            <a:stCxn id="16" idx="2"/>
          </p:cNvCxnSpPr>
          <p:nvPr/>
        </p:nvCxnSpPr>
        <p:spPr>
          <a:xfrm flipH="1">
            <a:off x="3851238" y="3611987"/>
            <a:ext cx="371139" cy="4221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73BA393-D784-4F0F-A5E8-354C4FDA1449}"/>
              </a:ext>
            </a:extLst>
          </p:cNvPr>
          <p:cNvSpPr txBox="1"/>
          <p:nvPr/>
        </p:nvSpPr>
        <p:spPr>
          <a:xfrm>
            <a:off x="2412402" y="4825581"/>
            <a:ext cx="3248810" cy="341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161kV/13.8kV Transformer 1 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B9C752B-951B-449C-A549-E8D136A93130}"/>
              </a:ext>
            </a:extLst>
          </p:cNvPr>
          <p:cNvCxnSpPr>
            <a:stCxn id="22" idx="0"/>
          </p:cNvCxnSpPr>
          <p:nvPr/>
        </p:nvCxnSpPr>
        <p:spPr>
          <a:xfrm flipV="1">
            <a:off x="4036807" y="4413446"/>
            <a:ext cx="427617" cy="4121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8182FE6-B9FD-412B-A831-BB9634FD05EB}"/>
              </a:ext>
            </a:extLst>
          </p:cNvPr>
          <p:cNvSpPr txBox="1"/>
          <p:nvPr/>
        </p:nvSpPr>
        <p:spPr>
          <a:xfrm>
            <a:off x="8767482" y="3012141"/>
            <a:ext cx="1734694" cy="341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161kV line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64E0D93-BCCB-45B6-877B-045D0E746A56}"/>
              </a:ext>
            </a:extLst>
          </p:cNvPr>
          <p:cNvCxnSpPr>
            <a:stCxn id="25" idx="0"/>
          </p:cNvCxnSpPr>
          <p:nvPr/>
        </p:nvCxnSpPr>
        <p:spPr>
          <a:xfrm flipH="1" flipV="1">
            <a:off x="8670664" y="2377440"/>
            <a:ext cx="964165" cy="6347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50AA42C-60B8-44A7-B3B7-6B3A0C9A4C66}"/>
              </a:ext>
            </a:extLst>
          </p:cNvPr>
          <p:cNvSpPr txBox="1"/>
          <p:nvPr/>
        </p:nvSpPr>
        <p:spPr>
          <a:xfrm>
            <a:off x="9466117" y="4413446"/>
            <a:ext cx="1839191" cy="3416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Failures</a:t>
            </a:r>
          </a:p>
        </p:txBody>
      </p:sp>
    </p:spTree>
    <p:extLst>
      <p:ext uri="{BB962C8B-B14F-4D97-AF65-F5344CB8AC3E}">
        <p14:creationId xmlns:p14="http://schemas.microsoft.com/office/powerpoint/2010/main" val="917670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C9554-37AF-4794-8B10-BB76BFAE8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System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4A70D-ECFF-4E7C-BA8C-2CFE667B5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901413"/>
            <a:ext cx="11369809" cy="4655125"/>
          </a:xfrm>
        </p:spPr>
        <p:txBody>
          <a:bodyPr/>
          <a:lstStyle/>
          <a:p>
            <a:r>
              <a:rPr lang="en-US" dirty="0"/>
              <a:t>13.8kV Switch house; Bus A; 15 breakers (3 are for future use); Bus B; 10 breakers (2 are for future use)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6FCBDD-7257-4FEA-A5EF-D88BBD069E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437" y="1808018"/>
            <a:ext cx="7931150" cy="4469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ED5F17-D956-4FC7-BFCA-7DC8C53A4F9F}"/>
              </a:ext>
            </a:extLst>
          </p:cNvPr>
          <p:cNvSpPr txBox="1"/>
          <p:nvPr/>
        </p:nvSpPr>
        <p:spPr>
          <a:xfrm>
            <a:off x="6373813" y="5956588"/>
            <a:ext cx="2295525" cy="341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Main Breaker Bus 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BB73E1-3742-4D5E-B0F1-F8C9C9BA52FD}"/>
              </a:ext>
            </a:extLst>
          </p:cNvPr>
          <p:cNvSpPr txBox="1"/>
          <p:nvPr/>
        </p:nvSpPr>
        <p:spPr>
          <a:xfrm>
            <a:off x="2152651" y="4905375"/>
            <a:ext cx="1752600" cy="8402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2 Bus Tie Breakers-Normally Open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42CD745-26C0-45D4-9D92-AA843C16A45F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3028951" y="4563743"/>
            <a:ext cx="670213" cy="341632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C603540-BCCF-4699-983C-E1FAC22A05A3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7521576" y="5556538"/>
            <a:ext cx="766762" cy="400049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E893658-DC84-447F-B877-56764CC046DC}"/>
              </a:ext>
            </a:extLst>
          </p:cNvPr>
          <p:cNvSpPr txBox="1"/>
          <p:nvPr/>
        </p:nvSpPr>
        <p:spPr>
          <a:xfrm>
            <a:off x="3905250" y="5686425"/>
            <a:ext cx="1752600" cy="5909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Bus B Feeder Breakers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C9A023C-A5B7-43D2-8C79-CFBC3E890B9C}"/>
              </a:ext>
            </a:extLst>
          </p:cNvPr>
          <p:cNvCxnSpPr>
            <a:cxnSpLocks/>
          </p:cNvCxnSpPr>
          <p:nvPr/>
        </p:nvCxnSpPr>
        <p:spPr>
          <a:xfrm flipV="1">
            <a:off x="4819650" y="5008418"/>
            <a:ext cx="687532" cy="678008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388F563-E010-43C2-920A-C543D7E62AEE}"/>
              </a:ext>
            </a:extLst>
          </p:cNvPr>
          <p:cNvSpPr txBox="1"/>
          <p:nvPr/>
        </p:nvSpPr>
        <p:spPr>
          <a:xfrm>
            <a:off x="1962150" y="4533900"/>
            <a:ext cx="962025" cy="341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Bus A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BFF6B73-BF44-438A-85C5-2535E843FD85}"/>
              </a:ext>
            </a:extLst>
          </p:cNvPr>
          <p:cNvCxnSpPr>
            <a:cxnSpLocks/>
          </p:cNvCxnSpPr>
          <p:nvPr/>
        </p:nvCxnSpPr>
        <p:spPr>
          <a:xfrm flipV="1">
            <a:off x="2409825" y="4270664"/>
            <a:ext cx="295275" cy="26323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CCD80A3-37E4-4CC7-818A-E3802D50777F}"/>
              </a:ext>
            </a:extLst>
          </p:cNvPr>
          <p:cNvSpPr txBox="1"/>
          <p:nvPr/>
        </p:nvSpPr>
        <p:spPr>
          <a:xfrm>
            <a:off x="6498432" y="4485260"/>
            <a:ext cx="1392238" cy="8402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FP 5000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Protective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Relays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112DBBF-CF1C-4D20-A53E-AF9DA2953CD1}"/>
              </a:ext>
            </a:extLst>
          </p:cNvPr>
          <p:cNvCxnSpPr>
            <a:cxnSpLocks/>
          </p:cNvCxnSpPr>
          <p:nvPr/>
        </p:nvCxnSpPr>
        <p:spPr>
          <a:xfrm flipV="1">
            <a:off x="3038475" y="4533900"/>
            <a:ext cx="535998" cy="371476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8D20CF1-8E6A-4036-A1FB-E88B56115637}"/>
              </a:ext>
            </a:extLst>
          </p:cNvPr>
          <p:cNvCxnSpPr>
            <a:cxnSpLocks/>
            <a:stCxn id="21" idx="0"/>
          </p:cNvCxnSpPr>
          <p:nvPr/>
        </p:nvCxnSpPr>
        <p:spPr>
          <a:xfrm flipH="1" flipV="1">
            <a:off x="6899276" y="3645030"/>
            <a:ext cx="295275" cy="84023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025614F-C358-4E4B-ABCC-0E3A83142276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7194551" y="3645030"/>
            <a:ext cx="1474787" cy="84023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3E8EE11-352D-4885-86E0-0B7549767F2B}"/>
              </a:ext>
            </a:extLst>
          </p:cNvPr>
          <p:cNvSpPr txBox="1"/>
          <p:nvPr/>
        </p:nvSpPr>
        <p:spPr>
          <a:xfrm>
            <a:off x="9790111" y="4563743"/>
            <a:ext cx="2230384" cy="3416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Metering Upgrade</a:t>
            </a:r>
          </a:p>
        </p:txBody>
      </p:sp>
    </p:spTree>
    <p:extLst>
      <p:ext uri="{BB962C8B-B14F-4D97-AF65-F5344CB8AC3E}">
        <p14:creationId xmlns:p14="http://schemas.microsoft.com/office/powerpoint/2010/main" val="4172519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3F7EC-4229-4028-A80E-E79F1E53F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System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843688-9977-45F9-9DDD-D8F36C6F3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971550"/>
            <a:ext cx="11369809" cy="4584988"/>
          </a:xfrm>
        </p:spPr>
        <p:txBody>
          <a:bodyPr/>
          <a:lstStyle/>
          <a:p>
            <a:r>
              <a:rPr lang="en-US" dirty="0"/>
              <a:t>28 Conventional Substations; 13.8kV manual switches(34 total), Transformers (25 oil-filled, 3 dry type); Switchgears (480v or 4160v)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C65E52-F044-4C22-928C-D266BAD2EA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2076449"/>
            <a:ext cx="6979856" cy="42957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93682B-021E-4AE1-B60D-EFA4FFF6A777}"/>
              </a:ext>
            </a:extLst>
          </p:cNvPr>
          <p:cNvSpPr txBox="1"/>
          <p:nvPr/>
        </p:nvSpPr>
        <p:spPr>
          <a:xfrm>
            <a:off x="7726002" y="2491239"/>
            <a:ext cx="1724025" cy="8402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480 v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Distribution Switchgear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DBA8216-AC9E-4045-9627-E4A7402E463C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8588015" y="3331469"/>
            <a:ext cx="0" cy="827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F8DFBDD-0C23-489E-A304-554051BCE943}"/>
              </a:ext>
            </a:extLst>
          </p:cNvPr>
          <p:cNvSpPr txBox="1"/>
          <p:nvPr/>
        </p:nvSpPr>
        <p:spPr>
          <a:xfrm>
            <a:off x="2724150" y="5381625"/>
            <a:ext cx="1704975" cy="5909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13.8kV manual switch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AF7ADD3-EB88-447E-A912-D08C5925CE5C}"/>
              </a:ext>
            </a:extLst>
          </p:cNvPr>
          <p:cNvCxnSpPr>
            <a:stCxn id="13" idx="0"/>
          </p:cNvCxnSpPr>
          <p:nvPr/>
        </p:nvCxnSpPr>
        <p:spPr>
          <a:xfrm flipV="1">
            <a:off x="3576638" y="5067301"/>
            <a:ext cx="223837" cy="3143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1CDE7D8-EBF9-43E9-A92C-1868A2376FFD}"/>
              </a:ext>
            </a:extLst>
          </p:cNvPr>
          <p:cNvSpPr txBox="1"/>
          <p:nvPr/>
        </p:nvSpPr>
        <p:spPr>
          <a:xfrm>
            <a:off x="6138536" y="2160572"/>
            <a:ext cx="1504938" cy="5909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13.8kV/480v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Transformer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E51D82B-6FED-4DF8-A355-A4FBD8C34534}"/>
              </a:ext>
            </a:extLst>
          </p:cNvPr>
          <p:cNvCxnSpPr/>
          <p:nvPr/>
        </p:nvCxnSpPr>
        <p:spPr>
          <a:xfrm flipH="1">
            <a:off x="6286500" y="2780078"/>
            <a:ext cx="600075" cy="8899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53C9AF9-13EF-4583-B5B9-0D1F974AFF00}"/>
              </a:ext>
            </a:extLst>
          </p:cNvPr>
          <p:cNvSpPr txBox="1"/>
          <p:nvPr/>
        </p:nvSpPr>
        <p:spPr>
          <a:xfrm>
            <a:off x="978946" y="3926541"/>
            <a:ext cx="1452282" cy="5909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KL-SS2 Substation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8208078-92A5-4176-B101-D5A71B7CB85C}"/>
              </a:ext>
            </a:extLst>
          </p:cNvPr>
          <p:cNvCxnSpPr>
            <a:stCxn id="7" idx="2"/>
          </p:cNvCxnSpPr>
          <p:nvPr/>
        </p:nvCxnSpPr>
        <p:spPr>
          <a:xfrm flipH="1">
            <a:off x="8380207" y="3331469"/>
            <a:ext cx="207808" cy="24007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6D7C626-1FC4-4E57-9A5E-107A6EEF2CD0}"/>
              </a:ext>
            </a:extLst>
          </p:cNvPr>
          <p:cNvSpPr txBox="1"/>
          <p:nvPr/>
        </p:nvSpPr>
        <p:spPr>
          <a:xfrm>
            <a:off x="9840191" y="4517472"/>
            <a:ext cx="1517073" cy="3416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Failures</a:t>
            </a:r>
          </a:p>
        </p:txBody>
      </p:sp>
    </p:spTree>
    <p:extLst>
      <p:ext uri="{BB962C8B-B14F-4D97-AF65-F5344CB8AC3E}">
        <p14:creationId xmlns:p14="http://schemas.microsoft.com/office/powerpoint/2010/main" val="2449452108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50EC660-24D0-43A0-AE5E-E274115E726B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CBB6CFE-4507-4B02-9220-33DC2E0B46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9E20559-B232-4371-8690-E3D8007EDB8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Presentations (Wide Screen)</Template>
  <TotalTime>31053</TotalTime>
  <Words>1489</Words>
  <Application>Microsoft Office PowerPoint</Application>
  <PresentationFormat>Custom</PresentationFormat>
  <Paragraphs>190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Arial Black</vt:lpstr>
      <vt:lpstr>Arial Narrow</vt:lpstr>
      <vt:lpstr>Calibri</vt:lpstr>
      <vt:lpstr>Presentations (Wide Screen)</vt:lpstr>
      <vt:lpstr>AC Power Distribution</vt:lpstr>
      <vt:lpstr>Outline</vt:lpstr>
      <vt:lpstr>161kV/13.8kV System One-Line Diagram</vt:lpstr>
      <vt:lpstr>Conventional Substation One-Line Diagram</vt:lpstr>
      <vt:lpstr>System Components</vt:lpstr>
      <vt:lpstr>System Components – Aerial View</vt:lpstr>
      <vt:lpstr>System Components</vt:lpstr>
      <vt:lpstr>System Components</vt:lpstr>
      <vt:lpstr>System Components</vt:lpstr>
      <vt:lpstr>System Components</vt:lpstr>
      <vt:lpstr>System Components</vt:lpstr>
      <vt:lpstr>System Components</vt:lpstr>
      <vt:lpstr>System Components</vt:lpstr>
      <vt:lpstr>System Components</vt:lpstr>
      <vt:lpstr>Metering System</vt:lpstr>
      <vt:lpstr>Metering System-EPICS Screenshot </vt:lpstr>
      <vt:lpstr>Power Usage/Cost; PPU Estimate </vt:lpstr>
      <vt:lpstr>Challenges and Associated Beam Downtime</vt:lpstr>
      <vt:lpstr>Challenges and Associated Beam Downtime</vt:lpstr>
      <vt:lpstr>13.8kV Motor-Operated Switch failures- 4 total, all fuse related</vt:lpstr>
      <vt:lpstr>13.8kV Manual Switch failures- 5 total; 2 by rodent, 3 by moisture</vt:lpstr>
      <vt:lpstr>13.8kV Bus Failures- 2 total- One each Bus A and Bus B, both moisture related</vt:lpstr>
      <vt:lpstr>Maintenance</vt:lpstr>
      <vt:lpstr>Spares</vt:lpstr>
      <vt:lpstr>Upgrades and Improvements</vt:lpstr>
      <vt:lpstr>Upgrades and Improvements </vt:lpstr>
      <vt:lpstr>Upgrades and Improvements</vt:lpstr>
      <vt:lpstr>Upgrades and Improvements</vt:lpstr>
      <vt:lpstr>Upgrades and Improvements</vt:lpstr>
      <vt:lpstr>Summary of Recommendations</vt:lpstr>
    </vt:vector>
  </TitlesOfParts>
  <Manager/>
  <Company>ORNL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Norris, Kevin Paul</dc:creator>
  <cp:keywords/>
  <dc:description/>
  <cp:lastModifiedBy>Woody, Angela E.</cp:lastModifiedBy>
  <cp:revision>259</cp:revision>
  <cp:lastPrinted>2018-05-16T16:36:05Z</cp:lastPrinted>
  <dcterms:created xsi:type="dcterms:W3CDTF">2015-03-03T13:47:39Z</dcterms:created>
  <dcterms:modified xsi:type="dcterms:W3CDTF">2018-05-16T16:40:54Z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