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Lst>
  <p:notesMasterIdLst>
    <p:notesMasterId r:id="rId63"/>
  </p:notesMasterIdLst>
  <p:sldIdLst>
    <p:sldId id="256" r:id="rId5"/>
    <p:sldId id="394" r:id="rId6"/>
    <p:sldId id="343" r:id="rId7"/>
    <p:sldId id="409" r:id="rId8"/>
    <p:sldId id="407" r:id="rId9"/>
    <p:sldId id="396" r:id="rId10"/>
    <p:sldId id="408" r:id="rId11"/>
    <p:sldId id="340" r:id="rId12"/>
    <p:sldId id="410" r:id="rId13"/>
    <p:sldId id="411" r:id="rId14"/>
    <p:sldId id="399" r:id="rId15"/>
    <p:sldId id="363" r:id="rId16"/>
    <p:sldId id="405" r:id="rId17"/>
    <p:sldId id="365" r:id="rId18"/>
    <p:sldId id="417" r:id="rId19"/>
    <p:sldId id="418" r:id="rId20"/>
    <p:sldId id="419" r:id="rId21"/>
    <p:sldId id="420" r:id="rId22"/>
    <p:sldId id="400" r:id="rId23"/>
    <p:sldId id="421" r:id="rId24"/>
    <p:sldId id="422" r:id="rId25"/>
    <p:sldId id="423" r:id="rId26"/>
    <p:sldId id="404" r:id="rId27"/>
    <p:sldId id="376" r:id="rId28"/>
    <p:sldId id="406"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348" r:id="rId50"/>
    <p:sldId id="413" r:id="rId51"/>
    <p:sldId id="412" r:id="rId52"/>
    <p:sldId id="371" r:id="rId53"/>
    <p:sldId id="414" r:id="rId54"/>
    <p:sldId id="415" r:id="rId55"/>
    <p:sldId id="416" r:id="rId56"/>
    <p:sldId id="379" r:id="rId57"/>
    <p:sldId id="424" r:id="rId58"/>
    <p:sldId id="328" r:id="rId59"/>
    <p:sldId id="445" r:id="rId60"/>
    <p:sldId id="345" r:id="rId61"/>
    <p:sldId id="383"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CC99"/>
    <a:srgbClr val="99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5" autoAdjust="0"/>
    <p:restoredTop sz="97420" autoAdjust="0"/>
  </p:normalViewPr>
  <p:slideViewPr>
    <p:cSldViewPr showGuides="1">
      <p:cViewPr varScale="1">
        <p:scale>
          <a:sx n="124" d="100"/>
          <a:sy n="124" d="100"/>
        </p:scale>
        <p:origin x="990" y="102"/>
      </p:cViewPr>
      <p:guideLst>
        <p:guide orient="horz" pos="2160"/>
        <p:guide pos="2880"/>
      </p:guideLst>
    </p:cSldViewPr>
  </p:slideViewPr>
  <p:notesTextViewPr>
    <p:cViewPr>
      <p:scale>
        <a:sx n="1" d="1"/>
        <a:sy n="1" d="1"/>
      </p:scale>
      <p:origin x="0" y="0"/>
    </p:cViewPr>
  </p:notesTextViewPr>
  <p:sorterViewPr>
    <p:cViewPr>
      <p:scale>
        <a:sx n="171" d="100"/>
        <a:sy n="17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E285DEF-DFEF-4659-982E-D17CDC16F834}" type="datetimeFigureOut">
              <a:rPr lang="en-US" smtClean="0"/>
              <a:t>5/17/2018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BFF9EB1-B1BE-4D26-A2B3-5AF8E93C191E}" type="slidenum">
              <a:rPr lang="en-US" smtClean="0"/>
              <a:t>‹#›</a:t>
            </a:fld>
            <a:endParaRPr lang="en-US" dirty="0"/>
          </a:p>
        </p:txBody>
      </p:sp>
    </p:spTree>
    <p:extLst>
      <p:ext uri="{BB962C8B-B14F-4D97-AF65-F5344CB8AC3E}">
        <p14:creationId xmlns:p14="http://schemas.microsoft.com/office/powerpoint/2010/main" val="102329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F9EB1-B1BE-4D26-A2B3-5AF8E93C191E}" type="slidenum">
              <a:rPr lang="en-US" smtClean="0"/>
              <a:t>26</a:t>
            </a:fld>
            <a:endParaRPr lang="en-US" dirty="0"/>
          </a:p>
        </p:txBody>
      </p:sp>
    </p:spTree>
    <p:extLst>
      <p:ext uri="{BB962C8B-B14F-4D97-AF65-F5344CB8AC3E}">
        <p14:creationId xmlns:p14="http://schemas.microsoft.com/office/powerpoint/2010/main" val="585626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6085342" y="0"/>
            <a:ext cx="3071004"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sp>
        <p:nvSpPr>
          <p:cNvPr id="2" name="Title 1"/>
          <p:cNvSpPr>
            <a:spLocks noGrp="1"/>
          </p:cNvSpPr>
          <p:nvPr>
            <p:ph type="ctrTitle"/>
          </p:nvPr>
        </p:nvSpPr>
        <p:spPr>
          <a:xfrm>
            <a:off x="202278" y="179737"/>
            <a:ext cx="4160172" cy="877163"/>
          </a:xfrm>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227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9432" y="6324600"/>
            <a:ext cx="2019528" cy="3365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3796" y="649494"/>
            <a:ext cx="4648199" cy="4685534"/>
          </a:xfrm>
          <a:prstGeom prst="rect">
            <a:avLst/>
          </a:prstGeom>
        </p:spPr>
      </p:pic>
    </p:spTree>
    <p:extLst>
      <p:ext uri="{BB962C8B-B14F-4D97-AF65-F5344CB8AC3E}">
        <p14:creationId xmlns:p14="http://schemas.microsoft.com/office/powerpoint/2010/main" val="39133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196560" y="1367185"/>
            <a:ext cx="8642640" cy="447193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9572"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8"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066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462314"/>
            <a:ext cx="419252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5948" y="2102076"/>
            <a:ext cx="4192528" cy="3951288"/>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76828"/>
            <a:ext cx="41941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16590"/>
            <a:ext cx="4194175" cy="3951288"/>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3911890" cy="1117600"/>
          </a:xfrm>
        </p:spPr>
        <p:txBody>
          <a:bodyPr/>
          <a:lstStyle/>
          <a:p>
            <a:r>
              <a:rPr lang="en-US"/>
              <a:t>Click to edit Master title style</a:t>
            </a:r>
          </a:p>
        </p:txBody>
      </p:sp>
      <p:sp>
        <p:nvSpPr>
          <p:cNvPr id="3" name="Rectangle 2"/>
          <p:cNvSpPr/>
          <p:nvPr userDrawn="1"/>
        </p:nvSpPr>
        <p:spPr bwMode="auto">
          <a:xfrm>
            <a:off x="6085342" y="0"/>
            <a:ext cx="3071004" cy="6858000"/>
          </a:xfrm>
          <a:prstGeom prst="rect">
            <a:avLst/>
          </a:prstGeom>
          <a:solidFill>
            <a:schemeClr val="bg2"/>
          </a:soli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52" r="1904"/>
          <a:stretch/>
        </p:blipFill>
        <p:spPr>
          <a:xfrm>
            <a:off x="6085342" y="65"/>
            <a:ext cx="3071004" cy="6629335"/>
          </a:xfrm>
          <a:prstGeom prst="rect">
            <a:avLst/>
          </a:prstGeom>
        </p:spPr>
      </p:pic>
      <p:cxnSp>
        <p:nvCxnSpPr>
          <p:cNvPr id="7" name="Straight Arrow Connector 6"/>
          <p:cNvCxnSpPr/>
          <p:nvPr userDrawn="1"/>
        </p:nvCxnSpPr>
        <p:spPr>
          <a:xfrm>
            <a:off x="6085342"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201" y="6338371"/>
            <a:ext cx="1329900" cy="316766"/>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177800"/>
            <a:ext cx="8229600" cy="484188"/>
          </a:xfrm>
          <a:prstGeom prst="rect">
            <a:avLst/>
          </a:prstGeom>
          <a:noFill/>
          <a:ln w="9525">
            <a:noFill/>
            <a:miter lim="800000"/>
            <a:headEnd/>
            <a:tailEnd/>
          </a:ln>
        </p:spPr>
        <p:txBody>
          <a:bodyPr/>
          <a:lstStyle>
            <a:lvl1pPr algn="ctr">
              <a:defRPr/>
            </a:lvl1pPr>
          </a:lstStyle>
          <a:p>
            <a:pPr lvl="0"/>
            <a:r>
              <a:rPr lang="en-US"/>
              <a:t>Click to edit Master title style</a:t>
            </a:r>
          </a:p>
        </p:txBody>
      </p:sp>
      <p:sp>
        <p:nvSpPr>
          <p:cNvPr id="5" name="Date Placeholder 7"/>
          <p:cNvSpPr>
            <a:spLocks noGrp="1"/>
          </p:cNvSpPr>
          <p:nvPr>
            <p:ph type="dt" sz="half" idx="10"/>
          </p:nvPr>
        </p:nvSpPr>
        <p:spPr>
          <a:xfrm>
            <a:off x="3505200" y="6602373"/>
            <a:ext cx="2133600" cy="178813"/>
          </a:xfrm>
          <a:prstGeom prst="rect">
            <a:avLst/>
          </a:prstGeom>
        </p:spPr>
        <p:txBody>
          <a:bodyPr/>
          <a:lstStyle>
            <a:lvl1pPr algn="ctr">
              <a:lnSpc>
                <a:spcPct val="90000"/>
              </a:lnSpc>
              <a:defRPr sz="900">
                <a:solidFill>
                  <a:schemeClr val="tx1">
                    <a:tint val="75000"/>
                  </a:schemeClr>
                </a:solidFill>
                <a:latin typeface="Times New Roman" pitchFamily="18" charset="0"/>
                <a:cs typeface="Times New Roman" pitchFamily="18" charset="0"/>
              </a:defRPr>
            </a:lvl1pPr>
          </a:lstStyle>
          <a:p>
            <a:pPr>
              <a:defRPr/>
            </a:pPr>
            <a:fld id="{1E98151F-1DE3-476A-8028-5E7ADDCA83F3}" type="datetime1">
              <a:rPr lang="en-US"/>
              <a:pPr>
                <a:defRPr/>
              </a:pPr>
              <a:t>5/17/2018</a:t>
            </a:fld>
            <a:endParaRPr lang="en-US" dirty="0"/>
          </a:p>
        </p:txBody>
      </p:sp>
    </p:spTree>
    <p:extLst>
      <p:ext uri="{BB962C8B-B14F-4D97-AF65-F5344CB8AC3E}">
        <p14:creationId xmlns:p14="http://schemas.microsoft.com/office/powerpoint/2010/main" val="267110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3825" cy="6857868"/>
          </a:xfrm>
          <a:prstGeom prst="rect">
            <a:avLst/>
          </a:prstGeom>
        </p:spPr>
      </p:pic>
      <p:sp>
        <p:nvSpPr>
          <p:cNvPr id="1026" name="Title Placeholder 1"/>
          <p:cNvSpPr>
            <a:spLocks noGrp="1"/>
          </p:cNvSpPr>
          <p:nvPr>
            <p:ph type="title"/>
          </p:nvPr>
        </p:nvSpPr>
        <p:spPr bwMode="auto">
          <a:xfrm>
            <a:off x="202910" y="177800"/>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8688" y="1445477"/>
            <a:ext cx="8642640" cy="427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2" y="6477000"/>
            <a:ext cx="4432078" cy="182562"/>
          </a:xfrm>
          <a:prstGeom prst="rect">
            <a:avLst/>
          </a:prstGeom>
          <a:ln/>
        </p:spPr>
        <p:txBody>
          <a:bodyPr anchor="ctr"/>
          <a:lstStyle/>
          <a:p>
            <a:pPr algn="l"/>
            <a:r>
              <a:rPr lang="en-US" sz="1000" dirty="0">
                <a:solidFill>
                  <a:srgbClr val="BFBFBF"/>
                </a:solidFill>
                <a:latin typeface="Arial" pitchFamily="34" charset="0"/>
                <a:cs typeface="Arial" pitchFamily="34" charset="0"/>
              </a:rPr>
              <a:t>SNS Accelerator Advisory</a:t>
            </a:r>
            <a:r>
              <a:rPr lang="en-US" sz="1000" baseline="0" dirty="0">
                <a:solidFill>
                  <a:srgbClr val="BFBFBF"/>
                </a:solidFill>
                <a:latin typeface="Arial" pitchFamily="34" charset="0"/>
                <a:cs typeface="Arial" pitchFamily="34" charset="0"/>
              </a:rPr>
              <a:t> Committee Meeting, May 15-17 , 2018</a:t>
            </a:r>
            <a:endParaRPr lang="en-US" sz="1000" dirty="0">
              <a:solidFill>
                <a:srgbClr val="BFBFBF"/>
              </a:solidFill>
              <a:latin typeface="Arial" pitchFamily="34" charset="0"/>
              <a:cs typeface="Arial" pitchFamily="34" charset="0"/>
            </a:endParaRPr>
          </a:p>
        </p:txBody>
      </p:sp>
      <p:pic>
        <p:nvPicPr>
          <p:cNvPr id="3" name="Picture 2" descr="SNS_color.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705600" y="6273800"/>
            <a:ext cx="2127504" cy="354584"/>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278" y="179737"/>
            <a:ext cx="4369722" cy="888705"/>
          </a:xfrm>
        </p:spPr>
        <p:txBody>
          <a:bodyPr/>
          <a:lstStyle/>
          <a:p>
            <a:r>
              <a:rPr lang="en-US" dirty="0"/>
              <a:t>SNS 2018 AAC/TAC Outbrief</a:t>
            </a:r>
          </a:p>
        </p:txBody>
      </p:sp>
      <p:sp>
        <p:nvSpPr>
          <p:cNvPr id="3" name="Subtitle 2"/>
          <p:cNvSpPr>
            <a:spLocks noGrp="1"/>
          </p:cNvSpPr>
          <p:nvPr>
            <p:ph type="subTitle" idx="1"/>
          </p:nvPr>
        </p:nvSpPr>
        <p:spPr>
          <a:xfrm>
            <a:off x="228600" y="3352800"/>
            <a:ext cx="4073976" cy="757130"/>
          </a:xfrm>
        </p:spPr>
        <p:txBody>
          <a:bodyPr/>
          <a:lstStyle/>
          <a:p>
            <a:r>
              <a:rPr lang="en-US" sz="2000" b="1" dirty="0"/>
              <a:t>Rod Gerig / John Haines</a:t>
            </a:r>
            <a:br>
              <a:rPr lang="en-US" sz="2000" dirty="0"/>
            </a:br>
            <a:r>
              <a:rPr lang="en-US" sz="2000" dirty="0"/>
              <a:t>Chairs</a:t>
            </a:r>
          </a:p>
          <a:p>
            <a:br>
              <a:rPr lang="en-US" sz="1800" dirty="0"/>
            </a:br>
            <a:r>
              <a:rPr lang="en-US" sz="1800" dirty="0"/>
              <a:t>May 17, 2018</a:t>
            </a:r>
          </a:p>
        </p:txBody>
      </p:sp>
    </p:spTree>
    <p:extLst>
      <p:ext uri="{BB962C8B-B14F-4D97-AF65-F5344CB8AC3E}">
        <p14:creationId xmlns:p14="http://schemas.microsoft.com/office/powerpoint/2010/main" val="186373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Outage Planning (continued)</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685800"/>
            <a:ext cx="8490240" cy="5638799"/>
          </a:xfrm>
        </p:spPr>
        <p:txBody>
          <a:bodyPr/>
          <a:lstStyle/>
          <a:p>
            <a:r>
              <a:rPr lang="en-US" sz="2200" dirty="0"/>
              <a:t>The process continues to improve, with Lessons Learned from SNS’s first long outage having been identified:</a:t>
            </a:r>
          </a:p>
          <a:p>
            <a:pPr lvl="1"/>
            <a:r>
              <a:rPr lang="en-US" sz="2200" dirty="0"/>
              <a:t>Distribute priority projects early to allow for proper identification of all needed resources</a:t>
            </a:r>
          </a:p>
          <a:p>
            <a:pPr lvl="1"/>
            <a:r>
              <a:rPr lang="en-US" sz="2200" dirty="0"/>
              <a:t>Put in start-up tasks at the beginning for logic linking</a:t>
            </a:r>
          </a:p>
          <a:p>
            <a:pPr lvl="1"/>
            <a:r>
              <a:rPr lang="en-US" sz="2200" dirty="0"/>
              <a:t>Evaluate logic as it is entered</a:t>
            </a:r>
          </a:p>
          <a:p>
            <a:pPr lvl="1"/>
            <a:r>
              <a:rPr lang="en-US" sz="2200" dirty="0"/>
              <a:t>Attempt some amount of resource leveling at the beginning</a:t>
            </a:r>
          </a:p>
          <a:p>
            <a:pPr lvl="1"/>
            <a:r>
              <a:rPr lang="en-US" sz="2200" dirty="0"/>
              <a:t>Continue to educate planners/task leaders/team leaders on scheduling techniques</a:t>
            </a:r>
          </a:p>
          <a:p>
            <a:pPr lvl="1"/>
            <a:endParaRPr lang="en-US" sz="2200" dirty="0">
              <a:solidFill>
                <a:schemeClr val="accent1"/>
              </a:solidFill>
            </a:endParaRPr>
          </a:p>
          <a:p>
            <a:r>
              <a:rPr lang="en-US" sz="2200" dirty="0"/>
              <a:t>The committee encourages implementation of identified improvements of the outage planning process.</a:t>
            </a:r>
            <a:endParaRPr lang="en-GB" sz="2200" dirty="0"/>
          </a:p>
        </p:txBody>
      </p:sp>
    </p:spTree>
    <p:extLst>
      <p:ext uri="{BB962C8B-B14F-4D97-AF65-F5344CB8AC3E}">
        <p14:creationId xmlns:p14="http://schemas.microsoft.com/office/powerpoint/2010/main" val="238721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6468"/>
          </a:xfrm>
        </p:spPr>
        <p:txBody>
          <a:bodyPr/>
          <a:lstStyle/>
          <a:p>
            <a:r>
              <a:rPr lang="en-US" sz="2000" dirty="0"/>
              <a:t>Charge Question 3: Is the Prioritization process and Project Planning strategy that has been developed and is in use for outage planning reasonable?</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1066800"/>
            <a:ext cx="8382000" cy="5334000"/>
          </a:xfrm>
        </p:spPr>
        <p:txBody>
          <a:bodyPr/>
          <a:lstStyle/>
          <a:p>
            <a:r>
              <a:rPr lang="en-GB" sz="2000" dirty="0">
                <a:solidFill>
                  <a:srgbClr val="000000"/>
                </a:solidFill>
              </a:rPr>
              <a:t>Yes, the prioritization process and planning strategy has clearly matured and been refined since the last AAC meeting.</a:t>
            </a:r>
          </a:p>
          <a:p>
            <a:r>
              <a:rPr lang="en-GB" sz="2000" dirty="0">
                <a:solidFill>
                  <a:srgbClr val="000000"/>
                </a:solidFill>
              </a:rPr>
              <a:t>Re-iterating comments from Operations: The five month long outage (December 2017 – May 2018) was very effectively managed and has prepared SNS for 1.4 MW operations, with most issues identified at the last meeting having been addressed.</a:t>
            </a:r>
          </a:p>
          <a:p>
            <a:pPr marL="0" indent="0">
              <a:spcBef>
                <a:spcPts val="800"/>
              </a:spcBef>
              <a:buNone/>
            </a:pPr>
            <a:r>
              <a:rPr lang="en-US" sz="2000" dirty="0">
                <a:solidFill>
                  <a:srgbClr val="000000"/>
                </a:solidFill>
              </a:rPr>
              <a:t>Recommendations:</a:t>
            </a:r>
          </a:p>
          <a:p>
            <a:pPr marL="457200" lvl="0" indent="-457200">
              <a:spcBef>
                <a:spcPts val="800"/>
              </a:spcBef>
              <a:buFont typeface="+mj-lt"/>
              <a:buAutoNum type="arabicPeriod"/>
            </a:pPr>
            <a:r>
              <a:rPr lang="en-GB" sz="2000" dirty="0">
                <a:solidFill>
                  <a:srgbClr val="000000"/>
                </a:solidFill>
              </a:rPr>
              <a:t>Continue to implement and refine the outage planning process as it was developed. This should include implementing lessons learned identified from the long winter outage.</a:t>
            </a:r>
          </a:p>
          <a:p>
            <a:pPr marL="457200" indent="-457200">
              <a:buFont typeface="+mj-lt"/>
              <a:buAutoNum type="arabicPeriod"/>
            </a:pPr>
            <a:r>
              <a:rPr lang="en-US" sz="2000" dirty="0">
                <a:solidFill>
                  <a:srgbClr val="000000"/>
                </a:solidFill>
              </a:rPr>
              <a:t>Continue to review the effectiveness of the “three outages per year” operating strategy at regular intervals to ensure it remains optimal.</a:t>
            </a:r>
          </a:p>
        </p:txBody>
      </p:sp>
    </p:spTree>
    <p:extLst>
      <p:ext uri="{BB962C8B-B14F-4D97-AF65-F5344CB8AC3E}">
        <p14:creationId xmlns:p14="http://schemas.microsoft.com/office/powerpoint/2010/main" val="338714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415498"/>
          </a:xfrm>
        </p:spPr>
        <p:txBody>
          <a:bodyPr/>
          <a:lstStyle/>
          <a:p>
            <a:r>
              <a:rPr lang="en-US" sz="2400" dirty="0"/>
              <a:t>Topic: BTF, Ion Source, and RFQ</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85800"/>
            <a:ext cx="8490240" cy="5791200"/>
          </a:xfrm>
        </p:spPr>
        <p:txBody>
          <a:bodyPr/>
          <a:lstStyle/>
          <a:p>
            <a:pPr marL="0" indent="0">
              <a:buNone/>
            </a:pPr>
            <a:r>
              <a:rPr lang="en-US" sz="2000" dirty="0">
                <a:latin typeface="Helvetica Neue"/>
              </a:rPr>
              <a:t> </a:t>
            </a:r>
            <a:r>
              <a:rPr lang="en-US" sz="2000" dirty="0">
                <a:solidFill>
                  <a:srgbClr val="18783D"/>
                </a:solidFill>
                <a:latin typeface="+mj-lt"/>
              </a:rPr>
              <a:t>Beam Test Facility</a:t>
            </a:r>
          </a:p>
          <a:p>
            <a:r>
              <a:rPr lang="en-US" sz="2000" dirty="0"/>
              <a:t>The beam test facility (BTF) has proven itself and its continue use should be encouraged. The BTF offers continued improvement to operations and beam physics. </a:t>
            </a:r>
          </a:p>
          <a:p>
            <a:pPr lvl="0"/>
            <a:r>
              <a:rPr lang="en-US" sz="2000" dirty="0"/>
              <a:t>The BTF played a critical role in verification and testing the new RFQ for operations. In addition, verification of external ion source beam performance, testing of injection diagnostics, controls and beam simulations has and will continue to benefit from the BTF.  With the old RFQ being installed the test facility will be focused on beam physics and other upgrade ideas.</a:t>
            </a:r>
          </a:p>
          <a:p>
            <a:pPr lvl="0"/>
            <a:r>
              <a:rPr lang="en-US" sz="2000" dirty="0"/>
              <a:t>Planned BTF subjects include the high dimensionality beam dynamics (HDBD) and laser diagnostics. The novel and one of a kind HDBD deployment and extension planned for this summer offers long term beam physics options.  Additionally, laser diagnostics testing and development in the controlled BTF environment is a good plan.</a:t>
            </a:r>
          </a:p>
          <a:p>
            <a:pPr marL="0" indent="0">
              <a:buNone/>
            </a:pPr>
            <a:endParaRPr lang="en-US" sz="2000" dirty="0"/>
          </a:p>
        </p:txBody>
      </p:sp>
    </p:spTree>
    <p:extLst>
      <p:ext uri="{BB962C8B-B14F-4D97-AF65-F5344CB8AC3E}">
        <p14:creationId xmlns:p14="http://schemas.microsoft.com/office/powerpoint/2010/main" val="284071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415498"/>
          </a:xfrm>
        </p:spPr>
        <p:txBody>
          <a:bodyPr/>
          <a:lstStyle/>
          <a:p>
            <a:r>
              <a:rPr lang="en-US" sz="2400" dirty="0"/>
              <a:t>Topic: BTF, Ion Source, and RFQ</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85800"/>
            <a:ext cx="8490240" cy="5791200"/>
          </a:xfrm>
        </p:spPr>
        <p:txBody>
          <a:bodyPr/>
          <a:lstStyle/>
          <a:p>
            <a:pPr marL="0" indent="0">
              <a:buNone/>
            </a:pPr>
            <a:r>
              <a:rPr lang="en-US" sz="2000" dirty="0">
                <a:solidFill>
                  <a:srgbClr val="18783D"/>
                </a:solidFill>
                <a:latin typeface="+mj-lt"/>
              </a:rPr>
              <a:t> Ion Source</a:t>
            </a:r>
          </a:p>
          <a:p>
            <a:pPr lvl="0"/>
            <a:r>
              <a:rPr lang="en-US" sz="2000" dirty="0"/>
              <a:t>This past year (FY17) has been very productive for both ion source development and operations. </a:t>
            </a:r>
          </a:p>
          <a:p>
            <a:pPr lvl="0"/>
            <a:r>
              <a:rPr lang="en-US" sz="2000" dirty="0"/>
              <a:t>The ion source has taken advantage of target and other outages to replace sources as to not incur downtime. </a:t>
            </a:r>
          </a:p>
          <a:p>
            <a:pPr lvl="0"/>
            <a:r>
              <a:rPr lang="en-US" sz="2000" dirty="0"/>
              <a:t>Development of the external RF antenna looks to be a viable replacement of the internal version.  Shown lifetimes exceeding 100 days and currents capable of meeting PPU needs. The external RF antenna will eliminate a vulnerability and critical to the viability of SNS operations.  The effort to make this the operational system should be a priority.</a:t>
            </a:r>
          </a:p>
          <a:p>
            <a:pPr lvl="0"/>
            <a:r>
              <a:rPr lang="en-US" sz="2000" dirty="0"/>
              <a:t>ISTS remains a critical part of operational reliability and supplements the BTF with flexibility of dedicated ion source work.</a:t>
            </a:r>
          </a:p>
          <a:p>
            <a:pPr marL="0" indent="0">
              <a:buNone/>
            </a:pPr>
            <a:endParaRPr lang="en-US" sz="2000" dirty="0"/>
          </a:p>
        </p:txBody>
      </p:sp>
    </p:spTree>
    <p:extLst>
      <p:ext uri="{BB962C8B-B14F-4D97-AF65-F5344CB8AC3E}">
        <p14:creationId xmlns:p14="http://schemas.microsoft.com/office/powerpoint/2010/main" val="350347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415498"/>
          </a:xfrm>
        </p:spPr>
        <p:txBody>
          <a:bodyPr/>
          <a:lstStyle/>
          <a:p>
            <a:r>
              <a:rPr lang="en-US" sz="2400" dirty="0"/>
              <a:t>Topic: BTF, Ion Source, and RFQ</a:t>
            </a:r>
            <a:endParaRPr lang="en-US" sz="2400" dirty="0">
              <a:solidFill>
                <a:srgbClr val="18783D"/>
              </a:solidFill>
              <a:latin typeface="+mj-l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85800"/>
            <a:ext cx="8490240" cy="5791200"/>
          </a:xfrm>
        </p:spPr>
        <p:txBody>
          <a:bodyPr/>
          <a:lstStyle/>
          <a:p>
            <a:pPr marL="0" indent="0">
              <a:buNone/>
            </a:pPr>
            <a:r>
              <a:rPr lang="en-US" sz="2200" dirty="0">
                <a:solidFill>
                  <a:srgbClr val="18783D"/>
                </a:solidFill>
                <a:latin typeface="+mj-lt"/>
              </a:rPr>
              <a:t>RFQ</a:t>
            </a:r>
          </a:p>
          <a:p>
            <a:pPr lvl="0"/>
            <a:r>
              <a:rPr lang="en-US" sz="2200" dirty="0"/>
              <a:t>The committee again congratulates SNS for the successful installment and startup of the new RFQ!   Operating time will now determine long stability.  It is hoped that after a year or two should provide the needed data proving a successful RFQ design.</a:t>
            </a:r>
          </a:p>
          <a:p>
            <a:pPr marL="0" indent="0">
              <a:buNone/>
            </a:pPr>
            <a:r>
              <a:rPr lang="en-US" sz="2200" b="1" dirty="0"/>
              <a:t>Recommendations:</a:t>
            </a:r>
          </a:p>
          <a:p>
            <a:pPr marL="457200" indent="-457200">
              <a:buFont typeface="+mj-lt"/>
              <a:buAutoNum type="arabicPeriod"/>
            </a:pPr>
            <a:r>
              <a:rPr lang="en-US" sz="2200" dirty="0"/>
              <a:t>Make room available to the BTF to fully utilize its potential.  This BTF offers the possibility to expand SNS beam physics, collaboration and outside funding contributions.</a:t>
            </a:r>
          </a:p>
          <a:p>
            <a:pPr marL="457200" indent="-457200">
              <a:buFont typeface="+mj-lt"/>
              <a:buAutoNum type="arabicPeriod"/>
            </a:pPr>
            <a:r>
              <a:rPr lang="en-US" sz="2200" dirty="0"/>
              <a:t>Move SNS operations to the external antenna as soon as reasonably possible to benefit of longer lifetime and remove vulnerability.  This new design will not only benefit SNS but the community.</a:t>
            </a:r>
          </a:p>
          <a:p>
            <a:pPr marL="457200" indent="-457200">
              <a:buFont typeface="+mj-lt"/>
              <a:buAutoNum type="arabicPeriod"/>
            </a:pPr>
            <a:r>
              <a:rPr lang="en-US" sz="2200" dirty="0"/>
              <a:t>Consider ordering an RFQ spare after verification of performance to guarantee long term operations.. </a:t>
            </a:r>
          </a:p>
          <a:p>
            <a:pPr marL="457200" indent="-457200">
              <a:buFont typeface="+mj-lt"/>
              <a:buAutoNum type="arabicPeriod"/>
            </a:pPr>
            <a:endParaRPr lang="en-US" sz="2200" dirty="0"/>
          </a:p>
          <a:p>
            <a:pPr marL="0" indent="0">
              <a:buNone/>
            </a:pPr>
            <a:r>
              <a:rPr lang="en-US" sz="2400" dirty="0"/>
              <a:t> </a:t>
            </a:r>
            <a:endParaRPr lang="en-US" sz="2400" dirty="0">
              <a:latin typeface="Helvetica Neue"/>
            </a:endParaRPr>
          </a:p>
          <a:p>
            <a:pPr marL="0" indent="0">
              <a:buNone/>
            </a:pPr>
            <a:endParaRPr lang="en-US" sz="2400" b="1" dirty="0"/>
          </a:p>
        </p:txBody>
      </p:sp>
    </p:spTree>
    <p:extLst>
      <p:ext uri="{BB962C8B-B14F-4D97-AF65-F5344CB8AC3E}">
        <p14:creationId xmlns:p14="http://schemas.microsoft.com/office/powerpoint/2010/main" val="364287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20197"/>
          </a:xfrm>
        </p:spPr>
        <p:txBody>
          <a:bodyPr/>
          <a:lstStyle/>
          <a:p>
            <a:r>
              <a:rPr lang="en-US" sz="2400" dirty="0"/>
              <a:t>Topic: Linac Beam Dynamics: Measurement and Simulation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34315" y="1088573"/>
            <a:ext cx="8827770" cy="5638799"/>
          </a:xfrm>
        </p:spPr>
        <p:txBody>
          <a:bodyPr/>
          <a:lstStyle/>
          <a:p>
            <a:pPr lvl="0"/>
            <a:r>
              <a:rPr lang="en-US" altLang="ja-JP" sz="2200" dirty="0"/>
              <a:t>SNS has developed two simulation codes for the linac: “OpenXAL Online Model” and “PyORBIT”. </a:t>
            </a:r>
          </a:p>
          <a:p>
            <a:pPr lvl="0"/>
            <a:r>
              <a:rPr lang="en-US" sz="2200" dirty="0"/>
              <a:t>“Open XAL online model” is an envelope code and part of the Open XAL framework. The speed is faster and superior to Trace3D. The major specification is Open Source, and there are areas for improvement which SNS is addressing.</a:t>
            </a:r>
          </a:p>
          <a:p>
            <a:pPr lvl="0"/>
            <a:r>
              <a:rPr lang="en-US" sz="2200" dirty="0"/>
              <a:t> The OpenXAL model shows a great success for the SNS linac tuning up. The RF setup is automated and it takes 22 minute for 14 cavities linac, and 40 minutes for 81 superconducting cavities. It has flexible features, for example, if one SC cavity fails or changes the amplitude, the cavity is retuned without rescan.</a:t>
            </a:r>
          </a:p>
          <a:p>
            <a:pPr marL="0" lvl="0" indent="0">
              <a:buNone/>
            </a:pPr>
            <a:endParaRPr lang="en-US" sz="1800" dirty="0"/>
          </a:p>
        </p:txBody>
      </p:sp>
    </p:spTree>
    <p:extLst>
      <p:ext uri="{BB962C8B-B14F-4D97-AF65-F5344CB8AC3E}">
        <p14:creationId xmlns:p14="http://schemas.microsoft.com/office/powerpoint/2010/main" val="265642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20197"/>
          </a:xfrm>
        </p:spPr>
        <p:txBody>
          <a:bodyPr/>
          <a:lstStyle/>
          <a:p>
            <a:r>
              <a:rPr lang="en-US" sz="2400" dirty="0"/>
              <a:t>Topic: Linac Beam Dynamics: Measurement and Simulation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34315" y="1088573"/>
            <a:ext cx="8827770" cy="5638799"/>
          </a:xfrm>
        </p:spPr>
        <p:txBody>
          <a:bodyPr/>
          <a:lstStyle/>
          <a:p>
            <a:pPr lvl="0"/>
            <a:r>
              <a:rPr lang="en-US" sz="2200" dirty="0"/>
              <a:t>SNS has  also developed a linac PIC code, PyORBIT, which is an extended Python interpreter. The source is open and extendable. It can be added new physics and new diagnostics, etc. It shows good benchmark results with conventional PARMILA code. It is used as an online model for the Beam Test Facility.</a:t>
            </a:r>
          </a:p>
          <a:p>
            <a:pPr lvl="0"/>
            <a:r>
              <a:rPr lang="en-US" sz="2200" dirty="0"/>
              <a:t>The committee appreciates the great success of the fast tuning by the Open XAL. The committee supports the continuous development of these codes. Further benchmark tests of PyORBIT are suggested for validation.</a:t>
            </a:r>
          </a:p>
          <a:p>
            <a:pPr marL="0" lvl="0" indent="0">
              <a:buNone/>
            </a:pPr>
            <a:endParaRPr lang="en-US" sz="1800" dirty="0"/>
          </a:p>
        </p:txBody>
      </p:sp>
    </p:spTree>
    <p:extLst>
      <p:ext uri="{BB962C8B-B14F-4D97-AF65-F5344CB8AC3E}">
        <p14:creationId xmlns:p14="http://schemas.microsoft.com/office/powerpoint/2010/main" val="156254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Superconducting Linac / SRF</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lvl="0"/>
            <a:r>
              <a:rPr lang="en-US" sz="2200" dirty="0"/>
              <a:t>A 98% availability of the SCL during the past 7 years was reported. This proves a very high reliability of the cryomodules and its subsystems. The committee congratulates the SCL team to the very good operating performance.</a:t>
            </a:r>
          </a:p>
          <a:p>
            <a:pPr lvl="0"/>
            <a:r>
              <a:rPr lang="en-US" sz="2200" dirty="0"/>
              <a:t>The success of the plasma processing was reported already in the last ACC meeting. Since then, the performances of five additional high beta cryomodules have been improved. Plasma processing is the major contribution to the now possible 1GeV beam operation. The AAC supports the development of a new recipe for the use of this successful tool also for medium beta cavities. </a:t>
            </a:r>
          </a:p>
          <a:p>
            <a:pPr lvl="0"/>
            <a:r>
              <a:rPr lang="en-US" sz="2200" dirty="0"/>
              <a:t>Thanks to the availability of the spare high beta cryomodule, the leaky cryomodule in slot 17 could be replaced in January 2018. This supports the usefulness of spare cryomodules.</a:t>
            </a:r>
          </a:p>
        </p:txBody>
      </p:sp>
    </p:spTree>
    <p:extLst>
      <p:ext uri="{BB962C8B-B14F-4D97-AF65-F5344CB8AC3E}">
        <p14:creationId xmlns:p14="http://schemas.microsoft.com/office/powerpoint/2010/main" val="45476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Superconducting Linac / SRF</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lvl="0"/>
            <a:r>
              <a:rPr lang="en-US" sz="2200" dirty="0"/>
              <a:t>The construction of the spare medium beta cryomodule is progressing. We are happy to hear that the accelerating gradient and quality factor of the first fully equipped tested cavity is very high and exceeds already the PPU specification. The cold string assembly will start in summer this year. The development and construction of the spare cryomodule will not only support the future high performance and availability of the SCL, but will also function as an important development step for the future PPU. </a:t>
            </a:r>
          </a:p>
          <a:p>
            <a:pPr lvl="0"/>
            <a:r>
              <a:rPr lang="en-US" sz="2200" dirty="0"/>
              <a:t>The design improvements of the cavity and cryomodule for the PPU which have been reported in this meeting gain the full support of the AAC.</a:t>
            </a:r>
          </a:p>
          <a:p>
            <a:pPr lvl="0"/>
            <a:r>
              <a:rPr lang="en-US" sz="2200" dirty="0"/>
              <a:t>Besides the necessary R&amp;D program goals for the PPU, the AAC supports the plans to investigate the ex-situ plasma processing and exploring innovative techniques to probe SRF surfaces.</a:t>
            </a:r>
          </a:p>
        </p:txBody>
      </p:sp>
    </p:spTree>
    <p:extLst>
      <p:ext uri="{BB962C8B-B14F-4D97-AF65-F5344CB8AC3E}">
        <p14:creationId xmlns:p14="http://schemas.microsoft.com/office/powerpoint/2010/main" val="4069416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Superconducting Linac / SRF</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marL="0" lvl="0" indent="0">
              <a:buNone/>
            </a:pPr>
            <a:r>
              <a:rPr lang="en-US" sz="2200" dirty="0">
                <a:solidFill>
                  <a:srgbClr val="000000"/>
                </a:solidFill>
              </a:rPr>
              <a:t>Recommendations</a:t>
            </a:r>
          </a:p>
          <a:p>
            <a:pPr marL="457200" indent="-457200">
              <a:buFont typeface="+mj-lt"/>
              <a:buAutoNum type="arabicPeriod"/>
            </a:pPr>
            <a:r>
              <a:rPr lang="en-US" sz="2200" dirty="0"/>
              <a:t>In order to assure the full use of the SCL test facility during the PPU construction e.g. for power coupler testing and conditioning, the use of the RF power source independently from the beam test facility is necessary. We recommend a dedicated HVCM for the SCL test facility klystron.</a:t>
            </a:r>
          </a:p>
          <a:p>
            <a:pPr marL="457200" indent="-457200">
              <a:buFont typeface="+mj-lt"/>
              <a:buAutoNum type="arabicPeriod"/>
            </a:pPr>
            <a:r>
              <a:rPr lang="en-US" sz="2200" dirty="0"/>
              <a:t>To comply with the R&amp;D goal to probe SRF surfaces, a clean chemistry bench for BCP and EP sample treatment is recommended.</a:t>
            </a:r>
          </a:p>
          <a:p>
            <a:pPr marL="0" indent="0">
              <a:buNone/>
            </a:pPr>
            <a:endParaRPr lang="en-US" sz="2200" dirty="0"/>
          </a:p>
        </p:txBody>
      </p:sp>
    </p:spTree>
    <p:extLst>
      <p:ext uri="{BB962C8B-B14F-4D97-AF65-F5344CB8AC3E}">
        <p14:creationId xmlns:p14="http://schemas.microsoft.com/office/powerpoint/2010/main" val="228345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96290"/>
          </a:xfrm>
        </p:spPr>
        <p:txBody>
          <a:bodyPr/>
          <a:lstStyle/>
          <a:p>
            <a:r>
              <a:rPr lang="en-US" dirty="0"/>
              <a:t>2018 AAC/TAC Close Out </a:t>
            </a:r>
          </a:p>
        </p:txBody>
      </p:sp>
      <p:sp>
        <p:nvSpPr>
          <p:cNvPr id="3" name="Content Placeholder 2"/>
          <p:cNvSpPr>
            <a:spLocks noGrp="1"/>
          </p:cNvSpPr>
          <p:nvPr>
            <p:ph idx="1"/>
          </p:nvPr>
        </p:nvSpPr>
        <p:spPr>
          <a:xfrm>
            <a:off x="228600" y="838200"/>
            <a:ext cx="8642640" cy="5181600"/>
          </a:xfrm>
        </p:spPr>
        <p:txBody>
          <a:bodyPr/>
          <a:lstStyle/>
          <a:p>
            <a:pPr marL="0" indent="0">
              <a:buNone/>
            </a:pPr>
            <a:r>
              <a:rPr lang="en-US" dirty="0"/>
              <a:t>All SNS accelerator and target-related activities over the next two years are aimed at two key objectives:</a:t>
            </a:r>
          </a:p>
          <a:p>
            <a:pPr marL="0" lvl="0" indent="0">
              <a:buNone/>
            </a:pPr>
            <a:r>
              <a:rPr lang="en-US" b="1" dirty="0">
                <a:solidFill>
                  <a:srgbClr val="18783D"/>
                </a:solidFill>
              </a:rPr>
              <a:t>Objective A:</a:t>
            </a:r>
            <a:r>
              <a:rPr lang="en-US" dirty="0"/>
              <a:t> By the end of FY 2018, achieve sustainable and predictable routine operation at or near 1.4 MW to the First Target Station (FTS) with availability against published schedule of ≥ 90% while using up to 3 target vessels per year</a:t>
            </a:r>
          </a:p>
          <a:p>
            <a:pPr marL="0" indent="0">
              <a:buNone/>
            </a:pPr>
            <a:r>
              <a:rPr lang="en-US" dirty="0"/>
              <a:t> </a:t>
            </a:r>
          </a:p>
          <a:p>
            <a:pPr marL="0" lvl="0" indent="0">
              <a:buNone/>
            </a:pPr>
            <a:r>
              <a:rPr lang="en-US" b="1" dirty="0">
                <a:solidFill>
                  <a:srgbClr val="18783D"/>
                </a:solidFill>
              </a:rPr>
              <a:t>Objective B:</a:t>
            </a:r>
            <a:r>
              <a:rPr lang="en-US" dirty="0"/>
              <a:t> Enable success of the Proton Power Upgrade project by providing key technical and management resources as required to meet project objectives</a:t>
            </a:r>
          </a:p>
        </p:txBody>
      </p:sp>
    </p:spTree>
    <p:extLst>
      <p:ext uri="{BB962C8B-B14F-4D97-AF65-F5344CB8AC3E}">
        <p14:creationId xmlns:p14="http://schemas.microsoft.com/office/powerpoint/2010/main" val="14254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The R&amp;D Plan</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pPr lvl="0"/>
            <a:r>
              <a:rPr lang="en-US" sz="2000" dirty="0"/>
              <a:t>An impressive R&amp;D program is being carried out by Beam Science and Technology group. Many of the topics are first in the accelerator community, like 6-d emittance, self consistence beam distribution, laser stripping injection, foil for high power injections, high power SRF (plasma cleaning), non-destructive high dynamics range beam diagnostics, laser for pulse muSR beam pulse shaping. </a:t>
            </a:r>
          </a:p>
          <a:p>
            <a:pPr lvl="0"/>
            <a:r>
              <a:rPr lang="en-US" sz="2000" dirty="0"/>
              <a:t>SNS is leveraging unique technological strengths to engage in these high impact R&amp;D: like highest power beam in world, highest intensity proton ring, only hadron SCL, only 6D measurement system.</a:t>
            </a:r>
          </a:p>
          <a:p>
            <a:pPr lvl="0"/>
            <a:r>
              <a:rPr lang="en-US" sz="2000" dirty="0"/>
              <a:t>The committee encourages SNS to continue highly visible R&amp;D program running. It will be a important and productive service to the accelerator community. </a:t>
            </a:r>
          </a:p>
          <a:p>
            <a:pPr lvl="0"/>
            <a:endParaRPr lang="en-US" sz="2000" dirty="0"/>
          </a:p>
        </p:txBody>
      </p:sp>
    </p:spTree>
    <p:extLst>
      <p:ext uri="{BB962C8B-B14F-4D97-AF65-F5344CB8AC3E}">
        <p14:creationId xmlns:p14="http://schemas.microsoft.com/office/powerpoint/2010/main" val="376769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Ring Stripper Foil R&amp;D</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pPr lvl="0"/>
            <a:r>
              <a:rPr lang="en-US" sz="2000" dirty="0"/>
              <a:t>Stripper foil development program is design to addressing issues with foil conditioning, predictability, and  life time and is making a significant progress, CNMS foil#3073 ran for 2448 MW-Hr at 1.2 MW. </a:t>
            </a:r>
          </a:p>
          <a:p>
            <a:pPr lvl="0"/>
            <a:r>
              <a:rPr lang="en-US" sz="2000" dirty="0"/>
              <a:t>The Foil test stand uses pulsed rastered 30 keV, 5mA electron beam with 0.3 mm^2 spot size to simulate 2.8 MW equivalent heat loads to study different type foils. </a:t>
            </a:r>
          </a:p>
          <a:p>
            <a:pPr lvl="0"/>
            <a:r>
              <a:rPr lang="en-US" sz="2000" dirty="0"/>
              <a:t>A new removable electron catcher is designed with larger viewport and is movable and allows different electron catcher geometries. A tentative plan is to install it during winter 2018 outage. A method for verification of the final position of the electron catcher must be developed. </a:t>
            </a:r>
          </a:p>
          <a:p>
            <a:pPr marL="0" lvl="0" indent="0">
              <a:buNone/>
            </a:pPr>
            <a:r>
              <a:rPr lang="en-US" sz="2000" dirty="0"/>
              <a:t>    </a:t>
            </a:r>
            <a:r>
              <a:rPr lang="en-US" sz="2000" b="1" dirty="0"/>
              <a:t>Recommendations</a:t>
            </a:r>
            <a:r>
              <a:rPr lang="en-US" sz="2000" dirty="0"/>
              <a:t>  </a:t>
            </a:r>
          </a:p>
          <a:p>
            <a:pPr marL="457200" indent="-457200">
              <a:buFont typeface="+mj-lt"/>
              <a:buAutoNum type="arabicPeriod"/>
            </a:pPr>
            <a:r>
              <a:rPr lang="en-US" sz="2000" dirty="0"/>
              <a:t>A figure of merit for charge exchange foil must developed for 2.8 MW beam power. </a:t>
            </a:r>
          </a:p>
        </p:txBody>
      </p:sp>
    </p:spTree>
    <p:extLst>
      <p:ext uri="{BB962C8B-B14F-4D97-AF65-F5344CB8AC3E}">
        <p14:creationId xmlns:p14="http://schemas.microsoft.com/office/powerpoint/2010/main" val="1417345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Ring R&amp;D: Laser Stripping</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pPr lvl="0"/>
            <a:r>
              <a:rPr lang="en-US" sz="2000" dirty="0"/>
              <a:t>Laser stripping is a very promising basic research carried out by SNS. It will have significant impact on the accelerator community. Last year  progress included a demonstration of a large mode optical cavity for enhancement of UV laser pulses in burst-mode and identification of   technical challenges toward full-cycle (1.0-ms/60-Hz) green (nm 532nm)  laser stripping. SNS is making significant progress to maintain this research. The committee views this as very important research for the accelerator community. We encourage the SNS to support this work at an appropriate level after the present grant runs out in July, 2018. </a:t>
            </a:r>
          </a:p>
        </p:txBody>
      </p:sp>
    </p:spTree>
    <p:extLst>
      <p:ext uri="{BB962C8B-B14F-4D97-AF65-F5344CB8AC3E}">
        <p14:creationId xmlns:p14="http://schemas.microsoft.com/office/powerpoint/2010/main" val="2565259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a:t>
            </a:r>
            <a:r>
              <a:rPr lang="en-US" sz="2400" dirty="0">
                <a:solidFill>
                  <a:srgbClr val="18783D"/>
                </a:solidFill>
                <a:latin typeface="+mj-lt"/>
                <a:ea typeface="Lucida Grande"/>
                <a:cs typeface="Lucida Grande"/>
              </a:rPr>
              <a:t>Self Consistent Beam Distribution</a:t>
            </a:r>
            <a:endParaRPr lang="en-US" sz="2400" dirty="0">
              <a:solidFill>
                <a:srgbClr val="18783D"/>
              </a:solidFill>
              <a:latin typeface="+mj-l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pPr lvl="0"/>
            <a:r>
              <a:rPr lang="en-US" sz="2000" dirty="0"/>
              <a:t>The committee heard very promising progress about resolving several  key issues like fringe field, bi-polar power supply and understanding of painting and injection kicker limitations, sensitivity of solenoids and, tunes. Specification of requirements to realize self-consistent beam is complete. Next step will be the design, fabrication and installation of solenoids, confirmation of the lattice settings, painting waveforms, and the measurement of the correlation coefficients between phase space variables. It will be interesting to check 4-D emittances for the rotating beams. </a:t>
            </a:r>
          </a:p>
        </p:txBody>
      </p:sp>
    </p:spTree>
    <p:extLst>
      <p:ext uri="{BB962C8B-B14F-4D97-AF65-F5344CB8AC3E}">
        <p14:creationId xmlns:p14="http://schemas.microsoft.com/office/powerpoint/2010/main" val="100682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a:t>Charge Question 5: Is the Accelerator R&amp;D plan presented appropriately positioned to widen collaborations and to leverage external resource support? </a:t>
            </a:r>
            <a:endParaRPr lang="en-US" sz="2000" b="0" i="0" dirty="0">
              <a:effectLs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066800"/>
            <a:ext cx="8490240" cy="5410200"/>
          </a:xfrm>
        </p:spPr>
        <p:txBody>
          <a:bodyPr/>
          <a:lstStyle/>
          <a:p>
            <a:r>
              <a:rPr lang="uz-Cyrl-UZ" sz="2200" dirty="0"/>
              <a:t>The accelerator R&amp;D plan is focused on areas </a:t>
            </a:r>
            <a:r>
              <a:rPr lang="en-US" sz="2200" dirty="0"/>
              <a:t>of both facility need, and</a:t>
            </a:r>
            <a:r>
              <a:rPr lang="uz-Cyrl-UZ" sz="2200" dirty="0"/>
              <a:t> technological strengths at SNS: high power, high intensity, and SCLs.</a:t>
            </a:r>
          </a:p>
          <a:p>
            <a:r>
              <a:rPr lang="uz-Cyrl-UZ" sz="2200" dirty="0"/>
              <a:t>The R&amp;D program is experimentally focused and includes a number of novel technologies </a:t>
            </a:r>
            <a:r>
              <a:rPr lang="en-US" sz="2200" dirty="0"/>
              <a:t>that </a:t>
            </a:r>
            <a:r>
              <a:rPr lang="uz-Cyrl-UZ" sz="2200" dirty="0"/>
              <a:t>are broadly applicable to the community and therefore are good candidates for external funding and for collaborations with other hadron accelerators (Fermilab, Los Alamos, BNL). </a:t>
            </a:r>
          </a:p>
          <a:p>
            <a:r>
              <a:rPr lang="en-US" sz="2200" dirty="0"/>
              <a:t>The SNS team has been aggressive and quite successful in pursuing external funding. However these resources are </a:t>
            </a:r>
            <a:r>
              <a:rPr lang="uz-Cyrl-UZ" sz="2200" dirty="0"/>
              <a:t>shrinking </a:t>
            </a:r>
            <a:r>
              <a:rPr lang="en-US" sz="2200" dirty="0"/>
              <a:t>and t</a:t>
            </a:r>
            <a:r>
              <a:rPr lang="uz-Cyrl-UZ" sz="2200" dirty="0"/>
              <a:t>he competition for these limited resources is fierce.  </a:t>
            </a:r>
            <a:endParaRPr lang="en-US" sz="2200" dirty="0"/>
          </a:p>
        </p:txBody>
      </p:sp>
    </p:spTree>
    <p:extLst>
      <p:ext uri="{BB962C8B-B14F-4D97-AF65-F5344CB8AC3E}">
        <p14:creationId xmlns:p14="http://schemas.microsoft.com/office/powerpoint/2010/main" val="1081314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a:t>Charge Question 5: Is the Accelerator R&amp;D plan presented appropriately positioned to widen collaborations and to leverage external resource support? </a:t>
            </a:r>
            <a:endParaRPr lang="en-US" sz="2000" b="0" i="0" dirty="0">
              <a:effectLs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066800"/>
            <a:ext cx="8490240" cy="5410200"/>
          </a:xfrm>
        </p:spPr>
        <p:txBody>
          <a:bodyPr/>
          <a:lstStyle/>
          <a:p>
            <a:r>
              <a:rPr lang="uz-Cyrl-UZ" sz="2200" dirty="0"/>
              <a:t>It is therefore important that the N</a:t>
            </a:r>
            <a:r>
              <a:rPr lang="en-US" sz="2200" dirty="0"/>
              <a:t>Sc</a:t>
            </a:r>
            <a:r>
              <a:rPr lang="uz-Cyrl-UZ" sz="2200" dirty="0"/>
              <a:t>D directorate support the R&amp;D internally between external funding cycles, as it is not likely that projects will be funded on a continuous basis and it is important to maintain momentum. </a:t>
            </a:r>
          </a:p>
          <a:p>
            <a:r>
              <a:rPr lang="en-US" sz="2200" dirty="0"/>
              <a:t>As the only accelerator based directorate at ORNL it is important that </a:t>
            </a:r>
            <a:r>
              <a:rPr lang="uz-Cyrl-UZ" sz="2200" dirty="0"/>
              <a:t>N</a:t>
            </a:r>
            <a:r>
              <a:rPr lang="en-US" sz="2200" dirty="0"/>
              <a:t>Sc</a:t>
            </a:r>
            <a:r>
              <a:rPr lang="uz-Cyrl-UZ" sz="2200" dirty="0"/>
              <a:t>D </a:t>
            </a:r>
            <a:r>
              <a:rPr lang="en-US" sz="2200" dirty="0"/>
              <a:t>champion the important field of accelerator R&amp;D as an ORNL strategic area, allowing and encouraging LDRD proposals. In addition to providing some needed money, it is vital to show laboratory support to </a:t>
            </a:r>
            <a:r>
              <a:rPr lang="uz-Cyrl-UZ" sz="2200" dirty="0"/>
              <a:t>to draw future external funding once the initial internal investment is made.</a:t>
            </a:r>
            <a:endParaRPr lang="en-US" sz="2200" dirty="0"/>
          </a:p>
          <a:p>
            <a:pPr marL="0" indent="0">
              <a:buNone/>
            </a:pPr>
            <a:r>
              <a:rPr lang="en-US" sz="2200" b="1" dirty="0"/>
              <a:t>Recommendation:</a:t>
            </a:r>
          </a:p>
          <a:p>
            <a:pPr marL="457200" indent="-457200">
              <a:buFont typeface="+mj-lt"/>
              <a:buAutoNum type="arabicPeriod"/>
            </a:pPr>
            <a:r>
              <a:rPr lang="en-US" sz="2200" dirty="0"/>
              <a:t>The committee recommends that NScD advocate for a strategic ORNL initiative in Accelerator R&amp;D. </a:t>
            </a:r>
            <a:endParaRPr lang="uz-Cyrl-UZ" sz="2200" dirty="0"/>
          </a:p>
          <a:p>
            <a:pPr marL="0" lvl="0" indent="0">
              <a:buNone/>
            </a:pPr>
            <a:endParaRPr lang="en-US" sz="2200" dirty="0"/>
          </a:p>
        </p:txBody>
      </p:sp>
    </p:spTree>
    <p:extLst>
      <p:ext uri="{BB962C8B-B14F-4D97-AF65-F5344CB8AC3E}">
        <p14:creationId xmlns:p14="http://schemas.microsoft.com/office/powerpoint/2010/main" val="223735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Target Status and Plans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762000"/>
            <a:ext cx="8490240" cy="5105399"/>
          </a:xfrm>
        </p:spPr>
        <p:txBody>
          <a:bodyPr/>
          <a:lstStyle/>
          <a:p>
            <a:r>
              <a:rPr lang="en-US" sz="2200" dirty="0"/>
              <a:t>The Target Management Plan (TMP) provides a roadmap for developing and implementing target improvements aimed at satisfying current operational goals (2 targets per year at 1.4 MW) as well as providing information critical to the development of 2.0 MW capable targets needed for PPU</a:t>
            </a:r>
          </a:p>
          <a:p>
            <a:pPr lvl="1"/>
            <a:r>
              <a:rPr lang="en-US" sz="2000" dirty="0"/>
              <a:t>The team is commended for creating such a document and utilizing it to focus development as well as operational efforts</a:t>
            </a:r>
          </a:p>
          <a:p>
            <a:r>
              <a:rPr lang="en-US" sz="2200" dirty="0"/>
              <a:t>Successful replacement of the first IRP is a major achievement, but until IRP3 is delivered, failure of this complicated, inaccessible, highly stressed, and intensely irradiated system will represent a single-point-of-failure risk with a multi-year impact for the SNS science program</a:t>
            </a:r>
          </a:p>
          <a:p>
            <a:pPr marL="0" indent="0">
              <a:buNone/>
            </a:pPr>
            <a:r>
              <a:rPr lang="en-US" sz="2000" b="1" dirty="0"/>
              <a:t>Recommendation:</a:t>
            </a:r>
          </a:p>
          <a:p>
            <a:r>
              <a:rPr lang="en-US" sz="2000" dirty="0"/>
              <a:t>The IRP design and associated manufacturing initiative should be given high priority by Directorate management to deliver IRP3 on a reasonable time scale</a:t>
            </a:r>
          </a:p>
        </p:txBody>
      </p:sp>
    </p:spTree>
    <p:extLst>
      <p:ext uri="{BB962C8B-B14F-4D97-AF65-F5344CB8AC3E}">
        <p14:creationId xmlns:p14="http://schemas.microsoft.com/office/powerpoint/2010/main" val="63487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98" y="152400"/>
            <a:ext cx="8991600" cy="884858"/>
          </a:xfrm>
        </p:spPr>
        <p:txBody>
          <a:bodyPr/>
          <a:lstStyle/>
          <a:p>
            <a:r>
              <a:rPr lang="en-US" sz="2000" dirty="0"/>
              <a:t>Charge Question 7: Is the SNS Target Management Plan a reasonable approach to improving both performance and understanding of SNS mercury targets? </a:t>
            </a:r>
            <a:endParaRPr lang="en-US" sz="2000" b="0" i="0" dirty="0">
              <a:effectLs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219200"/>
            <a:ext cx="8458200" cy="5410199"/>
          </a:xfrm>
        </p:spPr>
        <p:txBody>
          <a:bodyPr/>
          <a:lstStyle/>
          <a:p>
            <a:pPr marL="0" indent="0">
              <a:buNone/>
            </a:pPr>
            <a:r>
              <a:rPr lang="en-GB" sz="2200" dirty="0"/>
              <a:t>Yes, besides serving the purpose of focusing efforts on this area that is so critical to the success of SNS operations as well as the PPU Project, it integrates efforts across the Directorate, i.e. integrates and balances target development goals with machine operations (RAD) and science program goals.</a:t>
            </a:r>
          </a:p>
          <a:p>
            <a:pPr marL="0" indent="0">
              <a:buNone/>
            </a:pPr>
            <a:r>
              <a:rPr lang="en-US" sz="2200" b="1" dirty="0"/>
              <a:t>Recommendation:</a:t>
            </a:r>
          </a:p>
          <a:p>
            <a:r>
              <a:rPr lang="en-US" sz="2200" dirty="0"/>
              <a:t>Continue to evaluate and revise the plan on a regular basis as new information is learned</a:t>
            </a:r>
          </a:p>
        </p:txBody>
      </p:sp>
    </p:spTree>
    <p:extLst>
      <p:ext uri="{BB962C8B-B14F-4D97-AF65-F5344CB8AC3E}">
        <p14:creationId xmlns:p14="http://schemas.microsoft.com/office/powerpoint/2010/main" val="1031249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a:t>Charge Question 2: Do the capability and performance of the accelerator complex and </a:t>
            </a:r>
            <a:r>
              <a:rPr lang="en-US" sz="2000" dirty="0">
                <a:solidFill>
                  <a:srgbClr val="FF0000"/>
                </a:solidFill>
              </a:rPr>
              <a:t>neutron source </a:t>
            </a:r>
            <a:r>
              <a:rPr lang="en-US" sz="2000" dirty="0"/>
              <a:t>support achieving Objective A?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1066800"/>
            <a:ext cx="8382000" cy="5334000"/>
          </a:xfrm>
        </p:spPr>
        <p:txBody>
          <a:bodyPr/>
          <a:lstStyle/>
          <a:p>
            <a:r>
              <a:rPr lang="en-US" sz="2200" dirty="0"/>
              <a:t>Considerable progress is being made in developing targets and it appears that they are on track to meet Objective A (1.4 MW, &gt; 90% availability, 3 target replacements/a) by the end of 2018</a:t>
            </a:r>
          </a:p>
          <a:p>
            <a:pPr marL="346075" lvl="1" indent="0">
              <a:buNone/>
            </a:pPr>
            <a:r>
              <a:rPr lang="en-US" sz="2200" dirty="0"/>
              <a:t> </a:t>
            </a:r>
          </a:p>
          <a:p>
            <a:pPr lvl="1"/>
            <a:endParaRPr lang="en-US" sz="1000" dirty="0"/>
          </a:p>
          <a:p>
            <a:endParaRPr lang="en-US" sz="2000" dirty="0"/>
          </a:p>
        </p:txBody>
      </p:sp>
    </p:spTree>
    <p:extLst>
      <p:ext uri="{BB962C8B-B14F-4D97-AF65-F5344CB8AC3E}">
        <p14:creationId xmlns:p14="http://schemas.microsoft.com/office/powerpoint/2010/main" val="1237925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29430"/>
          </a:xfrm>
        </p:spPr>
        <p:txBody>
          <a:bodyPr/>
          <a:lstStyle/>
          <a:p>
            <a:r>
              <a:rPr lang="en-US" sz="2400" dirty="0"/>
              <a:t>Topic: Target Systems – IRP Operation, Fabrication and Development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838200"/>
            <a:ext cx="8490240" cy="5540827"/>
          </a:xfrm>
        </p:spPr>
        <p:txBody>
          <a:bodyPr/>
          <a:lstStyle/>
          <a:p>
            <a:r>
              <a:rPr lang="en-US" sz="2200" dirty="0"/>
              <a:t>A leak in IRP-1 complicated operations prior to the long shutdown.  The engineering team developed a creative solution that allowed operations to continue until IRP-2 was ready. Kudos!</a:t>
            </a:r>
          </a:p>
          <a:p>
            <a:r>
              <a:rPr lang="en-US" sz="2200" dirty="0"/>
              <a:t>IRP-2 fabrication was completed by the vendor, the first time this has happened.  However, fabricating the IRP continues to be a complicated and difficult task with little schedule predictability.</a:t>
            </a:r>
          </a:p>
          <a:p>
            <a:r>
              <a:rPr lang="en-US" sz="2200" dirty="0"/>
              <a:t>A new approach is proposed to manufacture and leak check the IRP in stages, completing components along the way, then assembling at the end, which allows for leak repair in a more efficient manner.</a:t>
            </a:r>
          </a:p>
          <a:p>
            <a:r>
              <a:rPr lang="en-US" sz="2200" dirty="0"/>
              <a:t>Steps were taken to lengthen the life of IRP-2, and to further lengthen the life of IRP-3.</a:t>
            </a:r>
          </a:p>
          <a:p>
            <a:pPr marL="0" indent="0">
              <a:buNone/>
            </a:pPr>
            <a:r>
              <a:rPr lang="en-US" sz="2200" b="1" dirty="0"/>
              <a:t>Recommendations:</a:t>
            </a:r>
          </a:p>
          <a:p>
            <a:r>
              <a:rPr lang="en-US" sz="2200" dirty="0"/>
              <a:t>Look at all issues which may determine the lifetime of the IRP, not just the moderator poison thickness.</a:t>
            </a:r>
          </a:p>
          <a:p>
            <a:endParaRPr lang="en-US" sz="2000" dirty="0"/>
          </a:p>
          <a:p>
            <a:endParaRPr lang="en-US" sz="2000" dirty="0"/>
          </a:p>
        </p:txBody>
      </p:sp>
    </p:spTree>
    <p:extLst>
      <p:ext uri="{BB962C8B-B14F-4D97-AF65-F5344CB8AC3E}">
        <p14:creationId xmlns:p14="http://schemas.microsoft.com/office/powerpoint/2010/main" val="337825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Management</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09600"/>
            <a:ext cx="8763000" cy="5638799"/>
          </a:xfrm>
        </p:spPr>
        <p:txBody>
          <a:bodyPr/>
          <a:lstStyle/>
          <a:p>
            <a:r>
              <a:rPr lang="en-US" sz="2200" dirty="0"/>
              <a:t>Since the last AAC meeting there has been a reorganization within NScD. There are minor organizational changes impacting accelerator and target systems, and new Division Directors in Research Accelerator Division (Fulvia Pilat) and Neutron Technologies Division (Graeme Murdoch). </a:t>
            </a:r>
          </a:p>
          <a:p>
            <a:r>
              <a:rPr lang="en-US" sz="2200" dirty="0"/>
              <a:t>The committee expresses its thanks and appreciation to the outgoing directors, Kevin Jones and Don Abercrombie for their support to this committee over the past years.</a:t>
            </a:r>
          </a:p>
          <a:p>
            <a:pPr marL="0" indent="0">
              <a:buNone/>
            </a:pPr>
            <a:endParaRPr lang="en-US" sz="2200" dirty="0"/>
          </a:p>
        </p:txBody>
      </p:sp>
    </p:spTree>
    <p:extLst>
      <p:ext uri="{BB962C8B-B14F-4D97-AF65-F5344CB8AC3E}">
        <p14:creationId xmlns:p14="http://schemas.microsoft.com/office/powerpoint/2010/main" val="109405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357295"/>
          </a:xfrm>
        </p:spPr>
        <p:txBody>
          <a:bodyPr/>
          <a:lstStyle/>
          <a:p>
            <a:r>
              <a:rPr lang="en-US" sz="2400" dirty="0"/>
              <a:t>Charge Question 8: Have lessons learned from the IRP-01 and IRP-02 experiences been adequately considered in the design and fabrication plan of the next-generation IRP (IRP-03)?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600200"/>
            <a:ext cx="8490240" cy="5181599"/>
          </a:xfrm>
        </p:spPr>
        <p:txBody>
          <a:bodyPr/>
          <a:lstStyle/>
          <a:p>
            <a:pPr marL="0" indent="0">
              <a:buNone/>
            </a:pPr>
            <a:r>
              <a:rPr lang="en-US" sz="2200" dirty="0"/>
              <a:t>Yes. Numerous issues with IRP-1 operation and IRP-2 fabrication and installation have been identified and have been accounted for in the design and approach to IRP-3.  These include moderator welding, alignment issues, cadmium spraying, pipe chases added back in from the IRP-1 design, elimination of right angles on the cryo moderator lines (mitre bends), etc.  Most importantly, the approach to IRP-3 has identified the difficulty in fabrication and is addressing it by building components in stages and assembling at the end, either on site or at a vendor.</a:t>
            </a:r>
          </a:p>
          <a:p>
            <a:pPr marL="0" indent="0">
              <a:buNone/>
            </a:pPr>
            <a:endParaRPr lang="en-US" sz="2000" b="1" dirty="0">
              <a:solidFill>
                <a:srgbClr val="FF0000"/>
              </a:solidFill>
            </a:endParaRPr>
          </a:p>
        </p:txBody>
      </p:sp>
    </p:spTree>
    <p:extLst>
      <p:ext uri="{BB962C8B-B14F-4D97-AF65-F5344CB8AC3E}">
        <p14:creationId xmlns:p14="http://schemas.microsoft.com/office/powerpoint/2010/main" val="2569766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29430"/>
          </a:xfrm>
        </p:spPr>
        <p:txBody>
          <a:bodyPr/>
          <a:lstStyle/>
          <a:p>
            <a:r>
              <a:rPr lang="en-US" sz="2400" dirty="0"/>
              <a:t>Topic: Target Systems - Target Manufacturing and Procurement</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914400"/>
            <a:ext cx="8490240" cy="5791200"/>
          </a:xfrm>
        </p:spPr>
        <p:txBody>
          <a:bodyPr/>
          <a:lstStyle/>
          <a:p>
            <a:r>
              <a:rPr lang="en-US" sz="2200" dirty="0"/>
              <a:t>SNS routinely makes targets, IRPs, and PBWs.  These are part of the normal operation of the facility, but the targets are also part of a major deliverable for PPU.</a:t>
            </a:r>
          </a:p>
          <a:p>
            <a:r>
              <a:rPr lang="en-US" sz="2200" dirty="0"/>
              <a:t>The average annual cost for 3 targets/year, one IRP every 4 years, and one PBW every other year is approximately $7M.  This is just the hardware cost.</a:t>
            </a:r>
          </a:p>
          <a:p>
            <a:pPr lvl="1"/>
            <a:r>
              <a:rPr lang="en-US" sz="1800" dirty="0"/>
              <a:t>This funding level will be required to achieve operational goals</a:t>
            </a:r>
          </a:p>
          <a:p>
            <a:r>
              <a:rPr lang="en-US" sz="2200" dirty="0"/>
              <a:t>SNS currently has one original style spare target, with 8 on order in various stages.</a:t>
            </a:r>
          </a:p>
          <a:p>
            <a:r>
              <a:rPr lang="en-US" sz="2200" dirty="0"/>
              <a:t>Target delivery is slipping routinely, costs are rising, and vendors are less likely to bid on new targets.</a:t>
            </a:r>
          </a:p>
          <a:p>
            <a:r>
              <a:rPr lang="en-US" sz="2200" dirty="0"/>
              <a:t>SNS is starting a pilot target manufacturing program to improve the process and improve program control by breaking orders into components to widen the vendor pool and reduce risk.</a:t>
            </a:r>
          </a:p>
        </p:txBody>
      </p:sp>
    </p:spTree>
    <p:extLst>
      <p:ext uri="{BB962C8B-B14F-4D97-AF65-F5344CB8AC3E}">
        <p14:creationId xmlns:p14="http://schemas.microsoft.com/office/powerpoint/2010/main" val="658433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a:t>Charge Question 9: Is the major procurement planning sufficient for controlling long term cost and improving component manufacturing reliability?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37258"/>
            <a:ext cx="8490240" cy="5287341"/>
          </a:xfrm>
        </p:spPr>
        <p:txBody>
          <a:bodyPr/>
          <a:lstStyle/>
          <a:p>
            <a:r>
              <a:rPr lang="en-US" sz="2000" dirty="0"/>
              <a:t>SNS procurement planning is sufficient to ensure improvement of component manufacturing reliability. However, as only a very limited number of target suppliers with adequate manufacturing skills are available on the market, it is nearly impossible to control the long term target costs. A reasonable approach could be to seriously consider a production of the target in house or at least parts of it. Even if this means extra investment in the near-term, we are convinced that it will pay off over the longer term.</a:t>
            </a:r>
          </a:p>
          <a:p>
            <a:r>
              <a:rPr lang="en-US" sz="2000" dirty="0"/>
              <a:t>Another approach might be to award incentive-type contracts for the target vendor based on succeeding in delivering the required quality in due time.</a:t>
            </a:r>
          </a:p>
          <a:p>
            <a:pPr marL="0" lvl="0" indent="0">
              <a:buNone/>
            </a:pPr>
            <a:r>
              <a:rPr lang="en-US" sz="2000" b="1" dirty="0">
                <a:solidFill>
                  <a:prstClr val="black"/>
                </a:solidFill>
              </a:rPr>
              <a:t>Recommendations:</a:t>
            </a:r>
          </a:p>
          <a:p>
            <a:pPr lvl="0"/>
            <a:r>
              <a:rPr lang="en-US" sz="2000" dirty="0">
                <a:solidFill>
                  <a:prstClr val="black"/>
                </a:solidFill>
              </a:rPr>
              <a:t>Ensure the target, IRP, and PBW manufacturing program is successful by providing the required resources</a:t>
            </a:r>
          </a:p>
          <a:p>
            <a:pPr lvl="0"/>
            <a:r>
              <a:rPr lang="en-US" sz="2000" dirty="0">
                <a:solidFill>
                  <a:prstClr val="black"/>
                </a:solidFill>
              </a:rPr>
              <a:t>Consider ways to leverage ORNL expertise to support the success of SNS and PPU, such as leveraging advanced manufacturing for complicated target components</a:t>
            </a:r>
          </a:p>
        </p:txBody>
      </p:sp>
    </p:spTree>
    <p:extLst>
      <p:ext uri="{BB962C8B-B14F-4D97-AF65-F5344CB8AC3E}">
        <p14:creationId xmlns:p14="http://schemas.microsoft.com/office/powerpoint/2010/main" val="3419103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Target Operations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762000"/>
            <a:ext cx="8490240" cy="5562599"/>
          </a:xfrm>
        </p:spPr>
        <p:txBody>
          <a:bodyPr/>
          <a:lstStyle/>
          <a:p>
            <a:r>
              <a:rPr lang="en-US" sz="2000" dirty="0"/>
              <a:t>The IRP leak was the major contributor to unavailability in 2017, while stable operation of the target at 1.2 MW was achieved without any major problems giving confidence for the planned power increase to 1.3 MW and 1.4 MW</a:t>
            </a:r>
          </a:p>
          <a:p>
            <a:r>
              <a:rPr lang="en-US" sz="2000" dirty="0"/>
              <a:t>The SDE team is extremely capable and has developed many new, highly effective improvements aimed at increasing the reliability of target operation at high power levels. </a:t>
            </a:r>
          </a:p>
          <a:p>
            <a:r>
              <a:rPr lang="en-US" sz="2000" dirty="0"/>
              <a:t>Because sometimes more than one improvement is introduced to a new target it is difficult to distinguish which improvement has had the biggest impact. Therefore, introducing fewer changes/improvements per target, especially as long as three targets are utilized per year, should be considered</a:t>
            </a:r>
          </a:p>
          <a:p>
            <a:r>
              <a:rPr lang="en-US" sz="2000" dirty="0"/>
              <a:t>The comprehensive PIE of spent targets is an extremely useful tool to determine the effectiveness of newly implemented design changes. By now it can be done on a nearly routine basis, which is very impressive. This is unparalleled among all major spallation neutron sources.</a:t>
            </a:r>
          </a:p>
          <a:p>
            <a:endParaRPr lang="en-US" sz="2000" dirty="0"/>
          </a:p>
          <a:p>
            <a:pPr marL="0" indent="0">
              <a:buNone/>
            </a:pPr>
            <a:endParaRPr lang="en-US" sz="2000" dirty="0"/>
          </a:p>
          <a:p>
            <a:pPr marL="0" indent="0">
              <a:buNone/>
            </a:pPr>
            <a:endParaRPr lang="en-US" sz="1600" dirty="0"/>
          </a:p>
        </p:txBody>
      </p:sp>
    </p:spTree>
    <p:extLst>
      <p:ext uri="{BB962C8B-B14F-4D97-AF65-F5344CB8AC3E}">
        <p14:creationId xmlns:p14="http://schemas.microsoft.com/office/powerpoint/2010/main" val="2190846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Target Operations (continued)</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a:t>The team has successfully developed a robotic-based laser scanning system for inspecting samples from spent targets </a:t>
            </a:r>
          </a:p>
          <a:p>
            <a:r>
              <a:rPr lang="en-US" sz="2000" dirty="0"/>
              <a:t>Blockage of the orifice openings in gas injection systems utilizing this concept has significantly reduced the capability to inject gas into the mercury</a:t>
            </a:r>
          </a:p>
          <a:p>
            <a:pPr marL="0" indent="0">
              <a:buNone/>
            </a:pPr>
            <a:r>
              <a:rPr lang="en-US" sz="2000" b="1" dirty="0"/>
              <a:t>Recommendations:</a:t>
            </a:r>
          </a:p>
          <a:p>
            <a:pPr marL="182563" indent="-182563"/>
            <a:r>
              <a:rPr lang="en-US" sz="2000" dirty="0"/>
              <a:t>A robot based laser scanner for determining the thickness of the walls of the target nose is very useful improvement and should be utilized in the service bay</a:t>
            </a:r>
          </a:p>
          <a:p>
            <a:pPr marL="182563" indent="-182563"/>
            <a:r>
              <a:rPr lang="en-US" sz="2000" dirty="0"/>
              <a:t>The flowrate of the orifice gas injection system should be checked at the manufacturer prior to shipment to SNS in order to be corrected if some blockage has occurred</a:t>
            </a:r>
          </a:p>
          <a:p>
            <a:endParaRPr lang="en-US" sz="2000" dirty="0"/>
          </a:p>
          <a:p>
            <a:endParaRPr lang="en-US" sz="2000" dirty="0"/>
          </a:p>
          <a:p>
            <a:pPr marL="0" indent="0">
              <a:buNone/>
            </a:pPr>
            <a:endParaRPr lang="en-US" sz="2000" dirty="0"/>
          </a:p>
          <a:p>
            <a:pPr marL="0" indent="0">
              <a:buNone/>
            </a:pPr>
            <a:endParaRPr lang="en-US" sz="1600" dirty="0"/>
          </a:p>
        </p:txBody>
      </p:sp>
    </p:spTree>
    <p:extLst>
      <p:ext uri="{BB962C8B-B14F-4D97-AF65-F5344CB8AC3E}">
        <p14:creationId xmlns:p14="http://schemas.microsoft.com/office/powerpoint/2010/main" val="3597911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Target Systems – Remote Handling</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799" y="762000"/>
            <a:ext cx="8219853" cy="5562600"/>
          </a:xfrm>
        </p:spPr>
        <p:txBody>
          <a:bodyPr/>
          <a:lstStyle/>
          <a:p>
            <a:r>
              <a:rPr lang="en-US" sz="2000" dirty="0"/>
              <a:t>The team responsible for the remote handling system development and operations is working very professionally. All major steps of non-routine operations are practiced in mock-ups and optimized in order to ensure maximum safety to the workers and optimal results.</a:t>
            </a:r>
          </a:p>
          <a:p>
            <a:r>
              <a:rPr lang="en-US" sz="2000" dirty="0"/>
              <a:t>With successful completion of the first IRP replacement, they now have a proven record in all major planned remote handling operations</a:t>
            </a:r>
          </a:p>
          <a:p>
            <a:r>
              <a:rPr lang="en-US" sz="2000" dirty="0"/>
              <a:t>Photo-neutrons emitted by the beryllium reflector within the spent IRP led to excessive background on the detectors of a nearby instrument. Measures were expeditiously taken to minimize the impact using spare shielding materials </a:t>
            </a:r>
          </a:p>
          <a:p>
            <a:pPr marL="0" indent="0">
              <a:buNone/>
            </a:pPr>
            <a:r>
              <a:rPr lang="en-US" sz="2000" b="1" dirty="0"/>
              <a:t>Recommendation:</a:t>
            </a:r>
          </a:p>
          <a:p>
            <a:r>
              <a:rPr lang="en-US" sz="2000" dirty="0"/>
              <a:t>A new exchange flask for the lower part of IRP should be designed in such a way that photo-neutrons coming from the reflector material are better shielded</a:t>
            </a:r>
          </a:p>
        </p:txBody>
      </p:sp>
    </p:spTree>
    <p:extLst>
      <p:ext uri="{BB962C8B-B14F-4D97-AF65-F5344CB8AC3E}">
        <p14:creationId xmlns:p14="http://schemas.microsoft.com/office/powerpoint/2010/main" val="1253190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Target Systems – Mercury Target Engineering</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685800"/>
            <a:ext cx="8490240" cy="6019800"/>
          </a:xfrm>
        </p:spPr>
        <p:txBody>
          <a:bodyPr/>
          <a:lstStyle/>
          <a:p>
            <a:r>
              <a:rPr lang="en-US" altLang="ja-JP" sz="2000" dirty="0"/>
              <a:t>7 of 18 targets have developed mercury leaks in service, necessitating unplanned replacement and facility down-time. It should be noted that three of these targets exceeded nominal lifetime expectations, but were intentionally run to end-of-life.</a:t>
            </a:r>
            <a:endParaRPr lang="ja-JP" altLang="ja-JP" sz="2000"/>
          </a:p>
          <a:p>
            <a:r>
              <a:rPr lang="en-US" altLang="ja-JP" sz="2000" dirty="0"/>
              <a:t>Leaks are caused by fatigue failure due to high-cycle pressure waves and low cycle thermal loading, which in some cases appeared to be aggravated by mercury cavitation erosion of surfaces</a:t>
            </a:r>
          </a:p>
          <a:p>
            <a:r>
              <a:rPr lang="en-US" altLang="ja-JP" sz="2000" dirty="0"/>
              <a:t>The Target Management Plan has provided reliable operation for SNS users, and key operational data on target performance. The mercury target engineering team still faces challenges, but is moving forward in a determined and deliberate fashion</a:t>
            </a:r>
          </a:p>
          <a:p>
            <a:pPr lvl="0"/>
            <a:r>
              <a:rPr lang="en-US" altLang="ja-JP" sz="2000" dirty="0"/>
              <a:t>Strain reduction was achieved with even low gas flow rate. Injection of more gas could lead to further strain mitigation. Consider the relationship between the bubbler position and the bubble distribution in the flowing mercury.</a:t>
            </a:r>
            <a:endParaRPr lang="ja-JP" altLang="ja-JP" sz="2000"/>
          </a:p>
          <a:p>
            <a:r>
              <a:rPr lang="en-US" altLang="ja-JP" sz="2000" dirty="0"/>
              <a:t>High radiation dose rates were observed at the mercury pump. Understand why, in particular, from the viewpoint of safety. Consider the effect of accumulated gas somewhere in the loop as well.</a:t>
            </a:r>
            <a:endParaRPr lang="ja-JP" altLang="ja-JP" sz="2000"/>
          </a:p>
        </p:txBody>
      </p:sp>
    </p:spTree>
    <p:extLst>
      <p:ext uri="{BB962C8B-B14F-4D97-AF65-F5344CB8AC3E}">
        <p14:creationId xmlns:p14="http://schemas.microsoft.com/office/powerpoint/2010/main" val="4122239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22762"/>
          </a:xfrm>
        </p:spPr>
        <p:txBody>
          <a:bodyPr/>
          <a:lstStyle/>
          <a:p>
            <a:r>
              <a:rPr lang="en-US" sz="2400" dirty="0"/>
              <a:t>Topic: Target Systems – Mercury Target Engineering (continued)</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088572"/>
            <a:ext cx="8490240" cy="5617027"/>
          </a:xfrm>
        </p:spPr>
        <p:txBody>
          <a:bodyPr/>
          <a:lstStyle/>
          <a:p>
            <a:r>
              <a:rPr lang="en-US" altLang="ja-JP" sz="2000" dirty="0"/>
              <a:t>It is good news that gas injection also appears to have mitigated cavitation, and no cracks.</a:t>
            </a:r>
          </a:p>
          <a:p>
            <a:r>
              <a:rPr lang="en-US" altLang="ja-JP" sz="2000" dirty="0"/>
              <a:t>Collaboration with numerical simulation experts to understand the interaction between bubbles, pressure waves and elastic deformation of the vessel should be pursued. </a:t>
            </a:r>
          </a:p>
          <a:p>
            <a:r>
              <a:rPr lang="en-US" altLang="ja-JP" sz="2000" dirty="0"/>
              <a:t>The surprising erosion observed in the T16 jet-flow target suggests that locally high velocity led to unexpectedly high erosion. Understanding the erosion mechanism for this target would be very helpful in informing both incremental improvements needed to sustain reliable operations and to develop PPU targets </a:t>
            </a:r>
          </a:p>
          <a:p>
            <a:pPr marL="0" indent="0">
              <a:buNone/>
            </a:pPr>
            <a:r>
              <a:rPr lang="en-US" sz="2000" b="1" dirty="0"/>
              <a:t>Recommendation:</a:t>
            </a:r>
          </a:p>
          <a:p>
            <a:r>
              <a:rPr lang="en-US" altLang="ja-JP" sz="2000" dirty="0"/>
              <a:t>Make effort to understand the mechanism of the erosion in the case of T16 jet-flow target</a:t>
            </a:r>
            <a:endParaRPr lang="en-US" sz="2000" dirty="0"/>
          </a:p>
        </p:txBody>
      </p:sp>
    </p:spTree>
    <p:extLst>
      <p:ext uri="{BB962C8B-B14F-4D97-AF65-F5344CB8AC3E}">
        <p14:creationId xmlns:p14="http://schemas.microsoft.com/office/powerpoint/2010/main" val="1629774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Target Systems – Target Gas Injection</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403080" y="533400"/>
            <a:ext cx="8490240" cy="5562600"/>
          </a:xfrm>
        </p:spPr>
        <p:txBody>
          <a:bodyPr/>
          <a:lstStyle/>
          <a:p>
            <a:pPr lvl="0"/>
            <a:r>
              <a:rPr lang="en-US" altLang="ja-JP" sz="2000" dirty="0"/>
              <a:t>Very promising results were obtained with the Swirl Bubblers in off-line tests. Pressure drop is acceptable and bubble size generated is smaller than expected.</a:t>
            </a:r>
          </a:p>
          <a:p>
            <a:r>
              <a:rPr lang="en-US" altLang="ja-JP" sz="2000" dirty="0"/>
              <a:t>Collaborate with J-PARC team. They developed a 2-vane bubbler which indicates lower pressure drop</a:t>
            </a:r>
            <a:r>
              <a:rPr lang="ja-JP" altLang="ja-JP" sz="2000"/>
              <a:t> </a:t>
            </a:r>
            <a:r>
              <a:rPr lang="en-US" altLang="ja-JP" sz="2000" dirty="0"/>
              <a:t>as</a:t>
            </a:r>
            <a:r>
              <a:rPr lang="ja-JP" altLang="en-US" sz="2000"/>
              <a:t> </a:t>
            </a:r>
            <a:r>
              <a:rPr lang="en-US" altLang="ja-JP" sz="2000" dirty="0"/>
              <a:t>compared</a:t>
            </a:r>
            <a:r>
              <a:rPr lang="ja-JP" altLang="en-US" sz="2000"/>
              <a:t> </a:t>
            </a:r>
            <a:r>
              <a:rPr lang="en-US" altLang="ja-JP" sz="2000" dirty="0"/>
              <a:t>with</a:t>
            </a:r>
            <a:r>
              <a:rPr lang="ja-JP" altLang="en-US" sz="2000"/>
              <a:t> </a:t>
            </a:r>
            <a:r>
              <a:rPr lang="en-US" altLang="ja-JP" sz="2000" dirty="0"/>
              <a:t>a 4-vane</a:t>
            </a:r>
            <a:r>
              <a:rPr lang="ja-JP" altLang="en-US" sz="2000"/>
              <a:t> </a:t>
            </a:r>
            <a:r>
              <a:rPr lang="en-US" altLang="ja-JP" sz="2000" dirty="0"/>
              <a:t>bubbler.</a:t>
            </a:r>
            <a:endParaRPr lang="ja-JP" altLang="ja-JP" sz="2000"/>
          </a:p>
          <a:p>
            <a:pPr lvl="0"/>
            <a:r>
              <a:rPr lang="en-US" altLang="ja-JP" sz="2000" dirty="0"/>
              <a:t>Swirl bubbler is ready for operation and only fabrication details need to be set. Check the mechanical properties if 3D printing is used. </a:t>
            </a:r>
          </a:p>
          <a:p>
            <a:pPr lvl="0"/>
            <a:r>
              <a:rPr lang="en-US" altLang="ja-JP" sz="2000" dirty="0"/>
              <a:t>Experimental and numerical results for the gas wall layer show encouraging progress. Sustain these experimental and numerical analysis activities to explore more suitable conditions. </a:t>
            </a:r>
            <a:endParaRPr lang="en-US" sz="2000" dirty="0"/>
          </a:p>
          <a:p>
            <a:r>
              <a:rPr lang="en-US" altLang="ja-JP" sz="2000" dirty="0"/>
              <a:t>Pursue a ramp-up in the gas flow rate that is more rapid than the currently planned ramp-up schedule. </a:t>
            </a:r>
          </a:p>
          <a:p>
            <a:r>
              <a:rPr lang="en-US" altLang="ja-JP" sz="2000" dirty="0"/>
              <a:t>Consider flow erosion by the jet-flow with gas. Consider using the TTF loop to demonstrate no-effect.</a:t>
            </a:r>
          </a:p>
          <a:p>
            <a:pPr marL="0" indent="0">
              <a:buNone/>
            </a:pPr>
            <a:r>
              <a:rPr lang="en-US" sz="2000" b="1" dirty="0"/>
              <a:t>Recommendation:</a:t>
            </a:r>
          </a:p>
          <a:p>
            <a:r>
              <a:rPr lang="en-US" sz="2000" dirty="0"/>
              <a:t>Continue to </a:t>
            </a:r>
            <a:r>
              <a:rPr lang="en-US" altLang="ja-JP" sz="2000" dirty="0"/>
              <a:t>collaborate with the J-PARC team, particularly in the area of vane bubbler development</a:t>
            </a:r>
            <a:endParaRPr lang="en-US" sz="2000" dirty="0"/>
          </a:p>
        </p:txBody>
      </p:sp>
    </p:spTree>
    <p:extLst>
      <p:ext uri="{BB962C8B-B14F-4D97-AF65-F5344CB8AC3E}">
        <p14:creationId xmlns:p14="http://schemas.microsoft.com/office/powerpoint/2010/main" val="3054463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043362"/>
          </a:xfrm>
        </p:spPr>
        <p:txBody>
          <a:bodyPr/>
          <a:lstStyle/>
          <a:p>
            <a:r>
              <a:rPr lang="en-US" sz="2400" dirty="0"/>
              <a:t>Charge Question 10: Is the proposal for early use of the 2 MW PPU target in operations reasonable? </a:t>
            </a:r>
            <a:br>
              <a:rPr lang="en-US" sz="2400" dirty="0"/>
            </a:b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990600"/>
            <a:ext cx="8490240" cy="4873519"/>
          </a:xfrm>
        </p:spPr>
        <p:txBody>
          <a:bodyPr/>
          <a:lstStyle/>
          <a:p>
            <a:r>
              <a:rPr lang="en-US" sz="2200" dirty="0"/>
              <a:t>A qualified Yes:</a:t>
            </a:r>
          </a:p>
          <a:p>
            <a:pPr lvl="1"/>
            <a:r>
              <a:rPr lang="en-US" sz="2000" dirty="0"/>
              <a:t>The PPU target design is moving from conceptual to preliminary design level. It is not clear which design features beyond those already identified in the TMP can be explored during early operation</a:t>
            </a:r>
          </a:p>
          <a:p>
            <a:pPr lvl="1"/>
            <a:r>
              <a:rPr lang="en-US" sz="2000" dirty="0"/>
              <a:t>The preceding 1.4 MW target design iterations (chinstrap +) are unknown and may not converge with the chosen PPU target design. If PPU design presents a large departure, risk to operations may be greater and separate effects analysis may be complicated</a:t>
            </a:r>
          </a:p>
          <a:p>
            <a:r>
              <a:rPr lang="en-US" sz="2200" dirty="0"/>
              <a:t>With the above caveat, the cons presented appear to be manageable (so there is little down-side)</a:t>
            </a:r>
          </a:p>
          <a:p>
            <a:r>
              <a:rPr lang="en-US" sz="2200" dirty="0"/>
              <a:t>A strategy to make this decision should include documenting what design features and manufacturing prototyping questions can be explored (beyond the current TMP) with early operation versus what cannot be explored with early operation.</a:t>
            </a:r>
          </a:p>
          <a:p>
            <a:pPr lvl="1"/>
            <a:r>
              <a:rPr lang="en-US" sz="2000" dirty="0"/>
              <a:t>E.g. Effect of tapered nose can be explored, but gas-wall cannot.</a:t>
            </a:r>
          </a:p>
        </p:txBody>
      </p:sp>
    </p:spTree>
    <p:extLst>
      <p:ext uri="{BB962C8B-B14F-4D97-AF65-F5344CB8AC3E}">
        <p14:creationId xmlns:p14="http://schemas.microsoft.com/office/powerpoint/2010/main" val="69444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Operations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09600"/>
            <a:ext cx="8763000" cy="5638799"/>
          </a:xfrm>
        </p:spPr>
        <p:txBody>
          <a:bodyPr/>
          <a:lstStyle/>
          <a:p>
            <a:r>
              <a:rPr lang="en-GB" sz="2200" dirty="0"/>
              <a:t>Since the last meeting the SNS team has continued to achieve sustained operations with beam powers between 1.0 and 1.2 MW.</a:t>
            </a:r>
            <a:endParaRPr lang="en-US" sz="2200" dirty="0"/>
          </a:p>
          <a:p>
            <a:pPr lvl="0"/>
            <a:r>
              <a:rPr lang="en-GB" sz="2200" dirty="0"/>
              <a:t>In FY17 6,079 operating hours were achieved, with 4,807 hours delivered to the user community (exceeding the target of 4,230 hours). Availability was 87.5, but would have been 94% excluding the IRP water leak. So far FY18 has continued with excellent performance (93.5%) for Q1.</a:t>
            </a:r>
          </a:p>
          <a:p>
            <a:pPr lvl="0"/>
            <a:r>
              <a:rPr lang="en-GB" sz="2200" dirty="0"/>
              <a:t>Long duration events dominate overall downtime numbers. The aspiration is to eliminate events such as the MEBT water leak, IRP water leak and target failures, which would leave a residual downtime per month of ~45±25 hours – equivalent to ~94±3% availability (and easily sufficient to  achieve the ≥90% availability required to meet Objective A).</a:t>
            </a:r>
            <a:endParaRPr lang="en-US" sz="2200" dirty="0"/>
          </a:p>
        </p:txBody>
      </p:sp>
    </p:spTree>
    <p:extLst>
      <p:ext uri="{BB962C8B-B14F-4D97-AF65-F5344CB8AC3E}">
        <p14:creationId xmlns:p14="http://schemas.microsoft.com/office/powerpoint/2010/main" val="457699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Target Systems – PIE</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598767"/>
            <a:ext cx="8490240" cy="5791200"/>
          </a:xfrm>
        </p:spPr>
        <p:txBody>
          <a:bodyPr/>
          <a:lstStyle/>
          <a:p>
            <a:r>
              <a:rPr lang="en-US" sz="2000" dirty="0"/>
              <a:t>The PIE team is commended for achieving impressive work over the past year. The results continue to be the best validation of target development efforts. Management has fully supported the PIE efforts.</a:t>
            </a:r>
          </a:p>
          <a:p>
            <a:r>
              <a:rPr lang="en-US" sz="2000" dirty="0"/>
              <a:t>8 activities performed on each target routinely now</a:t>
            </a:r>
          </a:p>
          <a:p>
            <a:r>
              <a:rPr lang="en-US" sz="2000" dirty="0"/>
              <a:t>After the Hg flow velocity was increased (T13 and on), no center baffle cracks have been found</a:t>
            </a:r>
          </a:p>
          <a:p>
            <a:r>
              <a:rPr lang="en-US" sz="2000" dirty="0"/>
              <a:t>T16 jet flow showed no pitting in corners. But higher vertical “striping” and greater erosion damage in center region of inner window</a:t>
            </a:r>
          </a:p>
          <a:p>
            <a:r>
              <a:rPr lang="en-US" sz="2000" dirty="0"/>
              <a:t>T17 had 1/3 thickness deep pits in corners. Conjecture: once a pit starts, it erodes at a faster rate.</a:t>
            </a:r>
          </a:p>
          <a:p>
            <a:endParaRPr lang="en-US" sz="2000" dirty="0"/>
          </a:p>
        </p:txBody>
      </p:sp>
    </p:spTree>
    <p:extLst>
      <p:ext uri="{BB962C8B-B14F-4D97-AF65-F5344CB8AC3E}">
        <p14:creationId xmlns:p14="http://schemas.microsoft.com/office/powerpoint/2010/main" val="492474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Target Systems – PIE (continued)</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838199"/>
            <a:ext cx="8490240" cy="5551767"/>
          </a:xfrm>
        </p:spPr>
        <p:txBody>
          <a:bodyPr/>
          <a:lstStyle/>
          <a:p>
            <a:r>
              <a:rPr lang="en-US" sz="2000" dirty="0"/>
              <a:t>A robot arm added to scanning system which eliminates dose and may result in higher quality scans.</a:t>
            </a:r>
          </a:p>
          <a:p>
            <a:pPr lvl="1"/>
            <a:r>
              <a:rPr lang="en-US" sz="1800" dirty="0"/>
              <a:t>This is very good application using newly available commercial technology</a:t>
            </a:r>
          </a:p>
          <a:p>
            <a:r>
              <a:rPr lang="en-US" sz="2000" dirty="0"/>
              <a:t>Inconel 718 PBW tensile testing with DIC shows 10% elongation after up to 10 DPA. Does not agree with other data. Is decay heat affecting properties?</a:t>
            </a:r>
          </a:p>
          <a:p>
            <a:r>
              <a:rPr lang="en-US" sz="2000" dirty="0"/>
              <a:t>Sampling Aluminum PBW is encouraged, especially with the results from the 718 testing</a:t>
            </a:r>
          </a:p>
          <a:p>
            <a:pPr lvl="1"/>
            <a:r>
              <a:rPr lang="en-US" sz="1600" dirty="0"/>
              <a:t>Check for corrosion morphology (pitting versus surface)</a:t>
            </a:r>
          </a:p>
          <a:p>
            <a:pPr marL="0" indent="0">
              <a:buNone/>
            </a:pPr>
            <a:r>
              <a:rPr lang="en-US" sz="2000" b="1" dirty="0"/>
              <a:t>Recommendations:</a:t>
            </a:r>
          </a:p>
          <a:p>
            <a:r>
              <a:rPr lang="en-US" sz="2000" dirty="0"/>
              <a:t>None</a:t>
            </a:r>
          </a:p>
          <a:p>
            <a:endParaRPr lang="en-US" sz="2000" dirty="0"/>
          </a:p>
          <a:p>
            <a:endParaRPr lang="en-US" sz="2000" dirty="0"/>
          </a:p>
          <a:p>
            <a:endParaRPr lang="en-US" sz="2000" dirty="0"/>
          </a:p>
        </p:txBody>
      </p:sp>
    </p:spTree>
    <p:extLst>
      <p:ext uri="{BB962C8B-B14F-4D97-AF65-F5344CB8AC3E}">
        <p14:creationId xmlns:p14="http://schemas.microsoft.com/office/powerpoint/2010/main" val="821764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729430"/>
          </a:xfrm>
        </p:spPr>
        <p:txBody>
          <a:bodyPr/>
          <a:lstStyle/>
          <a:p>
            <a:r>
              <a:rPr lang="en-US" sz="2400" dirty="0"/>
              <a:t>Topic: Target Systems – Target Development Plan for 2.0 MW PPU</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838200"/>
            <a:ext cx="8588520" cy="6041573"/>
          </a:xfrm>
        </p:spPr>
        <p:txBody>
          <a:bodyPr/>
          <a:lstStyle/>
          <a:p>
            <a:r>
              <a:rPr lang="en-US" sz="2000" dirty="0"/>
              <a:t>The general goals of the 2 MW PPU target design include applying the entire set of alternatives currently being explored to reduce fatigue stresses and combat cavitation erosion</a:t>
            </a:r>
          </a:p>
          <a:p>
            <a:pPr lvl="1"/>
            <a:r>
              <a:rPr lang="en-US" sz="1800" dirty="0"/>
              <a:t>This seems appropriate because it is not yet clear that current results can be extrapolated to higher beam powers and/or higher gas flow rates</a:t>
            </a:r>
          </a:p>
          <a:p>
            <a:pPr lvl="1"/>
            <a:r>
              <a:rPr lang="en-US" sz="1800" dirty="0"/>
              <a:t>However, it is also currently unknown how some of these mitigation techniques will interfere with each other (one should be cognizant of what features can be easily “turned off”, e.g. gas-injection can be turned off, but jet-flow cannot)</a:t>
            </a:r>
          </a:p>
          <a:p>
            <a:r>
              <a:rPr lang="en-US" sz="2000" dirty="0"/>
              <a:t>“Better is the enemy of Good Enough”, But what is “Good Enough”?</a:t>
            </a:r>
          </a:p>
          <a:p>
            <a:pPr lvl="1"/>
            <a:r>
              <a:rPr lang="en-US" sz="1800" dirty="0"/>
              <a:t>Goals for small bubble gas or gas-wall injection are based on WNR testing</a:t>
            </a:r>
          </a:p>
          <a:p>
            <a:pPr lvl="1"/>
            <a:r>
              <a:rPr lang="en-US" sz="1800" dirty="0"/>
              <a:t>Goals for jet-flow velocities are undetermined</a:t>
            </a:r>
          </a:p>
          <a:p>
            <a:r>
              <a:rPr lang="en-US" sz="2000" dirty="0"/>
              <a:t>PIE and gas injection studies have been, and continue to be, executed at an extremely high level of competence with promising results</a:t>
            </a:r>
          </a:p>
          <a:p>
            <a:pPr lvl="1"/>
            <a:r>
              <a:rPr lang="en-US" sz="1800" dirty="0"/>
              <a:t>But, there is not much time for additional studies before PPU 2.0 MW target design finalization</a:t>
            </a:r>
          </a:p>
        </p:txBody>
      </p:sp>
    </p:spTree>
    <p:extLst>
      <p:ext uri="{BB962C8B-B14F-4D97-AF65-F5344CB8AC3E}">
        <p14:creationId xmlns:p14="http://schemas.microsoft.com/office/powerpoint/2010/main" val="2516688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729430"/>
          </a:xfrm>
        </p:spPr>
        <p:txBody>
          <a:bodyPr/>
          <a:lstStyle/>
          <a:p>
            <a:r>
              <a:rPr lang="en-US" sz="2400" dirty="0"/>
              <a:t>Topic: Target Systems – Target Development Plan for 2.0 MW PPU (continued)</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088573"/>
            <a:ext cx="8588520" cy="5791200"/>
          </a:xfrm>
        </p:spPr>
        <p:txBody>
          <a:bodyPr/>
          <a:lstStyle/>
          <a:p>
            <a:r>
              <a:rPr lang="en-US" sz="2000" dirty="0"/>
              <a:t>Current plan for gas wall implementation requires jet-flow in the central nose region. This achieves about a 5 cm wide area for 60% coverage.</a:t>
            </a:r>
          </a:p>
          <a:p>
            <a:pPr lvl="1"/>
            <a:r>
              <a:rPr lang="en-US" sz="1800" dirty="0"/>
              <a:t>If jet-flow velocity needed for good gas wall coverage is in a range that shows bad results during T16 – 17 operation, will it create increased damage in areas not covered by gas wall?</a:t>
            </a:r>
          </a:p>
          <a:p>
            <a:r>
              <a:rPr lang="en-US" sz="2000" dirty="0"/>
              <a:t>Recent design studies have confirmed several design features</a:t>
            </a:r>
          </a:p>
          <a:p>
            <a:pPr lvl="1"/>
            <a:r>
              <a:rPr lang="en-US" sz="1800" dirty="0"/>
              <a:t>E.g. elimination of center baffle (dilatational mode suppression acceptable), pressure drop for swirl bubblers and side baffle holes</a:t>
            </a:r>
          </a:p>
          <a:p>
            <a:r>
              <a:rPr lang="en-US" sz="2000" dirty="0"/>
              <a:t>Ongoing design studies are aimed at increased nose taper, manufacturability, and alternative gas-wall injection scheme</a:t>
            </a:r>
          </a:p>
          <a:p>
            <a:r>
              <a:rPr lang="en-US" sz="2000" dirty="0"/>
              <a:t>Automated Design Exploration Activities have been successful in reducing the “minimum of maximum stresses” by 30% in a study of center baffle size and location dimensions</a:t>
            </a:r>
          </a:p>
          <a:p>
            <a:pPr lvl="1"/>
            <a:r>
              <a:rPr lang="en-US" sz="1800" dirty="0"/>
              <a:t>This is impressive and is a good tool for exploration</a:t>
            </a:r>
          </a:p>
          <a:p>
            <a:pPr lvl="1"/>
            <a:r>
              <a:rPr lang="en-US" sz="1800" dirty="0"/>
              <a:t>Obviously, once focusing on a particular configuration, be careful of sensitivity to other parameters held constant for the exploration study</a:t>
            </a:r>
          </a:p>
        </p:txBody>
      </p:sp>
    </p:spTree>
    <p:extLst>
      <p:ext uri="{BB962C8B-B14F-4D97-AF65-F5344CB8AC3E}">
        <p14:creationId xmlns:p14="http://schemas.microsoft.com/office/powerpoint/2010/main" val="1830945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722762"/>
          </a:xfrm>
        </p:spPr>
        <p:txBody>
          <a:bodyPr/>
          <a:lstStyle/>
          <a:p>
            <a:r>
              <a:rPr lang="en-US" sz="2400" dirty="0"/>
              <a:t>Topic: Target Systems – Target Development Plan for 2.0 MW PPU (continued)</a:t>
            </a:r>
          </a:p>
        </p:txBody>
      </p:sp>
      <p:sp>
        <p:nvSpPr>
          <p:cNvPr id="13" name="Content Placeholder 12"/>
          <p:cNvSpPr>
            <a:spLocks noGrp="1"/>
          </p:cNvSpPr>
          <p:nvPr>
            <p:ph idx="1"/>
          </p:nvPr>
        </p:nvSpPr>
        <p:spPr>
          <a:xfrm>
            <a:off x="196560" y="914400"/>
            <a:ext cx="8642640" cy="4750544"/>
          </a:xfrm>
        </p:spPr>
        <p:txBody>
          <a:bodyPr/>
          <a:lstStyle/>
          <a:p>
            <a:r>
              <a:rPr lang="en-US" sz="2000" dirty="0"/>
              <a:t>As PIE results and operational experience with the next few iterations of 1.4 MW targets come in, the TMP should be updated considering the PPU 2 MW target final design configuration. The resulting TMP should balance:</a:t>
            </a:r>
          </a:p>
          <a:p>
            <a:pPr lvl="1"/>
            <a:r>
              <a:rPr lang="en-US" sz="1800" dirty="0"/>
              <a:t>First establish operational robustness for 1.4+ MW operations</a:t>
            </a:r>
          </a:p>
          <a:p>
            <a:pPr lvl="1"/>
            <a:r>
              <a:rPr lang="en-US" sz="1800" dirty="0"/>
              <a:t>Testing PPU 2 MW target design features and scaling effects</a:t>
            </a:r>
          </a:p>
          <a:p>
            <a:r>
              <a:rPr lang="en-US" sz="2000" dirty="0"/>
              <a:t>Ideally, the above ”balanced” TMP would result in a 1.4 MW operational target (chinstrap +) capable of running at higher powers as a back-up for the PPU 2MW target</a:t>
            </a:r>
          </a:p>
          <a:p>
            <a:pPr marL="0" indent="0">
              <a:buNone/>
            </a:pPr>
            <a:r>
              <a:rPr lang="en-US" sz="2000" b="1" dirty="0"/>
              <a:t>Recommendations:</a:t>
            </a:r>
          </a:p>
          <a:p>
            <a:r>
              <a:rPr lang="en-US" sz="2000" dirty="0"/>
              <a:t>Continue pursuing all beneficial features in the PPU 2 MW target design, while keeping in mind the potential for interference between the techniques and considering methods to possibly mitigate interference.</a:t>
            </a:r>
          </a:p>
          <a:p>
            <a:r>
              <a:rPr lang="en-US" sz="2000" dirty="0"/>
              <a:t>After establishing 1.4+ MW reliable operation, proceed with plans for early operation of the PPU 2 MW target before the long shut-down, coordinating and integrating with 1.4 MW operations to achieve a balanced TMP</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132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a:t>Charge Question 11: Do the benefits proposed from the PPU 2 MW target design changes outweigh additional potential complexities?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219200"/>
            <a:ext cx="8490240" cy="4590492"/>
          </a:xfrm>
        </p:spPr>
        <p:txBody>
          <a:bodyPr/>
          <a:lstStyle/>
          <a:p>
            <a:r>
              <a:rPr lang="en-US" sz="2000" dirty="0"/>
              <a:t>It is too early to answer this question</a:t>
            </a:r>
          </a:p>
          <a:p>
            <a:pPr lvl="1"/>
            <a:r>
              <a:rPr lang="en-US" sz="1800" dirty="0"/>
              <a:t>Benefits of the PPU 2 MW design features are not fully understood yet (scaling to higher beam power and higher gas flow rates; combined effects of jet-flow, gas bubbles, and gas wall)</a:t>
            </a:r>
          </a:p>
          <a:p>
            <a:pPr lvl="1"/>
            <a:r>
              <a:rPr lang="en-US" sz="1800" dirty="0"/>
              <a:t>Consequences of potential complexities not quantifiable yet since early in design phase (cusp of preliminary design)</a:t>
            </a:r>
          </a:p>
          <a:p>
            <a:r>
              <a:rPr lang="en-US" sz="2000" dirty="0"/>
              <a:t>Should all pressure wave and cavitation damage mitigation techniques, identified thus far, be explored/included in the design of the PPU 2 MW target?</a:t>
            </a:r>
          </a:p>
          <a:p>
            <a:pPr lvl="1"/>
            <a:r>
              <a:rPr lang="en-US" sz="1800" dirty="0"/>
              <a:t>Given the time constraints and unknowns, Yes.</a:t>
            </a:r>
          </a:p>
        </p:txBody>
      </p:sp>
    </p:spTree>
    <p:extLst>
      <p:ext uri="{BB962C8B-B14F-4D97-AF65-F5344CB8AC3E}">
        <p14:creationId xmlns:p14="http://schemas.microsoft.com/office/powerpoint/2010/main" val="2518596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Pulsed Power and Electrical Systems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marL="0" indent="0">
              <a:buNone/>
            </a:pPr>
            <a:r>
              <a:rPr lang="en-US" sz="2400" b="1" dirty="0"/>
              <a:t>High Voltage Converter Modulator</a:t>
            </a:r>
            <a:endParaRPr lang="en-US" sz="2400" dirty="0"/>
          </a:p>
          <a:p>
            <a:r>
              <a:rPr lang="en-US" sz="2000" dirty="0"/>
              <a:t> HVCM downtime is trending down, ongoing system improvements are increasing operational reliability, demonstrating the efficacy of the evolution of the preventative maintenance activities, e.g. replacing booster caps, primary buss, voltage dividers, …</a:t>
            </a:r>
          </a:p>
          <a:p>
            <a:r>
              <a:rPr lang="en-US" sz="2000" dirty="0"/>
              <a:t> Full implementation of pulse flattening increases the RF overhead and also reduces the electrical stress, which should ultimately improve HVCM reliability.</a:t>
            </a:r>
          </a:p>
          <a:p>
            <a:r>
              <a:rPr lang="en-US" sz="2000" dirty="0"/>
              <a:t> Reliability and MTTR is improved by replacing the existing oil cooling system (AIP-36).  Interim replacement of the pump motors (prior to upgrade) is improving operational reliability.</a:t>
            </a:r>
          </a:p>
          <a:p>
            <a:r>
              <a:rPr lang="en-US" sz="2000" dirty="0"/>
              <a:t>The FR3 dielectric fluid is reaching end-of-life and should be replaced in all HVCMs.</a:t>
            </a:r>
          </a:p>
          <a:p>
            <a:r>
              <a:rPr lang="en-US" sz="2000" dirty="0"/>
              <a:t>The planned upgrade of the IGBT gate drive circuits will have an added benefit of providing a pathway to replacement of discontinued IGBTs.</a:t>
            </a:r>
          </a:p>
        </p:txBody>
      </p:sp>
    </p:spTree>
    <p:extLst>
      <p:ext uri="{BB962C8B-B14F-4D97-AF65-F5344CB8AC3E}">
        <p14:creationId xmlns:p14="http://schemas.microsoft.com/office/powerpoint/2010/main" val="3011116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Pulsed Power and Electrical Systems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marL="0" indent="0">
              <a:buNone/>
            </a:pPr>
            <a:r>
              <a:rPr lang="en-US" sz="2400" b="1" dirty="0"/>
              <a:t>High Voltage Converter Modulator</a:t>
            </a:r>
            <a:endParaRPr lang="en-US" sz="2400" dirty="0"/>
          </a:p>
          <a:p>
            <a:r>
              <a:rPr lang="en-US" sz="2000" dirty="0"/>
              <a:t>The TPC arrays are a promising replacement for the resonant boost capacitors.  If successful, the team should consider this approach for SCL HVCMs and the selected PPU modulator topology.</a:t>
            </a:r>
          </a:p>
          <a:p>
            <a:r>
              <a:rPr lang="en-US" sz="2000" dirty="0"/>
              <a:t>The laminated buss to connect energy storage to the switch plates greatly reduces the parasitic effects of the original coaxial cables and should be introduced as an upgrade to the existing HVCMs.</a:t>
            </a:r>
          </a:p>
          <a:p>
            <a:r>
              <a:rPr lang="en-US" sz="2000" dirty="0"/>
              <a:t>Alternative Topology (AT-HVCM)</a:t>
            </a:r>
          </a:p>
          <a:p>
            <a:pPr lvl="1"/>
            <a:r>
              <a:rPr lang="en-US" sz="1800" dirty="0"/>
              <a:t>Eliminates the voltage reversal on the resonant boost capacitor – should significantly increase boost capacitor lifetime.</a:t>
            </a:r>
          </a:p>
          <a:p>
            <a:pPr lvl="1"/>
            <a:r>
              <a:rPr lang="en-US" sz="1800" dirty="0"/>
              <a:t>The turn-on oscillations have been eliminated with the addition of a by-pass diode.</a:t>
            </a:r>
          </a:p>
          <a:p>
            <a:pPr lvl="1"/>
            <a:r>
              <a:rPr lang="en-US" sz="1800" dirty="0"/>
              <a:t>The HVCM team should continue to develop the AT-HVCM as the baseline design for the 3 new PPU modulators and select the best topology for the application at the beginning of CY2019 as proposed.  </a:t>
            </a:r>
          </a:p>
          <a:p>
            <a:endParaRPr lang="en-US" sz="2000" dirty="0"/>
          </a:p>
        </p:txBody>
      </p:sp>
    </p:spTree>
    <p:extLst>
      <p:ext uri="{BB962C8B-B14F-4D97-AF65-F5344CB8AC3E}">
        <p14:creationId xmlns:p14="http://schemas.microsoft.com/office/powerpoint/2010/main" val="2808378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Pulsed Power and Electrical Systems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marL="0" indent="0">
              <a:buNone/>
            </a:pPr>
            <a:r>
              <a:rPr lang="en-US" sz="2400" b="1" dirty="0"/>
              <a:t>High Voltage Converter Modulator</a:t>
            </a:r>
            <a:endParaRPr lang="en-US" sz="2400" dirty="0"/>
          </a:p>
          <a:p>
            <a:pPr marL="0" indent="0">
              <a:buNone/>
            </a:pPr>
            <a:r>
              <a:rPr lang="en-US" sz="2000" dirty="0"/>
              <a:t>PPU</a:t>
            </a:r>
          </a:p>
          <a:p>
            <a:pPr lvl="1"/>
            <a:r>
              <a:rPr lang="en-US" sz="2200" dirty="0"/>
              <a:t>Three additional HVCMs will be required.</a:t>
            </a:r>
          </a:p>
          <a:p>
            <a:pPr lvl="1"/>
            <a:r>
              <a:rPr lang="en-US" sz="2200" dirty="0"/>
              <a:t>A new HVCM “tune” must be developed for the 3 MW DTL klystrons</a:t>
            </a:r>
          </a:p>
          <a:p>
            <a:pPr lvl="1"/>
            <a:r>
              <a:rPr lang="en-US" sz="2200" dirty="0"/>
              <a:t>The SCL HVCMs have been demonstrated at the voltage/power required for PPU, data for CCL should be evaluated to determine if higher voltage qualification of this “tune” is required.</a:t>
            </a:r>
          </a:p>
          <a:p>
            <a:pPr lvl="1"/>
            <a:r>
              <a:rPr lang="en-US" sz="2200" dirty="0"/>
              <a:t>We encourage management to fill the open position for the PPU Power Electronics engineer to alleviate concerns over the additional work load inherent in the PPU scope so the existing team doesn’t lose focus on operational improvements.  </a:t>
            </a:r>
          </a:p>
          <a:p>
            <a:endParaRPr lang="en-US" sz="2000" dirty="0"/>
          </a:p>
        </p:txBody>
      </p:sp>
    </p:spTree>
    <p:extLst>
      <p:ext uri="{BB962C8B-B14F-4D97-AF65-F5344CB8AC3E}">
        <p14:creationId xmlns:p14="http://schemas.microsoft.com/office/powerpoint/2010/main" val="3569008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Pulsed Power and Electrical Systems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marL="0" indent="0">
              <a:buNone/>
            </a:pPr>
            <a:r>
              <a:rPr lang="en-US" sz="2000" b="1" dirty="0"/>
              <a:t>RF Systems</a:t>
            </a:r>
            <a:endParaRPr lang="en-US" sz="2000" dirty="0"/>
          </a:p>
          <a:p>
            <a:r>
              <a:rPr lang="en-US" sz="2000" dirty="0"/>
              <a:t>On-going replacement of RF circulators is improving operational reliability of RF systems.</a:t>
            </a:r>
          </a:p>
          <a:p>
            <a:r>
              <a:rPr lang="en-US" sz="2000" dirty="0"/>
              <a:t>The Stewardship Program (ongoing review/revision of operational procedures  to enhance component lifetime) (e.g. reducing cooling water flow rates) is improving operational reliability.</a:t>
            </a:r>
          </a:p>
          <a:p>
            <a:r>
              <a:rPr lang="en-US" sz="2000" dirty="0"/>
              <a:t>Commissioning of the new LLRF system for the ring should be a priority to provide operational experience, as this system will serve as the basis for the PPU LLRF.</a:t>
            </a:r>
          </a:p>
          <a:p>
            <a:r>
              <a:rPr lang="en-US" sz="2000" dirty="0"/>
              <a:t>On-going purchase of klystron spares is important to assure operational reliability. </a:t>
            </a:r>
          </a:p>
          <a:p>
            <a:r>
              <a:rPr lang="en-US" sz="2000" dirty="0"/>
              <a:t>Second source replacements for Thales klystrons should be developed, based on SNS operational experience.</a:t>
            </a:r>
          </a:p>
          <a:p>
            <a:r>
              <a:rPr lang="en-US" sz="2000" dirty="0"/>
              <a:t> PPU will require development of a vendor for 3 MW klystron for DTL.</a:t>
            </a:r>
          </a:p>
        </p:txBody>
      </p:sp>
    </p:spTree>
    <p:extLst>
      <p:ext uri="{BB962C8B-B14F-4D97-AF65-F5344CB8AC3E}">
        <p14:creationId xmlns:p14="http://schemas.microsoft.com/office/powerpoint/2010/main" val="81732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Operations (continued)</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685800"/>
            <a:ext cx="8490240" cy="5638799"/>
          </a:xfrm>
        </p:spPr>
        <p:txBody>
          <a:bodyPr/>
          <a:lstStyle/>
          <a:p>
            <a:pPr lvl="0"/>
            <a:r>
              <a:rPr lang="en-GB" sz="2200" dirty="0"/>
              <a:t>Progress is still being made in year-on-year reduction in the number of short trips and SCL cavity trips, supported by appropriate AIP and spares initiatives. This all appears to be in very good order</a:t>
            </a:r>
            <a:r>
              <a:rPr lang="en-GB" sz="2200" dirty="0">
                <a:solidFill>
                  <a:schemeClr val="accent1"/>
                </a:solidFill>
              </a:rPr>
              <a:t>. </a:t>
            </a:r>
          </a:p>
          <a:p>
            <a:r>
              <a:rPr lang="en-GB" sz="2200" dirty="0">
                <a:solidFill>
                  <a:srgbClr val="000000"/>
                </a:solidFill>
              </a:rPr>
              <a:t>The five month long outage (December 2017 – May 2018) was very effectively managed and has prepared SNS for 1.4 MW operations, with most issues identified at the last meeting having been addressed.</a:t>
            </a:r>
          </a:p>
          <a:p>
            <a:pPr marL="0" indent="0">
              <a:spcBef>
                <a:spcPts val="800"/>
              </a:spcBef>
              <a:buNone/>
            </a:pPr>
            <a:endParaRPr lang="en-US" sz="2200" dirty="0">
              <a:solidFill>
                <a:srgbClr val="000000"/>
              </a:solidFill>
            </a:endParaRPr>
          </a:p>
          <a:p>
            <a:pPr marL="0" indent="0">
              <a:spcBef>
                <a:spcPts val="800"/>
              </a:spcBef>
              <a:buNone/>
            </a:pPr>
            <a:r>
              <a:rPr lang="en-US" sz="2200" b="1" dirty="0">
                <a:solidFill>
                  <a:srgbClr val="000000"/>
                </a:solidFill>
              </a:rPr>
              <a:t>Recommendations:</a:t>
            </a:r>
          </a:p>
          <a:p>
            <a:pPr marL="457200" lvl="0" indent="-457200">
              <a:spcBef>
                <a:spcPts val="800"/>
              </a:spcBef>
              <a:buFont typeface="+mj-lt"/>
              <a:buAutoNum type="arabicPeriod"/>
            </a:pPr>
            <a:r>
              <a:rPr lang="en-GB" sz="2200" dirty="0">
                <a:solidFill>
                  <a:srgbClr val="000000"/>
                </a:solidFill>
              </a:rPr>
              <a:t>Keep producing and analysing the high quality performance metrics that have proved so useful up to now.</a:t>
            </a:r>
          </a:p>
        </p:txBody>
      </p:sp>
    </p:spTree>
    <p:extLst>
      <p:ext uri="{BB962C8B-B14F-4D97-AF65-F5344CB8AC3E}">
        <p14:creationId xmlns:p14="http://schemas.microsoft.com/office/powerpoint/2010/main" val="993696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Pulsed Power and Electrical Systems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marL="0" indent="0">
              <a:buNone/>
            </a:pPr>
            <a:r>
              <a:rPr lang="en-US" sz="2000" b="1" dirty="0"/>
              <a:t>RF Systems</a:t>
            </a:r>
            <a:endParaRPr lang="en-US" sz="2000" dirty="0"/>
          </a:p>
          <a:p>
            <a:pPr marL="457200" indent="-457200">
              <a:buFont typeface="+mj-lt"/>
              <a:buAutoNum type="arabicPeriod"/>
            </a:pPr>
            <a:r>
              <a:rPr lang="en-US" sz="2000" b="1" dirty="0"/>
              <a:t>Recommendation</a:t>
            </a:r>
            <a:r>
              <a:rPr lang="en-US" sz="2000" dirty="0"/>
              <a:t>: Operations funds should be provided ASAP to develop 2</a:t>
            </a:r>
            <a:r>
              <a:rPr lang="en-US" sz="2000" baseline="30000" dirty="0"/>
              <a:t>nd</a:t>
            </a:r>
            <a:r>
              <a:rPr lang="en-US" sz="2000" dirty="0"/>
              <a:t>-source for 5 MW klystron.</a:t>
            </a:r>
          </a:p>
          <a:p>
            <a:pPr marL="457200" indent="-457200">
              <a:buFont typeface="+mj-lt"/>
              <a:buAutoNum type="arabicPeriod"/>
            </a:pPr>
            <a:r>
              <a:rPr lang="en-US" sz="2000" b="1" dirty="0"/>
              <a:t>Recommendation</a:t>
            </a:r>
            <a:r>
              <a:rPr lang="en-US" sz="2000" dirty="0"/>
              <a:t>: PPU funds should be provided ASAP to develop source for 3 MW klystron </a:t>
            </a:r>
          </a:p>
        </p:txBody>
      </p:sp>
    </p:spTree>
    <p:extLst>
      <p:ext uri="{BB962C8B-B14F-4D97-AF65-F5344CB8AC3E}">
        <p14:creationId xmlns:p14="http://schemas.microsoft.com/office/powerpoint/2010/main" val="523820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Pulsed Power and Electrical Systems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marL="0" indent="0">
              <a:buNone/>
            </a:pPr>
            <a:r>
              <a:rPr lang="en-US" sz="2200" b="1" dirty="0"/>
              <a:t>AC Power Distribution Systems</a:t>
            </a:r>
            <a:endParaRPr lang="en-US" sz="2200" dirty="0"/>
          </a:p>
          <a:p>
            <a:r>
              <a:rPr lang="en-US" sz="2200" dirty="0"/>
              <a:t>There is a deficiency of long-lead spares (e.g. transformers) that could lead to extended operational interruption. </a:t>
            </a:r>
          </a:p>
          <a:p>
            <a:r>
              <a:rPr lang="en-US" sz="2200" dirty="0"/>
              <a:t>ORNL has migrated to a new communications standard for AC power systems (Schneider Electric ION) that is incompatible with much of the SNS infrastructure.  </a:t>
            </a:r>
          </a:p>
          <a:p>
            <a:pPr marL="457200" indent="-457200">
              <a:buFont typeface="+mj-lt"/>
              <a:buAutoNum type="arabicPeriod"/>
            </a:pPr>
            <a:r>
              <a:rPr lang="en-US" sz="2200" b="1" dirty="0"/>
              <a:t>Recommendation:</a:t>
            </a:r>
            <a:r>
              <a:rPr lang="en-US" sz="2200" dirty="0"/>
              <a:t> Work with ORNL management to identify funding sources to upgrade SNS infrastructure. </a:t>
            </a:r>
          </a:p>
          <a:p>
            <a:pPr marL="457200" indent="-457200">
              <a:buFont typeface="+mj-lt"/>
              <a:buAutoNum type="arabicPeriod"/>
            </a:pPr>
            <a:r>
              <a:rPr lang="en-US" sz="2200" b="1" dirty="0"/>
              <a:t>Recommendation:</a:t>
            </a:r>
            <a:r>
              <a:rPr lang="en-US" sz="2200" dirty="0"/>
              <a:t> The priority for AC power system upgrades and obsolescence replacements should be evaluated using the project prioritization process to highlight the urgency.</a:t>
            </a:r>
          </a:p>
        </p:txBody>
      </p:sp>
    </p:spTree>
    <p:extLst>
      <p:ext uri="{BB962C8B-B14F-4D97-AF65-F5344CB8AC3E}">
        <p14:creationId xmlns:p14="http://schemas.microsoft.com/office/powerpoint/2010/main" val="3808137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Controls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r>
              <a:rPr lang="en-US" sz="2200" dirty="0"/>
              <a:t>Work on CS-Studio (CSS) continues. Decision to proceed without the use of the Eclipse framework is notable, should remove many of the barriers to adoption. Good to see collaboration with other developers. We encourage continued development.</a:t>
            </a:r>
          </a:p>
          <a:p>
            <a:r>
              <a:rPr lang="en-US" sz="2200" dirty="0"/>
              <a:t>Much work completed since last year. The completion of the remediation program for the PPS grounding issue on the accelerator is notable.</a:t>
            </a:r>
          </a:p>
          <a:p>
            <a:r>
              <a:rPr lang="en-US" sz="2200" dirty="0"/>
              <a:t>From a facility-wide perspective, it is good to see Controls expertise being used to address some beamline improvements, for example standardization of vacuum controls.</a:t>
            </a:r>
          </a:p>
          <a:p>
            <a:r>
              <a:rPr lang="en-US" sz="2200" dirty="0"/>
              <a:t>Much work planned by the facility will involve, and be dependent, upon Controls. Prudent to assess the level of staffing for EPICS application and Software application required.</a:t>
            </a:r>
          </a:p>
          <a:p>
            <a:pPr marL="0" indent="0">
              <a:buNone/>
            </a:pPr>
            <a:endParaRPr lang="en-US" sz="2200" dirty="0"/>
          </a:p>
        </p:txBody>
      </p:sp>
    </p:spTree>
    <p:extLst>
      <p:ext uri="{BB962C8B-B14F-4D97-AF65-F5344CB8AC3E}">
        <p14:creationId xmlns:p14="http://schemas.microsoft.com/office/powerpoint/2010/main" val="1589214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Controls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r>
              <a:rPr lang="en-US" sz="2000" dirty="0"/>
              <a:t>Faster data rates from instrumentation will stress current network infrastructure. Most new devices are network attached, there will be many more devices on the network in the coming years.</a:t>
            </a:r>
          </a:p>
          <a:p>
            <a:pPr marL="457200" indent="-457200">
              <a:buFont typeface="+mj-lt"/>
              <a:buAutoNum type="arabicPeriod"/>
            </a:pPr>
            <a:r>
              <a:rPr lang="en-US" sz="2000" b="1" dirty="0"/>
              <a:t>Recommendation:</a:t>
            </a:r>
            <a:r>
              <a:rPr lang="en-US" sz="2000" dirty="0"/>
              <a:t> Look at network requirements post PPU and start to invest in upgrade of capability. Skimping on network infrastructure will be a false economy.</a:t>
            </a:r>
          </a:p>
          <a:p>
            <a:endParaRPr lang="en-US" sz="2000" dirty="0"/>
          </a:p>
        </p:txBody>
      </p:sp>
    </p:spTree>
    <p:extLst>
      <p:ext uri="{BB962C8B-B14F-4D97-AF65-F5344CB8AC3E}">
        <p14:creationId xmlns:p14="http://schemas.microsoft.com/office/powerpoint/2010/main" val="2639964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Diagnostics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pPr lvl="0"/>
            <a:r>
              <a:rPr lang="en-US" sz="2000" dirty="0"/>
              <a:t>The committee was pleased to hear progress for replacement of BPM and BLM electronics under AIP-37 due to obsolescence and encourage to continue for other diagnostics. The new BPM electronics is capable of data acquisition at rate of 60 Hz instead of 1 Hz. This will open up many new possibilities for diagnostics. </a:t>
            </a:r>
          </a:p>
          <a:p>
            <a:pPr lvl="0"/>
            <a:r>
              <a:rPr lang="en-US" sz="2000" dirty="0"/>
              <a:t>A foil temperature measurement system being developed. It is important to measure the stripper foil temperature at present operating currents and necessary to predict foil life time. Measurements using thermal imaging are promising and are encouraged.</a:t>
            </a:r>
          </a:p>
          <a:p>
            <a:pPr lvl="0"/>
            <a:r>
              <a:rPr lang="en-US" sz="2000" dirty="0"/>
              <a:t>The committee congratulates for pioneering work of 6D measurements of the beam at Beam Test Facility and encourage further refine the data taking process.</a:t>
            </a:r>
          </a:p>
          <a:p>
            <a:pPr lvl="0"/>
            <a:r>
              <a:rPr lang="en-US" sz="2000" dirty="0"/>
              <a:t>Group is over subscribed, consider ways of looking adding to this group approaching the PPU.</a:t>
            </a:r>
          </a:p>
        </p:txBody>
      </p:sp>
    </p:spTree>
    <p:extLst>
      <p:ext uri="{BB962C8B-B14F-4D97-AF65-F5344CB8AC3E}">
        <p14:creationId xmlns:p14="http://schemas.microsoft.com/office/powerpoint/2010/main" val="145034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Proton Power Upgrade</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a:t>STS Project activities were suspended in June 2017 to focus on PPU</a:t>
            </a:r>
          </a:p>
          <a:p>
            <a:r>
              <a:rPr lang="en-US" sz="2000" dirty="0"/>
              <a:t>CD-1 was approved by DOE in March 2018 with $36M funding.</a:t>
            </a:r>
          </a:p>
          <a:p>
            <a:r>
              <a:rPr lang="en-US" sz="2000" dirty="0"/>
              <a:t>The project is pursuing long lead items.</a:t>
            </a:r>
          </a:p>
          <a:p>
            <a:r>
              <a:rPr lang="en-US" sz="2000" dirty="0"/>
              <a:t>The project has begun to identify key people for project positions. Given the early stage of the project (i.e., pre CD-2) the staff remains largely matrixed, but project and PPU management are discussing transitions and allocation of effort. Posting for project positions have been made.  Effective matrixing of the SNS staff such that both operations and the project can effectively be done, but must be reevaluated annually as funding availability is made known.  (Objective B)</a:t>
            </a:r>
          </a:p>
          <a:p>
            <a:r>
              <a:rPr lang="en-US" sz="2000" dirty="0"/>
              <a:t>The recent 2018A shutdown was a good step forward in using Primavera scheduling tools to manage work and help prepare the organization for PPU work. </a:t>
            </a:r>
          </a:p>
        </p:txBody>
      </p:sp>
    </p:spTree>
    <p:extLst>
      <p:ext uri="{BB962C8B-B14F-4D97-AF65-F5344CB8AC3E}">
        <p14:creationId xmlns:p14="http://schemas.microsoft.com/office/powerpoint/2010/main" val="1305710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Proton Power Upgrade</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200" dirty="0"/>
              <a:t>It was reported that the PPU has a proposed KPP that requires achievement of “Target operational time without failure of 1,250 hours at 1.7 MW”</a:t>
            </a:r>
          </a:p>
          <a:p>
            <a:pPr lvl="1"/>
            <a:r>
              <a:rPr lang="en-US" sz="2200" dirty="0"/>
              <a:t>Having such an operational goal required before project completion appears to unnecessarily impose a serious risk to success; any difficulties encountered in operation, even those unrelated to the target or even any of the equipment included in the PPU project, would lead to a delayed project completion and additional project costs.</a:t>
            </a:r>
          </a:p>
          <a:p>
            <a:pPr marL="0" indent="0">
              <a:buNone/>
            </a:pPr>
            <a:endParaRPr lang="en-US" sz="2200" dirty="0"/>
          </a:p>
        </p:txBody>
      </p:sp>
    </p:spTree>
    <p:extLst>
      <p:ext uri="{BB962C8B-B14F-4D97-AF65-F5344CB8AC3E}">
        <p14:creationId xmlns:p14="http://schemas.microsoft.com/office/powerpoint/2010/main" val="3612680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23248"/>
          </a:xfrm>
        </p:spPr>
        <p:txBody>
          <a:bodyPr/>
          <a:lstStyle/>
          <a:p>
            <a:r>
              <a:rPr lang="en-US" sz="2000" dirty="0"/>
              <a:t>Charge Question 6: Are the PPU pre-CD-2 activities properly focused?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066800"/>
            <a:ext cx="8490240" cy="4495800"/>
          </a:xfrm>
        </p:spPr>
        <p:txBody>
          <a:bodyPr/>
          <a:lstStyle/>
          <a:p>
            <a:r>
              <a:rPr lang="en-US" sz="2200" dirty="0"/>
              <a:t>YES – development work is proceeding</a:t>
            </a:r>
          </a:p>
          <a:p>
            <a:pPr lvl="1"/>
            <a:r>
              <a:rPr lang="en-US" sz="2200" dirty="0"/>
              <a:t>A number of the development items have been covered in the talks in those areas. This includes SRF, power systems, foil development, controls and targets.</a:t>
            </a:r>
          </a:p>
          <a:p>
            <a:r>
              <a:rPr lang="en-US" sz="2200" dirty="0"/>
              <a:t>The project has identified and is pursuing long lead procurement items.</a:t>
            </a:r>
          </a:p>
          <a:p>
            <a:r>
              <a:rPr lang="en-US" sz="2200" dirty="0"/>
              <a:t>Project is in process of contracting an AE firm to assist in planning the klystron gallery equipment layout (3D model). </a:t>
            </a:r>
          </a:p>
          <a:p>
            <a:endParaRPr lang="en-US" sz="2200" dirty="0"/>
          </a:p>
        </p:txBody>
      </p:sp>
    </p:spTree>
    <p:extLst>
      <p:ext uri="{BB962C8B-B14F-4D97-AF65-F5344CB8AC3E}">
        <p14:creationId xmlns:p14="http://schemas.microsoft.com/office/powerpoint/2010/main" val="754522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a:t>Charge Question 1: Are the SNS responses and ongoing actions to recommendations from the 2017 AAC meeting satisfactory?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990600"/>
            <a:ext cx="8490240" cy="5105400"/>
          </a:xfrm>
        </p:spPr>
        <p:txBody>
          <a:bodyPr/>
          <a:lstStyle/>
          <a:p>
            <a:pPr marL="0" indent="0">
              <a:spcBef>
                <a:spcPts val="800"/>
              </a:spcBef>
              <a:buNone/>
            </a:pPr>
            <a:endParaRPr lang="en-US" sz="2000" dirty="0"/>
          </a:p>
          <a:p>
            <a:pPr marL="0" indent="0">
              <a:spcBef>
                <a:spcPts val="800"/>
              </a:spcBef>
              <a:buNone/>
            </a:pPr>
            <a:r>
              <a:rPr lang="en-US" sz="2000" dirty="0"/>
              <a:t>The SNS has been very responsive to last year’s recommendations. The committee is pleased to see the progress that has been made. The one recommendation presented as “unclosed”, the spare medium beta cryomodule, has received funding and work has begun.</a:t>
            </a:r>
          </a:p>
          <a:p>
            <a:pPr marL="0" indent="0">
              <a:spcBef>
                <a:spcPts val="800"/>
              </a:spcBef>
              <a:buNone/>
            </a:pPr>
            <a:endParaRPr lang="en-GB" sz="2000" dirty="0"/>
          </a:p>
        </p:txBody>
      </p:sp>
    </p:spTree>
    <p:extLst>
      <p:ext uri="{BB962C8B-B14F-4D97-AF65-F5344CB8AC3E}">
        <p14:creationId xmlns:p14="http://schemas.microsoft.com/office/powerpoint/2010/main" val="318487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a:t>Charge Question 2: Do the capability and performance of the </a:t>
            </a:r>
            <a:r>
              <a:rPr lang="en-US" sz="2000" dirty="0">
                <a:solidFill>
                  <a:srgbClr val="FF0000"/>
                </a:solidFill>
              </a:rPr>
              <a:t>accelerator complex </a:t>
            </a:r>
            <a:r>
              <a:rPr lang="en-US" sz="2000" dirty="0"/>
              <a:t>and neutron source support achieving Objective A?</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990600"/>
            <a:ext cx="8763000" cy="5334000"/>
          </a:xfrm>
        </p:spPr>
        <p:txBody>
          <a:bodyPr/>
          <a:lstStyle/>
          <a:p>
            <a:r>
              <a:rPr lang="en-GB" sz="2200" dirty="0">
                <a:solidFill>
                  <a:srgbClr val="000000"/>
                </a:solidFill>
              </a:rPr>
              <a:t>Since the last meeting the work carried out in the long outage, alongside other technical developments, has produced a step-change in the present capability of the SNS accelerator. This is the most significant advance in recent years.</a:t>
            </a:r>
            <a:endParaRPr lang="en-US" sz="2200" dirty="0">
              <a:solidFill>
                <a:srgbClr val="000000"/>
              </a:solidFill>
            </a:endParaRPr>
          </a:p>
          <a:p>
            <a:pPr lvl="0"/>
            <a:r>
              <a:rPr lang="en-GB" sz="2200" dirty="0">
                <a:solidFill>
                  <a:srgbClr val="000000"/>
                </a:solidFill>
              </a:rPr>
              <a:t>Prior to the five month long outage the accelerator was already capable of meeting Objective A, but with very little operational margin. However, improvements have now been made to remove the bottlenecks of poor RFQ efficiency and the SCL being operated below design energy, enabling accelerator capability of 1.7 MW, and therefore considerable margin for 1.4 MW operations.</a:t>
            </a:r>
          </a:p>
          <a:p>
            <a:pPr lvl="0"/>
            <a:r>
              <a:rPr lang="en-GB" sz="2200" dirty="0">
                <a:solidFill>
                  <a:srgbClr val="000000"/>
                </a:solidFill>
              </a:rPr>
              <a:t>The installation of the new RFQ is particularly significant (increasing transmission from ~75% to &gt;90%) and meets a long-standing recommendation of the AAC. The AAC hopes that performance continues to be as good as the early measurements indicate. Whether spares provision for the RFQ is desirable or essential remains to be addressed.</a:t>
            </a:r>
          </a:p>
        </p:txBody>
      </p:sp>
    </p:spTree>
    <p:extLst>
      <p:ext uri="{BB962C8B-B14F-4D97-AF65-F5344CB8AC3E}">
        <p14:creationId xmlns:p14="http://schemas.microsoft.com/office/powerpoint/2010/main" val="188999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a:t>Charge Question 2: Do the capability and performance of the </a:t>
            </a:r>
            <a:r>
              <a:rPr lang="en-US" sz="2000" dirty="0">
                <a:solidFill>
                  <a:srgbClr val="FF0000"/>
                </a:solidFill>
              </a:rPr>
              <a:t>accelerator complex </a:t>
            </a:r>
            <a:r>
              <a:rPr lang="en-US" sz="2000" dirty="0"/>
              <a:t>and neutron source support achieving Objective A?</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990600"/>
            <a:ext cx="8763000" cy="5334000"/>
          </a:xfrm>
        </p:spPr>
        <p:txBody>
          <a:bodyPr/>
          <a:lstStyle/>
          <a:p>
            <a:pPr lvl="0"/>
            <a:r>
              <a:rPr lang="en-US" sz="2200" dirty="0">
                <a:solidFill>
                  <a:srgbClr val="000000"/>
                </a:solidFill>
              </a:rPr>
              <a:t>As recommended last year there has been a review of key reliability issues, ageing components and single point vulnerabilities, and progress has been made in addressing many of these (</a:t>
            </a:r>
            <a:r>
              <a:rPr lang="en-US" sz="2200" i="1" dirty="0">
                <a:solidFill>
                  <a:srgbClr val="000000"/>
                </a:solidFill>
              </a:rPr>
              <a:t>e.g. </a:t>
            </a:r>
            <a:r>
              <a:rPr lang="en-US" sz="2200" dirty="0">
                <a:solidFill>
                  <a:srgbClr val="000000"/>
                </a:solidFill>
              </a:rPr>
              <a:t>HVCM upgrades, RF system upgrades, improvement in ion source performance, installation of a new LEBT gate valve, development of a spare medium beta cavity and improvement of the injection foils and electron catcher).</a:t>
            </a:r>
          </a:p>
          <a:p>
            <a:pPr lvl="0"/>
            <a:r>
              <a:rPr lang="en-US" sz="2200" dirty="0">
                <a:solidFill>
                  <a:srgbClr val="000000"/>
                </a:solidFill>
              </a:rPr>
              <a:t>From the accelerator point of view the answer to the charge question regarding Objective A has moved on from a ‘yes, but…’ to a ‘yes!’</a:t>
            </a:r>
          </a:p>
          <a:p>
            <a:pPr marL="0" indent="0">
              <a:spcBef>
                <a:spcPts val="800"/>
              </a:spcBef>
              <a:buNone/>
            </a:pPr>
            <a:r>
              <a:rPr lang="en-US" sz="2200" b="1" dirty="0">
                <a:solidFill>
                  <a:srgbClr val="000000"/>
                </a:solidFill>
              </a:rPr>
              <a:t>Recommendations:</a:t>
            </a:r>
          </a:p>
          <a:p>
            <a:pPr marL="457200" lvl="0" indent="-457200">
              <a:spcBef>
                <a:spcPts val="800"/>
              </a:spcBef>
              <a:buFont typeface="+mj-lt"/>
              <a:buAutoNum type="arabicPeriod"/>
            </a:pPr>
            <a:r>
              <a:rPr lang="en-GB" sz="2200" dirty="0">
                <a:solidFill>
                  <a:srgbClr val="000000"/>
                </a:solidFill>
              </a:rPr>
              <a:t>Monitor RFQ performance for any deterioration at full operational parameters.</a:t>
            </a:r>
          </a:p>
          <a:p>
            <a:pPr marL="457200" lvl="0" indent="-457200">
              <a:spcBef>
                <a:spcPts val="800"/>
              </a:spcBef>
              <a:buFont typeface="+mj-lt"/>
              <a:buAutoNum type="arabicPeriod"/>
            </a:pPr>
            <a:r>
              <a:rPr lang="en-GB" sz="2200" dirty="0">
                <a:solidFill>
                  <a:srgbClr val="000000"/>
                </a:solidFill>
              </a:rPr>
              <a:t>Give due consideration to RFQ spares provision.</a:t>
            </a:r>
            <a:endParaRPr lang="en-US" sz="2200" dirty="0">
              <a:solidFill>
                <a:srgbClr val="000000"/>
              </a:solidFill>
            </a:endParaRPr>
          </a:p>
          <a:p>
            <a:endParaRPr lang="en-GB" sz="2200" dirty="0">
              <a:solidFill>
                <a:srgbClr val="000000"/>
              </a:solidFill>
            </a:endParaRPr>
          </a:p>
        </p:txBody>
      </p:sp>
    </p:spTree>
    <p:extLst>
      <p:ext uri="{BB962C8B-B14F-4D97-AF65-F5344CB8AC3E}">
        <p14:creationId xmlns:p14="http://schemas.microsoft.com/office/powerpoint/2010/main" val="254546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408078"/>
          </a:xfrm>
        </p:spPr>
        <p:txBody>
          <a:bodyPr/>
          <a:lstStyle/>
          <a:p>
            <a:r>
              <a:rPr lang="en-US" sz="2000" dirty="0"/>
              <a:t>Charge Question 4: Is the scope of work identified for ongoing and future Accelerator Improvement Projects (AIP) appropriate and balanced between the competing interests of maintaining necessary margin for routine operation at 1.4 MW while addressing system obsolescence? </a:t>
            </a:r>
            <a:endParaRPr lang="en-US" sz="2000" b="0" i="0" dirty="0">
              <a:effectLs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600200"/>
            <a:ext cx="8490240" cy="5410200"/>
          </a:xfrm>
        </p:spPr>
        <p:txBody>
          <a:bodyPr/>
          <a:lstStyle/>
          <a:p>
            <a:r>
              <a:rPr lang="en-US" sz="2000" dirty="0"/>
              <a:t>AIPs shifted from addressing design problems to ensuring reliable operations at 1.4MW. Obsolescence issues have started to impact reliable operations </a:t>
            </a:r>
          </a:p>
          <a:p>
            <a:r>
              <a:rPr lang="en-US" sz="2000" dirty="0"/>
              <a:t>Obsolescence can be a difficult issue to quantify. Want to be good stewards of the machine, but unless an old system is demonstrably causing problems it can be difficult to justify resources</a:t>
            </a:r>
          </a:p>
          <a:p>
            <a:r>
              <a:rPr lang="en-US" sz="2000" dirty="0"/>
              <a:t>The idea to quantify and model failure rates is a good</a:t>
            </a:r>
          </a:p>
          <a:p>
            <a:r>
              <a:rPr lang="en-US" sz="2000" dirty="0"/>
              <a:t>The balance between the competing interests of maintaining necessary margin for routine operation at 1.4 MW while addressing system obsolescence seems fair.</a:t>
            </a:r>
          </a:p>
          <a:p>
            <a:r>
              <a:rPr lang="en-US" sz="2000" dirty="0"/>
              <a:t>Prioritization formula attempts to balance competing factors</a:t>
            </a:r>
          </a:p>
          <a:p>
            <a:r>
              <a:rPr lang="en-US" sz="2000" dirty="0"/>
              <a:t>Recommend all projects go through prioritization process. Those that rise high enough and that fit AIP rules should use AIP funding</a:t>
            </a:r>
          </a:p>
          <a:p>
            <a:r>
              <a:rPr lang="en-US" sz="2000" dirty="0"/>
              <a:t>Annual rate of $4M - $5M for infrastructure investment seems reasonable</a:t>
            </a:r>
          </a:p>
          <a:p>
            <a:pPr lvl="0"/>
            <a:endParaRPr lang="en-US" sz="2000" dirty="0"/>
          </a:p>
        </p:txBody>
      </p:sp>
    </p:spTree>
    <p:extLst>
      <p:ext uri="{BB962C8B-B14F-4D97-AF65-F5344CB8AC3E}">
        <p14:creationId xmlns:p14="http://schemas.microsoft.com/office/powerpoint/2010/main" val="1460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a:t>Topic: Outage Planning</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685800"/>
            <a:ext cx="8490240" cy="5638799"/>
          </a:xfrm>
        </p:spPr>
        <p:txBody>
          <a:bodyPr/>
          <a:lstStyle/>
          <a:p>
            <a:pPr lvl="0"/>
            <a:r>
              <a:rPr lang="en-US" sz="2200" dirty="0"/>
              <a:t>Since the last AAC meeting, SNS has undergone planning and execution of three outages: 2017B (summer of 2017), 2017C (October 2017), and 2018A (long outage starting December 2017). </a:t>
            </a:r>
          </a:p>
          <a:p>
            <a:pPr lvl="0"/>
            <a:r>
              <a:rPr lang="en-US" sz="2200" dirty="0"/>
              <a:t>SNS is continuing to use the prioritization and outage planning process which was developed and initially implemented in 2016. The intent was to have a process which is more quantitative and integrates overall facility activities. The process continues to be as described last year, but is clearly evolving from “this is what we’re developing as a tool” to “this is our tool”.</a:t>
            </a:r>
          </a:p>
          <a:p>
            <a:pPr lvl="0"/>
            <a:r>
              <a:rPr lang="en-GB" sz="2200" dirty="0"/>
              <a:t>A high-level block schedule continues to be used effectively and anywhere from 300 to 1465 tasks have been tracked in an outage.</a:t>
            </a:r>
          </a:p>
          <a:p>
            <a:pPr lvl="0"/>
            <a:r>
              <a:rPr lang="en-GB" sz="2200" dirty="0"/>
              <a:t>The outage planning tool is moving from MS Project to Primavera (P6) and a permanent planner has been put in place; further indications that this process is maturing into a robust tool that will be flexible and scalable to the length and scope of each outage.</a:t>
            </a:r>
          </a:p>
        </p:txBody>
      </p:sp>
    </p:spTree>
    <p:extLst>
      <p:ext uri="{BB962C8B-B14F-4D97-AF65-F5344CB8AC3E}">
        <p14:creationId xmlns:p14="http://schemas.microsoft.com/office/powerpoint/2010/main" val="76577984"/>
      </p:ext>
    </p:extLst>
  </p:cSld>
  <p:clrMapOvr>
    <a:masterClrMapping/>
  </p:clrMapOvr>
</p:sld>
</file>

<file path=ppt/theme/theme1.xml><?xml version="1.0" encoding="utf-8"?>
<a:theme xmlns:a="http://schemas.openxmlformats.org/drawingml/2006/main" name="Powerpoint-Template_HFIR-SNS">
  <a:themeElements>
    <a:clrScheme name="ORNL Corporate Color Palette FINAL">
      <a:dk1>
        <a:sysClr val="windowText" lastClr="000000"/>
      </a:dk1>
      <a:lt1>
        <a:sysClr val="window" lastClr="FFFFFF"/>
      </a:lt1>
      <a:dk2>
        <a:srgbClr val="18783D"/>
      </a:dk2>
      <a:lt2>
        <a:srgbClr val="FFFFFF"/>
      </a:lt2>
      <a:accent1>
        <a:srgbClr val="2A6EBB"/>
      </a:accent1>
      <a:accent2>
        <a:srgbClr val="69BE28"/>
      </a:accent2>
      <a:accent3>
        <a:srgbClr val="E37222"/>
      </a:accent3>
      <a:accent4>
        <a:srgbClr val="3CB6CE"/>
      </a:accent4>
      <a:accent5>
        <a:srgbClr val="983222"/>
      </a:accent5>
      <a:accent6>
        <a:srgbClr val="FECB00"/>
      </a:accent6>
      <a:hlink>
        <a:srgbClr val="2A6EBB"/>
      </a:hlink>
      <a:folHlink>
        <a:srgbClr val="207C47"/>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8F7A50-2969-4387-8ABB-A3555854BC08}">
  <ds:schemaRefs>
    <ds:schemaRef ds:uri="http://schemas.microsoft.com/sharepoint/v3/contenttype/forms"/>
  </ds:schemaRefs>
</ds:datastoreItem>
</file>

<file path=customXml/itemProps2.xml><?xml version="1.0" encoding="utf-8"?>
<ds:datastoreItem xmlns:ds="http://schemas.openxmlformats.org/officeDocument/2006/customXml" ds:itemID="{EF913069-075D-49F7-AF90-34940D14808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FF50F8B6-4A11-4B4C-906E-532188B82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Powerpoint-Template_HFIR-SNS.potx</Template>
  <TotalTime>15105</TotalTime>
  <Words>6609</Words>
  <Application>Microsoft Office PowerPoint</Application>
  <PresentationFormat>On-screen Show (4:3)</PresentationFormat>
  <Paragraphs>322</Paragraphs>
  <Slides>58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Black</vt:lpstr>
      <vt:lpstr>Calibri</vt:lpstr>
      <vt:lpstr>Helvetica Neue</vt:lpstr>
      <vt:lpstr>Lucida Grande</vt:lpstr>
      <vt:lpstr>Times New Roman</vt:lpstr>
      <vt:lpstr>Powerpoint-Template_HFIR-SNS</vt:lpstr>
      <vt:lpstr>SNS 2018 AAC/TAC Outbrief</vt:lpstr>
      <vt:lpstr>2018 AAC/TAC Close Out </vt:lpstr>
      <vt:lpstr>Topic: Management</vt:lpstr>
      <vt:lpstr>Topic: Operations</vt:lpstr>
      <vt:lpstr>Topic: Operations (continued)</vt:lpstr>
      <vt:lpstr>Charge Question 2: Do the capability and performance of the accelerator complex and neutron source support achieving Objective A?</vt:lpstr>
      <vt:lpstr>Charge Question 2: Do the capability and performance of the accelerator complex and neutron source support achieving Objective A?</vt:lpstr>
      <vt:lpstr>Charge Question 4: Is the scope of work identified for ongoing and future Accelerator Improvement Projects (AIP) appropriate and balanced between the competing interests of maintaining necessary margin for routine operation at 1.4 MW while addressing system obsolescence? </vt:lpstr>
      <vt:lpstr>Topic: Outage Planning</vt:lpstr>
      <vt:lpstr>Topic: Outage Planning (continued)</vt:lpstr>
      <vt:lpstr>Charge Question 3: Is the Prioritization process and Project Planning strategy that has been developed and is in use for outage planning reasonable? </vt:lpstr>
      <vt:lpstr>Topic: BTF, Ion Source, and RFQ</vt:lpstr>
      <vt:lpstr>Topic: BTF, Ion Source, and RFQ</vt:lpstr>
      <vt:lpstr>Topic: BTF, Ion Source, and RFQ</vt:lpstr>
      <vt:lpstr>Topic: Linac Beam Dynamics: Measurement and Simulation </vt:lpstr>
      <vt:lpstr>Topic: Linac Beam Dynamics: Measurement and Simulation </vt:lpstr>
      <vt:lpstr>Topic: Superconducting Linac / SRF</vt:lpstr>
      <vt:lpstr>Topic: Superconducting Linac / SRF</vt:lpstr>
      <vt:lpstr>Topic: Superconducting Linac / SRF</vt:lpstr>
      <vt:lpstr>Topic: The R&amp;D Plan</vt:lpstr>
      <vt:lpstr>Topic: Ring Stripper Foil R&amp;D</vt:lpstr>
      <vt:lpstr>Topic: Ring R&amp;D: Laser Stripping</vt:lpstr>
      <vt:lpstr>Topic: Self Consistent Beam Distribution</vt:lpstr>
      <vt:lpstr>Charge Question 5: Is the Accelerator R&amp;D plan presented appropriately positioned to widen collaborations and to leverage external resource support? </vt:lpstr>
      <vt:lpstr>Charge Question 5: Is the Accelerator R&amp;D plan presented appropriately positioned to widen collaborations and to leverage external resource support? </vt:lpstr>
      <vt:lpstr>Topic: Target Status and Plans</vt:lpstr>
      <vt:lpstr>Charge Question 7: Is the SNS Target Management Plan a reasonable approach to improving both performance and understanding of SNS mercury targets? </vt:lpstr>
      <vt:lpstr>Charge Question 2: Do the capability and performance of the accelerator complex and neutron source support achieving Objective A? </vt:lpstr>
      <vt:lpstr>Topic: Target Systems – IRP Operation, Fabrication and Development </vt:lpstr>
      <vt:lpstr>Charge Question 8: Have lessons learned from the IRP-01 and IRP-02 experiences been adequately considered in the design and fabrication plan of the next-generation IRP (IRP-03)? </vt:lpstr>
      <vt:lpstr>Topic: Target Systems - Target Manufacturing and Procurement</vt:lpstr>
      <vt:lpstr>Charge Question 9: Is the major procurement planning sufficient for controlling long term cost and improving component manufacturing reliability? </vt:lpstr>
      <vt:lpstr>Topic: Target Operations</vt:lpstr>
      <vt:lpstr>Topic: Target Operations (continued)</vt:lpstr>
      <vt:lpstr>Topic: Target Systems – Remote Handling</vt:lpstr>
      <vt:lpstr>Topic: Target Systems – Mercury Target Engineering</vt:lpstr>
      <vt:lpstr>Topic: Target Systems – Mercury Target Engineering (continued)</vt:lpstr>
      <vt:lpstr>Topic: Target Systems – Target Gas Injection</vt:lpstr>
      <vt:lpstr>Charge Question 10: Is the proposal for early use of the 2 MW PPU target in operations reasonable?  </vt:lpstr>
      <vt:lpstr>Topic: Target Systems – PIE</vt:lpstr>
      <vt:lpstr>Topic: Target Systems – PIE (continued)</vt:lpstr>
      <vt:lpstr>Topic: Target Systems – Target Development Plan for 2.0 MW PPU</vt:lpstr>
      <vt:lpstr>Topic: Target Systems – Target Development Plan for 2.0 MW PPU (continued)</vt:lpstr>
      <vt:lpstr>Topic: Target Systems – Target Development Plan for 2.0 MW PPU (continued)</vt:lpstr>
      <vt:lpstr>Charge Question 11: Do the benefits proposed from the PPU 2 MW target design changes outweigh additional potential complexities? </vt:lpstr>
      <vt:lpstr>Topic: Pulsed Power and Electrical Systems</vt:lpstr>
      <vt:lpstr>Topic: Pulsed Power and Electrical Systems</vt:lpstr>
      <vt:lpstr>Topic: Pulsed Power and Electrical Systems</vt:lpstr>
      <vt:lpstr>Topic: Pulsed Power and Electrical Systems</vt:lpstr>
      <vt:lpstr>Topic: Pulsed Power and Electrical Systems</vt:lpstr>
      <vt:lpstr>Topic: Pulsed Power and Electrical Systems</vt:lpstr>
      <vt:lpstr>Topic: Controls</vt:lpstr>
      <vt:lpstr>Topic: Controls</vt:lpstr>
      <vt:lpstr>Topic: Diagnostics</vt:lpstr>
      <vt:lpstr>Topic: Proton Power Upgrade</vt:lpstr>
      <vt:lpstr>Topic: Proton Power Upgrade</vt:lpstr>
      <vt:lpstr>Charge Question 6: Are the PPU pre-CD-2 activities properly focused? </vt:lpstr>
      <vt:lpstr>Charge Question 1: Are the SNS responses and ongoing actions to recommendations from the 2017 AAC meeting satisfactory? </vt:lpstr>
    </vt:vector>
  </TitlesOfParts>
  <Company>ORNL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Renee</dc:creator>
  <cp:keywords>Spallation Neuton Souce, Neutron Sciences Directorate</cp:keywords>
  <cp:lastModifiedBy>Eady, Lisa B.</cp:lastModifiedBy>
  <cp:revision>230</cp:revision>
  <cp:lastPrinted>2016-02-15T17:09:55Z</cp:lastPrinted>
  <dcterms:created xsi:type="dcterms:W3CDTF">2014-04-28T13:33:12Z</dcterms:created>
  <dcterms:modified xsi:type="dcterms:W3CDTF">2018-05-17T19:25:29Z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