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63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4" d="100"/>
          <a:sy n="84" d="100"/>
        </p:scale>
        <p:origin x="-112" y="-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29D77-C8F7-9A45-B3C5-4CACE5FB21BE}" type="datetimeFigureOut">
              <a:rPr lang="en-US" smtClean="0"/>
              <a:t>9/21/16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53B8C-9BD4-3B4C-B96B-BA1DC1240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196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29D77-C8F7-9A45-B3C5-4CACE5FB21BE}" type="datetimeFigureOut">
              <a:rPr lang="en-US" smtClean="0"/>
              <a:t>9/21/16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53B8C-9BD4-3B4C-B96B-BA1DC1240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029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29D77-C8F7-9A45-B3C5-4CACE5FB21BE}" type="datetimeFigureOut">
              <a:rPr lang="en-US" smtClean="0"/>
              <a:t>9/21/16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53B8C-9BD4-3B4C-B96B-BA1DC1240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481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29D77-C8F7-9A45-B3C5-4CACE5FB21BE}" type="datetimeFigureOut">
              <a:rPr lang="en-US" smtClean="0"/>
              <a:t>9/21/16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53B8C-9BD4-3B4C-B96B-BA1DC1240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543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29D77-C8F7-9A45-B3C5-4CACE5FB21BE}" type="datetimeFigureOut">
              <a:rPr lang="en-US" smtClean="0"/>
              <a:t>9/21/16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53B8C-9BD4-3B4C-B96B-BA1DC1240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056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29D77-C8F7-9A45-B3C5-4CACE5FB21BE}" type="datetimeFigureOut">
              <a:rPr lang="en-US" smtClean="0"/>
              <a:t>9/21/16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53B8C-9BD4-3B4C-B96B-BA1DC1240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819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29D77-C8F7-9A45-B3C5-4CACE5FB21BE}" type="datetimeFigureOut">
              <a:rPr lang="en-US" smtClean="0"/>
              <a:t>9/21/16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53B8C-9BD4-3B4C-B96B-BA1DC1240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29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29D77-C8F7-9A45-B3C5-4CACE5FB21BE}" type="datetimeFigureOut">
              <a:rPr lang="en-US" smtClean="0"/>
              <a:t>9/21/16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53B8C-9BD4-3B4C-B96B-BA1DC1240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845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29D77-C8F7-9A45-B3C5-4CACE5FB21BE}" type="datetimeFigureOut">
              <a:rPr lang="en-US" smtClean="0"/>
              <a:t>9/21/16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53B8C-9BD4-3B4C-B96B-BA1DC1240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541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29D77-C8F7-9A45-B3C5-4CACE5FB21BE}" type="datetimeFigureOut">
              <a:rPr lang="en-US" smtClean="0"/>
              <a:t>9/21/16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53B8C-9BD4-3B4C-B96B-BA1DC1240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902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29D77-C8F7-9A45-B3C5-4CACE5FB21BE}" type="datetimeFigureOut">
              <a:rPr lang="en-US" smtClean="0"/>
              <a:t>9/21/16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53B8C-9BD4-3B4C-B96B-BA1DC1240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743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29D77-C8F7-9A45-B3C5-4CACE5FB21BE}" type="datetimeFigureOut">
              <a:rPr lang="en-US" smtClean="0"/>
              <a:t>9/21/16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53B8C-9BD4-3B4C-B96B-BA1DC1240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257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jpe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EPICS Meeting 2016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738" t="20501" r="4633" b="16010"/>
          <a:stretch/>
        </p:blipFill>
        <p:spPr>
          <a:xfrm>
            <a:off x="-96836" y="967565"/>
            <a:ext cx="9229724" cy="517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159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9-21 at 9.34.1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820" y="345388"/>
            <a:ext cx="5122146" cy="3434166"/>
          </a:xfrm>
          <a:prstGeom prst="rect">
            <a:avLst/>
          </a:prstGeom>
        </p:spPr>
      </p:pic>
      <p:pic>
        <p:nvPicPr>
          <p:cNvPr id="6" name="Picture 5" descr="Screen Shot 2016-09-21 at 9.39.2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48" y="1040426"/>
            <a:ext cx="698500" cy="368300"/>
          </a:xfrm>
          <a:prstGeom prst="rect">
            <a:avLst/>
          </a:prstGeom>
        </p:spPr>
      </p:pic>
      <p:pic>
        <p:nvPicPr>
          <p:cNvPr id="7" name="Picture 6" descr="Screen Shot 2016-09-21 at 9.39.3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09" y="1674208"/>
            <a:ext cx="2654300" cy="5969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84648" y="963506"/>
            <a:ext cx="327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?</a:t>
            </a:r>
            <a:endParaRPr lang="en-US" b="1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3307909" y="4263336"/>
            <a:ext cx="3643992" cy="187794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Thanks for</a:t>
            </a:r>
          </a:p>
          <a:p>
            <a:pPr>
              <a:buFont typeface="Wingdings" charset="2"/>
              <a:buChar char="ü"/>
            </a:pPr>
            <a:r>
              <a:rPr lang="en-US" dirty="0"/>
              <a:t>a</a:t>
            </a:r>
            <a:r>
              <a:rPr lang="en-US" dirty="0" smtClean="0"/>
              <a:t>ttending</a:t>
            </a:r>
          </a:p>
          <a:p>
            <a:pPr>
              <a:buFont typeface="Wingdings" charset="2"/>
              <a:buChar char="ü"/>
            </a:pPr>
            <a:r>
              <a:rPr lang="en-US" dirty="0"/>
              <a:t>p</a:t>
            </a:r>
            <a:r>
              <a:rPr lang="en-US" dirty="0" smtClean="0"/>
              <a:t>resenting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sharing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193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タイトル 1"/>
          <p:cNvSpPr>
            <a:spLocks noGrp="1"/>
          </p:cNvSpPr>
          <p:nvPr>
            <p:ph type="ctrTitle"/>
          </p:nvPr>
        </p:nvSpPr>
        <p:spPr>
          <a:xfrm>
            <a:off x="127489" y="1216026"/>
            <a:ext cx="8821615" cy="3095625"/>
          </a:xfrm>
        </p:spPr>
        <p:txBody>
          <a:bodyPr/>
          <a:lstStyle/>
          <a:p>
            <a:r>
              <a:rPr lang="en-US" altLang="ja-JP">
                <a:latin typeface="Arial" charset="0"/>
                <a:ea typeface="ＭＳ Ｐゴシック" charset="0"/>
              </a:rPr>
              <a:t>EPICS Collaboration Meeting</a:t>
            </a:r>
            <a:br>
              <a:rPr lang="en-US" altLang="ja-JP">
                <a:latin typeface="Arial" charset="0"/>
                <a:ea typeface="ＭＳ Ｐゴシック" charset="0"/>
              </a:rPr>
            </a:br>
            <a:r>
              <a:rPr lang="en-US" altLang="ja-JP">
                <a:latin typeface="Arial" charset="0"/>
                <a:ea typeface="ＭＳ Ｐゴシック" charset="0"/>
              </a:rPr>
              <a:t>Spring, 2017</a:t>
            </a:r>
            <a:br>
              <a:rPr lang="en-US" altLang="ja-JP">
                <a:latin typeface="Arial" charset="0"/>
                <a:ea typeface="ＭＳ Ｐゴシック" charset="0"/>
              </a:rPr>
            </a:br>
            <a:r>
              <a:rPr lang="en-US" altLang="ja-JP">
                <a:latin typeface="Arial" charset="0"/>
                <a:ea typeface="ＭＳ Ｐゴシック" charset="0"/>
              </a:rPr>
              <a:t/>
            </a:r>
            <a:br>
              <a:rPr lang="en-US" altLang="ja-JP">
                <a:latin typeface="Arial" charset="0"/>
                <a:ea typeface="ＭＳ Ｐゴシック" charset="0"/>
              </a:rPr>
            </a:br>
            <a:r>
              <a:rPr lang="en-US" altLang="ja-JP">
                <a:latin typeface="Arial" charset="0"/>
                <a:ea typeface="ＭＳ Ｐゴシック" charset="0"/>
              </a:rPr>
              <a:t>will be in .. </a:t>
            </a: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4099" name="サブタイトル 2"/>
          <p:cNvSpPr>
            <a:spLocks noGrp="1"/>
          </p:cNvSpPr>
          <p:nvPr>
            <p:ph type="subTitle" idx="1"/>
          </p:nvPr>
        </p:nvSpPr>
        <p:spPr>
          <a:xfrm>
            <a:off x="1283677" y="4302125"/>
            <a:ext cx="6400800" cy="1239838"/>
          </a:xfrm>
        </p:spPr>
        <p:txBody>
          <a:bodyPr/>
          <a:lstStyle/>
          <a:p>
            <a:r>
              <a:rPr lang="en-US" altLang="ja-JP" sz="7200">
                <a:latin typeface="Arial" charset="0"/>
                <a:ea typeface="ＭＳ Ｐゴシック" charset="0"/>
              </a:rPr>
              <a:t>?</a:t>
            </a:r>
            <a:endParaRPr lang="ja-JP" altLang="en-US" sz="7200">
              <a:latin typeface="Arial" charset="0"/>
              <a:ea typeface="ＭＳ Ｐゴシック" charset="0"/>
            </a:endParaRPr>
          </a:p>
        </p:txBody>
      </p:sp>
      <p:sp>
        <p:nvSpPr>
          <p:cNvPr id="2" name="円弧 1"/>
          <p:cNvSpPr/>
          <p:nvPr/>
        </p:nvSpPr>
        <p:spPr bwMode="auto">
          <a:xfrm>
            <a:off x="3941885" y="4433889"/>
            <a:ext cx="1081454" cy="1150937"/>
          </a:xfrm>
          <a:prstGeom prst="arc">
            <a:avLst>
              <a:gd name="adj1" fmla="val 8873003"/>
              <a:gd name="adj2" fmla="val 1797937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57263" eaLnBrk="1" hangingPunct="1">
              <a:defRPr/>
            </a:pPr>
            <a:endParaRPr lang="ja-JP" altLang="en-US">
              <a:ea typeface="ＭＳ Ｐゴシック" panose="020B0600070205080204" pitchFamily="50" charset="-128"/>
              <a:cs typeface="+mn-cs"/>
            </a:endParaRPr>
          </a:p>
        </p:txBody>
      </p:sp>
      <p:grpSp>
        <p:nvGrpSpPr>
          <p:cNvPr id="4101" name="グループ化 25"/>
          <p:cNvGrpSpPr>
            <a:grpSpLocks/>
          </p:cNvGrpSpPr>
          <p:nvPr/>
        </p:nvGrpSpPr>
        <p:grpSpPr bwMode="auto">
          <a:xfrm>
            <a:off x="4037135" y="4494213"/>
            <a:ext cx="893885" cy="977900"/>
            <a:chOff x="8609824" y="4080318"/>
            <a:chExt cx="967563" cy="978195"/>
          </a:xfrm>
        </p:grpSpPr>
        <p:sp>
          <p:nvSpPr>
            <p:cNvPr id="5" name="円弧 4"/>
            <p:cNvSpPr/>
            <p:nvPr/>
          </p:nvSpPr>
          <p:spPr bwMode="auto">
            <a:xfrm>
              <a:off x="8609824" y="4080318"/>
              <a:ext cx="967563" cy="851157"/>
            </a:xfrm>
            <a:prstGeom prst="arc">
              <a:avLst>
                <a:gd name="adj1" fmla="val 2843780"/>
                <a:gd name="adj2" fmla="val 7928547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defTabSz="957263" eaLnBrk="1" hangingPunct="1">
                <a:defRPr/>
              </a:pPr>
              <a:endParaRPr lang="ja-JP" altLang="en-US">
                <a:ea typeface="ＭＳ Ｐゴシック" panose="020B0600070205080204" pitchFamily="50" charset="-128"/>
                <a:cs typeface="+mn-cs"/>
              </a:endParaRPr>
            </a:p>
          </p:txBody>
        </p:sp>
        <p:grpSp>
          <p:nvGrpSpPr>
            <p:cNvPr id="4103" name="グループ化 23"/>
            <p:cNvGrpSpPr>
              <a:grpSpLocks/>
            </p:cNvGrpSpPr>
            <p:nvPr/>
          </p:nvGrpSpPr>
          <p:grpSpPr bwMode="auto">
            <a:xfrm>
              <a:off x="8772339" y="4463090"/>
              <a:ext cx="642532" cy="595423"/>
              <a:chOff x="8772339" y="4463090"/>
              <a:chExt cx="642532" cy="595423"/>
            </a:xfrm>
          </p:grpSpPr>
          <p:sp>
            <p:nvSpPr>
              <p:cNvPr id="6" name="円弧 5"/>
              <p:cNvSpPr/>
              <p:nvPr/>
            </p:nvSpPr>
            <p:spPr bwMode="auto">
              <a:xfrm>
                <a:off x="8771614" y="4463020"/>
                <a:ext cx="643985" cy="595493"/>
              </a:xfrm>
              <a:prstGeom prst="arc">
                <a:avLst>
                  <a:gd name="adj1" fmla="val 807535"/>
                  <a:gd name="adj2" fmla="val 9901422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defTabSz="957263" eaLnBrk="1" hangingPunct="1">
                  <a:defRPr/>
                </a:pPr>
                <a:endParaRPr lang="ja-JP" altLang="en-US">
                  <a:ea typeface="ＭＳ Ｐゴシック" panose="020B0600070205080204" pitchFamily="50" charset="-128"/>
                  <a:cs typeface="+mn-cs"/>
                </a:endParaRPr>
              </a:p>
            </p:txBody>
          </p:sp>
          <p:cxnSp>
            <p:nvCxnSpPr>
              <p:cNvPr id="4105" name="直線コネクタ 3"/>
              <p:cNvCxnSpPr>
                <a:cxnSpLocks noChangeShapeType="1"/>
              </p:cNvCxnSpPr>
              <p:nvPr/>
            </p:nvCxnSpPr>
            <p:spPr bwMode="auto">
              <a:xfrm flipH="1">
                <a:off x="8870576" y="4886879"/>
                <a:ext cx="22413" cy="7594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06" name="直線コネクタ 11"/>
              <p:cNvCxnSpPr>
                <a:cxnSpLocks noChangeShapeType="1"/>
              </p:cNvCxnSpPr>
              <p:nvPr/>
            </p:nvCxnSpPr>
            <p:spPr bwMode="auto">
              <a:xfrm flipH="1">
                <a:off x="8924833" y="4903402"/>
                <a:ext cx="17929" cy="9619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07" name="直線コネクタ 15"/>
              <p:cNvCxnSpPr>
                <a:cxnSpLocks noChangeShapeType="1"/>
              </p:cNvCxnSpPr>
              <p:nvPr/>
            </p:nvCxnSpPr>
            <p:spPr bwMode="auto">
              <a:xfrm flipH="1">
                <a:off x="8998736" y="4924849"/>
                <a:ext cx="19714" cy="1336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08" name="直線コネクタ 17"/>
              <p:cNvCxnSpPr>
                <a:cxnSpLocks noChangeShapeType="1"/>
              </p:cNvCxnSpPr>
              <p:nvPr/>
            </p:nvCxnSpPr>
            <p:spPr bwMode="auto">
              <a:xfrm flipH="1">
                <a:off x="9093605" y="4932763"/>
                <a:ext cx="532" cy="1257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09" name="直線コネクタ 20"/>
              <p:cNvCxnSpPr>
                <a:cxnSpLocks noChangeShapeType="1"/>
              </p:cNvCxnSpPr>
              <p:nvPr/>
            </p:nvCxnSpPr>
            <p:spPr bwMode="auto">
              <a:xfrm flipH="1">
                <a:off x="9177963" y="4928806"/>
                <a:ext cx="532" cy="12970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10" name="直線コネクタ 22"/>
              <p:cNvCxnSpPr>
                <a:cxnSpLocks noChangeShapeType="1"/>
              </p:cNvCxnSpPr>
              <p:nvPr/>
            </p:nvCxnSpPr>
            <p:spPr bwMode="auto">
              <a:xfrm>
                <a:off x="9253650" y="4902384"/>
                <a:ext cx="8671" cy="9721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11" name="直線コネクタ 24"/>
              <p:cNvCxnSpPr>
                <a:cxnSpLocks noChangeShapeType="1"/>
              </p:cNvCxnSpPr>
              <p:nvPr/>
            </p:nvCxnSpPr>
            <p:spPr bwMode="auto">
              <a:xfrm>
                <a:off x="9329337" y="4883996"/>
                <a:ext cx="8139" cy="6699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</p:spTree>
    <p:extLst>
      <p:ext uri="{BB962C8B-B14F-4D97-AF65-F5344CB8AC3E}">
        <p14:creationId xmlns:p14="http://schemas.microsoft.com/office/powerpoint/2010/main" val="3694398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1" y="112714"/>
            <a:ext cx="4264269" cy="419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589" y="3179764"/>
            <a:ext cx="4711211" cy="362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図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769" y="212726"/>
            <a:ext cx="4829908" cy="281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角丸四角形 4"/>
          <p:cNvSpPr>
            <a:spLocks noChangeArrowheads="1"/>
          </p:cNvSpPr>
          <p:nvPr/>
        </p:nvSpPr>
        <p:spPr bwMode="auto">
          <a:xfrm>
            <a:off x="2009043" y="2994026"/>
            <a:ext cx="339969" cy="301625"/>
          </a:xfrm>
          <a:prstGeom prst="roundRect">
            <a:avLst>
              <a:gd name="adj" fmla="val 16667"/>
            </a:avLst>
          </a:prstGeom>
          <a:noFill/>
          <a:ln w="317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defTabSz="957263" eaLnBrk="1" hangingPunct="1"/>
            <a:endParaRPr lang="ja-JP" altLang="en-US"/>
          </a:p>
        </p:txBody>
      </p:sp>
      <p:cxnSp>
        <p:nvCxnSpPr>
          <p:cNvPr id="5126" name="直線矢印コネクタ 6"/>
          <p:cNvCxnSpPr>
            <a:cxnSpLocks noChangeShapeType="1"/>
          </p:cNvCxnSpPr>
          <p:nvPr/>
        </p:nvCxnSpPr>
        <p:spPr bwMode="auto">
          <a:xfrm>
            <a:off x="2398835" y="3179764"/>
            <a:ext cx="1475642" cy="604837"/>
          </a:xfrm>
          <a:prstGeom prst="straightConnector1">
            <a:avLst/>
          </a:prstGeom>
          <a:noFill/>
          <a:ln w="825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27" name="角丸四角形 9"/>
          <p:cNvSpPr>
            <a:spLocks noChangeArrowheads="1"/>
          </p:cNvSpPr>
          <p:nvPr/>
        </p:nvSpPr>
        <p:spPr bwMode="auto">
          <a:xfrm>
            <a:off x="6415455" y="5734050"/>
            <a:ext cx="641838" cy="387350"/>
          </a:xfrm>
          <a:prstGeom prst="roundRect">
            <a:avLst>
              <a:gd name="adj" fmla="val 16667"/>
            </a:avLst>
          </a:prstGeom>
          <a:noFill/>
          <a:ln w="317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defTabSz="957263" eaLnBrk="1" hangingPunct="1"/>
            <a:endParaRPr lang="ja-JP" altLang="en-US"/>
          </a:p>
        </p:txBody>
      </p:sp>
      <p:sp>
        <p:nvSpPr>
          <p:cNvPr id="9" name="ドーナツ 8"/>
          <p:cNvSpPr/>
          <p:nvPr/>
        </p:nvSpPr>
        <p:spPr bwMode="auto">
          <a:xfrm>
            <a:off x="7136424" y="2049464"/>
            <a:ext cx="197827" cy="193675"/>
          </a:xfrm>
          <a:prstGeom prst="donu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57263" eaLnBrk="1" hangingPunct="1">
              <a:defRPr/>
            </a:pPr>
            <a:endParaRPr lang="ja-JP" altLang="en-US"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5129" name="直線矢印コネクタ 12"/>
          <p:cNvCxnSpPr>
            <a:cxnSpLocks noChangeShapeType="1"/>
          </p:cNvCxnSpPr>
          <p:nvPr/>
        </p:nvCxnSpPr>
        <p:spPr bwMode="auto">
          <a:xfrm flipV="1">
            <a:off x="6736374" y="3028951"/>
            <a:ext cx="400050" cy="2633663"/>
          </a:xfrm>
          <a:prstGeom prst="straightConnector1">
            <a:avLst/>
          </a:prstGeom>
          <a:noFill/>
          <a:ln w="825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30" name="角丸四角形吹き出し 16"/>
          <p:cNvSpPr>
            <a:spLocks noChangeArrowheads="1"/>
          </p:cNvSpPr>
          <p:nvPr/>
        </p:nvSpPr>
        <p:spPr bwMode="auto">
          <a:xfrm>
            <a:off x="3735266" y="2506663"/>
            <a:ext cx="3001108" cy="431800"/>
          </a:xfrm>
          <a:prstGeom prst="wedgeRoundRectCallout">
            <a:avLst>
              <a:gd name="adj1" fmla="val -3889"/>
              <a:gd name="adj2" fmla="val -291440"/>
              <a:gd name="adj3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defTabSz="957263" eaLnBrk="1" hangingPunct="1"/>
            <a:r>
              <a:rPr lang="en-US" altLang="ja-JP"/>
              <a:t>Kansai International Airport</a:t>
            </a:r>
            <a:endParaRPr lang="ja-JP" altLang="en-US"/>
          </a:p>
        </p:txBody>
      </p:sp>
      <p:sp>
        <p:nvSpPr>
          <p:cNvPr id="5131" name="角丸四角形吹き出し 18"/>
          <p:cNvSpPr>
            <a:spLocks noChangeArrowheads="1"/>
          </p:cNvSpPr>
          <p:nvPr/>
        </p:nvSpPr>
        <p:spPr bwMode="auto">
          <a:xfrm>
            <a:off x="6608885" y="85725"/>
            <a:ext cx="2476500" cy="860425"/>
          </a:xfrm>
          <a:prstGeom prst="wedgeRoundRectCallout">
            <a:avLst>
              <a:gd name="adj1" fmla="val -24606"/>
              <a:gd name="adj2" fmla="val 177014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defTabSz="957263" eaLnBrk="1" hangingPunct="1"/>
            <a:r>
              <a:rPr lang="en-US" altLang="ja-JP"/>
              <a:t>KURRI</a:t>
            </a:r>
          </a:p>
          <a:p>
            <a:pPr algn="ctr" defTabSz="957263" eaLnBrk="1" hangingPunct="1"/>
            <a:r>
              <a:rPr lang="en-US" altLang="ja-JP" sz="1400"/>
              <a:t>(Kyoto University </a:t>
            </a:r>
          </a:p>
          <a:p>
            <a:pPr algn="ctr" defTabSz="957263" eaLnBrk="1" hangingPunct="1"/>
            <a:r>
              <a:rPr lang="en-US" altLang="ja-JP" sz="1400"/>
              <a:t>Research Reactor Institute)</a:t>
            </a:r>
          </a:p>
          <a:p>
            <a:pPr algn="ctr" defTabSz="957263" eaLnBrk="1" hangingPunct="1"/>
            <a:endParaRPr lang="ja-JP" altLang="en-US"/>
          </a:p>
        </p:txBody>
      </p:sp>
      <p:cxnSp>
        <p:nvCxnSpPr>
          <p:cNvPr id="20" name="直線矢印コネクタ 19"/>
          <p:cNvCxnSpPr/>
          <p:nvPr/>
        </p:nvCxnSpPr>
        <p:spPr bwMode="auto">
          <a:xfrm>
            <a:off x="7913077" y="2751138"/>
            <a:ext cx="1148862" cy="4762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5133" name="テキスト ボックス 22"/>
          <p:cNvSpPr txBox="1">
            <a:spLocks noChangeArrowheads="1"/>
          </p:cNvSpPr>
          <p:nvPr/>
        </p:nvSpPr>
        <p:spPr bwMode="auto">
          <a:xfrm>
            <a:off x="8159262" y="2409826"/>
            <a:ext cx="621323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/>
              <a:t>5km</a:t>
            </a:r>
            <a:endParaRPr lang="ja-JP" altLang="en-US"/>
          </a:p>
        </p:txBody>
      </p:sp>
      <p:sp>
        <p:nvSpPr>
          <p:cNvPr id="5134" name="角丸四角形 1"/>
          <p:cNvSpPr>
            <a:spLocks noChangeArrowheads="1"/>
          </p:cNvSpPr>
          <p:nvPr/>
        </p:nvSpPr>
        <p:spPr bwMode="auto">
          <a:xfrm>
            <a:off x="317989" y="3986213"/>
            <a:ext cx="2179026" cy="154305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defTabSz="957263" eaLnBrk="1" hangingPunct="1"/>
            <a:r>
              <a:rPr lang="en-US" altLang="ja-JP" sz="2400" u="sng">
                <a:solidFill>
                  <a:srgbClr val="FF0000"/>
                </a:solidFill>
              </a:rPr>
              <a:t>Location</a:t>
            </a:r>
          </a:p>
          <a:p>
            <a:pPr algn="ctr" defTabSz="957263" eaLnBrk="1" hangingPunct="1"/>
            <a:r>
              <a:rPr lang="en-US" altLang="ja-JP"/>
              <a:t>Japan</a:t>
            </a:r>
          </a:p>
          <a:p>
            <a:pPr algn="ctr" defTabSz="957263" eaLnBrk="1" hangingPunct="1"/>
            <a:r>
              <a:rPr lang="en-US" altLang="ja-JP"/>
              <a:t>-&gt; Osaka</a:t>
            </a:r>
          </a:p>
          <a:p>
            <a:pPr algn="ctr" defTabSz="957263" eaLnBrk="1" hangingPunct="1"/>
            <a:r>
              <a:rPr lang="en-US" altLang="ja-JP"/>
              <a:t>-&gt; Kumatori</a:t>
            </a:r>
            <a:endParaRPr lang="ja-JP" altLang="en-US"/>
          </a:p>
        </p:txBody>
      </p:sp>
      <p:sp>
        <p:nvSpPr>
          <p:cNvPr id="5135" name="角丸四角形 1"/>
          <p:cNvSpPr>
            <a:spLocks noChangeArrowheads="1"/>
          </p:cNvSpPr>
          <p:nvPr/>
        </p:nvSpPr>
        <p:spPr bwMode="auto">
          <a:xfrm>
            <a:off x="1611924" y="5713413"/>
            <a:ext cx="2179027" cy="95885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defTabSz="957263" eaLnBrk="1" hangingPunct="1"/>
            <a:r>
              <a:rPr lang="en-US" altLang="ja-JP" sz="2400" u="sng">
                <a:solidFill>
                  <a:srgbClr val="FF0000"/>
                </a:solidFill>
              </a:rPr>
              <a:t>Date</a:t>
            </a:r>
          </a:p>
          <a:p>
            <a:pPr algn="ctr" defTabSz="957263" eaLnBrk="1" hangingPunct="1"/>
            <a:r>
              <a:rPr lang="en-US" altLang="ja-JP"/>
              <a:t>15-19, May, 2017</a:t>
            </a:r>
          </a:p>
        </p:txBody>
      </p:sp>
      <p:sp>
        <p:nvSpPr>
          <p:cNvPr id="5136" name="テキスト ボックス 23"/>
          <p:cNvSpPr txBox="1">
            <a:spLocks noChangeArrowheads="1"/>
          </p:cNvSpPr>
          <p:nvPr/>
        </p:nvSpPr>
        <p:spPr bwMode="auto">
          <a:xfrm>
            <a:off x="4125058" y="4810126"/>
            <a:ext cx="1395046" cy="738664"/>
          </a:xfrm>
          <a:prstGeom prst="rect">
            <a:avLst/>
          </a:prstGeom>
          <a:solidFill>
            <a:srgbClr val="CC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400"/>
              <a:t>Kobe</a:t>
            </a:r>
          </a:p>
          <a:p>
            <a:r>
              <a:rPr lang="en-US" altLang="ja-JP" sz="1400"/>
              <a:t>ICALEPCS2009</a:t>
            </a:r>
            <a:endParaRPr lang="ja-JP" altLang="en-US" sz="1400"/>
          </a:p>
        </p:txBody>
      </p:sp>
      <p:cxnSp>
        <p:nvCxnSpPr>
          <p:cNvPr id="5137" name="直線矢印コネクタ 26"/>
          <p:cNvCxnSpPr>
            <a:cxnSpLocks noChangeShapeType="1"/>
          </p:cNvCxnSpPr>
          <p:nvPr/>
        </p:nvCxnSpPr>
        <p:spPr bwMode="auto">
          <a:xfrm flipV="1">
            <a:off x="5520104" y="4989513"/>
            <a:ext cx="895350" cy="80962"/>
          </a:xfrm>
          <a:prstGeom prst="straightConnector1">
            <a:avLst/>
          </a:prstGeom>
          <a:noFill/>
          <a:ln w="82550">
            <a:solidFill>
              <a:srgbClr val="00B05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38" name="テキスト ボックス 29"/>
          <p:cNvSpPr txBox="1">
            <a:spLocks noChangeArrowheads="1"/>
          </p:cNvSpPr>
          <p:nvPr/>
        </p:nvSpPr>
        <p:spPr bwMode="auto">
          <a:xfrm>
            <a:off x="8116766" y="4229100"/>
            <a:ext cx="945173" cy="738664"/>
          </a:xfrm>
          <a:prstGeom prst="rect">
            <a:avLst/>
          </a:prstGeom>
          <a:solidFill>
            <a:srgbClr val="CC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400"/>
              <a:t>Kyoto</a:t>
            </a:r>
          </a:p>
          <a:p>
            <a:r>
              <a:rPr lang="en-US" altLang="ja-JP" sz="1400"/>
              <a:t>IPAC2010</a:t>
            </a:r>
            <a:endParaRPr lang="ja-JP" altLang="en-US" sz="1400"/>
          </a:p>
        </p:txBody>
      </p:sp>
      <p:cxnSp>
        <p:nvCxnSpPr>
          <p:cNvPr id="5139" name="直線矢印コネクタ 30"/>
          <p:cNvCxnSpPr>
            <a:cxnSpLocks noChangeShapeType="1"/>
          </p:cNvCxnSpPr>
          <p:nvPr/>
        </p:nvCxnSpPr>
        <p:spPr bwMode="auto">
          <a:xfrm flipH="1" flipV="1">
            <a:off x="8037635" y="3803651"/>
            <a:ext cx="243254" cy="422275"/>
          </a:xfrm>
          <a:prstGeom prst="straightConnector1">
            <a:avLst/>
          </a:prstGeom>
          <a:noFill/>
          <a:ln w="82550">
            <a:solidFill>
              <a:srgbClr val="00B05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40" name="テキスト ボックス 1"/>
          <p:cNvSpPr txBox="1">
            <a:spLocks noChangeArrowheads="1"/>
          </p:cNvSpPr>
          <p:nvPr/>
        </p:nvSpPr>
        <p:spPr bwMode="auto">
          <a:xfrm>
            <a:off x="51289" y="82551"/>
            <a:ext cx="2244969" cy="1261884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/>
              <a:t>EPICS Collaboration Meeting</a:t>
            </a:r>
          </a:p>
          <a:p>
            <a:r>
              <a:rPr lang="en-US" altLang="ja-JP"/>
              <a:t>Spring, 2017</a:t>
            </a:r>
            <a:endParaRPr lang="ja-JP" altLang="en-US"/>
          </a:p>
        </p:txBody>
      </p:sp>
      <p:pic>
        <p:nvPicPr>
          <p:cNvPr id="5141" name="図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482" y="142875"/>
            <a:ext cx="452803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3630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タイトル 1"/>
          <p:cNvSpPr>
            <a:spLocks noGrp="1"/>
          </p:cNvSpPr>
          <p:nvPr>
            <p:ph type="title"/>
          </p:nvPr>
        </p:nvSpPr>
        <p:spPr>
          <a:xfrm>
            <a:off x="1295400" y="123826"/>
            <a:ext cx="7460274" cy="1503363"/>
          </a:xfrm>
        </p:spPr>
        <p:txBody>
          <a:bodyPr/>
          <a:lstStyle/>
          <a:p>
            <a:r>
              <a:rPr lang="en-US" altLang="ja-JP">
                <a:latin typeface="Arial" charset="0"/>
                <a:ea typeface="ＭＳ Ｐゴシック" charset="0"/>
              </a:rPr>
              <a:t>EPICS Collaboration Meeting</a:t>
            </a:r>
            <a:br>
              <a:rPr lang="en-US" altLang="ja-JP">
                <a:latin typeface="Arial" charset="0"/>
                <a:ea typeface="ＭＳ Ｐゴシック" charset="0"/>
              </a:rPr>
            </a:br>
            <a:r>
              <a:rPr lang="en-US" altLang="ja-JP">
                <a:latin typeface="Arial" charset="0"/>
                <a:ea typeface="ＭＳ Ｐゴシック" charset="0"/>
              </a:rPr>
              <a:t>Spring, 2017</a:t>
            </a: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6147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784350"/>
            <a:ext cx="8557846" cy="4908550"/>
          </a:xfrm>
        </p:spPr>
        <p:txBody>
          <a:bodyPr/>
          <a:lstStyle/>
          <a:p>
            <a:r>
              <a:rPr lang="en-US" altLang="ja-JP">
                <a:latin typeface="Arial" charset="0"/>
                <a:ea typeface="ＭＳ Ｐゴシック" charset="0"/>
              </a:rPr>
              <a:t>Host and Venue</a:t>
            </a:r>
          </a:p>
          <a:p>
            <a:pPr lvl="1"/>
            <a:r>
              <a:rPr lang="en-US" altLang="ja-JP">
                <a:solidFill>
                  <a:srgbClr val="FF0000"/>
                </a:solidFill>
                <a:latin typeface="Arial" charset="0"/>
                <a:ea typeface="ＭＳ Ｐゴシック" charset="0"/>
              </a:rPr>
              <a:t>KURRI </a:t>
            </a:r>
            <a:r>
              <a:rPr lang="en-US" altLang="ja-JP" sz="2400">
                <a:latin typeface="Arial" charset="0"/>
                <a:ea typeface="ＭＳ Ｐゴシック" charset="0"/>
              </a:rPr>
              <a:t>(Kyoto University Research Reactor Institute)</a:t>
            </a:r>
            <a:endParaRPr lang="en-US" altLang="ja-JP" sz="1800">
              <a:latin typeface="Arial" charset="0"/>
              <a:ea typeface="ＭＳ Ｐゴシック" charset="0"/>
            </a:endParaRPr>
          </a:p>
          <a:p>
            <a:pPr lvl="2"/>
            <a:r>
              <a:rPr lang="en-US" altLang="ja-JP">
                <a:latin typeface="Arial" charset="0"/>
                <a:ea typeface="ＭＳ Ｐゴシック" charset="0"/>
              </a:rPr>
              <a:t>with helps from </a:t>
            </a:r>
            <a:r>
              <a:rPr lang="en-US" altLang="ja-JP">
                <a:solidFill>
                  <a:srgbClr val="0070C0"/>
                </a:solidFill>
                <a:latin typeface="Arial" charset="0"/>
                <a:ea typeface="ＭＳ Ｐゴシック" charset="0"/>
              </a:rPr>
              <a:t>KEK and J-PARC</a:t>
            </a:r>
          </a:p>
          <a:p>
            <a:pPr lvl="2"/>
            <a:r>
              <a:rPr lang="en-US" altLang="ja-JP">
                <a:latin typeface="Arial" charset="0"/>
                <a:ea typeface="ＭＳ Ｐゴシック" charset="0"/>
              </a:rPr>
              <a:t>KURRI is in Kumatori, </a:t>
            </a:r>
            <a:r>
              <a:rPr lang="en-US" altLang="ja-JP">
                <a:solidFill>
                  <a:srgbClr val="00B050"/>
                </a:solidFill>
                <a:latin typeface="Arial" charset="0"/>
                <a:ea typeface="ＭＳ Ｐゴシック" charset="0"/>
              </a:rPr>
              <a:t>Osaka, Japan</a:t>
            </a:r>
          </a:p>
          <a:p>
            <a:pPr lvl="2"/>
            <a:r>
              <a:rPr lang="en-US" altLang="ja-JP">
                <a:latin typeface="Arial" charset="0"/>
                <a:ea typeface="ＭＳ Ｐゴシック" charset="0"/>
              </a:rPr>
              <a:t>http://www.rri.kyoto-u.ac.jp/en</a:t>
            </a:r>
          </a:p>
          <a:p>
            <a:r>
              <a:rPr lang="en-US" altLang="ja-JP">
                <a:latin typeface="Arial" charset="0"/>
                <a:ea typeface="ＭＳ Ｐゴシック" charset="0"/>
              </a:rPr>
              <a:t>Date</a:t>
            </a:r>
          </a:p>
          <a:p>
            <a:pPr lvl="1"/>
            <a:r>
              <a:rPr lang="en-US" altLang="ja-JP">
                <a:solidFill>
                  <a:srgbClr val="FF0000"/>
                </a:solidFill>
                <a:latin typeface="Arial" charset="0"/>
                <a:ea typeface="ＭＳ Ｐゴシック" charset="0"/>
              </a:rPr>
              <a:t>15-19, May, 2017</a:t>
            </a:r>
            <a:endParaRPr lang="en-US" altLang="ja-JP" sz="2400">
              <a:latin typeface="Arial" charset="0"/>
              <a:ea typeface="ＭＳ Ｐゴシック" charset="0"/>
            </a:endParaRPr>
          </a:p>
          <a:p>
            <a:r>
              <a:rPr lang="en-US" altLang="ja-JP">
                <a:latin typeface="Arial" charset="0"/>
                <a:ea typeface="ＭＳ Ｐゴシック" charset="0"/>
              </a:rPr>
              <a:t>More …</a:t>
            </a:r>
          </a:p>
          <a:p>
            <a:pPr lvl="1"/>
            <a:r>
              <a:rPr lang="en-US" altLang="ja-JP">
                <a:latin typeface="Arial" charset="0"/>
                <a:ea typeface="ＭＳ Ｐゴシック" charset="0"/>
              </a:rPr>
              <a:t>More information will be given later on the web</a:t>
            </a:r>
          </a:p>
        </p:txBody>
      </p:sp>
      <p:sp>
        <p:nvSpPr>
          <p:cNvPr id="6148" name="角丸四角形吹き出し 3"/>
          <p:cNvSpPr>
            <a:spLocks noChangeArrowheads="1"/>
          </p:cNvSpPr>
          <p:nvPr/>
        </p:nvSpPr>
        <p:spPr bwMode="auto">
          <a:xfrm>
            <a:off x="4321420" y="1860550"/>
            <a:ext cx="4693626" cy="431800"/>
          </a:xfrm>
          <a:prstGeom prst="wedgeRoundRectCallout">
            <a:avLst>
              <a:gd name="adj1" fmla="val -37917"/>
              <a:gd name="adj2" fmla="val 105616"/>
              <a:gd name="adj3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defTabSz="957263" eaLnBrk="1" hangingPunct="1"/>
            <a:r>
              <a:rPr lang="en-US" altLang="ja-JP" sz="1800"/>
              <a:t>Very close to Kansai International Airport (KIX)</a:t>
            </a:r>
            <a:endParaRPr lang="ja-JP" altLang="en-US" sz="1800"/>
          </a:p>
        </p:txBody>
      </p:sp>
      <p:sp>
        <p:nvSpPr>
          <p:cNvPr id="6149" name="角丸四角形吹き出し 4"/>
          <p:cNvSpPr>
            <a:spLocks noChangeArrowheads="1"/>
          </p:cNvSpPr>
          <p:nvPr/>
        </p:nvSpPr>
        <p:spPr bwMode="auto">
          <a:xfrm>
            <a:off x="6649916" y="3151188"/>
            <a:ext cx="2332892" cy="431800"/>
          </a:xfrm>
          <a:prstGeom prst="wedgeRoundRectCallout">
            <a:avLst>
              <a:gd name="adj1" fmla="val -59736"/>
              <a:gd name="adj2" fmla="val 42213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defTabSz="957263" eaLnBrk="1" hangingPunct="1"/>
            <a:r>
              <a:rPr lang="en-US" altLang="ja-JP" sz="1800"/>
              <a:t>Not ! located in Kyoto</a:t>
            </a:r>
            <a:endParaRPr lang="ja-JP" altLang="en-US" sz="1800"/>
          </a:p>
        </p:txBody>
      </p:sp>
      <p:pic>
        <p:nvPicPr>
          <p:cNvPr id="6150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59" y="368301"/>
            <a:ext cx="888023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8249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タイトル 1"/>
          <p:cNvSpPr>
            <a:spLocks noGrp="1"/>
          </p:cNvSpPr>
          <p:nvPr>
            <p:ph type="title"/>
          </p:nvPr>
        </p:nvSpPr>
        <p:spPr>
          <a:xfrm>
            <a:off x="457200" y="123825"/>
            <a:ext cx="2625969" cy="1143000"/>
          </a:xfrm>
        </p:spPr>
        <p:txBody>
          <a:bodyPr/>
          <a:lstStyle/>
          <a:p>
            <a:r>
              <a:rPr lang="en-US" altLang="ja-JP">
                <a:latin typeface="Arial" charset="0"/>
                <a:ea typeface="ＭＳ Ｐゴシック" charset="0"/>
              </a:rPr>
              <a:t>About </a:t>
            </a: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7171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42343" y="5794375"/>
            <a:ext cx="4961792" cy="74295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ja-JP">
                <a:latin typeface="Arial" charset="0"/>
                <a:ea typeface="ＭＳ Ｐゴシック" charset="0"/>
              </a:rPr>
              <a:t>See you next in Japan ! </a:t>
            </a:r>
          </a:p>
        </p:txBody>
      </p:sp>
      <p:pic>
        <p:nvPicPr>
          <p:cNvPr id="717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362" y="5429250"/>
            <a:ext cx="1318846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46" y="5413375"/>
            <a:ext cx="1318846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897" y="285750"/>
            <a:ext cx="4739054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テキスト ボックス 8"/>
          <p:cNvSpPr txBox="1">
            <a:spLocks noChangeArrowheads="1"/>
          </p:cNvSpPr>
          <p:nvPr/>
        </p:nvSpPr>
        <p:spPr bwMode="auto">
          <a:xfrm>
            <a:off x="1024304" y="3675064"/>
            <a:ext cx="683895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ja-JP" sz="1800"/>
              <a:t>- KURRI FFAG Complex had been constructed for the feasibility study of the accelerator driven system (ADS).</a:t>
            </a:r>
          </a:p>
          <a:p>
            <a:pPr>
              <a:lnSpc>
                <a:spcPct val="150000"/>
              </a:lnSpc>
            </a:pPr>
            <a:r>
              <a:rPr lang="en-US" altLang="ja-JP" sz="1800"/>
              <a:t>- The first ADS experiment had been performed in March, 2009.</a:t>
            </a:r>
          </a:p>
          <a:p>
            <a:pPr>
              <a:lnSpc>
                <a:spcPct val="150000"/>
              </a:lnSpc>
            </a:pPr>
            <a:r>
              <a:rPr lang="en-US" altLang="ja-JP" sz="1800"/>
              <a:t>- EPICS had been introduced from 2010.</a:t>
            </a:r>
            <a:endParaRPr lang="ja-JP" altLang="en-US" sz="1800"/>
          </a:p>
        </p:txBody>
      </p:sp>
      <p:pic>
        <p:nvPicPr>
          <p:cNvPr id="7176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246" y="1428751"/>
            <a:ext cx="2989385" cy="215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図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97" y="1428750"/>
            <a:ext cx="5750169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8" name="テキスト ボックス 10"/>
          <p:cNvSpPr txBox="1">
            <a:spLocks noChangeArrowheads="1"/>
          </p:cNvSpPr>
          <p:nvPr/>
        </p:nvSpPr>
        <p:spPr bwMode="auto">
          <a:xfrm>
            <a:off x="6208835" y="1473200"/>
            <a:ext cx="2549769" cy="584776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600"/>
              <a:t>FFAG Accelerator Complex</a:t>
            </a:r>
            <a:endParaRPr lang="ja-JP" altLang="en-US" sz="1600"/>
          </a:p>
        </p:txBody>
      </p:sp>
      <p:sp>
        <p:nvSpPr>
          <p:cNvPr id="7179" name="テキスト ボックス 11"/>
          <p:cNvSpPr txBox="1">
            <a:spLocks noChangeArrowheads="1"/>
          </p:cNvSpPr>
          <p:nvPr/>
        </p:nvSpPr>
        <p:spPr bwMode="auto">
          <a:xfrm>
            <a:off x="332643" y="1481139"/>
            <a:ext cx="3131526" cy="584776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600"/>
              <a:t>KURRI research reactors in spring</a:t>
            </a:r>
            <a:endParaRPr lang="ja-JP" altLang="en-US" sz="1600"/>
          </a:p>
        </p:txBody>
      </p:sp>
      <p:sp>
        <p:nvSpPr>
          <p:cNvPr id="12" name="テキスト ボックス 8"/>
          <p:cNvSpPr txBox="1">
            <a:spLocks noChangeArrowheads="1"/>
          </p:cNvSpPr>
          <p:nvPr/>
        </p:nvSpPr>
        <p:spPr bwMode="auto">
          <a:xfrm>
            <a:off x="7759212" y="5583348"/>
            <a:ext cx="1384788" cy="1002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ja-JP" sz="1000" dirty="0"/>
              <a:t>By</a:t>
            </a:r>
          </a:p>
          <a:p>
            <a:pPr>
              <a:lnSpc>
                <a:spcPct val="150000"/>
              </a:lnSpc>
            </a:pPr>
            <a:r>
              <a:rPr lang="en-US" altLang="ja-JP" sz="1000" dirty="0" err="1"/>
              <a:t>Y.Kuriyama</a:t>
            </a:r>
            <a:r>
              <a:rPr lang="en-US" altLang="ja-JP" sz="1000" dirty="0"/>
              <a:t> (KURRI)</a:t>
            </a:r>
          </a:p>
          <a:p>
            <a:pPr>
              <a:lnSpc>
                <a:spcPct val="150000"/>
              </a:lnSpc>
            </a:pPr>
            <a:r>
              <a:rPr lang="en-US" altLang="ja-JP" sz="1000" dirty="0" err="1"/>
              <a:t>n.kami</a:t>
            </a:r>
            <a:r>
              <a:rPr lang="en-US" altLang="ja-JP" sz="1000" dirty="0"/>
              <a:t> (J-PARC/KEK)</a:t>
            </a:r>
            <a:endParaRPr lang="ja-JP" altLang="en-US" sz="1000" dirty="0"/>
          </a:p>
        </p:txBody>
      </p:sp>
    </p:spTree>
    <p:extLst>
      <p:ext uri="{BB962C8B-B14F-4D97-AF65-F5344CB8AC3E}">
        <p14:creationId xmlns:p14="http://schemas.microsoft.com/office/powerpoint/2010/main" val="1973585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192</Words>
  <Application>Microsoft Macintosh PowerPoint</Application>
  <PresentationFormat>On-screen Show (4:3)</PresentationFormat>
  <Paragraphs>47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EPICS Meeting 2016</vt:lpstr>
      <vt:lpstr>PowerPoint Presentation</vt:lpstr>
      <vt:lpstr>EPICS Collaboration Meeting Spring, 2017  will be in .. </vt:lpstr>
      <vt:lpstr>PowerPoint Presentation</vt:lpstr>
      <vt:lpstr>EPICS Collaboration Meeting Spring, 2017</vt:lpstr>
      <vt:lpstr>About </vt:lpstr>
    </vt:vector>
  </TitlesOfParts>
  <Company>Oak Ridge National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EPICS Meeting 2016</dc:title>
  <dc:creator>Kasemir, Kay</dc:creator>
  <cp:lastModifiedBy>Kasemir, Kay</cp:lastModifiedBy>
  <cp:revision>2</cp:revision>
  <dcterms:created xsi:type="dcterms:W3CDTF">2016-09-22T01:32:15Z</dcterms:created>
  <dcterms:modified xsi:type="dcterms:W3CDTF">2016-09-22T01:51:16Z</dcterms:modified>
</cp:coreProperties>
</file>