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75" r:id="rId8"/>
    <p:sldId id="268" r:id="rId9"/>
    <p:sldId id="269" r:id="rId10"/>
    <p:sldId id="270" r:id="rId11"/>
    <p:sldId id="271" r:id="rId12"/>
    <p:sldId id="264" r:id="rId13"/>
    <p:sldId id="265" r:id="rId14"/>
    <p:sldId id="266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58ED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93251" autoAdjust="0"/>
  </p:normalViewPr>
  <p:slideViewPr>
    <p:cSldViewPr>
      <p:cViewPr varScale="1">
        <p:scale>
          <a:sx n="125" d="100"/>
          <a:sy n="125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2016-09-14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2016-09-14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2016-09-14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2016-09-14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/>
              <a:t>ESS Experience with Ion Source and LEBT </a:t>
            </a:r>
            <a:r>
              <a:rPr lang="en-GB" sz="4000" dirty="0" smtClean="0"/>
              <a:t>Control System Development </a:t>
            </a:r>
            <a:r>
              <a:rPr lang="en-GB" sz="4000" dirty="0"/>
              <a:t>and </a:t>
            </a:r>
            <a:r>
              <a:rPr lang="en-GB" sz="4000" dirty="0" smtClean="0"/>
              <a:t>Commissioning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Nick Levchenko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Control Systems Engineer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2016-09-xx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Configures the IOC (EPICS versions, module versions, etc.)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492896"/>
            <a:ext cx="734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660232" y="249289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0530"/>
            <a:ext cx="8043988" cy="21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851920" y="3861048"/>
            <a:ext cx="432048" cy="72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05562" y="3861048"/>
            <a:ext cx="432048" cy="72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80312" y="3861047"/>
            <a:ext cx="432048" cy="72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12160" y="3861048"/>
            <a:ext cx="432048" cy="727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Configures the IOC (EPICS versions, module versions, macros)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734028" cy="17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771800" y="213285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092280" y="228525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IOC </a:t>
            </a:r>
            <a:r>
              <a:rPr lang="en-US" dirty="0" smtClean="0"/>
              <a:t>(Generated by IOC Factory)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801019"/>
            <a:ext cx="6534150" cy="4124325"/>
          </a:xfrm>
          <a:prstGeom prst="rect">
            <a:avLst/>
          </a:prstGeom>
          <a:solidFill>
            <a:schemeClr val="accent2">
              <a:alpha val="57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15616" y="1700808"/>
            <a:ext cx="6912768" cy="1944216"/>
          </a:xfrm>
          <a:prstGeom prst="round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Controller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15616" y="3789040"/>
            <a:ext cx="6912768" cy="2232248"/>
          </a:xfrm>
          <a:prstGeom prst="round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544" y="285293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544" y="32849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7544" y="34373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module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Support multiple EPICS versions</a:t>
            </a:r>
          </a:p>
          <a:p>
            <a:r>
              <a:rPr lang="en-US" sz="2400" dirty="0" smtClean="0"/>
              <a:t>Automatic management of dependencies</a:t>
            </a:r>
            <a:endParaRPr lang="en-US" sz="2400" dirty="0" smtClean="0"/>
          </a:p>
          <a:p>
            <a:r>
              <a:rPr lang="en-US" sz="2400" dirty="0" smtClean="0"/>
              <a:t>Easy </a:t>
            </a:r>
            <a:r>
              <a:rPr lang="en-US" sz="2400" dirty="0" smtClean="0"/>
              <a:t>to manage multi-user work on the same </a:t>
            </a:r>
            <a:r>
              <a:rPr lang="en-US" sz="2400" dirty="0" smtClean="0"/>
              <a:t>IOC</a:t>
            </a:r>
          </a:p>
          <a:p>
            <a:pPr lvl="1"/>
            <a:r>
              <a:rPr lang="en-US" dirty="0" smtClean="0"/>
              <a:t>Can test individual modules in parallel with </a:t>
            </a:r>
            <a:r>
              <a:rPr lang="en-US" b="1" dirty="0" smtClean="0"/>
              <a:t>iocsh</a:t>
            </a:r>
            <a:endParaRPr lang="en-US" dirty="0" smtClean="0"/>
          </a:p>
          <a:p>
            <a:r>
              <a:rPr lang="en-US" sz="2400" dirty="0" smtClean="0"/>
              <a:t>Easy to reuse modules developed by other people for other </a:t>
            </a:r>
            <a:r>
              <a:rPr lang="en-US" sz="2400" dirty="0" smtClean="0"/>
              <a:t>IOC’s</a:t>
            </a:r>
          </a:p>
          <a:p>
            <a:r>
              <a:rPr lang="en-US" sz="2400" dirty="0" smtClean="0"/>
              <a:t>Easy to switch between different module versions</a:t>
            </a:r>
          </a:p>
          <a:p>
            <a:r>
              <a:rPr lang="en-US" sz="2400" dirty="0" smtClean="0"/>
              <a:t>Easy to work with remote users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7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9" y="2204864"/>
            <a:ext cx="348170" cy="54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Modules distribution (m-epics-s7plc)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32913" y="1887380"/>
            <a:ext cx="128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CEA EEE Server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58822" y="1875958"/>
            <a:ext cx="124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ESS </a:t>
            </a:r>
            <a:r>
              <a:rPr lang="en-US" sz="1400" dirty="0" smtClean="0"/>
              <a:t>EEE Server</a:t>
            </a:r>
            <a:endParaRPr lang="en-GB" sz="1400" dirty="0"/>
          </a:p>
        </p:txBody>
      </p:sp>
      <p:sp>
        <p:nvSpPr>
          <p:cNvPr id="3" name="AutoShape 2" descr="Image result for serv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0" y="2204864"/>
            <a:ext cx="348170" cy="541598"/>
          </a:xfrm>
          <a:prstGeom prst="rect">
            <a:avLst/>
          </a:prstGeom>
        </p:spPr>
      </p:pic>
      <p:cxnSp>
        <p:nvCxnSpPr>
          <p:cNvPr id="37" name="Elbow Connector 11"/>
          <p:cNvCxnSpPr>
            <a:stCxn id="5" idx="3"/>
            <a:endCxn id="29" idx="1"/>
          </p:cNvCxnSpPr>
          <p:nvPr/>
        </p:nvCxnSpPr>
        <p:spPr>
          <a:xfrm>
            <a:off x="2456540" y="2475663"/>
            <a:ext cx="404425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07975" y="1628800"/>
            <a:ext cx="3039889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5508104" y="1628800"/>
            <a:ext cx="3039889" cy="47525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loud 45"/>
          <p:cNvSpPr/>
          <p:nvPr/>
        </p:nvSpPr>
        <p:spPr>
          <a:xfrm rot="10800000">
            <a:off x="3376816" y="1865206"/>
            <a:ext cx="2016224" cy="12466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1128083" y="6381328"/>
            <a:ext cx="14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Lund, Sweden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405328" y="6381328"/>
            <a:ext cx="148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Saclay, France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2303317"/>
            <a:ext cx="617307" cy="3335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2735365"/>
            <a:ext cx="617307" cy="3335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3140968"/>
            <a:ext cx="617307" cy="3335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3527453"/>
            <a:ext cx="617307" cy="333595"/>
          </a:xfrm>
          <a:prstGeom prst="rect">
            <a:avLst/>
          </a:prstGeom>
        </p:spPr>
      </p:pic>
      <p:cxnSp>
        <p:nvCxnSpPr>
          <p:cNvPr id="69" name="Elbow Connector 11"/>
          <p:cNvCxnSpPr>
            <a:stCxn id="5" idx="1"/>
            <a:endCxn id="60" idx="3"/>
          </p:cNvCxnSpPr>
          <p:nvPr/>
        </p:nvCxnSpPr>
        <p:spPr>
          <a:xfrm flipH="1" flipV="1">
            <a:off x="1187624" y="2470115"/>
            <a:ext cx="920746" cy="55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11"/>
          <p:cNvCxnSpPr>
            <a:stCxn id="5" idx="1"/>
            <a:endCxn id="66" idx="3"/>
          </p:cNvCxnSpPr>
          <p:nvPr/>
        </p:nvCxnSpPr>
        <p:spPr>
          <a:xfrm flipH="1">
            <a:off x="1187624" y="2475663"/>
            <a:ext cx="920746" cy="426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11"/>
          <p:cNvCxnSpPr>
            <a:stCxn id="5" idx="1"/>
            <a:endCxn id="67" idx="3"/>
          </p:cNvCxnSpPr>
          <p:nvPr/>
        </p:nvCxnSpPr>
        <p:spPr>
          <a:xfrm flipH="1">
            <a:off x="1187624" y="2475663"/>
            <a:ext cx="920746" cy="832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1"/>
          <p:cNvCxnSpPr>
            <a:stCxn id="5" idx="1"/>
            <a:endCxn id="68" idx="3"/>
          </p:cNvCxnSpPr>
          <p:nvPr/>
        </p:nvCxnSpPr>
        <p:spPr>
          <a:xfrm flipH="1">
            <a:off x="1187624" y="2475663"/>
            <a:ext cx="920746" cy="1218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1"/>
          <p:cNvCxnSpPr>
            <a:stCxn id="5" idx="2"/>
            <a:endCxn id="102" idx="0"/>
          </p:cNvCxnSpPr>
          <p:nvPr/>
        </p:nvCxnSpPr>
        <p:spPr>
          <a:xfrm>
            <a:off x="2282455" y="2746462"/>
            <a:ext cx="1533" cy="1618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2375325"/>
            <a:ext cx="617307" cy="33359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2807373"/>
            <a:ext cx="617307" cy="33359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3212976"/>
            <a:ext cx="617307" cy="33359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3599461"/>
            <a:ext cx="617307" cy="333595"/>
          </a:xfrm>
          <a:prstGeom prst="rect">
            <a:avLst/>
          </a:prstGeom>
        </p:spPr>
      </p:pic>
      <p:cxnSp>
        <p:nvCxnSpPr>
          <p:cNvPr id="94" name="Elbow Connector 11"/>
          <p:cNvCxnSpPr>
            <a:stCxn id="90" idx="1"/>
            <a:endCxn id="29" idx="3"/>
          </p:cNvCxnSpPr>
          <p:nvPr/>
        </p:nvCxnSpPr>
        <p:spPr>
          <a:xfrm flipH="1" flipV="1">
            <a:off x="6848969" y="2475663"/>
            <a:ext cx="659230" cy="66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1"/>
          <p:cNvCxnSpPr>
            <a:stCxn id="29" idx="3"/>
            <a:endCxn id="91" idx="1"/>
          </p:cNvCxnSpPr>
          <p:nvPr/>
        </p:nvCxnSpPr>
        <p:spPr>
          <a:xfrm>
            <a:off x="6848969" y="2475663"/>
            <a:ext cx="659230" cy="498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1"/>
          <p:cNvCxnSpPr>
            <a:stCxn id="29" idx="3"/>
            <a:endCxn id="92" idx="1"/>
          </p:cNvCxnSpPr>
          <p:nvPr/>
        </p:nvCxnSpPr>
        <p:spPr>
          <a:xfrm>
            <a:off x="6848969" y="2475663"/>
            <a:ext cx="659230" cy="904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1"/>
          <p:cNvCxnSpPr>
            <a:stCxn id="29" idx="3"/>
            <a:endCxn id="93" idx="1"/>
          </p:cNvCxnSpPr>
          <p:nvPr/>
        </p:nvCxnSpPr>
        <p:spPr>
          <a:xfrm>
            <a:off x="6848969" y="2475663"/>
            <a:ext cx="659230" cy="12905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608551" cy="6085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47217" y="4597371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1245760" y="4869160"/>
            <a:ext cx="6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make</a:t>
            </a:r>
            <a:endParaRPr lang="en-GB" sz="1600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245760" y="5047227"/>
            <a:ext cx="1177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make install</a:t>
            </a:r>
            <a:endParaRPr lang="en-GB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49804" y="2290997"/>
            <a:ext cx="68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rsync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09 L -0.00017 -0.317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4288 0.003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1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4531 0.06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3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6 L -0.14358 0.135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657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6 L -0.14358 0.187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6 L 0.47066 0.009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116 L 0.0941 0.004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184 0.0694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34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1424 0.13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655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1066 0.1689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6" grpId="0" animBg="1"/>
      <p:bldP spid="16" grpId="1" animBg="1"/>
      <p:bldP spid="104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5" y="3667557"/>
            <a:ext cx="691180" cy="69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IOC configuration distribution (st.cmd)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32913" y="1887380"/>
            <a:ext cx="128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CEA EEE Server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58822" y="1875958"/>
            <a:ext cx="124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ESS </a:t>
            </a:r>
            <a:r>
              <a:rPr lang="en-US" sz="1400" dirty="0" smtClean="0"/>
              <a:t>EEE Server</a:t>
            </a:r>
            <a:endParaRPr lang="en-GB" sz="1400" dirty="0"/>
          </a:p>
        </p:txBody>
      </p:sp>
      <p:sp>
        <p:nvSpPr>
          <p:cNvPr id="3" name="AutoShape 2" descr="Image result for serv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0" y="2204864"/>
            <a:ext cx="348170" cy="5415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9" y="2204864"/>
            <a:ext cx="348170" cy="541598"/>
          </a:xfrm>
          <a:prstGeom prst="rect">
            <a:avLst/>
          </a:prstGeom>
        </p:spPr>
      </p:pic>
      <p:cxnSp>
        <p:nvCxnSpPr>
          <p:cNvPr id="37" name="Elbow Connector 11"/>
          <p:cNvCxnSpPr>
            <a:stCxn id="5" idx="3"/>
            <a:endCxn id="29" idx="1"/>
          </p:cNvCxnSpPr>
          <p:nvPr/>
        </p:nvCxnSpPr>
        <p:spPr>
          <a:xfrm>
            <a:off x="2456540" y="2475663"/>
            <a:ext cx="404425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69347" y="3924311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89" y="4891693"/>
            <a:ext cx="553531" cy="55353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07975" y="1628800"/>
            <a:ext cx="3039889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5508104" y="1628800"/>
            <a:ext cx="3039889" cy="47525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Elbow Connector 11"/>
          <p:cNvCxnSpPr>
            <a:stCxn id="21" idx="3"/>
            <a:endCxn id="54" idx="1"/>
          </p:cNvCxnSpPr>
          <p:nvPr/>
        </p:nvCxnSpPr>
        <p:spPr>
          <a:xfrm flipV="1">
            <a:off x="2628045" y="4005064"/>
            <a:ext cx="3236310" cy="80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5" y="3728298"/>
            <a:ext cx="553531" cy="553531"/>
          </a:xfrm>
          <a:prstGeom prst="rect">
            <a:avLst/>
          </a:prstGeom>
        </p:spPr>
      </p:pic>
      <p:cxnSp>
        <p:nvCxnSpPr>
          <p:cNvPr id="58" name="Elbow Connector 11"/>
          <p:cNvCxnSpPr>
            <a:stCxn id="21" idx="2"/>
            <a:endCxn id="22" idx="0"/>
          </p:cNvCxnSpPr>
          <p:nvPr/>
        </p:nvCxnSpPr>
        <p:spPr>
          <a:xfrm>
            <a:off x="2282455" y="4358737"/>
            <a:ext cx="0" cy="532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28083" y="6381328"/>
            <a:ext cx="14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Lund, Sweden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405328" y="6381328"/>
            <a:ext cx="148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Saclay, France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2303317"/>
            <a:ext cx="617307" cy="3335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2735365"/>
            <a:ext cx="617307" cy="3335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3140968"/>
            <a:ext cx="617307" cy="3335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7" y="3527453"/>
            <a:ext cx="617307" cy="333595"/>
          </a:xfrm>
          <a:prstGeom prst="rect">
            <a:avLst/>
          </a:prstGeom>
        </p:spPr>
      </p:pic>
      <p:cxnSp>
        <p:nvCxnSpPr>
          <p:cNvPr id="69" name="Elbow Connector 11"/>
          <p:cNvCxnSpPr>
            <a:stCxn id="5" idx="1"/>
            <a:endCxn id="60" idx="3"/>
          </p:cNvCxnSpPr>
          <p:nvPr/>
        </p:nvCxnSpPr>
        <p:spPr>
          <a:xfrm flipH="1" flipV="1">
            <a:off x="1187624" y="2470115"/>
            <a:ext cx="920746" cy="55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11"/>
          <p:cNvCxnSpPr>
            <a:stCxn id="5" idx="1"/>
            <a:endCxn id="66" idx="3"/>
          </p:cNvCxnSpPr>
          <p:nvPr/>
        </p:nvCxnSpPr>
        <p:spPr>
          <a:xfrm flipH="1">
            <a:off x="1187624" y="2475663"/>
            <a:ext cx="920746" cy="426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11"/>
          <p:cNvCxnSpPr>
            <a:stCxn id="5" idx="1"/>
            <a:endCxn id="67" idx="3"/>
          </p:cNvCxnSpPr>
          <p:nvPr/>
        </p:nvCxnSpPr>
        <p:spPr>
          <a:xfrm flipH="1">
            <a:off x="1187624" y="2475663"/>
            <a:ext cx="920746" cy="832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1"/>
          <p:cNvCxnSpPr>
            <a:stCxn id="5" idx="1"/>
            <a:endCxn id="68" idx="3"/>
          </p:cNvCxnSpPr>
          <p:nvPr/>
        </p:nvCxnSpPr>
        <p:spPr>
          <a:xfrm flipH="1">
            <a:off x="1187624" y="2475663"/>
            <a:ext cx="920746" cy="1218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1"/>
          <p:cNvCxnSpPr>
            <a:stCxn id="5" idx="2"/>
            <a:endCxn id="21" idx="0"/>
          </p:cNvCxnSpPr>
          <p:nvPr/>
        </p:nvCxnSpPr>
        <p:spPr>
          <a:xfrm>
            <a:off x="2282455" y="2746462"/>
            <a:ext cx="0" cy="921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2375325"/>
            <a:ext cx="617307" cy="33359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2807373"/>
            <a:ext cx="617307" cy="33359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3212976"/>
            <a:ext cx="617307" cy="33359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99" y="3599461"/>
            <a:ext cx="617307" cy="333595"/>
          </a:xfrm>
          <a:prstGeom prst="rect">
            <a:avLst/>
          </a:prstGeom>
        </p:spPr>
      </p:pic>
      <p:cxnSp>
        <p:nvCxnSpPr>
          <p:cNvPr id="94" name="Elbow Connector 11"/>
          <p:cNvCxnSpPr>
            <a:stCxn id="90" idx="1"/>
            <a:endCxn id="29" idx="3"/>
          </p:cNvCxnSpPr>
          <p:nvPr/>
        </p:nvCxnSpPr>
        <p:spPr>
          <a:xfrm flipH="1" flipV="1">
            <a:off x="6848969" y="2475663"/>
            <a:ext cx="659230" cy="66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1"/>
          <p:cNvCxnSpPr>
            <a:stCxn id="29" idx="3"/>
            <a:endCxn id="91" idx="1"/>
          </p:cNvCxnSpPr>
          <p:nvPr/>
        </p:nvCxnSpPr>
        <p:spPr>
          <a:xfrm>
            <a:off x="6848969" y="2475663"/>
            <a:ext cx="659230" cy="498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1"/>
          <p:cNvCxnSpPr>
            <a:stCxn id="29" idx="3"/>
            <a:endCxn id="92" idx="1"/>
          </p:cNvCxnSpPr>
          <p:nvPr/>
        </p:nvCxnSpPr>
        <p:spPr>
          <a:xfrm>
            <a:off x="6848969" y="2475663"/>
            <a:ext cx="659230" cy="904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1"/>
          <p:cNvCxnSpPr>
            <a:stCxn id="29" idx="3"/>
            <a:endCxn id="93" idx="1"/>
          </p:cNvCxnSpPr>
          <p:nvPr/>
        </p:nvCxnSpPr>
        <p:spPr>
          <a:xfrm>
            <a:off x="6848969" y="2475663"/>
            <a:ext cx="659230" cy="12905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2246451" y="2420888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6660232" y="2492896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08" y="4653136"/>
            <a:ext cx="2604455" cy="1643920"/>
          </a:xfrm>
          <a:prstGeom prst="rect">
            <a:avLst/>
          </a:prstGeom>
          <a:solidFill>
            <a:schemeClr val="accent2">
              <a:alpha val="57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loud 51"/>
          <p:cNvSpPr/>
          <p:nvPr/>
        </p:nvSpPr>
        <p:spPr>
          <a:xfrm rot="10800000">
            <a:off x="3376816" y="1865206"/>
            <a:ext cx="2016224" cy="12466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4049804" y="2290997"/>
            <a:ext cx="68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rsync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Cloud 54"/>
          <p:cNvSpPr/>
          <p:nvPr/>
        </p:nvSpPr>
        <p:spPr>
          <a:xfrm rot="10800000">
            <a:off x="3491880" y="3372984"/>
            <a:ext cx="2016224" cy="12466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164868" y="3798775"/>
            <a:ext cx="7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6243" y="4160330"/>
            <a:ext cx="150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CCDB, IOC Factory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58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C -0.00208 -0.0081 -0.01076 -0.0125 -0.01302 -0.04837 C -0.01528 -0.08425 -0.01371 -0.18032 -0.01389 -0.21504 " pathEditMode="relative" rAng="0" ptsTypes="fa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4288 0.003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1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4531 0.06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3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6 L -0.14358 0.135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657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6 L -0.14358 0.187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533 L 0.48715 0.0053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16 L 0.11424 0.0041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25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16 L 0.10625 0.06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340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11459 0.127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1066 0.168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(work in progress)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for manual import of modules developed in remote locations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6" y="2905975"/>
            <a:ext cx="348170" cy="541598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8137" y="7057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37850" y="2588491"/>
            <a:ext cx="128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CEA EEE Server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63759" y="2577069"/>
            <a:ext cx="124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ESS </a:t>
            </a:r>
            <a:r>
              <a:rPr lang="en-US" sz="1400" dirty="0" smtClean="0"/>
              <a:t>EEE Server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07" y="2905975"/>
            <a:ext cx="348170" cy="541598"/>
          </a:xfrm>
          <a:prstGeom prst="rect">
            <a:avLst/>
          </a:prstGeom>
        </p:spPr>
      </p:pic>
      <p:cxnSp>
        <p:nvCxnSpPr>
          <p:cNvPr id="10" name="Elbow Connector 11"/>
          <p:cNvCxnSpPr>
            <a:stCxn id="9" idx="3"/>
            <a:endCxn id="5" idx="1"/>
          </p:cNvCxnSpPr>
          <p:nvPr/>
        </p:nvCxnSpPr>
        <p:spPr>
          <a:xfrm>
            <a:off x="2461477" y="3176774"/>
            <a:ext cx="404425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2912" y="2329911"/>
            <a:ext cx="3039889" cy="41954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513041" y="2329911"/>
            <a:ext cx="3039889" cy="41954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" y="3004428"/>
            <a:ext cx="617307" cy="333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" y="3436476"/>
            <a:ext cx="617307" cy="333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" y="3842079"/>
            <a:ext cx="617307" cy="333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" y="4228564"/>
            <a:ext cx="617307" cy="333595"/>
          </a:xfrm>
          <a:prstGeom prst="rect">
            <a:avLst/>
          </a:prstGeom>
        </p:spPr>
      </p:pic>
      <p:cxnSp>
        <p:nvCxnSpPr>
          <p:cNvPr id="18" name="Elbow Connector 11"/>
          <p:cNvCxnSpPr>
            <a:stCxn id="9" idx="1"/>
            <a:endCxn id="14" idx="3"/>
          </p:cNvCxnSpPr>
          <p:nvPr/>
        </p:nvCxnSpPr>
        <p:spPr>
          <a:xfrm flipH="1" flipV="1">
            <a:off x="1192561" y="3171226"/>
            <a:ext cx="920746" cy="55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1"/>
          <p:cNvCxnSpPr>
            <a:stCxn id="9" idx="1"/>
            <a:endCxn id="15" idx="3"/>
          </p:cNvCxnSpPr>
          <p:nvPr/>
        </p:nvCxnSpPr>
        <p:spPr>
          <a:xfrm flipH="1">
            <a:off x="1192561" y="3176774"/>
            <a:ext cx="920746" cy="426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1"/>
          <p:cNvCxnSpPr>
            <a:stCxn id="9" idx="1"/>
            <a:endCxn id="16" idx="3"/>
          </p:cNvCxnSpPr>
          <p:nvPr/>
        </p:nvCxnSpPr>
        <p:spPr>
          <a:xfrm flipH="1">
            <a:off x="1192561" y="3176774"/>
            <a:ext cx="920746" cy="832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1"/>
          <p:cNvCxnSpPr>
            <a:stCxn id="9" idx="1"/>
            <a:endCxn id="17" idx="3"/>
          </p:cNvCxnSpPr>
          <p:nvPr/>
        </p:nvCxnSpPr>
        <p:spPr>
          <a:xfrm flipH="1">
            <a:off x="1192561" y="3176774"/>
            <a:ext cx="920746" cy="1218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1"/>
          <p:cNvCxnSpPr>
            <a:stCxn id="5" idx="2"/>
            <a:endCxn id="40" idx="0"/>
          </p:cNvCxnSpPr>
          <p:nvPr/>
        </p:nvCxnSpPr>
        <p:spPr>
          <a:xfrm>
            <a:off x="6679821" y="3447573"/>
            <a:ext cx="10527" cy="1618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36" y="3076436"/>
            <a:ext cx="617307" cy="333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36" y="3508484"/>
            <a:ext cx="617307" cy="333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36" y="3914087"/>
            <a:ext cx="617307" cy="333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36" y="4300572"/>
            <a:ext cx="617307" cy="333595"/>
          </a:xfrm>
          <a:prstGeom prst="rect">
            <a:avLst/>
          </a:prstGeom>
        </p:spPr>
      </p:pic>
      <p:cxnSp>
        <p:nvCxnSpPr>
          <p:cNvPr id="27" name="Elbow Connector 11"/>
          <p:cNvCxnSpPr>
            <a:stCxn id="23" idx="1"/>
            <a:endCxn id="5" idx="3"/>
          </p:cNvCxnSpPr>
          <p:nvPr/>
        </p:nvCxnSpPr>
        <p:spPr>
          <a:xfrm flipH="1" flipV="1">
            <a:off x="6853906" y="3176774"/>
            <a:ext cx="659230" cy="66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1"/>
          <p:cNvCxnSpPr>
            <a:stCxn id="5" idx="3"/>
            <a:endCxn id="24" idx="1"/>
          </p:cNvCxnSpPr>
          <p:nvPr/>
        </p:nvCxnSpPr>
        <p:spPr>
          <a:xfrm>
            <a:off x="6853906" y="3176774"/>
            <a:ext cx="659230" cy="498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1"/>
          <p:cNvCxnSpPr>
            <a:stCxn id="5" idx="3"/>
            <a:endCxn id="25" idx="1"/>
          </p:cNvCxnSpPr>
          <p:nvPr/>
        </p:nvCxnSpPr>
        <p:spPr>
          <a:xfrm>
            <a:off x="6853906" y="3176774"/>
            <a:ext cx="659230" cy="904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1"/>
          <p:cNvCxnSpPr>
            <a:stCxn id="5" idx="3"/>
            <a:endCxn id="26" idx="1"/>
          </p:cNvCxnSpPr>
          <p:nvPr/>
        </p:nvCxnSpPr>
        <p:spPr>
          <a:xfrm>
            <a:off x="6853906" y="3176774"/>
            <a:ext cx="659230" cy="12905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72" y="5066215"/>
            <a:ext cx="608551" cy="608551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653577" y="5298482"/>
            <a:ext cx="72008" cy="720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850561" y="5589240"/>
            <a:ext cx="6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make</a:t>
            </a:r>
            <a:endParaRPr lang="en-GB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50561" y="5767307"/>
            <a:ext cx="1177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make install</a:t>
            </a:r>
            <a:endParaRPr lang="en-GB" sz="1600" i="1" dirty="0"/>
          </a:p>
        </p:txBody>
      </p:sp>
      <p:cxnSp>
        <p:nvCxnSpPr>
          <p:cNvPr id="86" name="Elbow Connector 11"/>
          <p:cNvCxnSpPr>
            <a:endCxn id="9" idx="2"/>
          </p:cNvCxnSpPr>
          <p:nvPr/>
        </p:nvCxnSpPr>
        <p:spPr>
          <a:xfrm flipH="1">
            <a:off x="2287392" y="3447573"/>
            <a:ext cx="427074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 rot="10800000">
            <a:off x="3381753" y="2566317"/>
            <a:ext cx="2016224" cy="12466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054741" y="2992108"/>
            <a:ext cx="68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rsync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02" y="4616334"/>
            <a:ext cx="691180" cy="691180"/>
          </a:xfrm>
          <a:prstGeom prst="rect">
            <a:avLst/>
          </a:prstGeom>
        </p:spPr>
      </p:pic>
      <p:cxnSp>
        <p:nvCxnSpPr>
          <p:cNvPr id="90" name="Elbow Connector 11"/>
          <p:cNvCxnSpPr>
            <a:stCxn id="9" idx="2"/>
            <a:endCxn id="89" idx="0"/>
          </p:cNvCxnSpPr>
          <p:nvPr/>
        </p:nvCxnSpPr>
        <p:spPr>
          <a:xfrm>
            <a:off x="2287392" y="3447573"/>
            <a:ext cx="0" cy="11687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51180" y="5109107"/>
            <a:ext cx="150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CCDB, IOC Factory</a:t>
            </a:r>
            <a:endParaRPr lang="en-GB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9190"/>
            <a:ext cx="2598634" cy="73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09 L -0.00017 -0.317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(work in progress)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for manual recompile of modules when adding new EPICS version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8137" y="7057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419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2771800" y="2708920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1796" y="2524254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version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1547664" y="2636912"/>
            <a:ext cx="122413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8" idx="1"/>
            <a:endCxn id="49" idx="3"/>
          </p:cNvCxnSpPr>
          <p:nvPr/>
        </p:nvCxnSpPr>
        <p:spPr>
          <a:xfrm flipH="1" flipV="1">
            <a:off x="2771800" y="2893586"/>
            <a:ext cx="3102044" cy="895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3844" y="3604374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EPICS versions</a:t>
            </a:r>
            <a:endParaRPr lang="en-GB" dirty="0"/>
          </a:p>
        </p:txBody>
      </p:sp>
      <p:sp>
        <p:nvSpPr>
          <p:cNvPr id="49" name="Rounded Rectangle 48"/>
          <p:cNvSpPr/>
          <p:nvPr/>
        </p:nvSpPr>
        <p:spPr>
          <a:xfrm>
            <a:off x="1907704" y="2785574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1900496" y="3681028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/>
          <p:cNvCxnSpPr>
            <a:stCxn id="48" idx="1"/>
            <a:endCxn id="52" idx="3"/>
          </p:cNvCxnSpPr>
          <p:nvPr/>
        </p:nvCxnSpPr>
        <p:spPr>
          <a:xfrm flipH="1">
            <a:off x="2764592" y="3789040"/>
            <a:ext cx="3109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907704" y="4581128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/>
          <p:cNvCxnSpPr>
            <a:stCxn id="48" idx="1"/>
            <a:endCxn id="59" idx="3"/>
          </p:cNvCxnSpPr>
          <p:nvPr/>
        </p:nvCxnSpPr>
        <p:spPr>
          <a:xfrm flipH="1">
            <a:off x="2771800" y="3789040"/>
            <a:ext cx="3102044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 animBg="1"/>
      <p:bldP spid="35" grpId="1" animBg="1"/>
      <p:bldP spid="48" grpId="0"/>
      <p:bldP spid="48" grpId="1"/>
      <p:bldP spid="49" grpId="0" animBg="1"/>
      <p:bldP spid="49" grpId="1" animBg="1"/>
      <p:bldP spid="52" grpId="0" animBg="1"/>
      <p:bldP spid="52" grpId="1" animBg="1"/>
      <p:bldP spid="59" grpId="0" animBg="1"/>
      <p:bldP spid="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57500"/>
            <a:ext cx="8972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5724" y="3086100"/>
            <a:ext cx="1533947" cy="914400"/>
          </a:xfrm>
          <a:prstGeom prst="roundRect">
            <a:avLst/>
          </a:prstGeom>
          <a:solidFill>
            <a:srgbClr val="558ED5">
              <a:alpha val="5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2050"/>
            <a:ext cx="4513564" cy="52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Stakeholders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92080" y="6237312"/>
            <a:ext cx="1552989" cy="307777"/>
            <a:chOff x="5076056" y="1681063"/>
            <a:chExt cx="1552989" cy="307777"/>
          </a:xfrm>
        </p:grpSpPr>
        <p:sp>
          <p:nvSpPr>
            <p:cNvPr id="24" name="Oval 23"/>
            <p:cNvSpPr/>
            <p:nvPr/>
          </p:nvSpPr>
          <p:spPr>
            <a:xfrm>
              <a:off x="5076056" y="184482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6056" y="1681063"/>
              <a:ext cx="1552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INFN LNS (Catania)</a:t>
              </a:r>
              <a:endParaRPr lang="en-GB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33170" y="3717032"/>
            <a:ext cx="1070678" cy="307777"/>
            <a:chOff x="4005378" y="1681063"/>
            <a:chExt cx="1070678" cy="307777"/>
          </a:xfrm>
        </p:grpSpPr>
        <p:sp>
          <p:nvSpPr>
            <p:cNvPr id="28" name="Oval 27"/>
            <p:cNvSpPr/>
            <p:nvPr/>
          </p:nvSpPr>
          <p:spPr>
            <a:xfrm>
              <a:off x="5004048" y="1844823"/>
              <a:ext cx="45719" cy="4571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5378" y="1681063"/>
              <a:ext cx="1070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CEA (Saclay)</a:t>
              </a:r>
              <a:endParaRPr lang="en-GB" sz="1400" dirty="0"/>
            </a:p>
          </p:txBody>
        </p:sp>
      </p:grpSp>
      <p:cxnSp>
        <p:nvCxnSpPr>
          <p:cNvPr id="15" name="Straight Arrow Connector 14"/>
          <p:cNvCxnSpPr>
            <a:stCxn id="10" idx="1"/>
            <a:endCxn id="25" idx="1"/>
          </p:cNvCxnSpPr>
          <p:nvPr/>
        </p:nvCxnSpPr>
        <p:spPr>
          <a:xfrm>
            <a:off x="5076056" y="1834952"/>
            <a:ext cx="216024" cy="4556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3"/>
          </p:cNvCxnSpPr>
          <p:nvPr/>
        </p:nvCxnSpPr>
        <p:spPr>
          <a:xfrm flipH="1">
            <a:off x="3203848" y="1890542"/>
            <a:ext cx="1800200" cy="1980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</p:cNvCxnSpPr>
          <p:nvPr/>
        </p:nvCxnSpPr>
        <p:spPr>
          <a:xfrm>
            <a:off x="3203848" y="3870921"/>
            <a:ext cx="2088232" cy="2530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85537" y="1890543"/>
            <a:ext cx="306543" cy="441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4518286" y="1584587"/>
            <a:ext cx="1080120" cy="404253"/>
          </a:xfrm>
          <a:prstGeom prst="arc">
            <a:avLst>
              <a:gd name="adj1" fmla="val 10971030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76056" y="1681063"/>
            <a:ext cx="1927964" cy="307777"/>
            <a:chOff x="5076056" y="1681063"/>
            <a:chExt cx="1927964" cy="307777"/>
          </a:xfrm>
        </p:grpSpPr>
        <p:sp>
          <p:nvSpPr>
            <p:cNvPr id="9" name="Oval 8"/>
            <p:cNvSpPr/>
            <p:nvPr/>
          </p:nvSpPr>
          <p:spPr>
            <a:xfrm>
              <a:off x="5076056" y="184482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1681063"/>
              <a:ext cx="1927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ESS Accelerator </a:t>
              </a:r>
              <a:r>
                <a:rPr lang="en-US" sz="1400" dirty="0" smtClean="0"/>
                <a:t>Division</a:t>
              </a:r>
              <a:endParaRPr lang="en-GB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61401" y="1681063"/>
            <a:ext cx="1314655" cy="307777"/>
            <a:chOff x="3779912" y="1681063"/>
            <a:chExt cx="1314655" cy="307777"/>
          </a:xfrm>
        </p:grpSpPr>
        <p:sp>
          <p:nvSpPr>
            <p:cNvPr id="19" name="Oval 18"/>
            <p:cNvSpPr/>
            <p:nvPr/>
          </p:nvSpPr>
          <p:spPr>
            <a:xfrm>
              <a:off x="5004048" y="1844823"/>
              <a:ext cx="45719" cy="4571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1681063"/>
              <a:ext cx="1314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ESS </a:t>
              </a:r>
              <a:r>
                <a:rPr lang="en-US" sz="1400" dirty="0" smtClean="0"/>
                <a:t>ICS Division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</a:t>
            </a:r>
            <a:r>
              <a:rPr lang="en-US" dirty="0"/>
              <a:t>Technical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VME-based </a:t>
            </a:r>
            <a:r>
              <a:rPr lang="en-GB" dirty="0" smtClean="0"/>
              <a:t>very fast data </a:t>
            </a:r>
            <a:r>
              <a:rPr lang="en-GB" dirty="0"/>
              <a:t>acquisition and </a:t>
            </a:r>
            <a:r>
              <a:rPr lang="en-GB" dirty="0" smtClean="0"/>
              <a:t>control (Faraday Cup, Magnetron, etc</a:t>
            </a:r>
            <a:r>
              <a:rPr lang="en-GB" dirty="0" smtClean="0"/>
              <a:t>.), later transitioning to </a:t>
            </a:r>
            <a:r>
              <a:rPr lang="en-GB" dirty="0" err="1" smtClean="0"/>
              <a:t>uTCA</a:t>
            </a:r>
            <a:endParaRPr lang="en-GB" dirty="0" smtClean="0"/>
          </a:p>
          <a:p>
            <a:r>
              <a:rPr lang="en-GB" dirty="0" smtClean="0"/>
              <a:t>EtherCAT-based </a:t>
            </a:r>
            <a:r>
              <a:rPr lang="en-GB" dirty="0" smtClean="0"/>
              <a:t>fast data acquisition and control (power supplies, cooling and vacuum systems)</a:t>
            </a:r>
            <a:endParaRPr lang="en-GB" dirty="0"/>
          </a:p>
          <a:p>
            <a:r>
              <a:rPr lang="en-GB" dirty="0" smtClean="0"/>
              <a:t>PLC-based </a:t>
            </a:r>
            <a:r>
              <a:rPr lang="en-GB" dirty="0"/>
              <a:t>local </a:t>
            </a:r>
            <a:r>
              <a:rPr lang="en-GB" dirty="0" smtClean="0"/>
              <a:t>interlocking and control</a:t>
            </a:r>
          </a:p>
          <a:p>
            <a:r>
              <a:rPr lang="en-US" dirty="0" smtClean="0"/>
              <a:t>PC-based IOC’s</a:t>
            </a:r>
            <a:endParaRPr lang="en-GB" dirty="0"/>
          </a:p>
          <a:p>
            <a:r>
              <a:rPr lang="en-US" dirty="0" smtClean="0"/>
              <a:t>MRF-based timing system (VME, </a:t>
            </a:r>
            <a:r>
              <a:rPr lang="en-US" dirty="0" err="1" smtClean="0"/>
              <a:t>PCIe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99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@ 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EPICS Environment (EEE</a:t>
            </a:r>
            <a:r>
              <a:rPr lang="en-US" dirty="0" smtClean="0"/>
              <a:t>), collection of scripts to:</a:t>
            </a:r>
          </a:p>
          <a:p>
            <a:pPr lvl="1"/>
            <a:r>
              <a:rPr lang="en-US" dirty="0" smtClean="0"/>
              <a:t>Compile and install EPICS resources</a:t>
            </a:r>
            <a:endParaRPr lang="en-US" dirty="0" smtClean="0"/>
          </a:p>
          <a:p>
            <a:pPr lvl="1"/>
            <a:r>
              <a:rPr lang="en-US" dirty="0" smtClean="0"/>
              <a:t>Create/run IOC’s without compilation (dynamic loading, introduced by Dirk Zimoch, PSI)</a:t>
            </a:r>
            <a:endParaRPr lang="en-US" dirty="0" smtClean="0"/>
          </a:p>
          <a:p>
            <a:r>
              <a:rPr lang="en-US" dirty="0" smtClean="0"/>
              <a:t>All machines are network-booted</a:t>
            </a:r>
          </a:p>
          <a:p>
            <a:r>
              <a:rPr lang="en-US" dirty="0" smtClean="0"/>
              <a:t>All IOC’s run using centrally located EPICS modules</a:t>
            </a:r>
          </a:p>
          <a:p>
            <a:r>
              <a:rPr lang="en-US" dirty="0" smtClean="0"/>
              <a:t>IOC’s are managed with IOC Factory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93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IOC (Architecture)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ounded Rectangle 4"/>
          <p:cNvSpPr/>
          <p:nvPr/>
        </p:nvSpPr>
        <p:spPr>
          <a:xfrm>
            <a:off x="3341514" y="1851174"/>
            <a:ext cx="180655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IOC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486916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Controller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341514" y="4869160"/>
            <a:ext cx="180655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652120" y="486916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GB" dirty="0"/>
          </a:p>
        </p:txBody>
      </p:sp>
      <p:cxnSp>
        <p:nvCxnSpPr>
          <p:cNvPr id="12" name="Elbow Connector 11"/>
          <p:cNvCxnSpPr>
            <a:stCxn id="5" idx="2"/>
            <a:endCxn id="7" idx="0"/>
          </p:cNvCxnSpPr>
          <p:nvPr/>
        </p:nvCxnSpPr>
        <p:spPr>
          <a:xfrm>
            <a:off x="4244789" y="2643262"/>
            <a:ext cx="0" cy="22258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1"/>
          <p:cNvCxnSpPr>
            <a:stCxn id="5" idx="2"/>
            <a:endCxn id="6" idx="0"/>
          </p:cNvCxnSpPr>
          <p:nvPr/>
        </p:nvCxnSpPr>
        <p:spPr>
          <a:xfrm flipH="1">
            <a:off x="1871700" y="2643262"/>
            <a:ext cx="2373089" cy="22258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1"/>
          <p:cNvCxnSpPr>
            <a:stCxn id="5" idx="2"/>
            <a:endCxn id="8" idx="0"/>
          </p:cNvCxnSpPr>
          <p:nvPr/>
        </p:nvCxnSpPr>
        <p:spPr>
          <a:xfrm>
            <a:off x="4244789" y="2643262"/>
            <a:ext cx="2307431" cy="22258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99592" y="4725144"/>
            <a:ext cx="1944216" cy="1080120"/>
          </a:xfrm>
          <a:prstGeom prst="round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m-epics-mks945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3272681" y="4704536"/>
            <a:ext cx="1944216" cy="1080120"/>
          </a:xfrm>
          <a:prstGeom prst="round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m-epics-plc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580112" y="4699560"/>
            <a:ext cx="1944216" cy="1080120"/>
          </a:xfrm>
          <a:prstGeom prst="round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m-epics-</a:t>
            </a:r>
            <a:r>
              <a:rPr lang="en-US" dirty="0" err="1" smtClean="0"/>
              <a:t>pstdk</a:t>
            </a:r>
            <a:endParaRPr lang="en-GB" dirty="0"/>
          </a:p>
        </p:txBody>
      </p:sp>
      <p:cxnSp>
        <p:nvCxnSpPr>
          <p:cNvPr id="15" name="Elbow Connector 11"/>
          <p:cNvCxnSpPr>
            <a:stCxn id="5" idx="2"/>
            <a:endCxn id="11" idx="0"/>
          </p:cNvCxnSpPr>
          <p:nvPr/>
        </p:nvCxnSpPr>
        <p:spPr>
          <a:xfrm flipH="1">
            <a:off x="1871700" y="2643262"/>
            <a:ext cx="2373089" cy="20818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7481" y="3499537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</a:t>
            </a:r>
            <a:endParaRPr lang="en-GB" dirty="0"/>
          </a:p>
        </p:txBody>
      </p:sp>
      <p:cxnSp>
        <p:nvCxnSpPr>
          <p:cNvPr id="18" name="Elbow Connector 11"/>
          <p:cNvCxnSpPr>
            <a:stCxn id="5" idx="2"/>
            <a:endCxn id="13" idx="0"/>
          </p:cNvCxnSpPr>
          <p:nvPr/>
        </p:nvCxnSpPr>
        <p:spPr>
          <a:xfrm>
            <a:off x="4244789" y="2643262"/>
            <a:ext cx="0" cy="20612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1126" y="3756211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</a:t>
            </a:r>
            <a:endParaRPr lang="en-GB" dirty="0"/>
          </a:p>
        </p:txBody>
      </p:sp>
      <p:cxnSp>
        <p:nvCxnSpPr>
          <p:cNvPr id="26" name="Elbow Connector 11"/>
          <p:cNvCxnSpPr>
            <a:stCxn id="5" idx="2"/>
            <a:endCxn id="14" idx="0"/>
          </p:cNvCxnSpPr>
          <p:nvPr/>
        </p:nvCxnSpPr>
        <p:spPr>
          <a:xfrm>
            <a:off x="4244789" y="2643262"/>
            <a:ext cx="2307431" cy="2056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6136" y="3782194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0" grpId="0"/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8137" y="7057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19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2771800" y="2204864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1796" y="2020198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version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1547664" y="2132856"/>
            <a:ext cx="122413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>
            <a:stCxn id="48" idx="1"/>
            <a:endCxn id="49" idx="3"/>
          </p:cNvCxnSpPr>
          <p:nvPr/>
        </p:nvCxnSpPr>
        <p:spPr>
          <a:xfrm flipH="1" flipV="1">
            <a:off x="2771800" y="2389530"/>
            <a:ext cx="3102044" cy="895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3844" y="3100318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EPICS versions</a:t>
            </a:r>
            <a:endParaRPr lang="en-GB" dirty="0"/>
          </a:p>
        </p:txBody>
      </p:sp>
      <p:sp>
        <p:nvSpPr>
          <p:cNvPr id="49" name="Rounded Rectangle 48"/>
          <p:cNvSpPr/>
          <p:nvPr/>
        </p:nvSpPr>
        <p:spPr>
          <a:xfrm>
            <a:off x="1907704" y="2281518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1900496" y="3176972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/>
          <p:cNvCxnSpPr>
            <a:stCxn id="48" idx="1"/>
            <a:endCxn id="52" idx="3"/>
          </p:cNvCxnSpPr>
          <p:nvPr/>
        </p:nvCxnSpPr>
        <p:spPr>
          <a:xfrm flipH="1">
            <a:off x="2764592" y="3284984"/>
            <a:ext cx="3109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907704" y="4077072"/>
            <a:ext cx="86409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/>
          <p:cNvCxnSpPr>
            <a:stCxn id="48" idx="1"/>
            <a:endCxn id="59" idx="3"/>
          </p:cNvCxnSpPr>
          <p:nvPr/>
        </p:nvCxnSpPr>
        <p:spPr>
          <a:xfrm flipH="1">
            <a:off x="2771800" y="3284984"/>
            <a:ext cx="3102044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65" idx="3"/>
          </p:cNvCxnSpPr>
          <p:nvPr/>
        </p:nvCxnSpPr>
        <p:spPr>
          <a:xfrm flipH="1" flipV="1">
            <a:off x="3851920" y="2729245"/>
            <a:ext cx="2936808" cy="551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88728" y="3095672"/>
            <a:ext cx="143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Architectures</a:t>
            </a:r>
            <a:endParaRPr lang="en-GB" dirty="0"/>
          </a:p>
        </p:txBody>
      </p:sp>
      <p:sp>
        <p:nvSpPr>
          <p:cNvPr id="65" name="Rounded Rectangle 64"/>
          <p:cNvSpPr/>
          <p:nvPr/>
        </p:nvSpPr>
        <p:spPr>
          <a:xfrm>
            <a:off x="2627784" y="2621233"/>
            <a:ext cx="122413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ounded Rectangle 71"/>
          <p:cNvSpPr/>
          <p:nvPr/>
        </p:nvSpPr>
        <p:spPr>
          <a:xfrm>
            <a:off x="2627784" y="2852936"/>
            <a:ext cx="1224136" cy="2160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Arrow Connector 72"/>
          <p:cNvCxnSpPr>
            <a:stCxn id="64" idx="1"/>
            <a:endCxn id="72" idx="3"/>
          </p:cNvCxnSpPr>
          <p:nvPr/>
        </p:nvCxnSpPr>
        <p:spPr>
          <a:xfrm flipH="1" flipV="1">
            <a:off x="3851920" y="2960948"/>
            <a:ext cx="2936808" cy="319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 animBg="1"/>
      <p:bldP spid="35" grpId="1" animBg="1"/>
      <p:bldP spid="48" grpId="0"/>
      <p:bldP spid="48" grpId="1"/>
      <p:bldP spid="49" grpId="0" animBg="1"/>
      <p:bldP spid="49" grpId="1" animBg="1"/>
      <p:bldP spid="52" grpId="0" animBg="1"/>
      <p:bldP spid="52" grpId="1" animBg="1"/>
      <p:bldP spid="59" grpId="0" animBg="1"/>
      <p:bldP spid="59" grpId="1" animBg="1"/>
      <p:bldP spid="64" grpId="0"/>
      <p:bldP spid="64" grpId="1"/>
      <p:bldP spid="65" grpId="0" animBg="1"/>
      <p:bldP spid="65" grpId="1" animBg="1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Configuration Database (CCDB)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which devices an IOC 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3960440" cy="322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Configuration Database (CCDB)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which EPICS modules does IOC need for every controlled device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2816"/>
            <a:ext cx="8806358" cy="244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</Template>
  <TotalTime>3326</TotalTime>
  <Words>402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 Core Powerpoint</vt:lpstr>
      <vt:lpstr>ESS Experience with Ion Source and LEBT Control System Development and Commissioning</vt:lpstr>
      <vt:lpstr>Scope</vt:lpstr>
      <vt:lpstr>Stakeholders</vt:lpstr>
      <vt:lpstr>Control System Technical Solutions</vt:lpstr>
      <vt:lpstr>EPICS @ ESS</vt:lpstr>
      <vt:lpstr>Example IOC (Architecture)</vt:lpstr>
      <vt:lpstr>Module</vt:lpstr>
      <vt:lpstr>Controls Configuration Database (CCDB)</vt:lpstr>
      <vt:lpstr>Controls Configuration Database (CCDB)</vt:lpstr>
      <vt:lpstr>IOC Factory</vt:lpstr>
      <vt:lpstr>IOC Factory</vt:lpstr>
      <vt:lpstr>Example IOC (Generated by IOC Factory)</vt:lpstr>
      <vt:lpstr>Advantages of module architecture</vt:lpstr>
      <vt:lpstr>Modules distribution (m-epics-s7plc)</vt:lpstr>
      <vt:lpstr>IOC configuration distribution (st.cmd)</vt:lpstr>
      <vt:lpstr>Current issues (work in progress)</vt:lpstr>
      <vt:lpstr>Current issues (work in progress)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Experience with Ion Source and LEBT Control System Development and Commissioning</dc:title>
  <dc:creator>Nick Levchenko</dc:creator>
  <cp:lastModifiedBy>Nick Levchenko</cp:lastModifiedBy>
  <cp:revision>51</cp:revision>
  <dcterms:created xsi:type="dcterms:W3CDTF">2016-09-12T07:10:00Z</dcterms:created>
  <dcterms:modified xsi:type="dcterms:W3CDTF">2016-09-16T12:00:55Z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