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Shape 122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Shape 123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Shape 124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Shape 133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Shape 92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.g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16490"/>
            </a:lvl1pPr>
          </a:lstStyle>
          <a:p>
            <a:pPr/>
            <a:r>
              <a:t>BLUESKY &amp; OPHYD</a:t>
            </a:r>
          </a:p>
        </p:txBody>
      </p:sp>
      <p:sp>
        <p:nvSpPr>
          <p:cNvPr id="167" name="Shape 16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spcBef>
                <a:spcPts val="1900"/>
              </a:spcBef>
              <a:defRPr sz="4590"/>
            </a:lvl1pPr>
          </a:lstStyle>
          <a:p>
            <a:pPr/>
            <a:r>
              <a:t>A lightweight framework for Interactive and automated data collection</a:t>
            </a:r>
          </a:p>
        </p:txBody>
      </p:sp>
      <p:sp>
        <p:nvSpPr>
          <p:cNvPr id="168" name="Shape 168"/>
          <p:cNvSpPr/>
          <p:nvPr/>
        </p:nvSpPr>
        <p:spPr>
          <a:xfrm>
            <a:off x="9618841" y="8255302"/>
            <a:ext cx="273151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Arman Arkilic — NSLS2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INTEGRATION WITH SCIENTIFIC PYTHON</a:t>
            </a:r>
          </a:p>
        </p:txBody>
      </p:sp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spcBef>
                <a:spcPts val="2100"/>
              </a:spcBef>
              <a:defRPr sz="4560"/>
            </a:lvl1pPr>
          </a:lstStyle>
          <a:p>
            <a:pPr/>
            <a:r>
              <a:t>Interface naturally with numpy and Python scientific stack</a:t>
            </a:r>
          </a:p>
        </p:txBody>
      </p:sp>
      <p:pic>
        <p:nvPicPr>
          <p:cNvPr id="21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6038" y="2374899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6206998" y="4654550"/>
            <a:ext cx="590804" cy="444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13" name="Shape 213"/>
          <p:cNvSpPr/>
          <p:nvPr/>
        </p:nvSpPr>
        <p:spPr>
          <a:xfrm>
            <a:off x="2521855" y="9241919"/>
            <a:ext cx="763955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[“State of the Stack” by Jake VanderPlas, SciPy Conference 2015]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Bluesky Features</a:t>
            </a:r>
          </a:p>
        </p:txBody>
      </p:sp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Some niceties about bluesky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Ability to compose and combine complex plans in addition to built-in simple ones</a:t>
            </a:r>
          </a:p>
          <a:p>
            <a:pPr>
              <a:defRPr sz="2400"/>
            </a:pPr>
            <a:r>
              <a:t>Customizable callbacks: any function that accepts a Python dictionary as its argument can be used as a callback. </a:t>
            </a:r>
          </a:p>
          <a:p>
            <a:pPr>
              <a:defRPr sz="2400"/>
            </a:pPr>
            <a:r>
              <a:t>Interruptions: all plans can be interrupted</a:t>
            </a:r>
          </a:p>
          <a:p>
            <a:pPr>
              <a:defRPr sz="2400"/>
            </a:pPr>
            <a:r>
              <a:t>Suspenders: Signal can be monitored and execution suspended for appropriate condition</a:t>
            </a:r>
          </a:p>
          <a:p>
            <a:pPr>
              <a:defRPr sz="2400"/>
            </a:pPr>
            <a:r>
              <a:t>Asynchronous acquisition: flying and monitoring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OPHYD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ABSTRACTION LAYER ON TOP OF EPICS</a:t>
            </a:r>
          </a:p>
        </p:txBody>
      </p:sp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Allows users to work with devices w/o epics expertise</a:t>
            </a:r>
          </a:p>
        </p:txBody>
      </p:sp>
      <p:pic>
        <p:nvPicPr>
          <p:cNvPr id="223" name="Screen Shot 2016-09-12 at 10.46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748" y="2159758"/>
            <a:ext cx="6429085" cy="5011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Screen Shot 2016-09-12 at 11.13.4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2968" y="2104391"/>
            <a:ext cx="5458086" cy="6416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creen Shot 2016-09-12 at 11.14.0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8534" y="2791177"/>
            <a:ext cx="5369545" cy="6413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UNIFIES HARDWARE BEHIND SET/STOP</a:t>
            </a:r>
          </a:p>
        </p:txBody>
      </p:sp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DEVICES HAVE Common attributes and methods</a:t>
            </a:r>
          </a:p>
        </p:txBody>
      </p:sp>
      <p:sp>
        <p:nvSpPr>
          <p:cNvPr id="229" name="Shape 229"/>
          <p:cNvSpPr/>
          <p:nvPr/>
        </p:nvSpPr>
        <p:spPr>
          <a:xfrm>
            <a:off x="1182164" y="2343150"/>
            <a:ext cx="6998717" cy="692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All Devices Have: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name -&gt; human-friendly string identifying device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read() -&gt; dict of human-readable names and values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describe() -&gt; dict of metadata about each value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trigger()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stage() and unstage()  -&gt; a “context manager,” like arming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subscribe() -&gt; asynchronously monitor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(…and a couple more optional ones)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“Movable / Settable” Devices Have: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set(…)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stop()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CLEAR SCOPING</a:t>
            </a:r>
          </a:p>
        </p:txBody>
      </p:sp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beamline/accelerator Staff thinks of a device</a:t>
            </a:r>
          </a:p>
        </p:txBody>
      </p:sp>
      <p:pic>
        <p:nvPicPr>
          <p:cNvPr id="233" name="Screen Shot 2016-09-14 at 11.43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3150" y="2704676"/>
            <a:ext cx="8318501" cy="356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DECLARATIVE SYNTAX IN PYTHON</a:t>
            </a:r>
          </a:p>
        </p:txBody>
      </p:sp>
      <p:pic>
        <p:nvPicPr>
          <p:cNvPr id="236" name="Screen Shot 2016-09-12 at 1.17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464" y="1344543"/>
            <a:ext cx="7478088" cy="6776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Screen Shot 2016-09-12 at 1.19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4208" y="3330561"/>
            <a:ext cx="5136878" cy="2631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PROVIDES AN INTERFACE FOR BLUESKY and ALIASES FOR PV(S)</a:t>
            </a:r>
          </a:p>
        </p:txBody>
      </p:sp>
      <p:pic>
        <p:nvPicPr>
          <p:cNvPr id="240" name="Screen Shot 2016-09-12 at 1.22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6360" y="1250639"/>
            <a:ext cx="6101592" cy="7477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provides specialized classes for specific detectors supported by EPICS Area Detector</a:t>
            </a:r>
          </a:p>
        </p:txBody>
      </p:sp>
      <p:pic>
        <p:nvPicPr>
          <p:cNvPr id="243" name="Screen Shot 2016-09-12 at 2.08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155" y="1254110"/>
            <a:ext cx="5212855" cy="7814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Screen Shot 2016-09-12 at 2.08.4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9913" y="1262897"/>
            <a:ext cx="3398597" cy="673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Screen Shot 2016-09-12 at 2.08.4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18878" y="1456716"/>
            <a:ext cx="2995356" cy="2313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Screen Shot 2016-09-12 at 2.08.59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47678" y="4221258"/>
            <a:ext cx="3159115" cy="2096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ACKNOwledgements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Caswell </a:t>
            </a:r>
          </a:p>
          <a:p>
            <a:pPr/>
            <a:r>
              <a:t>Dan Allan</a:t>
            </a:r>
          </a:p>
          <a:p>
            <a:pPr/>
            <a:r>
              <a:t>Ken Lauer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collection overview and FRAMEWORK COMPOnents</a:t>
            </a:r>
          </a:p>
        </p:txBody>
      </p:sp>
      <p:sp>
        <p:nvSpPr>
          <p:cNvPr id="171" name="Shape 171"/>
          <p:cNvSpPr/>
          <p:nvPr/>
        </p:nvSpPr>
        <p:spPr>
          <a:xfrm>
            <a:off x="9402673" y="1223685"/>
            <a:ext cx="3270992" cy="688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1700">
                <a:solidFill>
                  <a:srgbClr val="FFFFFF"/>
                </a:solidFill>
              </a:defRPr>
            </a:pPr>
            <a:r>
              <a:t>BLUESKY: Specify and execute experiments</a:t>
            </a:r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1700">
                <a:solidFill>
                  <a:srgbClr val="FFFFFF"/>
                </a:solidFill>
              </a:defRPr>
            </a:pPr>
            <a:r>
              <a:t>OPHYD: Hardware abstraction layer</a:t>
            </a:r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1700">
                <a:solidFill>
                  <a:srgbClr val="FFFFFF"/>
                </a:solidFill>
              </a:defRPr>
            </a:pPr>
            <a:r>
              <a:t>MIDDLE-LAYER SERVICES: Asynchronous and semi-structured services + archiver appliance</a:t>
            </a:r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1700">
                <a:solidFill>
                  <a:srgbClr val="FFFFFF"/>
                </a:solidFill>
              </a:defRPr>
            </a:pPr>
            <a:r>
              <a:t> DATABROKER: Simplified interface to obtain data from middle layer</a:t>
            </a:r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1700">
                <a:solidFill>
                  <a:srgbClr val="FFFFFF"/>
                </a:solidFill>
              </a:defRPr>
            </a:pPr>
            <a:r>
              <a:t>SUITCASE: Library that provides means to export experimental data from database to file</a:t>
            </a:r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‣"/>
              <a:defRPr sz="1700">
                <a:solidFill>
                  <a:srgbClr val="FFFFFF"/>
                </a:solidFill>
              </a:defRPr>
            </a:pPr>
            <a:r>
              <a:t>ARCHIVERAPPLIANCE: For PVs that were not captured by daq</a:t>
            </a:r>
          </a:p>
        </p:txBody>
      </p:sp>
      <p:pic>
        <p:nvPicPr>
          <p:cNvPr id="17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7530" y="8380104"/>
            <a:ext cx="1231063" cy="123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1986" y="8174081"/>
            <a:ext cx="1607149" cy="1607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2529" y="8292237"/>
            <a:ext cx="1231063" cy="123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66985" y="8288381"/>
            <a:ext cx="1231063" cy="123106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617700" y="8685518"/>
            <a:ext cx="272237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http://nsls-ii.github.io/</a:t>
            </a:r>
          </a:p>
        </p:txBody>
      </p:sp>
      <p:pic>
        <p:nvPicPr>
          <p:cNvPr id="177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9533" y="1174318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OPHYD</a:t>
            </a:r>
          </a:p>
        </p:txBody>
      </p:sp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SOME NICETIES of ophyd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 marL="213359" indent="-213359" defTabSz="280415">
              <a:spcBef>
                <a:spcPts val="1300"/>
              </a:spcBef>
              <a:defRPr sz="1632"/>
            </a:pPr>
            <a:r>
              <a:t>A </a:t>
            </a: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Device</a:t>
            </a:r>
            <a:r>
              <a:t> is composed of Signals or of other Devices. Devices can contain other devices. Some devices map to single pieces of hardware (like a motor). Others group together many different pieces of hardware (like a diffractometer).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In one process, the same PVs might appear in multiple different Devices, so organized for different uses.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The staging process is a “hook” for preparing a device for use. To add custom staging logic to a Device, subclass it and override stage and/or unstage like so.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ophyd provides a high level interface that is used by bluesky: read, describe, trigger, stage, unstage, configure, read_configuration, describe_configuration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ophyd also provides a low level interface for exploration and debugging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ophyd comes with a set of “ready to use” devices: EpicsMotor, EpicsScaler, EpicsMCA/DXP, ‘AreaDetectors’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PVPositioner (explain what position is according to ophyd (we had an example about this somewhere)), Pseudopositioner(aliasing), SoftPositioner(debug)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ophyd provides means to compose custom devices (maybe a simple Cpt example, most likely not)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Difference between signal and device: sig no sub component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AreaDetector and specific hardware (most likely not but we have a list)</a:t>
            </a:r>
          </a:p>
          <a:p>
            <a:pPr marL="213359" indent="-213359" defTabSz="280415">
              <a:spcBef>
                <a:spcPts val="1300"/>
              </a:spcBef>
              <a:defRPr sz="1632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Reciprocal space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BLUESKY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RICH Metadata</a:t>
            </a:r>
          </a:p>
        </p:txBody>
      </p:sp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spcBef>
                <a:spcPts val="1700"/>
              </a:spcBef>
              <a:defRPr sz="3839"/>
            </a:lvl1pPr>
          </a:lstStyle>
          <a:p>
            <a:pPr/>
            <a:r>
              <a:t>Captured and organized to facilitate reproducibility and searchability</a:t>
            </a:r>
          </a:p>
        </p:txBody>
      </p:sp>
      <p:pic>
        <p:nvPicPr>
          <p:cNvPr id="183" name="Screen Shot 2016-09-14 at 11.11.5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899" y="3307852"/>
            <a:ext cx="9779001" cy="156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 Shot 2016-09-14 at 11.12.5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5456" y="5490636"/>
            <a:ext cx="1879601" cy="60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 generality</a:t>
            </a:r>
          </a:p>
        </p:txBody>
      </p:sp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spcBef>
                <a:spcPts val="1900"/>
              </a:spcBef>
              <a:defRPr sz="4140"/>
            </a:lvl1pPr>
          </a:lstStyle>
          <a:p>
            <a:pPr/>
            <a:r>
              <a:t>Seamlessly reuse a procedure on completely different hardware</a:t>
            </a:r>
          </a:p>
        </p:txBody>
      </p:sp>
      <p:sp>
        <p:nvSpPr>
          <p:cNvPr id="188" name="Shape 188"/>
          <p:cNvSpPr/>
          <p:nvPr/>
        </p:nvSpPr>
        <p:spPr>
          <a:xfrm>
            <a:off x="4203705" y="2622549"/>
            <a:ext cx="5876799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Same experimental procedure (“scan”)…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scan([point_detector], motor, 1, 5, 5)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…different hardware: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scan([area_detector], temp, 273, 283, 10)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There are many other procedures…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relative_scan([area_detector], temp, 273, 283, 10)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INTERRUPTION RECOVERY</a:t>
            </a:r>
          </a:p>
        </p:txBody>
      </p:sp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spcBef>
                <a:spcPts val="1700"/>
              </a:spcBef>
              <a:defRPr sz="3839"/>
            </a:lvl1pPr>
          </a:lstStyle>
          <a:p>
            <a:pPr/>
            <a:r>
              <a:t>Experiments are “rewindable,” recovering cleanly from interruptions</a:t>
            </a:r>
          </a:p>
        </p:txBody>
      </p:sp>
      <p:pic>
        <p:nvPicPr>
          <p:cNvPr id="192" name="Screen Shot 2016-09-14 at 11.17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577" y="2127102"/>
            <a:ext cx="8819057" cy="4415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creen Shot 2016-09-14 at 11.17.4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82613" y="4470400"/>
            <a:ext cx="2578101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creen Shot 2016-09-14 at 11.18.15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506" y="6644636"/>
            <a:ext cx="6359565" cy="207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Automated SUSPEND/RESUME</a:t>
            </a:r>
          </a:p>
        </p:txBody>
      </p:sp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3783">
              <a:spcBef>
                <a:spcPts val="1400"/>
              </a:spcBef>
              <a:defRPr sz="3120"/>
            </a:lvl1pPr>
          </a:lstStyle>
          <a:p>
            <a:pPr/>
            <a:r>
              <a:t>Experiments can be run unattended, automatically suspending and resuming if needed</a:t>
            </a:r>
          </a:p>
        </p:txBody>
      </p:sp>
      <p:pic>
        <p:nvPicPr>
          <p:cNvPr id="198" name="Screen Shot 2016-09-14 at 11.19.3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849" y="2453899"/>
            <a:ext cx="9118601" cy="360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PLUGGABLE I/O</a:t>
            </a:r>
          </a:p>
        </p:txBody>
      </p:sp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Export data (live) into any desired format or database*</a:t>
            </a:r>
          </a:p>
        </p:txBody>
      </p:sp>
      <p:pic>
        <p:nvPicPr>
          <p:cNvPr id="202" name="Screen Shot 2016-09-12 at 12.13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5790" y="2259785"/>
            <a:ext cx="5817083" cy="94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test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2532" y="3602498"/>
            <a:ext cx="7383599" cy="553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INTERRUPTION RECOVERY</a:t>
            </a:r>
          </a:p>
        </p:txBody>
      </p:sp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spcBef>
                <a:spcPts val="1900"/>
              </a:spcBef>
              <a:defRPr sz="4200"/>
            </a:lvl1pPr>
          </a:lstStyle>
          <a:p>
            <a:pPr/>
            <a:r>
              <a:t>CUSTOM EXPERIMENTAL PROCEDURES (“PLANS”) GET FEATURES FOR FREE</a:t>
            </a:r>
          </a:p>
        </p:txBody>
      </p:sp>
      <p:sp>
        <p:nvSpPr>
          <p:cNvPr id="207" name="Shape 207"/>
          <p:cNvSpPr/>
          <p:nvPr/>
        </p:nvSpPr>
        <p:spPr>
          <a:xfrm>
            <a:off x="106210" y="2676230"/>
            <a:ext cx="12792381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3400">
                <a:solidFill>
                  <a:srgbClr val="FFFFFF"/>
                </a:solidFill>
              </a:defRPr>
            </a:pPr>
            <a:r>
              <a:t>Bluesky’s design separates </a:t>
            </a:r>
            <a:r>
              <a:rPr i="1"/>
              <a:t>specification </a:t>
            </a:r>
            <a:r>
              <a:t>from </a:t>
            </a:r>
            <a:r>
              <a:rPr i="1"/>
              <a:t>execution. </a:t>
            </a:r>
            <a:r>
              <a:t>The RunEngine (the executor) handles all of the following:</a:t>
            </a:r>
          </a:p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400">
                <a:solidFill>
                  <a:srgbClr val="FFFFFF"/>
                </a:solidFill>
              </a:defRPr>
            </a:pPr>
            <a:r>
              <a:t>handling interruptions (Ctrl+C or automatic suspension)</a:t>
            </a:r>
          </a:p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400">
                <a:solidFill>
                  <a:srgbClr val="FFFFFF"/>
                </a:solidFill>
              </a:defRPr>
            </a:pPr>
            <a:r>
              <a:t>I/O</a:t>
            </a:r>
          </a:p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400">
                <a:solidFill>
                  <a:srgbClr val="FFFFFF"/>
                </a:solidFill>
              </a:defRPr>
            </a:pPr>
            <a:r>
              <a:t>“cleaning up”, e.g., putting hardware in a safe state at exit</a:t>
            </a:r>
          </a:p>
          <a:p>
            <a:pPr>
              <a:spcBef>
                <a:spcPts val="2800"/>
              </a:spcBef>
              <a:defRPr sz="3400">
                <a:solidFill>
                  <a:srgbClr val="FFFFFF"/>
                </a:solidFill>
              </a:defRPr>
            </a:pPr>
            <a:r>
              <a:t>User-defined procedures do not have to do any of this; they get it all “for free”.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