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1445" r:id="rId2"/>
    <p:sldId id="1468" r:id="rId3"/>
    <p:sldId id="1546" r:id="rId4"/>
    <p:sldId id="1558" r:id="rId5"/>
    <p:sldId id="1545" r:id="rId6"/>
    <p:sldId id="1557" r:id="rId7"/>
    <p:sldId id="1560" r:id="rId8"/>
    <p:sldId id="1561" r:id="rId9"/>
    <p:sldId id="1455" r:id="rId10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FF"/>
    <a:srgbClr val="FFFF00"/>
    <a:srgbClr val="FF0000"/>
    <a:srgbClr val="00FF00"/>
    <a:srgbClr val="FF00FF"/>
    <a:srgbClr val="FF8000"/>
    <a:srgbClr val="00FFFF"/>
    <a:srgbClr val="0000FF"/>
    <a:srgbClr val="00B000"/>
    <a:srgbClr val="FFF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7119" autoAdjust="0"/>
  </p:normalViewPr>
  <p:slideViewPr>
    <p:cSldViewPr snapToGrid="0">
      <p:cViewPr varScale="1">
        <p:scale>
          <a:sx n="65" d="100"/>
          <a:sy n="65" d="100"/>
        </p:scale>
        <p:origin x="1044" y="3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-2508" y="-102"/>
      </p:cViewPr>
      <p:guideLst>
        <p:guide orient="horz" pos="2909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447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9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6913"/>
            <a:ext cx="4605338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86263"/>
            <a:ext cx="5095875" cy="4162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79" tIns="44692" rIns="90979" bIns="44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9311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Osaka" charset="-128"/>
        <a:cs typeface="Osak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3978215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650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327826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Text Box 1"/>
          <p:cNvSpPr txBox="1">
            <a:spLocks noChangeArrowheads="1"/>
          </p:cNvSpPr>
          <p:nvPr/>
        </p:nvSpPr>
        <p:spPr bwMode="auto">
          <a:xfrm>
            <a:off x="1165225" y="696913"/>
            <a:ext cx="4592638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3523" name="Rectangle 2"/>
          <p:cNvSpPr>
            <a:spLocks noGrp="1" noChangeArrowheads="1"/>
          </p:cNvSpPr>
          <p:nvPr>
            <p:ph type="body"/>
          </p:nvPr>
        </p:nvSpPr>
        <p:spPr>
          <a:xfrm>
            <a:off x="919163" y="4386263"/>
            <a:ext cx="5075237" cy="4140200"/>
          </a:xfrm>
          <a:noFill/>
          <a:ln w="9525"/>
        </p:spPr>
        <p:txBody>
          <a:bodyPr wrap="none" lIns="91080" tIns="44640" rIns="91080" bIns="44640" anchor="ctr"/>
          <a:lstStyle/>
          <a:p>
            <a:endParaRPr lang="en-US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3632866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7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95572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Text Box 1"/>
          <p:cNvSpPr txBox="1">
            <a:spLocks noChangeArrowheads="1"/>
          </p:cNvSpPr>
          <p:nvPr/>
        </p:nvSpPr>
        <p:spPr bwMode="auto">
          <a:xfrm>
            <a:off x="1165225" y="696913"/>
            <a:ext cx="4592638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3523" name="Rectangle 2"/>
          <p:cNvSpPr>
            <a:spLocks noGrp="1" noChangeArrowheads="1"/>
          </p:cNvSpPr>
          <p:nvPr>
            <p:ph type="body"/>
          </p:nvPr>
        </p:nvSpPr>
        <p:spPr>
          <a:xfrm>
            <a:off x="919163" y="4386263"/>
            <a:ext cx="5075237" cy="4140200"/>
          </a:xfrm>
          <a:noFill/>
          <a:ln w="9525"/>
        </p:spPr>
        <p:txBody>
          <a:bodyPr wrap="none" lIns="91080" tIns="44640" rIns="91080" bIns="44640" anchor="ctr"/>
          <a:lstStyle/>
          <a:p>
            <a:endParaRPr lang="en-US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4256531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Text Box 1"/>
          <p:cNvSpPr txBox="1">
            <a:spLocks noChangeArrowheads="1"/>
          </p:cNvSpPr>
          <p:nvPr/>
        </p:nvSpPr>
        <p:spPr bwMode="auto">
          <a:xfrm>
            <a:off x="1165225" y="696913"/>
            <a:ext cx="4592638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3523" name="Rectangle 2"/>
          <p:cNvSpPr>
            <a:spLocks noGrp="1" noChangeArrowheads="1"/>
          </p:cNvSpPr>
          <p:nvPr>
            <p:ph type="body"/>
          </p:nvPr>
        </p:nvSpPr>
        <p:spPr>
          <a:xfrm>
            <a:off x="919163" y="4386263"/>
            <a:ext cx="5075237" cy="4140200"/>
          </a:xfrm>
          <a:noFill/>
          <a:ln w="9525"/>
        </p:spPr>
        <p:txBody>
          <a:bodyPr wrap="none" lIns="91080" tIns="44640" rIns="91080" bIns="44640" anchor="ctr"/>
          <a:lstStyle/>
          <a:p>
            <a:endParaRPr lang="en-US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127774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650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4023858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650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914804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0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37173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139700" y="1460500"/>
            <a:ext cx="88376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35000"/>
              <a:defRPr/>
            </a:pPr>
            <a:endParaRPr lang="en-US">
              <a:ea typeface="Osaka" charset="-128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4027488" y="6284913"/>
            <a:ext cx="1349375" cy="3905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457200" eaLnBrk="0" hangingPunct="0">
              <a:lnSpc>
                <a:spcPct val="110000"/>
              </a:lnSpc>
              <a:spcBef>
                <a:spcPct val="50000"/>
              </a:spcBef>
              <a:buClr>
                <a:schemeClr val="folHlink"/>
              </a:buClr>
              <a:buSzPct val="135000"/>
              <a:tabLst>
                <a:tab pos="2286000" algn="l"/>
              </a:tabLst>
              <a:defRPr/>
            </a:pPr>
            <a:endParaRPr lang="en-US">
              <a:ea typeface="Osaka" charset="-128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4475163" y="655320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2F73391D-E4A5-4DA8-AE48-E9235DCBD905}" type="slidenum">
              <a:rPr lang="en-US" sz="2000">
                <a:latin typeface="Times New Roman" pitchFamily="18" charset="0"/>
                <a:ea typeface="Osaka" charset="-128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2000">
              <a:latin typeface="Times New Roman" pitchFamily="18" charset="0"/>
              <a:ea typeface="Osaka" charset="-128"/>
              <a:cs typeface="+mn-cs"/>
            </a:endParaRP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7116763" y="6135688"/>
            <a:ext cx="1943100" cy="722312"/>
            <a:chOff x="3380" y="3865"/>
            <a:chExt cx="1224" cy="455"/>
          </a:xfrm>
        </p:grpSpPr>
        <p:graphicFrame>
          <p:nvGraphicFramePr>
            <p:cNvPr id="8" name="Object 8"/>
            <p:cNvGraphicFramePr>
              <a:graphicFrameLocks noChangeAspect="1"/>
            </p:cNvGraphicFramePr>
            <p:nvPr/>
          </p:nvGraphicFramePr>
          <p:xfrm>
            <a:off x="3380" y="3865"/>
            <a:ext cx="1224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2811" name="Document" r:id="rId3" imgW="1943640" imgH="723600" progId="Word.Document.8">
                    <p:embed/>
                  </p:oleObj>
                </mc:Choice>
                <mc:Fallback>
                  <p:oleObj name="Document" r:id="rId3" imgW="1943640" imgH="723600" progId="Word.Document.8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0" y="3865"/>
                          <a:ext cx="1224" cy="4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9"/>
            <p:cNvSpPr txBox="1">
              <a:spLocks noChangeArrowheads="1"/>
            </p:cNvSpPr>
            <p:nvPr userDrawn="1"/>
          </p:nvSpPr>
          <p:spPr bwMode="auto">
            <a:xfrm>
              <a:off x="3458" y="4174"/>
              <a:ext cx="1105" cy="14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900">
                  <a:ea typeface="Osaka" charset="-128"/>
                  <a:cs typeface="+mn-cs"/>
                </a:rPr>
                <a:t>BROOKHAVEN SCIENCE ASSOCIATES</a:t>
              </a:r>
            </a:p>
          </p:txBody>
        </p:sp>
      </p:grp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0" y="6111875"/>
          <a:ext cx="19145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2812" name="Photo Editor Photo" r:id="rId5" imgW="4742857" imgH="1848108" progId="">
                  <p:embed/>
                </p:oleObj>
              </mc:Choice>
              <mc:Fallback>
                <p:oleObj name="Photo Editor Photo" r:id="rId5" imgW="4742857" imgH="1848108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11875"/>
                        <a:ext cx="19145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0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55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0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03263" y="1973263"/>
            <a:ext cx="7740650" cy="37004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436688"/>
            <a:ext cx="4238625" cy="4735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436688"/>
            <a:ext cx="4238625" cy="4735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Line 2"/>
          <p:cNvSpPr>
            <a:spLocks noChangeShapeType="1"/>
          </p:cNvSpPr>
          <p:nvPr userDrawn="1"/>
        </p:nvSpPr>
        <p:spPr bwMode="auto">
          <a:xfrm flipH="1">
            <a:off x="115888" y="952500"/>
            <a:ext cx="88376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35000"/>
              <a:defRPr/>
            </a:pPr>
            <a:endParaRPr lang="en-US">
              <a:ea typeface="Osaka" charset="-128"/>
              <a:cs typeface="+mn-cs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436688"/>
            <a:ext cx="8629650" cy="4735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9413" name="Text Box 5"/>
          <p:cNvSpPr txBox="1">
            <a:spLocks noChangeArrowheads="1"/>
          </p:cNvSpPr>
          <p:nvPr userDrawn="1"/>
        </p:nvSpPr>
        <p:spPr bwMode="auto">
          <a:xfrm>
            <a:off x="4027488" y="6284913"/>
            <a:ext cx="1349375" cy="3905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457200" eaLnBrk="0" hangingPunct="0">
              <a:lnSpc>
                <a:spcPct val="110000"/>
              </a:lnSpc>
              <a:spcBef>
                <a:spcPct val="50000"/>
              </a:spcBef>
              <a:buClr>
                <a:schemeClr val="folHlink"/>
              </a:buClr>
              <a:buSzPct val="135000"/>
              <a:tabLst>
                <a:tab pos="2286000" algn="l"/>
              </a:tabLst>
              <a:defRPr/>
            </a:pPr>
            <a:endParaRPr lang="en-US">
              <a:ea typeface="Osaka" charset="-128"/>
              <a:cs typeface="+mn-cs"/>
            </a:endParaRPr>
          </a:p>
        </p:txBody>
      </p:sp>
      <p:sp>
        <p:nvSpPr>
          <p:cNvPr id="1169414" name="Text Box 6"/>
          <p:cNvSpPr txBox="1">
            <a:spLocks noChangeArrowheads="1"/>
          </p:cNvSpPr>
          <p:nvPr userDrawn="1"/>
        </p:nvSpPr>
        <p:spPr bwMode="auto">
          <a:xfrm>
            <a:off x="4475163" y="655320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047896C4-408F-4C33-BE53-F0E88BAA338F}" type="slidenum">
              <a:rPr lang="en-US" sz="2000">
                <a:latin typeface="Times New Roman" pitchFamily="18" charset="0"/>
                <a:ea typeface="Osaka" charset="-128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2000">
              <a:latin typeface="Times New Roman" pitchFamily="18" charset="0"/>
              <a:ea typeface="Osaka" charset="-128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16" y="6092348"/>
            <a:ext cx="1039528" cy="5830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ea typeface="Osaka" charset="-128"/>
          <a:cs typeface="Osaka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ea typeface="Osaka" charset="-128"/>
          <a:cs typeface="Osaka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ea typeface="Osaka" charset="-128"/>
          <a:cs typeface="Osaka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ea typeface="Osaka" charset="-128"/>
          <a:cs typeface="Osaka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ea typeface="Osaka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ea typeface="Osaka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ea typeface="Osaka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ea typeface="Osaka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35000"/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690563" indent="-2333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00000"/>
        <a:buChar char="•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08585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42875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-"/>
        <a:defRPr sz="2400">
          <a:solidFill>
            <a:schemeClr val="tx1"/>
          </a:solidFill>
          <a:latin typeface="+mn-lt"/>
          <a:ea typeface="+mn-ea"/>
          <a:cs typeface="Osaka"/>
        </a:defRPr>
      </a:lvl4pPr>
      <a:lvl5pPr marL="177165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-"/>
        <a:defRPr sz="2400">
          <a:solidFill>
            <a:schemeClr val="tx1"/>
          </a:solidFill>
          <a:latin typeface="+mn-lt"/>
          <a:ea typeface="+mn-ea"/>
          <a:cs typeface="Osaka"/>
        </a:defRPr>
      </a:lvl5pPr>
      <a:lvl6pPr marL="222885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-"/>
        <a:defRPr sz="24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-"/>
        <a:defRPr sz="24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-"/>
        <a:defRPr sz="24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-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960438"/>
          </a:xfrm>
        </p:spPr>
        <p:txBody>
          <a:bodyPr lIns="0" rIns="0"/>
          <a:lstStyle/>
          <a:p>
            <a:pPr defTabSz="457200" eaLnBrk="1" hangingPunct="1">
              <a:tabLst>
                <a:tab pos="2286000" algn="l"/>
              </a:tabLst>
            </a:pPr>
            <a:r>
              <a:rPr lang="en-GB" dirty="0"/>
              <a:t>EPICS V3 / V4 – Into EPICS 7</a:t>
            </a:r>
            <a:endParaRPr lang="en-US" dirty="0"/>
          </a:p>
        </p:txBody>
      </p:sp>
      <p:sp>
        <p:nvSpPr>
          <p:cNvPr id="2262018" name="Text Box 4"/>
          <p:cNvSpPr txBox="1">
            <a:spLocks noChangeArrowheads="1"/>
          </p:cNvSpPr>
          <p:nvPr/>
        </p:nvSpPr>
        <p:spPr bwMode="auto">
          <a:xfrm>
            <a:off x="1249977" y="5465763"/>
            <a:ext cx="6673850" cy="42216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457200" eaLnBrk="0" hangingPunct="0">
              <a:lnSpc>
                <a:spcPct val="90000"/>
              </a:lnSpc>
              <a:buClr>
                <a:schemeClr val="folHlink"/>
              </a:buClr>
              <a:buSzPct val="135000"/>
              <a:tabLst>
                <a:tab pos="2286000" algn="l"/>
              </a:tabLst>
            </a:pPr>
            <a:r>
              <a:rPr lang="fr-FR" sz="1200" dirty="0"/>
              <a:t>Bob </a:t>
            </a:r>
            <a:r>
              <a:rPr lang="fr-FR" sz="1200" dirty="0" err="1"/>
              <a:t>Dalesio</a:t>
            </a:r>
            <a:endParaRPr lang="en-US" sz="1200" b="1" dirty="0"/>
          </a:p>
          <a:p>
            <a:pPr algn="ctr" defTabSz="457200" eaLnBrk="0" hangingPunct="0">
              <a:lnSpc>
                <a:spcPct val="90000"/>
              </a:lnSpc>
              <a:buClr>
                <a:schemeClr val="folHlink"/>
              </a:buClr>
              <a:buSzPct val="135000"/>
              <a:tabLst>
                <a:tab pos="2286000" algn="l"/>
              </a:tabLst>
            </a:pPr>
            <a:r>
              <a:rPr lang="en-US" sz="1200" b="1" dirty="0"/>
              <a:t>Sept 18, ,2016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844641" y="2339303"/>
            <a:ext cx="619432" cy="560439"/>
          </a:xfrm>
          <a:prstGeom prst="rect">
            <a:avLst/>
          </a:prstGeom>
          <a:solidFill>
            <a:srgbClr val="0000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135000"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Osaka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682888" y="2424789"/>
            <a:ext cx="599768" cy="560439"/>
          </a:xfrm>
          <a:prstGeom prst="rect">
            <a:avLst/>
          </a:prstGeom>
          <a:solidFill>
            <a:srgbClr val="00FF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135000"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Osaka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77262" y="4140813"/>
            <a:ext cx="599768" cy="560439"/>
          </a:xfrm>
          <a:prstGeom prst="rect">
            <a:avLst/>
          </a:prstGeom>
          <a:solidFill>
            <a:srgbClr val="FF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135000"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Osaka" charset="-128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3079373" y="3450598"/>
            <a:ext cx="3225173" cy="64074"/>
          </a:xfrm>
          <a:prstGeom prst="line">
            <a:avLst/>
          </a:prstGeom>
          <a:ln>
            <a:solidFill>
              <a:srgbClr val="00FF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6277146" y="3533922"/>
            <a:ext cx="3636" cy="5899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 bwMode="auto">
          <a:xfrm>
            <a:off x="5155260" y="4023142"/>
            <a:ext cx="599768" cy="560439"/>
          </a:xfrm>
          <a:prstGeom prst="rect">
            <a:avLst/>
          </a:prstGeom>
          <a:solidFill>
            <a:srgbClr val="FFFF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135000"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Osaka" charset="-128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rot="10800000">
            <a:off x="3991267" y="2966155"/>
            <a:ext cx="3636" cy="58993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 rot="10800000">
            <a:off x="3142633" y="2906805"/>
            <a:ext cx="3636" cy="58993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 bwMode="auto">
          <a:xfrm>
            <a:off x="5467018" y="3455322"/>
            <a:ext cx="3636" cy="5899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 flipV="1">
            <a:off x="3087396" y="3468246"/>
            <a:ext cx="3225173" cy="64074"/>
          </a:xfrm>
          <a:prstGeom prst="line">
            <a:avLst/>
          </a:prstGeom>
          <a:ln>
            <a:solidFill>
              <a:srgbClr val="FF8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 flipV="1">
            <a:off x="3095418" y="3428146"/>
            <a:ext cx="3225173" cy="64074"/>
          </a:xfrm>
          <a:prstGeom prst="line">
            <a:avLst/>
          </a:prstGeom>
          <a:ln>
            <a:solidFill>
              <a:srgbClr val="FF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 flipV="1">
            <a:off x="3094746" y="3490041"/>
            <a:ext cx="3225173" cy="64074"/>
          </a:xfrm>
          <a:prstGeom prst="line">
            <a:avLst/>
          </a:prstGeom>
          <a:ln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 flipV="1">
            <a:off x="3083517" y="3526941"/>
            <a:ext cx="3225173" cy="6407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 flipV="1">
            <a:off x="3101167" y="3534962"/>
            <a:ext cx="3225173" cy="64074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 flipV="1">
            <a:off x="3081911" y="3583091"/>
            <a:ext cx="3225173" cy="64074"/>
          </a:xfrm>
          <a:prstGeom prst="line">
            <a:avLst/>
          </a:prstGeom>
          <a:ln>
            <a:solidFill>
              <a:srgbClr val="29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2264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20788"/>
            <a:ext cx="8629650" cy="47355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dirty="0"/>
              <a:t>Experimental Physics and Industrial Control System (EPICS) V3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/>
            <a:r>
              <a:rPr lang="en-US" dirty="0" err="1"/>
              <a:t>pvAccess</a:t>
            </a:r>
            <a:r>
              <a:rPr lang="en-US" dirty="0"/>
              <a:t>, </a:t>
            </a:r>
            <a:r>
              <a:rPr lang="en-US" dirty="0" err="1"/>
              <a:t>Ntypes</a:t>
            </a:r>
            <a:r>
              <a:rPr lang="en-US" dirty="0"/>
              <a:t>, Extends V3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EPICS 4 Architecture for Machine Control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EPICS 4 Architecture for Beam Line Control and DAQ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Making EPICS 7 Ready for General Use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Steering Council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Conclusions</a:t>
            </a:r>
          </a:p>
        </p:txBody>
      </p:sp>
      <p:pic>
        <p:nvPicPr>
          <p:cNvPr id="226406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6406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6406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8050" y="3495675"/>
            <a:ext cx="12700" cy="16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6407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5900"/>
            <a:ext cx="9147175" cy="590550"/>
          </a:xfrm>
        </p:spPr>
        <p:txBody>
          <a:bodyPr lIns="0" tIns="0" rIns="0" bIns="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EPICS V3 Supports Instrumentation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282498" name="Text Box 7"/>
          <p:cNvSpPr txBox="1">
            <a:spLocks noChangeArrowheads="1"/>
          </p:cNvSpPr>
          <p:nvPr/>
        </p:nvSpPr>
        <p:spPr bwMode="auto">
          <a:xfrm>
            <a:off x="200025" y="3940663"/>
            <a:ext cx="1055688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>
                <a:solidFill>
                  <a:srgbClr val="000000"/>
                </a:solidFill>
              </a:rPr>
              <a:t>Distributed  Front-Ends</a:t>
            </a:r>
          </a:p>
        </p:txBody>
      </p:sp>
      <p:sp>
        <p:nvSpPr>
          <p:cNvPr id="2282499" name="Rectangle 25"/>
          <p:cNvSpPr>
            <a:spLocks noChangeArrowheads="1"/>
          </p:cNvSpPr>
          <p:nvPr/>
        </p:nvSpPr>
        <p:spPr bwMode="auto">
          <a:xfrm>
            <a:off x="2662237" y="1295401"/>
            <a:ext cx="1255713" cy="1803890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MMLT, SDDS, XAL, SAD, CDEV, SPEC, GDA, etc…</a:t>
            </a:r>
          </a:p>
        </p:txBody>
      </p:sp>
      <p:sp>
        <p:nvSpPr>
          <p:cNvPr id="2282501" name="Line 48"/>
          <p:cNvSpPr>
            <a:spLocks noChangeShapeType="1"/>
          </p:cNvSpPr>
          <p:nvPr/>
        </p:nvSpPr>
        <p:spPr bwMode="auto">
          <a:xfrm>
            <a:off x="3270250" y="3340590"/>
            <a:ext cx="1587" cy="273050"/>
          </a:xfrm>
          <a:prstGeom prst="line">
            <a:avLst/>
          </a:prstGeom>
          <a:noFill/>
          <a:ln w="3670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02" name="Rectangle 5"/>
          <p:cNvSpPr>
            <a:spLocks noChangeArrowheads="1"/>
          </p:cNvSpPr>
          <p:nvPr/>
        </p:nvSpPr>
        <p:spPr bwMode="auto">
          <a:xfrm>
            <a:off x="1258888" y="3607290"/>
            <a:ext cx="7164387" cy="42862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2503" name="Rectangle 11"/>
          <p:cNvSpPr>
            <a:spLocks noChangeArrowheads="1"/>
          </p:cNvSpPr>
          <p:nvPr/>
        </p:nvSpPr>
        <p:spPr bwMode="auto">
          <a:xfrm>
            <a:off x="1004888" y="4521159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04" name="Rectangle 13"/>
          <p:cNvSpPr>
            <a:spLocks noChangeArrowheads="1"/>
          </p:cNvSpPr>
          <p:nvPr/>
        </p:nvSpPr>
        <p:spPr bwMode="auto">
          <a:xfrm>
            <a:off x="954087" y="3598084"/>
            <a:ext cx="7356475" cy="45719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2506" name="Text Box 49"/>
          <p:cNvSpPr txBox="1">
            <a:spLocks noChangeArrowheads="1"/>
          </p:cNvSpPr>
          <p:nvPr/>
        </p:nvSpPr>
        <p:spPr bwMode="auto">
          <a:xfrm>
            <a:off x="873125" y="3388215"/>
            <a:ext cx="9794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</a:rPr>
              <a:t>Ethernet</a:t>
            </a:r>
          </a:p>
        </p:txBody>
      </p:sp>
      <p:sp>
        <p:nvSpPr>
          <p:cNvPr id="2282507" name="Line 48"/>
          <p:cNvSpPr>
            <a:spLocks noChangeShapeType="1"/>
          </p:cNvSpPr>
          <p:nvPr/>
        </p:nvSpPr>
        <p:spPr bwMode="auto">
          <a:xfrm>
            <a:off x="1617663" y="3658090"/>
            <a:ext cx="1587" cy="274637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82512" name="Group 61"/>
          <p:cNvGrpSpPr>
            <a:grpSpLocks/>
          </p:cNvGrpSpPr>
          <p:nvPr/>
        </p:nvGrpSpPr>
        <p:grpSpPr bwMode="auto">
          <a:xfrm>
            <a:off x="1298575" y="2488103"/>
            <a:ext cx="1263650" cy="1119187"/>
            <a:chOff x="6026150" y="1874838"/>
            <a:chExt cx="1263650" cy="1119855"/>
          </a:xfrm>
        </p:grpSpPr>
        <p:sp>
          <p:nvSpPr>
            <p:cNvPr id="2282589" name="Rectangle 28"/>
            <p:cNvSpPr>
              <a:spLocks noChangeArrowheads="1"/>
            </p:cNvSpPr>
            <p:nvPr/>
          </p:nvSpPr>
          <p:spPr bwMode="auto">
            <a:xfrm>
              <a:off x="6026150" y="1874838"/>
              <a:ext cx="1263650" cy="592137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EDM/MEDM/ DM2K/EDM/QT/IDL/ CSS</a:t>
              </a:r>
            </a:p>
          </p:txBody>
        </p:sp>
        <p:sp>
          <p:nvSpPr>
            <p:cNvPr id="2282590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2591" name="Rectangle 29"/>
            <p:cNvSpPr>
              <a:spLocks noChangeArrowheads="1"/>
            </p:cNvSpPr>
            <p:nvPr/>
          </p:nvSpPr>
          <p:spPr bwMode="auto">
            <a:xfrm>
              <a:off x="6026150" y="2473325"/>
              <a:ext cx="1263650" cy="269875"/>
            </a:xfrm>
            <a:prstGeom prst="rect">
              <a:avLst/>
            </a:prstGeom>
            <a:solidFill>
              <a:srgbClr val="FFFFCC"/>
            </a:solidFill>
            <a:ln w="25560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00"/>
                  </a:solidFill>
                </a:rPr>
                <a:t>CAC</a:t>
              </a:r>
            </a:p>
          </p:txBody>
        </p:sp>
      </p:grpSp>
      <p:sp>
        <p:nvSpPr>
          <p:cNvPr id="2282513" name="Rectangle 26"/>
          <p:cNvSpPr>
            <a:spLocks noChangeArrowheads="1"/>
          </p:cNvSpPr>
          <p:nvPr/>
        </p:nvSpPr>
        <p:spPr bwMode="auto">
          <a:xfrm>
            <a:off x="2662237" y="3077065"/>
            <a:ext cx="1265238" cy="255588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CAC</a:t>
            </a:r>
          </a:p>
        </p:txBody>
      </p:sp>
      <p:grpSp>
        <p:nvGrpSpPr>
          <p:cNvPr id="2282514" name="Group 62"/>
          <p:cNvGrpSpPr>
            <a:grpSpLocks/>
          </p:cNvGrpSpPr>
          <p:nvPr/>
        </p:nvGrpSpPr>
        <p:grpSpPr bwMode="auto">
          <a:xfrm>
            <a:off x="5764212" y="2488103"/>
            <a:ext cx="1470025" cy="1119187"/>
            <a:chOff x="6026150" y="1874838"/>
            <a:chExt cx="1263650" cy="1119855"/>
          </a:xfrm>
        </p:grpSpPr>
        <p:sp>
          <p:nvSpPr>
            <p:cNvPr id="2282586" name="Rectangle 28"/>
            <p:cNvSpPr>
              <a:spLocks noChangeArrowheads="1"/>
            </p:cNvSpPr>
            <p:nvPr/>
          </p:nvSpPr>
          <p:spPr bwMode="auto">
            <a:xfrm>
              <a:off x="6026150" y="1874838"/>
              <a:ext cx="1263650" cy="592137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Other GUI tools</a:t>
              </a:r>
            </a:p>
          </p:txBody>
        </p:sp>
        <p:sp>
          <p:nvSpPr>
            <p:cNvPr id="2282587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2588" name="Rectangle 29"/>
            <p:cNvSpPr>
              <a:spLocks noChangeArrowheads="1"/>
            </p:cNvSpPr>
            <p:nvPr/>
          </p:nvSpPr>
          <p:spPr bwMode="auto">
            <a:xfrm>
              <a:off x="6026150" y="2473325"/>
              <a:ext cx="1263650" cy="269875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00"/>
                  </a:solidFill>
                </a:rPr>
                <a:t>CAC</a:t>
              </a:r>
            </a:p>
          </p:txBody>
        </p:sp>
      </p:grpSp>
      <p:sp>
        <p:nvSpPr>
          <p:cNvPr id="2282515" name="Rectangle 12"/>
          <p:cNvSpPr>
            <a:spLocks noChangeArrowheads="1"/>
          </p:cNvSpPr>
          <p:nvPr/>
        </p:nvSpPr>
        <p:spPr bwMode="auto">
          <a:xfrm>
            <a:off x="1079500" y="4145978"/>
            <a:ext cx="1079500" cy="246856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Diag</a:t>
            </a:r>
            <a:r>
              <a:rPr lang="en-US" sz="1600" dirty="0">
                <a:solidFill>
                  <a:srgbClr val="000000"/>
                </a:solidFill>
              </a:rPr>
              <a:t> Database</a:t>
            </a:r>
          </a:p>
        </p:txBody>
      </p:sp>
      <p:sp>
        <p:nvSpPr>
          <p:cNvPr id="2282516" name="Rectangle 12"/>
          <p:cNvSpPr>
            <a:spLocks noChangeArrowheads="1"/>
          </p:cNvSpPr>
          <p:nvPr/>
        </p:nvSpPr>
        <p:spPr bwMode="auto">
          <a:xfrm>
            <a:off x="1079500" y="3876105"/>
            <a:ext cx="10731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19" name="Line 73"/>
          <p:cNvSpPr>
            <a:spLocks noChangeShapeType="1"/>
          </p:cNvSpPr>
          <p:nvPr/>
        </p:nvSpPr>
        <p:spPr bwMode="auto">
          <a:xfrm>
            <a:off x="1609725" y="4386231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29" name="Rectangle 11"/>
          <p:cNvSpPr>
            <a:spLocks noChangeArrowheads="1"/>
          </p:cNvSpPr>
          <p:nvPr/>
        </p:nvSpPr>
        <p:spPr bwMode="auto">
          <a:xfrm>
            <a:off x="2339975" y="4522747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30" name="Line 48"/>
          <p:cNvSpPr>
            <a:spLocks noChangeShapeType="1"/>
          </p:cNvSpPr>
          <p:nvPr/>
        </p:nvSpPr>
        <p:spPr bwMode="auto">
          <a:xfrm>
            <a:off x="2952750" y="3659677"/>
            <a:ext cx="1588" cy="27463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31" name="Rectangle 12"/>
          <p:cNvSpPr>
            <a:spLocks noChangeArrowheads="1"/>
          </p:cNvSpPr>
          <p:nvPr/>
        </p:nvSpPr>
        <p:spPr bwMode="auto">
          <a:xfrm>
            <a:off x="2414588" y="3875575"/>
            <a:ext cx="1079500" cy="493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PS Database</a:t>
            </a:r>
          </a:p>
        </p:txBody>
      </p:sp>
      <p:sp>
        <p:nvSpPr>
          <p:cNvPr id="2282532" name="Rectangle 12"/>
          <p:cNvSpPr>
            <a:spLocks noChangeArrowheads="1"/>
          </p:cNvSpPr>
          <p:nvPr/>
        </p:nvSpPr>
        <p:spPr bwMode="auto">
          <a:xfrm>
            <a:off x="2414588" y="3869225"/>
            <a:ext cx="10731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CAS</a:t>
            </a:r>
          </a:p>
        </p:txBody>
      </p:sp>
      <p:sp>
        <p:nvSpPr>
          <p:cNvPr id="2282534" name="Line 94"/>
          <p:cNvSpPr>
            <a:spLocks noChangeShapeType="1"/>
          </p:cNvSpPr>
          <p:nvPr/>
        </p:nvSpPr>
        <p:spPr bwMode="auto">
          <a:xfrm>
            <a:off x="2944813" y="4381459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35" name="Rectangle 11"/>
          <p:cNvSpPr>
            <a:spLocks noChangeArrowheads="1"/>
          </p:cNvSpPr>
          <p:nvPr/>
        </p:nvSpPr>
        <p:spPr bwMode="auto">
          <a:xfrm>
            <a:off x="3706813" y="4521159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36" name="Line 48"/>
          <p:cNvSpPr>
            <a:spLocks noChangeShapeType="1"/>
          </p:cNvSpPr>
          <p:nvPr/>
        </p:nvSpPr>
        <p:spPr bwMode="auto">
          <a:xfrm>
            <a:off x="4319588" y="3658090"/>
            <a:ext cx="1587" cy="274637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37" name="Rectangle 12"/>
          <p:cNvSpPr>
            <a:spLocks noChangeArrowheads="1"/>
          </p:cNvSpPr>
          <p:nvPr/>
        </p:nvSpPr>
        <p:spPr bwMode="auto">
          <a:xfrm>
            <a:off x="3781425" y="3873988"/>
            <a:ext cx="1079500" cy="493712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RF Database</a:t>
            </a:r>
          </a:p>
        </p:txBody>
      </p:sp>
      <p:sp>
        <p:nvSpPr>
          <p:cNvPr id="2282538" name="Rectangle 12"/>
          <p:cNvSpPr>
            <a:spLocks noChangeArrowheads="1"/>
          </p:cNvSpPr>
          <p:nvPr/>
        </p:nvSpPr>
        <p:spPr bwMode="auto">
          <a:xfrm>
            <a:off x="3781425" y="3867638"/>
            <a:ext cx="10731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40" name="Line 100"/>
          <p:cNvSpPr>
            <a:spLocks noChangeShapeType="1"/>
          </p:cNvSpPr>
          <p:nvPr/>
        </p:nvSpPr>
        <p:spPr bwMode="auto">
          <a:xfrm>
            <a:off x="4311650" y="4379872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1" name="Rectangle 11"/>
          <p:cNvSpPr>
            <a:spLocks noChangeArrowheads="1"/>
          </p:cNvSpPr>
          <p:nvPr/>
        </p:nvSpPr>
        <p:spPr bwMode="auto">
          <a:xfrm>
            <a:off x="5057775" y="4522747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42" name="Line 48"/>
          <p:cNvSpPr>
            <a:spLocks noChangeShapeType="1"/>
          </p:cNvSpPr>
          <p:nvPr/>
        </p:nvSpPr>
        <p:spPr bwMode="auto">
          <a:xfrm>
            <a:off x="5670550" y="3659677"/>
            <a:ext cx="1588" cy="27463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3" name="Rectangle 12"/>
          <p:cNvSpPr>
            <a:spLocks noChangeArrowheads="1"/>
          </p:cNvSpPr>
          <p:nvPr/>
        </p:nvSpPr>
        <p:spPr bwMode="auto">
          <a:xfrm>
            <a:off x="5132388" y="3875575"/>
            <a:ext cx="1079500" cy="493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Vac</a:t>
            </a:r>
            <a:r>
              <a:rPr lang="en-US" sz="1600" dirty="0">
                <a:solidFill>
                  <a:srgbClr val="000000"/>
                </a:solidFill>
              </a:rPr>
              <a:t> Database</a:t>
            </a:r>
          </a:p>
        </p:txBody>
      </p:sp>
      <p:sp>
        <p:nvSpPr>
          <p:cNvPr id="2282544" name="Rectangle 12"/>
          <p:cNvSpPr>
            <a:spLocks noChangeArrowheads="1"/>
          </p:cNvSpPr>
          <p:nvPr/>
        </p:nvSpPr>
        <p:spPr bwMode="auto">
          <a:xfrm>
            <a:off x="5132388" y="3869225"/>
            <a:ext cx="10731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46" name="Line 106"/>
          <p:cNvSpPr>
            <a:spLocks noChangeShapeType="1"/>
          </p:cNvSpPr>
          <p:nvPr/>
        </p:nvSpPr>
        <p:spPr bwMode="auto">
          <a:xfrm>
            <a:off x="5662613" y="4381459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7" name="Rectangle 11"/>
          <p:cNvSpPr>
            <a:spLocks noChangeArrowheads="1"/>
          </p:cNvSpPr>
          <p:nvPr/>
        </p:nvSpPr>
        <p:spPr bwMode="auto">
          <a:xfrm>
            <a:off x="6424613" y="4516397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48" name="Line 48"/>
          <p:cNvSpPr>
            <a:spLocks noChangeShapeType="1"/>
          </p:cNvSpPr>
          <p:nvPr/>
        </p:nvSpPr>
        <p:spPr bwMode="auto">
          <a:xfrm>
            <a:off x="7037388" y="3653327"/>
            <a:ext cx="1587" cy="27463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9" name="Rectangle 12"/>
          <p:cNvSpPr>
            <a:spLocks noChangeArrowheads="1"/>
          </p:cNvSpPr>
          <p:nvPr/>
        </p:nvSpPr>
        <p:spPr bwMode="auto">
          <a:xfrm>
            <a:off x="6499225" y="3869225"/>
            <a:ext cx="1079500" cy="493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Util</a:t>
            </a:r>
            <a:r>
              <a:rPr lang="en-US" sz="1600" dirty="0">
                <a:solidFill>
                  <a:srgbClr val="000000"/>
                </a:solidFill>
              </a:rPr>
              <a:t> Database</a:t>
            </a:r>
          </a:p>
        </p:txBody>
      </p:sp>
      <p:sp>
        <p:nvSpPr>
          <p:cNvPr id="2282550" name="Rectangle 12"/>
          <p:cNvSpPr>
            <a:spLocks noChangeArrowheads="1"/>
          </p:cNvSpPr>
          <p:nvPr/>
        </p:nvSpPr>
        <p:spPr bwMode="auto">
          <a:xfrm>
            <a:off x="6499225" y="3862875"/>
            <a:ext cx="10731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CAS</a:t>
            </a:r>
          </a:p>
        </p:txBody>
      </p:sp>
      <p:sp>
        <p:nvSpPr>
          <p:cNvPr id="2282552" name="Line 112"/>
          <p:cNvSpPr>
            <a:spLocks noChangeShapeType="1"/>
          </p:cNvSpPr>
          <p:nvPr/>
        </p:nvSpPr>
        <p:spPr bwMode="auto">
          <a:xfrm>
            <a:off x="7029450" y="4375109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59" name="Rectangle 25"/>
          <p:cNvSpPr>
            <a:spLocks noChangeArrowheads="1"/>
          </p:cNvSpPr>
          <p:nvPr/>
        </p:nvSpPr>
        <p:spPr bwMode="auto">
          <a:xfrm>
            <a:off x="4044949" y="2480165"/>
            <a:ext cx="1492250" cy="620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C, C++, java, </a:t>
            </a:r>
            <a:r>
              <a:rPr lang="en-US" sz="1400" dirty="0" err="1">
                <a:solidFill>
                  <a:srgbClr val="000000"/>
                </a:solidFill>
              </a:rPr>
              <a:t>Matlab</a:t>
            </a:r>
            <a:r>
              <a:rPr lang="en-US" sz="1400" dirty="0">
                <a:solidFill>
                  <a:srgbClr val="000000"/>
                </a:solidFill>
              </a:rPr>
              <a:t>, SDDS, Python</a:t>
            </a:r>
          </a:p>
        </p:txBody>
      </p:sp>
      <p:sp>
        <p:nvSpPr>
          <p:cNvPr id="2282560" name="Line 48"/>
          <p:cNvSpPr>
            <a:spLocks noChangeShapeType="1"/>
          </p:cNvSpPr>
          <p:nvPr/>
        </p:nvSpPr>
        <p:spPr bwMode="auto">
          <a:xfrm>
            <a:off x="4786841" y="3333735"/>
            <a:ext cx="1588" cy="2730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61" name="Rectangle 26"/>
          <p:cNvSpPr>
            <a:spLocks noChangeArrowheads="1"/>
          </p:cNvSpPr>
          <p:nvPr/>
        </p:nvSpPr>
        <p:spPr bwMode="auto">
          <a:xfrm>
            <a:off x="4044950" y="3078653"/>
            <a:ext cx="1492249" cy="255587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CAC</a:t>
            </a:r>
          </a:p>
        </p:txBody>
      </p:sp>
      <p:grpSp>
        <p:nvGrpSpPr>
          <p:cNvPr id="97" name="Group 62"/>
          <p:cNvGrpSpPr>
            <a:grpSpLocks/>
          </p:cNvGrpSpPr>
          <p:nvPr/>
        </p:nvGrpSpPr>
        <p:grpSpPr bwMode="auto">
          <a:xfrm>
            <a:off x="7330601" y="2032000"/>
            <a:ext cx="1470025" cy="1575284"/>
            <a:chOff x="6026150" y="1418469"/>
            <a:chExt cx="1263650" cy="1576224"/>
          </a:xfrm>
        </p:grpSpPr>
        <p:sp>
          <p:nvSpPr>
            <p:cNvPr id="98" name="Rectangle 28"/>
            <p:cNvSpPr>
              <a:spLocks noChangeArrowheads="1"/>
            </p:cNvSpPr>
            <p:nvPr/>
          </p:nvSpPr>
          <p:spPr bwMode="auto">
            <a:xfrm>
              <a:off x="6026150" y="1418469"/>
              <a:ext cx="1263650" cy="1048506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Channel </a:t>
              </a:r>
              <a:r>
                <a:rPr lang="en-US" dirty="0" err="1">
                  <a:solidFill>
                    <a:srgbClr val="000000"/>
                  </a:solidFill>
                </a:rPr>
                <a:t>Archiver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29"/>
            <p:cNvSpPr>
              <a:spLocks noChangeArrowheads="1"/>
            </p:cNvSpPr>
            <p:nvPr/>
          </p:nvSpPr>
          <p:spPr bwMode="auto">
            <a:xfrm>
              <a:off x="6026150" y="2473325"/>
              <a:ext cx="1263650" cy="269875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00"/>
                  </a:solidFill>
                </a:rPr>
                <a:t>CAC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992979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EPICS 4 Extends V3</a:t>
            </a:r>
            <a:br>
              <a:rPr lang="en-US" dirty="0"/>
            </a:br>
            <a:r>
              <a:rPr lang="en-US" sz="1800" dirty="0"/>
              <a:t>what’s in a name?</a:t>
            </a:r>
          </a:p>
        </p:txBody>
      </p:sp>
      <p:sp>
        <p:nvSpPr>
          <p:cNvPr id="2266114" name="Content Placeholder 2"/>
          <p:cNvSpPr>
            <a:spLocks noGrp="1"/>
          </p:cNvSpPr>
          <p:nvPr>
            <p:ph idx="4294967295"/>
          </p:nvPr>
        </p:nvSpPr>
        <p:spPr>
          <a:xfrm>
            <a:off x="332956" y="1001174"/>
            <a:ext cx="8629650" cy="4735512"/>
          </a:xfrm>
        </p:spPr>
        <p:txBody>
          <a:bodyPr/>
          <a:lstStyle/>
          <a:p>
            <a:r>
              <a:rPr lang="en-US" sz="2000" dirty="0"/>
              <a:t>EPICS is an open-source Supervisory Control and Data Acquisition Control System</a:t>
            </a:r>
          </a:p>
          <a:p>
            <a:pPr lvl="1"/>
            <a:r>
              <a:rPr lang="en-US" sz="2000" dirty="0"/>
              <a:t>It is in use on all seven continents in accelerators, experiment control, astronomy, and industry.</a:t>
            </a:r>
          </a:p>
          <a:p>
            <a:pPr lvl="1"/>
            <a:r>
              <a:rPr lang="en-US" sz="2000" dirty="0"/>
              <a:t>Start of development 1985, originally released as EPICS in 1991.</a:t>
            </a:r>
          </a:p>
          <a:p>
            <a:pPr lvl="1"/>
            <a:r>
              <a:rPr lang="en-US" sz="2000" dirty="0"/>
              <a:t>Most recent developments enable this technology to be used for more complex data for data collection, management, and analysis (Started in 2007)</a:t>
            </a:r>
          </a:p>
          <a:p>
            <a:pPr lvl="1"/>
            <a:endParaRPr lang="en-US" sz="2000" dirty="0"/>
          </a:p>
          <a:p>
            <a:r>
              <a:rPr lang="en-US" sz="2000" dirty="0" err="1"/>
              <a:t>pvAccess</a:t>
            </a:r>
            <a:r>
              <a:rPr lang="en-US" sz="2000" dirty="0"/>
              <a:t> supports access to real time data as well as relational and non-SQL databases with Get, Put, Monitor, Put/Get, RPC (i.e. command/response)</a:t>
            </a:r>
          </a:p>
          <a:p>
            <a:endParaRPr lang="en-US" sz="2000" dirty="0"/>
          </a:p>
          <a:p>
            <a:r>
              <a:rPr lang="en-US" sz="2000" dirty="0" err="1"/>
              <a:t>pvAccess</a:t>
            </a:r>
            <a:r>
              <a:rPr lang="en-US" sz="2000" dirty="0"/>
              <a:t> supports existing DBR types  and more complex data required for modern science facilities: N-dimensional arrays, tables, </a:t>
            </a:r>
            <a:r>
              <a:rPr lang="en-US" sz="2000" dirty="0" err="1"/>
              <a:t>heterogenius</a:t>
            </a:r>
            <a:r>
              <a:rPr lang="en-US" sz="2000" dirty="0"/>
              <a:t> array and directories in Normative Types.</a:t>
            </a:r>
          </a:p>
          <a:p>
            <a:endParaRPr lang="en-US" sz="2000" dirty="0"/>
          </a:p>
          <a:p>
            <a:r>
              <a:rPr lang="en-US" sz="2000" dirty="0"/>
              <a:t>These new capabilities support middle layer services and structured data.</a:t>
            </a:r>
          </a:p>
          <a:p>
            <a:pPr>
              <a:buFontTx/>
              <a:buNone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0764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AutoShape 133"/>
          <p:cNvSpPr>
            <a:spLocks noChangeArrowheads="1"/>
          </p:cNvSpPr>
          <p:nvPr/>
        </p:nvSpPr>
        <p:spPr bwMode="auto">
          <a:xfrm>
            <a:off x="5563136" y="3799415"/>
            <a:ext cx="1022350" cy="773112"/>
          </a:xfrm>
          <a:prstGeom prst="can">
            <a:avLst>
              <a:gd name="adj" fmla="val 23372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AutoShape 78"/>
          <p:cNvSpPr>
            <a:spLocks noChangeArrowheads="1"/>
          </p:cNvSpPr>
          <p:nvPr/>
        </p:nvSpPr>
        <p:spPr bwMode="auto">
          <a:xfrm>
            <a:off x="6947547" y="3806825"/>
            <a:ext cx="723678" cy="700616"/>
          </a:xfrm>
          <a:prstGeom prst="can">
            <a:avLst>
              <a:gd name="adj" fmla="val 250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24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5900"/>
            <a:ext cx="9147175" cy="590550"/>
          </a:xfrm>
        </p:spPr>
        <p:txBody>
          <a:bodyPr lIns="0" tIns="0" rIns="0" bIns="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EPICS 4 Enables Middle Layer Services</a:t>
            </a:r>
            <a:br>
              <a:rPr lang="en-US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1800" dirty="0">
                <a:solidFill>
                  <a:schemeClr val="tx1"/>
                </a:solidFill>
                <a:cs typeface="Times New Roman" pitchFamily="18" charset="0"/>
              </a:rPr>
              <a:t>and appropriate vector support in the IOC</a:t>
            </a:r>
            <a:endParaRPr lang="en-US" sz="18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282498" name="Text Box 7"/>
          <p:cNvSpPr txBox="1">
            <a:spLocks noChangeArrowheads="1"/>
          </p:cNvSpPr>
          <p:nvPr/>
        </p:nvSpPr>
        <p:spPr bwMode="auto">
          <a:xfrm>
            <a:off x="200025" y="4948236"/>
            <a:ext cx="1055688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>
                <a:solidFill>
                  <a:srgbClr val="000000"/>
                </a:solidFill>
              </a:rPr>
              <a:t>Distributed  Front-Ends</a:t>
            </a:r>
          </a:p>
        </p:txBody>
      </p:sp>
      <p:sp>
        <p:nvSpPr>
          <p:cNvPr id="2282499" name="Rectangle 25"/>
          <p:cNvSpPr>
            <a:spLocks noChangeArrowheads="1"/>
          </p:cNvSpPr>
          <p:nvPr/>
        </p:nvSpPr>
        <p:spPr bwMode="auto">
          <a:xfrm>
            <a:off x="2822575" y="1058333"/>
            <a:ext cx="1255713" cy="764117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?Refactor? XAL, MMLT, SDDS, GDA</a:t>
            </a:r>
          </a:p>
        </p:txBody>
      </p:sp>
      <p:sp>
        <p:nvSpPr>
          <p:cNvPr id="2282501" name="Line 48"/>
          <p:cNvSpPr>
            <a:spLocks noChangeShapeType="1"/>
          </p:cNvSpPr>
          <p:nvPr/>
        </p:nvSpPr>
        <p:spPr bwMode="auto">
          <a:xfrm>
            <a:off x="3430588" y="2063750"/>
            <a:ext cx="1587" cy="273050"/>
          </a:xfrm>
          <a:prstGeom prst="line">
            <a:avLst/>
          </a:prstGeom>
          <a:noFill/>
          <a:ln w="3670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03" name="Rectangle 11"/>
          <p:cNvSpPr>
            <a:spLocks noChangeArrowheads="1"/>
          </p:cNvSpPr>
          <p:nvPr/>
        </p:nvSpPr>
        <p:spPr bwMode="auto">
          <a:xfrm>
            <a:off x="1004888" y="5528732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05" name="Line 48"/>
          <p:cNvSpPr>
            <a:spLocks noChangeShapeType="1"/>
          </p:cNvSpPr>
          <p:nvPr/>
        </p:nvSpPr>
        <p:spPr bwMode="auto">
          <a:xfrm>
            <a:off x="1255713" y="2328863"/>
            <a:ext cx="0" cy="230187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06" name="Text Box 49"/>
          <p:cNvSpPr txBox="1">
            <a:spLocks noChangeArrowheads="1"/>
          </p:cNvSpPr>
          <p:nvPr/>
        </p:nvSpPr>
        <p:spPr bwMode="auto">
          <a:xfrm>
            <a:off x="1151447" y="2111375"/>
            <a:ext cx="9794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</a:rPr>
              <a:t>Ethernet</a:t>
            </a:r>
          </a:p>
        </p:txBody>
      </p:sp>
      <p:sp>
        <p:nvSpPr>
          <p:cNvPr id="2282507" name="Line 48"/>
          <p:cNvSpPr>
            <a:spLocks noChangeShapeType="1"/>
          </p:cNvSpPr>
          <p:nvPr/>
        </p:nvSpPr>
        <p:spPr bwMode="auto">
          <a:xfrm>
            <a:off x="1617663" y="4665663"/>
            <a:ext cx="1587" cy="274637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82512" name="Group 61"/>
          <p:cNvGrpSpPr>
            <a:grpSpLocks/>
          </p:cNvGrpSpPr>
          <p:nvPr/>
        </p:nvGrpSpPr>
        <p:grpSpPr bwMode="auto">
          <a:xfrm>
            <a:off x="1458913" y="1211263"/>
            <a:ext cx="1263650" cy="1119187"/>
            <a:chOff x="6026150" y="1874838"/>
            <a:chExt cx="1263650" cy="1119855"/>
          </a:xfrm>
        </p:grpSpPr>
        <p:sp>
          <p:nvSpPr>
            <p:cNvPr id="2282589" name="Rectangle 28"/>
            <p:cNvSpPr>
              <a:spLocks noChangeArrowheads="1"/>
            </p:cNvSpPr>
            <p:nvPr/>
          </p:nvSpPr>
          <p:spPr bwMode="auto">
            <a:xfrm>
              <a:off x="6026150" y="1874838"/>
              <a:ext cx="1263650" cy="592137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Thin HLA Client</a:t>
              </a:r>
            </a:p>
          </p:txBody>
        </p:sp>
        <p:sp>
          <p:nvSpPr>
            <p:cNvPr id="2282590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2591" name="Rectangle 29"/>
            <p:cNvSpPr>
              <a:spLocks noChangeArrowheads="1"/>
            </p:cNvSpPr>
            <p:nvPr/>
          </p:nvSpPr>
          <p:spPr bwMode="auto">
            <a:xfrm>
              <a:off x="6026150" y="2473325"/>
              <a:ext cx="631825" cy="269875"/>
            </a:xfrm>
            <a:prstGeom prst="rect">
              <a:avLst/>
            </a:prstGeom>
            <a:solidFill>
              <a:srgbClr val="FFFFCC"/>
            </a:solidFill>
            <a:ln w="25560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00"/>
                  </a:solidFill>
                </a:rPr>
                <a:t>CAC</a:t>
              </a:r>
            </a:p>
          </p:txBody>
        </p:sp>
      </p:grpSp>
      <p:sp>
        <p:nvSpPr>
          <p:cNvPr id="2282513" name="Rectangle 26"/>
          <p:cNvSpPr>
            <a:spLocks noChangeArrowheads="1"/>
          </p:cNvSpPr>
          <p:nvPr/>
        </p:nvSpPr>
        <p:spPr bwMode="auto">
          <a:xfrm>
            <a:off x="2822575" y="1800225"/>
            <a:ext cx="627856" cy="255588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CAC</a:t>
            </a:r>
          </a:p>
        </p:txBody>
      </p:sp>
      <p:grpSp>
        <p:nvGrpSpPr>
          <p:cNvPr id="2282514" name="Group 62"/>
          <p:cNvGrpSpPr>
            <a:grpSpLocks/>
          </p:cNvGrpSpPr>
          <p:nvPr/>
        </p:nvGrpSpPr>
        <p:grpSpPr bwMode="auto">
          <a:xfrm>
            <a:off x="5924550" y="1058331"/>
            <a:ext cx="1470025" cy="1272118"/>
            <a:chOff x="6026150" y="1721817"/>
            <a:chExt cx="1263650" cy="1272876"/>
          </a:xfrm>
        </p:grpSpPr>
        <p:sp>
          <p:nvSpPr>
            <p:cNvPr id="2282586" name="Rectangle 28"/>
            <p:cNvSpPr>
              <a:spLocks noChangeArrowheads="1"/>
            </p:cNvSpPr>
            <p:nvPr/>
          </p:nvSpPr>
          <p:spPr bwMode="auto">
            <a:xfrm>
              <a:off x="6026150" y="1721817"/>
              <a:ext cx="1263650" cy="482524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Control System Studio</a:t>
              </a:r>
            </a:p>
          </p:txBody>
        </p:sp>
        <p:sp>
          <p:nvSpPr>
            <p:cNvPr id="2282587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2588" name="Rectangle 29"/>
            <p:cNvSpPr>
              <a:spLocks noChangeArrowheads="1"/>
            </p:cNvSpPr>
            <p:nvPr/>
          </p:nvSpPr>
          <p:spPr bwMode="auto">
            <a:xfrm>
              <a:off x="6026151" y="2473325"/>
              <a:ext cx="622299" cy="269875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00"/>
                  </a:solidFill>
                </a:rPr>
                <a:t>CAC</a:t>
              </a:r>
            </a:p>
          </p:txBody>
        </p:sp>
      </p:grpSp>
      <p:sp>
        <p:nvSpPr>
          <p:cNvPr id="2282515" name="Rectangle 12"/>
          <p:cNvSpPr>
            <a:spLocks noChangeArrowheads="1"/>
          </p:cNvSpPr>
          <p:nvPr/>
        </p:nvSpPr>
        <p:spPr bwMode="auto">
          <a:xfrm>
            <a:off x="1079500" y="5153551"/>
            <a:ext cx="1079500" cy="246856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Diag</a:t>
            </a:r>
            <a:r>
              <a:rPr lang="en-US" sz="1600" dirty="0">
                <a:solidFill>
                  <a:srgbClr val="000000"/>
                </a:solidFill>
              </a:rPr>
              <a:t> Database</a:t>
            </a:r>
          </a:p>
        </p:txBody>
      </p:sp>
      <p:sp>
        <p:nvSpPr>
          <p:cNvPr id="2282516" name="Rectangle 12"/>
          <p:cNvSpPr>
            <a:spLocks noChangeArrowheads="1"/>
          </p:cNvSpPr>
          <p:nvPr/>
        </p:nvSpPr>
        <p:spPr bwMode="auto">
          <a:xfrm>
            <a:off x="1079500" y="4883678"/>
            <a:ext cx="5397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19" name="Line 73"/>
          <p:cNvSpPr>
            <a:spLocks noChangeShapeType="1"/>
          </p:cNvSpPr>
          <p:nvPr/>
        </p:nvSpPr>
        <p:spPr bwMode="auto">
          <a:xfrm>
            <a:off x="1609725" y="5393804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29" name="Rectangle 11"/>
          <p:cNvSpPr>
            <a:spLocks noChangeArrowheads="1"/>
          </p:cNvSpPr>
          <p:nvPr/>
        </p:nvSpPr>
        <p:spPr bwMode="auto">
          <a:xfrm>
            <a:off x="2339975" y="5530320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30" name="Line 48"/>
          <p:cNvSpPr>
            <a:spLocks noChangeShapeType="1"/>
          </p:cNvSpPr>
          <p:nvPr/>
        </p:nvSpPr>
        <p:spPr bwMode="auto">
          <a:xfrm>
            <a:off x="2952750" y="4667250"/>
            <a:ext cx="1588" cy="27463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31" name="Rectangle 12"/>
          <p:cNvSpPr>
            <a:spLocks noChangeArrowheads="1"/>
          </p:cNvSpPr>
          <p:nvPr/>
        </p:nvSpPr>
        <p:spPr bwMode="auto">
          <a:xfrm>
            <a:off x="2414588" y="4883148"/>
            <a:ext cx="1079500" cy="493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PS Database</a:t>
            </a:r>
          </a:p>
        </p:txBody>
      </p:sp>
      <p:sp>
        <p:nvSpPr>
          <p:cNvPr id="2282532" name="Rectangle 12"/>
          <p:cNvSpPr>
            <a:spLocks noChangeArrowheads="1"/>
          </p:cNvSpPr>
          <p:nvPr/>
        </p:nvSpPr>
        <p:spPr bwMode="auto">
          <a:xfrm>
            <a:off x="2414588" y="4876798"/>
            <a:ext cx="5397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34" name="Line 94"/>
          <p:cNvSpPr>
            <a:spLocks noChangeShapeType="1"/>
          </p:cNvSpPr>
          <p:nvPr/>
        </p:nvSpPr>
        <p:spPr bwMode="auto">
          <a:xfrm>
            <a:off x="2944813" y="5389032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35" name="Rectangle 11"/>
          <p:cNvSpPr>
            <a:spLocks noChangeArrowheads="1"/>
          </p:cNvSpPr>
          <p:nvPr/>
        </p:nvSpPr>
        <p:spPr bwMode="auto">
          <a:xfrm>
            <a:off x="3706813" y="5528732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36" name="Line 48"/>
          <p:cNvSpPr>
            <a:spLocks noChangeShapeType="1"/>
          </p:cNvSpPr>
          <p:nvPr/>
        </p:nvSpPr>
        <p:spPr bwMode="auto">
          <a:xfrm>
            <a:off x="4319588" y="4665663"/>
            <a:ext cx="1587" cy="274637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37" name="Rectangle 12"/>
          <p:cNvSpPr>
            <a:spLocks noChangeArrowheads="1"/>
          </p:cNvSpPr>
          <p:nvPr/>
        </p:nvSpPr>
        <p:spPr bwMode="auto">
          <a:xfrm>
            <a:off x="3781425" y="4881561"/>
            <a:ext cx="1079500" cy="493712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RF Database</a:t>
            </a:r>
          </a:p>
        </p:txBody>
      </p:sp>
      <p:sp>
        <p:nvSpPr>
          <p:cNvPr id="2282538" name="Rectangle 12"/>
          <p:cNvSpPr>
            <a:spLocks noChangeArrowheads="1"/>
          </p:cNvSpPr>
          <p:nvPr/>
        </p:nvSpPr>
        <p:spPr bwMode="auto">
          <a:xfrm>
            <a:off x="3781425" y="4875211"/>
            <a:ext cx="536575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40" name="Line 100"/>
          <p:cNvSpPr>
            <a:spLocks noChangeShapeType="1"/>
          </p:cNvSpPr>
          <p:nvPr/>
        </p:nvSpPr>
        <p:spPr bwMode="auto">
          <a:xfrm>
            <a:off x="4311650" y="5387445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1" name="Rectangle 11"/>
          <p:cNvSpPr>
            <a:spLocks noChangeArrowheads="1"/>
          </p:cNvSpPr>
          <p:nvPr/>
        </p:nvSpPr>
        <p:spPr bwMode="auto">
          <a:xfrm>
            <a:off x="5057775" y="5530320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42" name="Line 48"/>
          <p:cNvSpPr>
            <a:spLocks noChangeShapeType="1"/>
          </p:cNvSpPr>
          <p:nvPr/>
        </p:nvSpPr>
        <p:spPr bwMode="auto">
          <a:xfrm>
            <a:off x="5670550" y="4667250"/>
            <a:ext cx="1588" cy="27463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3" name="Rectangle 12"/>
          <p:cNvSpPr>
            <a:spLocks noChangeArrowheads="1"/>
          </p:cNvSpPr>
          <p:nvPr/>
        </p:nvSpPr>
        <p:spPr bwMode="auto">
          <a:xfrm>
            <a:off x="5132388" y="4883148"/>
            <a:ext cx="1079500" cy="493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Vac</a:t>
            </a:r>
            <a:r>
              <a:rPr lang="en-US" sz="1600" dirty="0">
                <a:solidFill>
                  <a:srgbClr val="000000"/>
                </a:solidFill>
              </a:rPr>
              <a:t> Database</a:t>
            </a:r>
          </a:p>
        </p:txBody>
      </p:sp>
      <p:sp>
        <p:nvSpPr>
          <p:cNvPr id="2282544" name="Rectangle 12"/>
          <p:cNvSpPr>
            <a:spLocks noChangeArrowheads="1"/>
          </p:cNvSpPr>
          <p:nvPr/>
        </p:nvSpPr>
        <p:spPr bwMode="auto">
          <a:xfrm>
            <a:off x="5132388" y="4876798"/>
            <a:ext cx="5397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CAS</a:t>
            </a:r>
          </a:p>
        </p:txBody>
      </p:sp>
      <p:sp>
        <p:nvSpPr>
          <p:cNvPr id="2282546" name="Line 106"/>
          <p:cNvSpPr>
            <a:spLocks noChangeShapeType="1"/>
          </p:cNvSpPr>
          <p:nvPr/>
        </p:nvSpPr>
        <p:spPr bwMode="auto">
          <a:xfrm>
            <a:off x="5662613" y="5389032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7" name="Rectangle 11"/>
          <p:cNvSpPr>
            <a:spLocks noChangeArrowheads="1"/>
          </p:cNvSpPr>
          <p:nvPr/>
        </p:nvSpPr>
        <p:spPr bwMode="auto">
          <a:xfrm>
            <a:off x="6424613" y="5523970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48" name="Line 48"/>
          <p:cNvSpPr>
            <a:spLocks noChangeShapeType="1"/>
          </p:cNvSpPr>
          <p:nvPr/>
        </p:nvSpPr>
        <p:spPr bwMode="auto">
          <a:xfrm>
            <a:off x="7037388" y="4660900"/>
            <a:ext cx="1587" cy="27463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9" name="Rectangle 12"/>
          <p:cNvSpPr>
            <a:spLocks noChangeArrowheads="1"/>
          </p:cNvSpPr>
          <p:nvPr/>
        </p:nvSpPr>
        <p:spPr bwMode="auto">
          <a:xfrm>
            <a:off x="6499225" y="4876798"/>
            <a:ext cx="1079500" cy="493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Util</a:t>
            </a:r>
            <a:r>
              <a:rPr lang="en-US" sz="1600" dirty="0">
                <a:solidFill>
                  <a:srgbClr val="000000"/>
                </a:solidFill>
              </a:rPr>
              <a:t> Database</a:t>
            </a:r>
          </a:p>
        </p:txBody>
      </p:sp>
      <p:sp>
        <p:nvSpPr>
          <p:cNvPr id="2282550" name="Rectangle 12"/>
          <p:cNvSpPr>
            <a:spLocks noChangeArrowheads="1"/>
          </p:cNvSpPr>
          <p:nvPr/>
        </p:nvSpPr>
        <p:spPr bwMode="auto">
          <a:xfrm>
            <a:off x="6499225" y="4870448"/>
            <a:ext cx="536575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CAS</a:t>
            </a:r>
          </a:p>
        </p:txBody>
      </p:sp>
      <p:sp>
        <p:nvSpPr>
          <p:cNvPr id="2282552" name="Line 112"/>
          <p:cNvSpPr>
            <a:spLocks noChangeShapeType="1"/>
          </p:cNvSpPr>
          <p:nvPr/>
        </p:nvSpPr>
        <p:spPr bwMode="auto">
          <a:xfrm>
            <a:off x="7029450" y="5382682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59" name="Rectangle 25"/>
          <p:cNvSpPr>
            <a:spLocks noChangeArrowheads="1"/>
          </p:cNvSpPr>
          <p:nvPr/>
        </p:nvSpPr>
        <p:spPr bwMode="auto">
          <a:xfrm>
            <a:off x="4205287" y="1203325"/>
            <a:ext cx="1492250" cy="620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solidFill>
                  <a:srgbClr val="000000"/>
                </a:solidFill>
              </a:rPr>
              <a:t>Matlab</a:t>
            </a:r>
            <a:r>
              <a:rPr lang="en-US" dirty="0">
                <a:solidFill>
                  <a:srgbClr val="000000"/>
                </a:solidFill>
              </a:rPr>
              <a:t>, SDDS, </a:t>
            </a:r>
            <a:r>
              <a:rPr lang="en-US" dirty="0"/>
              <a:t>Python</a:t>
            </a:r>
          </a:p>
        </p:txBody>
      </p:sp>
      <p:sp>
        <p:nvSpPr>
          <p:cNvPr id="2282560" name="Line 48"/>
          <p:cNvSpPr>
            <a:spLocks noChangeShapeType="1"/>
          </p:cNvSpPr>
          <p:nvPr/>
        </p:nvSpPr>
        <p:spPr bwMode="auto">
          <a:xfrm>
            <a:off x="5040316" y="2056895"/>
            <a:ext cx="1588" cy="2730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61" name="Rectangle 26"/>
          <p:cNvSpPr>
            <a:spLocks noChangeArrowheads="1"/>
          </p:cNvSpPr>
          <p:nvPr/>
        </p:nvSpPr>
        <p:spPr bwMode="auto">
          <a:xfrm>
            <a:off x="4205288" y="1801813"/>
            <a:ext cx="835027" cy="255587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CAC</a:t>
            </a:r>
          </a:p>
        </p:txBody>
      </p:sp>
      <p:sp>
        <p:nvSpPr>
          <p:cNvPr id="2282580" name="Rectangle 11"/>
          <p:cNvSpPr>
            <a:spLocks noChangeArrowheads="1"/>
          </p:cNvSpPr>
          <p:nvPr/>
        </p:nvSpPr>
        <p:spPr bwMode="auto">
          <a:xfrm>
            <a:off x="7761288" y="5553074"/>
            <a:ext cx="1279525" cy="47255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Diamond Simulation</a:t>
            </a:r>
          </a:p>
        </p:txBody>
      </p:sp>
      <p:sp>
        <p:nvSpPr>
          <p:cNvPr id="2282581" name="Line 48"/>
          <p:cNvSpPr>
            <a:spLocks noChangeShapeType="1"/>
          </p:cNvSpPr>
          <p:nvPr/>
        </p:nvSpPr>
        <p:spPr bwMode="auto">
          <a:xfrm>
            <a:off x="8374063" y="4656138"/>
            <a:ext cx="1587" cy="274637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82" name="Rectangle 12"/>
          <p:cNvSpPr>
            <a:spLocks noChangeArrowheads="1"/>
          </p:cNvSpPr>
          <p:nvPr/>
        </p:nvSpPr>
        <p:spPr bwMode="auto">
          <a:xfrm>
            <a:off x="7835900" y="4922838"/>
            <a:ext cx="1079500" cy="493712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Diag</a:t>
            </a:r>
            <a:r>
              <a:rPr lang="en-US" sz="1600" dirty="0">
                <a:solidFill>
                  <a:srgbClr val="000000"/>
                </a:solidFill>
              </a:rPr>
              <a:t> &amp; PS</a:t>
            </a:r>
          </a:p>
        </p:txBody>
      </p:sp>
      <p:sp>
        <p:nvSpPr>
          <p:cNvPr id="2282583" name="Rectangle 12"/>
          <p:cNvSpPr>
            <a:spLocks noChangeArrowheads="1"/>
          </p:cNvSpPr>
          <p:nvPr/>
        </p:nvSpPr>
        <p:spPr bwMode="auto">
          <a:xfrm>
            <a:off x="7835900" y="4916488"/>
            <a:ext cx="530225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85" name="Line 73"/>
          <p:cNvSpPr>
            <a:spLocks noChangeShapeType="1"/>
          </p:cNvSpPr>
          <p:nvPr/>
        </p:nvSpPr>
        <p:spPr bwMode="auto">
          <a:xfrm>
            <a:off x="8366125" y="5411788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7" name="Group 62"/>
          <p:cNvGrpSpPr>
            <a:grpSpLocks/>
          </p:cNvGrpSpPr>
          <p:nvPr/>
        </p:nvGrpSpPr>
        <p:grpSpPr bwMode="auto">
          <a:xfrm>
            <a:off x="7490939" y="1211257"/>
            <a:ext cx="1470025" cy="1119187"/>
            <a:chOff x="6026150" y="1874838"/>
            <a:chExt cx="1263650" cy="1119855"/>
          </a:xfrm>
          <a:solidFill>
            <a:srgbClr val="CCFF99"/>
          </a:solidFill>
        </p:grpSpPr>
        <p:sp>
          <p:nvSpPr>
            <p:cNvPr id="98" name="Rectangle 28"/>
            <p:cNvSpPr>
              <a:spLocks noChangeArrowheads="1"/>
            </p:cNvSpPr>
            <p:nvPr/>
          </p:nvSpPr>
          <p:spPr bwMode="auto">
            <a:xfrm>
              <a:off x="6026150" y="1874838"/>
              <a:ext cx="1263650" cy="592137"/>
            </a:xfrm>
            <a:prstGeom prst="rect">
              <a:avLst/>
            </a:prstGeom>
            <a:grpFill/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Data Browser Viewer</a:t>
              </a:r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grp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5933011" y="1538442"/>
            <a:ext cx="1452093" cy="269714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PVManager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8" name="Rectangle 14"/>
          <p:cNvSpPr>
            <a:spLocks noChangeArrowheads="1"/>
          </p:cNvSpPr>
          <p:nvPr/>
        </p:nvSpPr>
        <p:spPr bwMode="auto">
          <a:xfrm>
            <a:off x="6698309" y="2586038"/>
            <a:ext cx="1079500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59" name="Rectangle 15"/>
          <p:cNvSpPr>
            <a:spLocks noChangeArrowheads="1"/>
          </p:cNvSpPr>
          <p:nvPr/>
        </p:nvSpPr>
        <p:spPr bwMode="auto">
          <a:xfrm>
            <a:off x="6698309" y="2886075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</a:rPr>
              <a:t>Channel Finder Server</a:t>
            </a: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6699897" y="3252788"/>
            <a:ext cx="1077912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NoSQL</a:t>
            </a:r>
          </a:p>
        </p:txBody>
      </p:sp>
      <p:sp>
        <p:nvSpPr>
          <p:cNvPr id="61" name="Line 77"/>
          <p:cNvSpPr>
            <a:spLocks noChangeShapeType="1"/>
          </p:cNvSpPr>
          <p:nvPr/>
        </p:nvSpPr>
        <p:spPr bwMode="auto">
          <a:xfrm>
            <a:off x="7211072" y="3649663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Text Box 79"/>
          <p:cNvSpPr txBox="1">
            <a:spLocks noChangeArrowheads="1"/>
          </p:cNvSpPr>
          <p:nvPr/>
        </p:nvSpPr>
        <p:spPr bwMode="auto">
          <a:xfrm>
            <a:off x="6947547" y="3958075"/>
            <a:ext cx="7236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Mongo</a:t>
            </a:r>
          </a:p>
          <a:p>
            <a:pPr algn="ctr"/>
            <a:r>
              <a:rPr lang="en-US" sz="1400" dirty="0"/>
              <a:t>DB</a:t>
            </a:r>
          </a:p>
        </p:txBody>
      </p:sp>
      <p:sp>
        <p:nvSpPr>
          <p:cNvPr id="64" name="Line 48"/>
          <p:cNvSpPr>
            <a:spLocks noChangeShapeType="1"/>
          </p:cNvSpPr>
          <p:nvPr/>
        </p:nvSpPr>
        <p:spPr bwMode="auto">
          <a:xfrm>
            <a:off x="7266561" y="2345530"/>
            <a:ext cx="1847" cy="247385"/>
          </a:xfrm>
          <a:prstGeom prst="line">
            <a:avLst/>
          </a:prstGeom>
          <a:noFill/>
          <a:ln w="36720">
            <a:solidFill>
              <a:srgbClr val="D8FF6B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2096030" y="1809393"/>
            <a:ext cx="63182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4997981" y="1803046"/>
            <a:ext cx="701786" cy="250653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69" name="Rectangle 29"/>
          <p:cNvSpPr>
            <a:spLocks noChangeArrowheads="1"/>
          </p:cNvSpPr>
          <p:nvPr/>
        </p:nvSpPr>
        <p:spPr bwMode="auto">
          <a:xfrm>
            <a:off x="1616605" y="4883148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70" name="Rectangle 29"/>
          <p:cNvSpPr>
            <a:spLocks noChangeArrowheads="1"/>
          </p:cNvSpPr>
          <p:nvPr/>
        </p:nvSpPr>
        <p:spPr bwMode="auto">
          <a:xfrm>
            <a:off x="2954385" y="4874675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71" name="Rectangle 29"/>
          <p:cNvSpPr>
            <a:spLocks noChangeArrowheads="1"/>
          </p:cNvSpPr>
          <p:nvPr/>
        </p:nvSpPr>
        <p:spPr bwMode="auto">
          <a:xfrm>
            <a:off x="4317566" y="4874669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5680747" y="4874663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73" name="Rectangle 29"/>
          <p:cNvSpPr>
            <a:spLocks noChangeArrowheads="1"/>
          </p:cNvSpPr>
          <p:nvPr/>
        </p:nvSpPr>
        <p:spPr bwMode="auto">
          <a:xfrm>
            <a:off x="7043928" y="4866190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74" name="Rectangle 29"/>
          <p:cNvSpPr>
            <a:spLocks noChangeArrowheads="1"/>
          </p:cNvSpPr>
          <p:nvPr/>
        </p:nvSpPr>
        <p:spPr bwMode="auto">
          <a:xfrm>
            <a:off x="8373241" y="4916986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4420680" y="2594499"/>
            <a:ext cx="1079500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4420680" y="2894536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</a:rPr>
              <a:t>Unit Conversion</a:t>
            </a:r>
          </a:p>
        </p:txBody>
      </p:sp>
      <p:sp>
        <p:nvSpPr>
          <p:cNvPr id="77" name="Rectangle 15"/>
          <p:cNvSpPr>
            <a:spLocks noChangeArrowheads="1"/>
          </p:cNvSpPr>
          <p:nvPr/>
        </p:nvSpPr>
        <p:spPr bwMode="auto">
          <a:xfrm>
            <a:off x="4422268" y="3261249"/>
            <a:ext cx="1077912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CAC</a:t>
            </a:r>
          </a:p>
        </p:txBody>
      </p:sp>
      <p:sp>
        <p:nvSpPr>
          <p:cNvPr id="78" name="Line 48"/>
          <p:cNvSpPr>
            <a:spLocks noChangeShapeType="1"/>
          </p:cNvSpPr>
          <p:nvPr/>
        </p:nvSpPr>
        <p:spPr bwMode="auto">
          <a:xfrm>
            <a:off x="4946146" y="2336276"/>
            <a:ext cx="1588" cy="273050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48"/>
          <p:cNvSpPr>
            <a:spLocks noChangeShapeType="1"/>
          </p:cNvSpPr>
          <p:nvPr/>
        </p:nvSpPr>
        <p:spPr bwMode="auto">
          <a:xfrm>
            <a:off x="4971346" y="3657599"/>
            <a:ext cx="1588" cy="957263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29"/>
          <p:cNvSpPr>
            <a:spLocks noChangeArrowheads="1"/>
          </p:cNvSpPr>
          <p:nvPr/>
        </p:nvSpPr>
        <p:spPr bwMode="auto">
          <a:xfrm>
            <a:off x="7490940" y="1811507"/>
            <a:ext cx="1470024" cy="267601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84" name="Rectangle 14"/>
          <p:cNvSpPr>
            <a:spLocks noChangeArrowheads="1"/>
          </p:cNvSpPr>
          <p:nvPr/>
        </p:nvSpPr>
        <p:spPr bwMode="auto">
          <a:xfrm>
            <a:off x="3201426" y="2611427"/>
            <a:ext cx="1079500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85" name="Rectangle 15"/>
          <p:cNvSpPr>
            <a:spLocks noChangeArrowheads="1"/>
          </p:cNvSpPr>
          <p:nvPr/>
        </p:nvSpPr>
        <p:spPr bwMode="auto">
          <a:xfrm>
            <a:off x="3201426" y="2911464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</a:rPr>
              <a:t>Orbit</a:t>
            </a:r>
          </a:p>
        </p:txBody>
      </p:sp>
      <p:sp>
        <p:nvSpPr>
          <p:cNvPr id="86" name="Rectangle 15"/>
          <p:cNvSpPr>
            <a:spLocks noChangeArrowheads="1"/>
          </p:cNvSpPr>
          <p:nvPr/>
        </p:nvSpPr>
        <p:spPr bwMode="auto">
          <a:xfrm>
            <a:off x="3203014" y="3278177"/>
            <a:ext cx="1077912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CAC</a:t>
            </a:r>
          </a:p>
        </p:txBody>
      </p:sp>
      <p:sp>
        <p:nvSpPr>
          <p:cNvPr id="87" name="Line 48"/>
          <p:cNvSpPr>
            <a:spLocks noChangeShapeType="1"/>
          </p:cNvSpPr>
          <p:nvPr/>
        </p:nvSpPr>
        <p:spPr bwMode="auto">
          <a:xfrm>
            <a:off x="3743861" y="2343155"/>
            <a:ext cx="1587" cy="273050"/>
          </a:xfrm>
          <a:prstGeom prst="line">
            <a:avLst/>
          </a:prstGeom>
          <a:noFill/>
          <a:ln w="36703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/>
        </p:nvSpPr>
        <p:spPr bwMode="auto">
          <a:xfrm>
            <a:off x="3782838" y="3673475"/>
            <a:ext cx="1588" cy="957263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1989116" y="2587625"/>
            <a:ext cx="1079500" cy="300038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91" name="Rectangle 15"/>
          <p:cNvSpPr>
            <a:spLocks noChangeArrowheads="1"/>
          </p:cNvSpPr>
          <p:nvPr/>
        </p:nvSpPr>
        <p:spPr bwMode="auto">
          <a:xfrm>
            <a:off x="1989116" y="2887663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</a:rPr>
              <a:t>Alignment, Magnet Map..</a:t>
            </a:r>
          </a:p>
        </p:txBody>
      </p:sp>
      <p:sp>
        <p:nvSpPr>
          <p:cNvPr id="92" name="Rectangle 15"/>
          <p:cNvSpPr>
            <a:spLocks noChangeArrowheads="1"/>
          </p:cNvSpPr>
          <p:nvPr/>
        </p:nvSpPr>
        <p:spPr bwMode="auto">
          <a:xfrm>
            <a:off x="1992291" y="3262313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SQL</a:t>
            </a:r>
          </a:p>
        </p:txBody>
      </p:sp>
      <p:sp>
        <p:nvSpPr>
          <p:cNvPr id="93" name="Line 132"/>
          <p:cNvSpPr>
            <a:spLocks noChangeShapeType="1"/>
          </p:cNvSpPr>
          <p:nvPr/>
        </p:nvSpPr>
        <p:spPr bwMode="auto">
          <a:xfrm>
            <a:off x="2525691" y="3659188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AutoShape 133"/>
          <p:cNvSpPr>
            <a:spLocks noChangeArrowheads="1"/>
          </p:cNvSpPr>
          <p:nvPr/>
        </p:nvSpPr>
        <p:spPr bwMode="auto">
          <a:xfrm>
            <a:off x="2222478" y="3808413"/>
            <a:ext cx="592138" cy="728662"/>
          </a:xfrm>
          <a:prstGeom prst="can">
            <a:avLst>
              <a:gd name="adj" fmla="val 3076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Text Box 134"/>
          <p:cNvSpPr txBox="1">
            <a:spLocks noChangeArrowheads="1"/>
          </p:cNvSpPr>
          <p:nvPr/>
        </p:nvSpPr>
        <p:spPr bwMode="auto">
          <a:xfrm>
            <a:off x="2170091" y="4014788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IRMIS</a:t>
            </a:r>
          </a:p>
        </p:txBody>
      </p:sp>
      <p:sp>
        <p:nvSpPr>
          <p:cNvPr id="96" name="Line 48"/>
          <p:cNvSpPr>
            <a:spLocks noChangeShapeType="1"/>
          </p:cNvSpPr>
          <p:nvPr/>
        </p:nvSpPr>
        <p:spPr bwMode="auto">
          <a:xfrm>
            <a:off x="2533628" y="2319338"/>
            <a:ext cx="1588" cy="273050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>
            <a:off x="7926006" y="2586020"/>
            <a:ext cx="544894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103" name="Rectangle 15"/>
          <p:cNvSpPr>
            <a:spLocks noChangeArrowheads="1"/>
          </p:cNvSpPr>
          <p:nvPr/>
        </p:nvSpPr>
        <p:spPr bwMode="auto">
          <a:xfrm>
            <a:off x="7926006" y="2886057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</a:rPr>
              <a:t>Multichannel Array</a:t>
            </a:r>
          </a:p>
        </p:txBody>
      </p:sp>
      <p:sp>
        <p:nvSpPr>
          <p:cNvPr id="105" name="Line 48"/>
          <p:cNvSpPr>
            <a:spLocks noChangeShapeType="1"/>
          </p:cNvSpPr>
          <p:nvPr/>
        </p:nvSpPr>
        <p:spPr bwMode="auto">
          <a:xfrm>
            <a:off x="8468441" y="2317748"/>
            <a:ext cx="1587" cy="273050"/>
          </a:xfrm>
          <a:prstGeom prst="line">
            <a:avLst/>
          </a:prstGeom>
          <a:noFill/>
          <a:ln w="3670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Rectangle 14"/>
          <p:cNvSpPr>
            <a:spLocks noChangeArrowheads="1"/>
          </p:cNvSpPr>
          <p:nvPr/>
        </p:nvSpPr>
        <p:spPr bwMode="auto">
          <a:xfrm>
            <a:off x="8467888" y="2586014"/>
            <a:ext cx="544894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107" name="Rectangle 29"/>
          <p:cNvSpPr>
            <a:spLocks noChangeArrowheads="1"/>
          </p:cNvSpPr>
          <p:nvPr/>
        </p:nvSpPr>
        <p:spPr bwMode="auto">
          <a:xfrm>
            <a:off x="6661174" y="1809386"/>
            <a:ext cx="723931" cy="269714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flipH="1">
            <a:off x="6580300" y="3032653"/>
            <a:ext cx="277802" cy="4230"/>
          </a:xfrm>
          <a:prstGeom prst="line">
            <a:avLst/>
          </a:prstGeom>
          <a:noFill/>
          <a:ln w="12700" cap="flat" cmpd="sng" algn="ctr">
            <a:solidFill>
              <a:srgbClr val="CCFF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4"/>
          <p:cNvSpPr>
            <a:spLocks noChangeArrowheads="1"/>
          </p:cNvSpPr>
          <p:nvPr/>
        </p:nvSpPr>
        <p:spPr bwMode="auto">
          <a:xfrm>
            <a:off x="5558373" y="2578627"/>
            <a:ext cx="1079500" cy="300038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109" name="Rectangle 15"/>
          <p:cNvSpPr>
            <a:spLocks noChangeArrowheads="1"/>
          </p:cNvSpPr>
          <p:nvPr/>
        </p:nvSpPr>
        <p:spPr bwMode="auto">
          <a:xfrm>
            <a:off x="5558373" y="2878665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</a:rPr>
              <a:t>Archive Retrieval</a:t>
            </a:r>
          </a:p>
        </p:txBody>
      </p:sp>
      <p:sp>
        <p:nvSpPr>
          <p:cNvPr id="110" name="Rectangle 15"/>
          <p:cNvSpPr>
            <a:spLocks noChangeArrowheads="1"/>
          </p:cNvSpPr>
          <p:nvPr/>
        </p:nvSpPr>
        <p:spPr bwMode="auto">
          <a:xfrm>
            <a:off x="5561548" y="3253315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XML/RPC</a:t>
            </a:r>
          </a:p>
        </p:txBody>
      </p:sp>
      <p:sp>
        <p:nvSpPr>
          <p:cNvPr id="111" name="Line 132"/>
          <p:cNvSpPr>
            <a:spLocks noChangeShapeType="1"/>
          </p:cNvSpPr>
          <p:nvPr/>
        </p:nvSpPr>
        <p:spPr bwMode="auto">
          <a:xfrm>
            <a:off x="6094948" y="3650190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6110801" y="2310340"/>
            <a:ext cx="1588" cy="2730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Text Box 134"/>
          <p:cNvSpPr txBox="1">
            <a:spLocks noChangeArrowheads="1"/>
          </p:cNvSpPr>
          <p:nvPr/>
        </p:nvSpPr>
        <p:spPr bwMode="auto">
          <a:xfrm>
            <a:off x="5558373" y="3892174"/>
            <a:ext cx="1101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Archive Appliance</a:t>
            </a:r>
          </a:p>
        </p:txBody>
      </p:sp>
      <p:sp>
        <p:nvSpPr>
          <p:cNvPr id="115" name="Rectangle 29"/>
          <p:cNvSpPr>
            <a:spLocks noChangeArrowheads="1"/>
          </p:cNvSpPr>
          <p:nvPr/>
        </p:nvSpPr>
        <p:spPr bwMode="auto">
          <a:xfrm>
            <a:off x="3462338" y="1791758"/>
            <a:ext cx="63182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2282504" name="Rectangle 13"/>
          <p:cNvSpPr>
            <a:spLocks noChangeArrowheads="1"/>
          </p:cNvSpPr>
          <p:nvPr/>
        </p:nvSpPr>
        <p:spPr bwMode="auto">
          <a:xfrm>
            <a:off x="1281569" y="2343764"/>
            <a:ext cx="7356475" cy="42863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2502" name="Rectangle 5"/>
          <p:cNvSpPr>
            <a:spLocks noChangeArrowheads="1"/>
          </p:cNvSpPr>
          <p:nvPr/>
        </p:nvSpPr>
        <p:spPr bwMode="auto">
          <a:xfrm>
            <a:off x="1249056" y="4634527"/>
            <a:ext cx="7164387" cy="42862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700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AutoShape 133"/>
          <p:cNvSpPr>
            <a:spLocks noChangeArrowheads="1"/>
          </p:cNvSpPr>
          <p:nvPr/>
        </p:nvSpPr>
        <p:spPr bwMode="auto">
          <a:xfrm>
            <a:off x="6270494" y="3799415"/>
            <a:ext cx="1022350" cy="773112"/>
          </a:xfrm>
          <a:prstGeom prst="can">
            <a:avLst>
              <a:gd name="adj" fmla="val 23372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AutoShape 78"/>
          <p:cNvSpPr>
            <a:spLocks noChangeArrowheads="1"/>
          </p:cNvSpPr>
          <p:nvPr/>
        </p:nvSpPr>
        <p:spPr bwMode="auto">
          <a:xfrm>
            <a:off x="7654905" y="3806825"/>
            <a:ext cx="515937" cy="439738"/>
          </a:xfrm>
          <a:prstGeom prst="can">
            <a:avLst>
              <a:gd name="adj" fmla="val 250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24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5900"/>
            <a:ext cx="9147175" cy="590550"/>
          </a:xfrm>
        </p:spPr>
        <p:txBody>
          <a:bodyPr lIns="0" tIns="0" rIns="0" bIns="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Services Support Data Acquisition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282498" name="Text Box 7"/>
          <p:cNvSpPr txBox="1">
            <a:spLocks noChangeArrowheads="1"/>
          </p:cNvSpPr>
          <p:nvPr/>
        </p:nvSpPr>
        <p:spPr bwMode="auto">
          <a:xfrm>
            <a:off x="1984899" y="4933335"/>
            <a:ext cx="1055688" cy="593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/>
              <a:t>1) Request Parallel lanes for user FPGA</a:t>
            </a:r>
          </a:p>
        </p:txBody>
      </p:sp>
      <p:sp>
        <p:nvSpPr>
          <p:cNvPr id="2282499" name="Rectangle 25"/>
          <p:cNvSpPr>
            <a:spLocks noChangeArrowheads="1"/>
          </p:cNvSpPr>
          <p:nvPr/>
        </p:nvSpPr>
        <p:spPr bwMode="auto">
          <a:xfrm>
            <a:off x="3093519" y="1058333"/>
            <a:ext cx="1255713" cy="764117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Spec, GDA, Edna etc…</a:t>
            </a:r>
          </a:p>
        </p:txBody>
      </p:sp>
      <p:sp>
        <p:nvSpPr>
          <p:cNvPr id="2282501" name="Line 48"/>
          <p:cNvSpPr>
            <a:spLocks noChangeShapeType="1"/>
          </p:cNvSpPr>
          <p:nvPr/>
        </p:nvSpPr>
        <p:spPr bwMode="auto">
          <a:xfrm>
            <a:off x="3701532" y="2063750"/>
            <a:ext cx="1587" cy="273050"/>
          </a:xfrm>
          <a:prstGeom prst="line">
            <a:avLst/>
          </a:prstGeom>
          <a:noFill/>
          <a:ln w="3670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02" name="Rectangle 5"/>
          <p:cNvSpPr>
            <a:spLocks noChangeArrowheads="1"/>
          </p:cNvSpPr>
          <p:nvPr/>
        </p:nvSpPr>
        <p:spPr bwMode="auto">
          <a:xfrm>
            <a:off x="1258888" y="4614863"/>
            <a:ext cx="7164387" cy="42862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2503" name="Rectangle 11"/>
          <p:cNvSpPr>
            <a:spLocks noChangeArrowheads="1"/>
          </p:cNvSpPr>
          <p:nvPr/>
        </p:nvSpPr>
        <p:spPr bwMode="auto">
          <a:xfrm>
            <a:off x="1004888" y="5528731"/>
            <a:ext cx="1279525" cy="677335"/>
          </a:xfrm>
          <a:prstGeom prst="rect">
            <a:avLst/>
          </a:prstGeom>
          <a:solidFill>
            <a:srgbClr val="A6F088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Detector</a:t>
            </a:r>
          </a:p>
        </p:txBody>
      </p:sp>
      <p:sp>
        <p:nvSpPr>
          <p:cNvPr id="2282505" name="Line 48"/>
          <p:cNvSpPr>
            <a:spLocks noChangeShapeType="1"/>
          </p:cNvSpPr>
          <p:nvPr/>
        </p:nvSpPr>
        <p:spPr bwMode="auto">
          <a:xfrm>
            <a:off x="1255713" y="2328863"/>
            <a:ext cx="0" cy="230187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06" name="Text Box 49"/>
          <p:cNvSpPr txBox="1">
            <a:spLocks noChangeArrowheads="1"/>
          </p:cNvSpPr>
          <p:nvPr/>
        </p:nvSpPr>
        <p:spPr bwMode="auto">
          <a:xfrm>
            <a:off x="1033463" y="2111375"/>
            <a:ext cx="9794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</a:rPr>
              <a:t>Ethernet</a:t>
            </a:r>
          </a:p>
        </p:txBody>
      </p:sp>
      <p:sp>
        <p:nvSpPr>
          <p:cNvPr id="2282507" name="Line 48"/>
          <p:cNvSpPr>
            <a:spLocks noChangeShapeType="1"/>
          </p:cNvSpPr>
          <p:nvPr/>
        </p:nvSpPr>
        <p:spPr bwMode="auto">
          <a:xfrm flipH="1">
            <a:off x="5994045" y="4665664"/>
            <a:ext cx="1058" cy="13731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82512" name="Group 61"/>
          <p:cNvGrpSpPr>
            <a:grpSpLocks/>
          </p:cNvGrpSpPr>
          <p:nvPr/>
        </p:nvGrpSpPr>
        <p:grpSpPr bwMode="auto">
          <a:xfrm>
            <a:off x="1458913" y="1211263"/>
            <a:ext cx="1263650" cy="1119187"/>
            <a:chOff x="6026150" y="1874838"/>
            <a:chExt cx="1263650" cy="1119855"/>
          </a:xfrm>
        </p:grpSpPr>
        <p:sp>
          <p:nvSpPr>
            <p:cNvPr id="2282589" name="Rectangle 28"/>
            <p:cNvSpPr>
              <a:spLocks noChangeArrowheads="1"/>
            </p:cNvSpPr>
            <p:nvPr/>
          </p:nvSpPr>
          <p:spPr bwMode="auto">
            <a:xfrm>
              <a:off x="6026150" y="1874838"/>
              <a:ext cx="1263650" cy="592137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Thin HLA Client</a:t>
              </a:r>
            </a:p>
          </p:txBody>
        </p:sp>
        <p:sp>
          <p:nvSpPr>
            <p:cNvPr id="2282590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2591" name="Rectangle 29"/>
            <p:cNvSpPr>
              <a:spLocks noChangeArrowheads="1"/>
            </p:cNvSpPr>
            <p:nvPr/>
          </p:nvSpPr>
          <p:spPr bwMode="auto">
            <a:xfrm>
              <a:off x="6026150" y="2473325"/>
              <a:ext cx="631825" cy="269875"/>
            </a:xfrm>
            <a:prstGeom prst="rect">
              <a:avLst/>
            </a:prstGeom>
            <a:solidFill>
              <a:srgbClr val="FFFFCC"/>
            </a:solidFill>
            <a:ln w="25560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00"/>
                  </a:solidFill>
                </a:rPr>
                <a:t>CAC</a:t>
              </a:r>
            </a:p>
          </p:txBody>
        </p:sp>
      </p:grpSp>
      <p:sp>
        <p:nvSpPr>
          <p:cNvPr id="2282513" name="Rectangle 26"/>
          <p:cNvSpPr>
            <a:spLocks noChangeArrowheads="1"/>
          </p:cNvSpPr>
          <p:nvPr/>
        </p:nvSpPr>
        <p:spPr bwMode="auto">
          <a:xfrm>
            <a:off x="3093519" y="1800225"/>
            <a:ext cx="627856" cy="255588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CAC</a:t>
            </a:r>
          </a:p>
        </p:txBody>
      </p:sp>
      <p:grpSp>
        <p:nvGrpSpPr>
          <p:cNvPr id="2282514" name="Group 62"/>
          <p:cNvGrpSpPr>
            <a:grpSpLocks/>
          </p:cNvGrpSpPr>
          <p:nvPr/>
        </p:nvGrpSpPr>
        <p:grpSpPr bwMode="auto">
          <a:xfrm>
            <a:off x="5924550" y="1058331"/>
            <a:ext cx="1470025" cy="1272118"/>
            <a:chOff x="6026150" y="1721817"/>
            <a:chExt cx="1263650" cy="1272876"/>
          </a:xfrm>
        </p:grpSpPr>
        <p:sp>
          <p:nvSpPr>
            <p:cNvPr id="2282586" name="Rectangle 28"/>
            <p:cNvSpPr>
              <a:spLocks noChangeArrowheads="1"/>
            </p:cNvSpPr>
            <p:nvPr/>
          </p:nvSpPr>
          <p:spPr bwMode="auto">
            <a:xfrm>
              <a:off x="6026150" y="1721817"/>
              <a:ext cx="1263650" cy="482524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Control System Studio</a:t>
              </a:r>
            </a:p>
          </p:txBody>
        </p:sp>
        <p:sp>
          <p:nvSpPr>
            <p:cNvPr id="2282587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2588" name="Rectangle 29"/>
            <p:cNvSpPr>
              <a:spLocks noChangeArrowheads="1"/>
            </p:cNvSpPr>
            <p:nvPr/>
          </p:nvSpPr>
          <p:spPr bwMode="auto">
            <a:xfrm>
              <a:off x="6026151" y="2473325"/>
              <a:ext cx="622299" cy="269875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00"/>
                  </a:solidFill>
                </a:rPr>
                <a:t>CAC</a:t>
              </a:r>
            </a:p>
          </p:txBody>
        </p:sp>
      </p:grpSp>
      <p:sp>
        <p:nvSpPr>
          <p:cNvPr id="2282515" name="Rectangle 12"/>
          <p:cNvSpPr>
            <a:spLocks noChangeArrowheads="1"/>
          </p:cNvSpPr>
          <p:nvPr/>
        </p:nvSpPr>
        <p:spPr bwMode="auto">
          <a:xfrm>
            <a:off x="5456939" y="5068881"/>
            <a:ext cx="1079500" cy="459850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ctr" anchorCtr="0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Data </a:t>
            </a:r>
            <a:r>
              <a:rPr lang="en-US" sz="1600" dirty="0" err="1">
                <a:solidFill>
                  <a:srgbClr val="000000"/>
                </a:solidFill>
              </a:rPr>
              <a:t>Acq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282516" name="Rectangle 12"/>
          <p:cNvSpPr>
            <a:spLocks noChangeArrowheads="1"/>
          </p:cNvSpPr>
          <p:nvPr/>
        </p:nvSpPr>
        <p:spPr bwMode="auto">
          <a:xfrm>
            <a:off x="5456939" y="4799008"/>
            <a:ext cx="5397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grpSp>
        <p:nvGrpSpPr>
          <p:cNvPr id="97" name="Group 62"/>
          <p:cNvGrpSpPr>
            <a:grpSpLocks/>
          </p:cNvGrpSpPr>
          <p:nvPr/>
        </p:nvGrpSpPr>
        <p:grpSpPr bwMode="auto">
          <a:xfrm>
            <a:off x="7490939" y="1211257"/>
            <a:ext cx="1470025" cy="1119187"/>
            <a:chOff x="6026150" y="1874838"/>
            <a:chExt cx="1263650" cy="1119855"/>
          </a:xfrm>
          <a:solidFill>
            <a:srgbClr val="CCFF99"/>
          </a:solidFill>
        </p:grpSpPr>
        <p:sp>
          <p:nvSpPr>
            <p:cNvPr id="98" name="Rectangle 28"/>
            <p:cNvSpPr>
              <a:spLocks noChangeArrowheads="1"/>
            </p:cNvSpPr>
            <p:nvPr/>
          </p:nvSpPr>
          <p:spPr bwMode="auto">
            <a:xfrm>
              <a:off x="6026150" y="1874838"/>
              <a:ext cx="1263650" cy="592137"/>
            </a:xfrm>
            <a:prstGeom prst="rect">
              <a:avLst/>
            </a:prstGeom>
            <a:grpFill/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Channel </a:t>
              </a:r>
              <a:r>
                <a:rPr lang="en-US" dirty="0" err="1">
                  <a:solidFill>
                    <a:srgbClr val="000000"/>
                  </a:solidFill>
                </a:rPr>
                <a:t>Archiver</a:t>
              </a:r>
              <a:r>
                <a:rPr lang="en-US" dirty="0">
                  <a:solidFill>
                    <a:srgbClr val="000000"/>
                  </a:solidFill>
                </a:rPr>
                <a:t> View</a:t>
              </a:r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grp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5933011" y="1538442"/>
            <a:ext cx="1452093" cy="269714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PVManager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8" name="Rectangle 14"/>
          <p:cNvSpPr>
            <a:spLocks noChangeArrowheads="1"/>
          </p:cNvSpPr>
          <p:nvPr/>
        </p:nvSpPr>
        <p:spPr bwMode="auto">
          <a:xfrm>
            <a:off x="7405667" y="2586038"/>
            <a:ext cx="1079500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59" name="Rectangle 15"/>
          <p:cNvSpPr>
            <a:spLocks noChangeArrowheads="1"/>
          </p:cNvSpPr>
          <p:nvPr/>
        </p:nvSpPr>
        <p:spPr bwMode="auto">
          <a:xfrm>
            <a:off x="7405667" y="2886075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</a:rPr>
              <a:t>Channel Finder Server</a:t>
            </a: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7407255" y="3252788"/>
            <a:ext cx="1077912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NoSQL</a:t>
            </a:r>
          </a:p>
        </p:txBody>
      </p:sp>
      <p:sp>
        <p:nvSpPr>
          <p:cNvPr id="61" name="Line 77"/>
          <p:cNvSpPr>
            <a:spLocks noChangeShapeType="1"/>
          </p:cNvSpPr>
          <p:nvPr/>
        </p:nvSpPr>
        <p:spPr bwMode="auto">
          <a:xfrm>
            <a:off x="7918430" y="3649663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Text Box 79"/>
          <p:cNvSpPr txBox="1">
            <a:spLocks noChangeArrowheads="1"/>
          </p:cNvSpPr>
          <p:nvPr/>
        </p:nvSpPr>
        <p:spPr bwMode="auto">
          <a:xfrm>
            <a:off x="7613630" y="3890963"/>
            <a:ext cx="579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RDB</a:t>
            </a:r>
          </a:p>
        </p:txBody>
      </p:sp>
      <p:sp>
        <p:nvSpPr>
          <p:cNvPr id="64" name="Line 48"/>
          <p:cNvSpPr>
            <a:spLocks noChangeShapeType="1"/>
          </p:cNvSpPr>
          <p:nvPr/>
        </p:nvSpPr>
        <p:spPr bwMode="auto">
          <a:xfrm>
            <a:off x="6816593" y="2344303"/>
            <a:ext cx="1847" cy="247385"/>
          </a:xfrm>
          <a:prstGeom prst="line">
            <a:avLst/>
          </a:prstGeom>
          <a:noFill/>
          <a:ln w="36720">
            <a:solidFill>
              <a:srgbClr val="D8FF6B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2096030" y="1809393"/>
            <a:ext cx="63182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69" name="Rectangle 29"/>
          <p:cNvSpPr>
            <a:spLocks noChangeArrowheads="1"/>
          </p:cNvSpPr>
          <p:nvPr/>
        </p:nvSpPr>
        <p:spPr bwMode="auto">
          <a:xfrm>
            <a:off x="5994044" y="4798478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5128038" y="2594499"/>
            <a:ext cx="1079500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5128038" y="2894536"/>
            <a:ext cx="1079500" cy="377825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</a:rPr>
              <a:t>Virtual Axis Conversion</a:t>
            </a:r>
          </a:p>
        </p:txBody>
      </p:sp>
      <p:sp>
        <p:nvSpPr>
          <p:cNvPr id="77" name="Rectangle 15"/>
          <p:cNvSpPr>
            <a:spLocks noChangeArrowheads="1"/>
          </p:cNvSpPr>
          <p:nvPr/>
        </p:nvSpPr>
        <p:spPr bwMode="auto">
          <a:xfrm>
            <a:off x="5129626" y="3261249"/>
            <a:ext cx="1077912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CAC</a:t>
            </a:r>
          </a:p>
        </p:txBody>
      </p:sp>
      <p:sp>
        <p:nvSpPr>
          <p:cNvPr id="78" name="Line 48"/>
          <p:cNvSpPr>
            <a:spLocks noChangeShapeType="1"/>
          </p:cNvSpPr>
          <p:nvPr/>
        </p:nvSpPr>
        <p:spPr bwMode="auto">
          <a:xfrm>
            <a:off x="4451744" y="2370583"/>
            <a:ext cx="1588" cy="273050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48"/>
          <p:cNvSpPr>
            <a:spLocks noChangeShapeType="1"/>
          </p:cNvSpPr>
          <p:nvPr/>
        </p:nvSpPr>
        <p:spPr bwMode="auto">
          <a:xfrm>
            <a:off x="5678704" y="3657599"/>
            <a:ext cx="1588" cy="957263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29"/>
          <p:cNvSpPr>
            <a:spLocks noChangeArrowheads="1"/>
          </p:cNvSpPr>
          <p:nvPr/>
        </p:nvSpPr>
        <p:spPr bwMode="auto">
          <a:xfrm>
            <a:off x="7490940" y="1811507"/>
            <a:ext cx="1470024" cy="267601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84" name="Rectangle 14"/>
          <p:cNvSpPr>
            <a:spLocks noChangeArrowheads="1"/>
          </p:cNvSpPr>
          <p:nvPr/>
        </p:nvSpPr>
        <p:spPr bwMode="auto">
          <a:xfrm>
            <a:off x="3908784" y="2611427"/>
            <a:ext cx="1079500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85" name="Rectangle 15"/>
          <p:cNvSpPr>
            <a:spLocks noChangeArrowheads="1"/>
          </p:cNvSpPr>
          <p:nvPr/>
        </p:nvSpPr>
        <p:spPr bwMode="auto">
          <a:xfrm>
            <a:off x="3908784" y="2911464"/>
            <a:ext cx="1079500" cy="377825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</a:rPr>
              <a:t>Analysis</a:t>
            </a:r>
          </a:p>
        </p:txBody>
      </p:sp>
      <p:sp>
        <p:nvSpPr>
          <p:cNvPr id="86" name="Rectangle 15"/>
          <p:cNvSpPr>
            <a:spLocks noChangeArrowheads="1"/>
          </p:cNvSpPr>
          <p:nvPr/>
        </p:nvSpPr>
        <p:spPr bwMode="auto">
          <a:xfrm>
            <a:off x="3910372" y="3278177"/>
            <a:ext cx="1077912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CAC</a:t>
            </a:r>
          </a:p>
        </p:txBody>
      </p:sp>
      <p:sp>
        <p:nvSpPr>
          <p:cNvPr id="87" name="Line 48"/>
          <p:cNvSpPr>
            <a:spLocks noChangeShapeType="1"/>
          </p:cNvSpPr>
          <p:nvPr/>
        </p:nvSpPr>
        <p:spPr bwMode="auto">
          <a:xfrm>
            <a:off x="3209128" y="2335224"/>
            <a:ext cx="1587" cy="273050"/>
          </a:xfrm>
          <a:prstGeom prst="line">
            <a:avLst/>
          </a:prstGeom>
          <a:noFill/>
          <a:ln w="36703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/>
        </p:nvSpPr>
        <p:spPr bwMode="auto">
          <a:xfrm>
            <a:off x="4803475" y="3673475"/>
            <a:ext cx="1588" cy="957263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2696474" y="2587625"/>
            <a:ext cx="1079500" cy="300038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91" name="Rectangle 15"/>
          <p:cNvSpPr>
            <a:spLocks noChangeArrowheads="1"/>
          </p:cNvSpPr>
          <p:nvPr/>
        </p:nvSpPr>
        <p:spPr bwMode="auto">
          <a:xfrm>
            <a:off x="2696474" y="2887663"/>
            <a:ext cx="1079500" cy="377825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</a:rPr>
              <a:t>Experiment </a:t>
            </a:r>
            <a:r>
              <a:rPr lang="en-US" sz="1200" b="1" dirty="0" err="1">
                <a:solidFill>
                  <a:srgbClr val="000000"/>
                </a:solidFill>
              </a:rPr>
              <a:t>MetaData</a:t>
            </a:r>
            <a:r>
              <a:rPr lang="en-US" sz="12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2" name="Rectangle 15"/>
          <p:cNvSpPr>
            <a:spLocks noChangeArrowheads="1"/>
          </p:cNvSpPr>
          <p:nvPr/>
        </p:nvSpPr>
        <p:spPr bwMode="auto">
          <a:xfrm>
            <a:off x="2699649" y="3262313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NoSQL</a:t>
            </a:r>
          </a:p>
        </p:txBody>
      </p:sp>
      <p:sp>
        <p:nvSpPr>
          <p:cNvPr id="93" name="Line 132"/>
          <p:cNvSpPr>
            <a:spLocks noChangeShapeType="1"/>
          </p:cNvSpPr>
          <p:nvPr/>
        </p:nvSpPr>
        <p:spPr bwMode="auto">
          <a:xfrm>
            <a:off x="3233049" y="3659188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AutoShape 133"/>
          <p:cNvSpPr>
            <a:spLocks noChangeArrowheads="1"/>
          </p:cNvSpPr>
          <p:nvPr/>
        </p:nvSpPr>
        <p:spPr bwMode="auto">
          <a:xfrm>
            <a:off x="2929836" y="3808413"/>
            <a:ext cx="592138" cy="728662"/>
          </a:xfrm>
          <a:prstGeom prst="can">
            <a:avLst>
              <a:gd name="adj" fmla="val 3076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Text Box 134"/>
          <p:cNvSpPr txBox="1">
            <a:spLocks noChangeArrowheads="1"/>
          </p:cNvSpPr>
          <p:nvPr/>
        </p:nvSpPr>
        <p:spPr bwMode="auto">
          <a:xfrm>
            <a:off x="2907714" y="4013388"/>
            <a:ext cx="60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MDS</a:t>
            </a:r>
          </a:p>
        </p:txBody>
      </p:sp>
      <p:sp>
        <p:nvSpPr>
          <p:cNvPr id="96" name="Line 48"/>
          <p:cNvSpPr>
            <a:spLocks noChangeShapeType="1"/>
          </p:cNvSpPr>
          <p:nvPr/>
        </p:nvSpPr>
        <p:spPr bwMode="auto">
          <a:xfrm>
            <a:off x="5595797" y="2232740"/>
            <a:ext cx="1588" cy="273050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Rectangle 29"/>
          <p:cNvSpPr>
            <a:spLocks noChangeArrowheads="1"/>
          </p:cNvSpPr>
          <p:nvPr/>
        </p:nvSpPr>
        <p:spPr bwMode="auto">
          <a:xfrm>
            <a:off x="6661174" y="1809386"/>
            <a:ext cx="723931" cy="269714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flipH="1">
            <a:off x="7287658" y="3032653"/>
            <a:ext cx="277802" cy="4230"/>
          </a:xfrm>
          <a:prstGeom prst="line">
            <a:avLst/>
          </a:prstGeom>
          <a:noFill/>
          <a:ln w="12700" cap="flat" cmpd="sng" algn="ctr">
            <a:solidFill>
              <a:srgbClr val="CCFF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4"/>
          <p:cNvSpPr>
            <a:spLocks noChangeArrowheads="1"/>
          </p:cNvSpPr>
          <p:nvPr/>
        </p:nvSpPr>
        <p:spPr bwMode="auto">
          <a:xfrm>
            <a:off x="6265731" y="2578627"/>
            <a:ext cx="1079500" cy="300038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109" name="Rectangle 15"/>
          <p:cNvSpPr>
            <a:spLocks noChangeArrowheads="1"/>
          </p:cNvSpPr>
          <p:nvPr/>
        </p:nvSpPr>
        <p:spPr bwMode="auto">
          <a:xfrm>
            <a:off x="6265731" y="2878665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</a:rPr>
              <a:t>Archive Retrieval</a:t>
            </a:r>
          </a:p>
        </p:txBody>
      </p:sp>
      <p:sp>
        <p:nvSpPr>
          <p:cNvPr id="110" name="Rectangle 15"/>
          <p:cNvSpPr>
            <a:spLocks noChangeArrowheads="1"/>
          </p:cNvSpPr>
          <p:nvPr/>
        </p:nvSpPr>
        <p:spPr bwMode="auto">
          <a:xfrm>
            <a:off x="6268906" y="3253315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XML/RPC</a:t>
            </a:r>
          </a:p>
        </p:txBody>
      </p:sp>
      <p:sp>
        <p:nvSpPr>
          <p:cNvPr id="111" name="Line 132"/>
          <p:cNvSpPr>
            <a:spLocks noChangeShapeType="1"/>
          </p:cNvSpPr>
          <p:nvPr/>
        </p:nvSpPr>
        <p:spPr bwMode="auto">
          <a:xfrm>
            <a:off x="6802306" y="3650190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7901760" y="2300288"/>
            <a:ext cx="1588" cy="2730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Text Box 134"/>
          <p:cNvSpPr txBox="1">
            <a:spLocks noChangeArrowheads="1"/>
          </p:cNvSpPr>
          <p:nvPr/>
        </p:nvSpPr>
        <p:spPr bwMode="auto">
          <a:xfrm>
            <a:off x="6265731" y="3892174"/>
            <a:ext cx="1101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Archive Appliance</a:t>
            </a:r>
          </a:p>
        </p:txBody>
      </p:sp>
      <p:sp>
        <p:nvSpPr>
          <p:cNvPr id="115" name="Rectangle 29"/>
          <p:cNvSpPr>
            <a:spLocks noChangeArrowheads="1"/>
          </p:cNvSpPr>
          <p:nvPr/>
        </p:nvSpPr>
        <p:spPr bwMode="auto">
          <a:xfrm>
            <a:off x="3733282" y="1791758"/>
            <a:ext cx="631825" cy="269714"/>
          </a:xfrm>
          <a:prstGeom prst="rect">
            <a:avLst/>
          </a:prstGeom>
          <a:solidFill>
            <a:srgbClr val="FFC000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2284413" y="6112933"/>
            <a:ext cx="590528" cy="127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2428876" y="6028267"/>
            <a:ext cx="167735" cy="1777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7071" y="5803591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N-lanes</a:t>
            </a:r>
          </a:p>
        </p:txBody>
      </p:sp>
      <p:sp>
        <p:nvSpPr>
          <p:cNvPr id="118" name="AutoShape 133"/>
          <p:cNvSpPr>
            <a:spLocks noChangeArrowheads="1"/>
          </p:cNvSpPr>
          <p:nvPr/>
        </p:nvSpPr>
        <p:spPr bwMode="auto">
          <a:xfrm>
            <a:off x="2857497" y="5916690"/>
            <a:ext cx="592138" cy="728662"/>
          </a:xfrm>
          <a:prstGeom prst="can">
            <a:avLst>
              <a:gd name="adj" fmla="val 3076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Text Box 134"/>
          <p:cNvSpPr txBox="1">
            <a:spLocks noChangeArrowheads="1"/>
          </p:cNvSpPr>
          <p:nvPr/>
        </p:nvSpPr>
        <p:spPr bwMode="auto">
          <a:xfrm>
            <a:off x="2805110" y="6123065"/>
            <a:ext cx="662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Detector</a:t>
            </a:r>
          </a:p>
          <a:p>
            <a:r>
              <a:rPr lang="en-US" sz="1200" dirty="0"/>
              <a:t>Storage</a:t>
            </a:r>
          </a:p>
        </p:txBody>
      </p:sp>
      <p:cxnSp>
        <p:nvCxnSpPr>
          <p:cNvPr id="120" name="Straight Arrow Connector 119"/>
          <p:cNvCxnSpPr/>
          <p:nvPr/>
        </p:nvCxnSpPr>
        <p:spPr bwMode="auto">
          <a:xfrm>
            <a:off x="2301341" y="5638775"/>
            <a:ext cx="590528" cy="12700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 bwMode="auto">
          <a:xfrm>
            <a:off x="2445804" y="5554109"/>
            <a:ext cx="167735" cy="177799"/>
          </a:xfrm>
          <a:prstGeom prst="line">
            <a:avLst/>
          </a:prstGeom>
          <a:ln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2" name="Rectangle 11"/>
          <p:cNvSpPr>
            <a:spLocks noChangeArrowheads="1"/>
          </p:cNvSpPr>
          <p:nvPr/>
        </p:nvSpPr>
        <p:spPr bwMode="auto">
          <a:xfrm>
            <a:off x="2906151" y="5153553"/>
            <a:ext cx="1279525" cy="677335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User FPGA</a:t>
            </a:r>
          </a:p>
        </p:txBody>
      </p:sp>
      <p:cxnSp>
        <p:nvCxnSpPr>
          <p:cNvPr id="123" name="Straight Arrow Connector 122"/>
          <p:cNvCxnSpPr/>
          <p:nvPr/>
        </p:nvCxnSpPr>
        <p:spPr bwMode="auto">
          <a:xfrm>
            <a:off x="4213244" y="5370511"/>
            <a:ext cx="1243695" cy="12700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 bwMode="auto">
          <a:xfrm flipV="1">
            <a:off x="4202134" y="5731908"/>
            <a:ext cx="2787326" cy="2644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5" name="Line 48"/>
          <p:cNvSpPr>
            <a:spLocks noChangeShapeType="1"/>
          </p:cNvSpPr>
          <p:nvPr/>
        </p:nvSpPr>
        <p:spPr bwMode="auto">
          <a:xfrm flipH="1">
            <a:off x="7526566" y="4640256"/>
            <a:ext cx="1058" cy="14490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Rectangle 12"/>
          <p:cNvSpPr>
            <a:spLocks noChangeArrowheads="1"/>
          </p:cNvSpPr>
          <p:nvPr/>
        </p:nvSpPr>
        <p:spPr bwMode="auto">
          <a:xfrm>
            <a:off x="6989460" y="5043473"/>
            <a:ext cx="1079500" cy="873217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ctr" anchorCtr="0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Data Analysis.</a:t>
            </a:r>
          </a:p>
        </p:txBody>
      </p:sp>
      <p:sp>
        <p:nvSpPr>
          <p:cNvPr id="127" name="Rectangle 12"/>
          <p:cNvSpPr>
            <a:spLocks noChangeArrowheads="1"/>
          </p:cNvSpPr>
          <p:nvPr/>
        </p:nvSpPr>
        <p:spPr bwMode="auto">
          <a:xfrm>
            <a:off x="6989460" y="4773601"/>
            <a:ext cx="539750" cy="284786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7526565" y="4773071"/>
            <a:ext cx="542395" cy="284616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129" name="Text Box 7"/>
          <p:cNvSpPr txBox="1">
            <a:spLocks noChangeArrowheads="1"/>
          </p:cNvSpPr>
          <p:nvPr/>
        </p:nvSpPr>
        <p:spPr bwMode="auto">
          <a:xfrm>
            <a:off x="4480217" y="4816467"/>
            <a:ext cx="1055688" cy="593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/>
              <a:t>2) User FPGA Converts to </a:t>
            </a:r>
            <a:r>
              <a:rPr lang="en-US" sz="1200" i="1" dirty="0" err="1"/>
              <a:t>NType</a:t>
            </a:r>
            <a:endParaRPr lang="en-US" sz="1200" i="1" dirty="0"/>
          </a:p>
        </p:txBody>
      </p:sp>
      <p:sp>
        <p:nvSpPr>
          <p:cNvPr id="130" name="Text Box 7"/>
          <p:cNvSpPr txBox="1">
            <a:spLocks noChangeArrowheads="1"/>
          </p:cNvSpPr>
          <p:nvPr/>
        </p:nvSpPr>
        <p:spPr bwMode="auto">
          <a:xfrm>
            <a:off x="8120119" y="5080305"/>
            <a:ext cx="1055688" cy="7593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/>
              <a:t>3) Analysis In IOC creates results as </a:t>
            </a:r>
            <a:r>
              <a:rPr lang="en-US" sz="1200" i="1" dirty="0" err="1"/>
              <a:t>NType</a:t>
            </a:r>
            <a:endParaRPr lang="en-US" sz="1200" i="1" dirty="0"/>
          </a:p>
        </p:txBody>
      </p:sp>
      <p:sp>
        <p:nvSpPr>
          <p:cNvPr id="131" name="Text Box 7"/>
          <p:cNvSpPr txBox="1">
            <a:spLocks noChangeArrowheads="1"/>
          </p:cNvSpPr>
          <p:nvPr/>
        </p:nvSpPr>
        <p:spPr bwMode="auto">
          <a:xfrm>
            <a:off x="3878623" y="3669850"/>
            <a:ext cx="1055688" cy="92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/>
              <a:t>4) Analysis In middle layer service creates results as </a:t>
            </a:r>
            <a:r>
              <a:rPr lang="en-US" sz="1200" i="1" dirty="0" err="1"/>
              <a:t>NType</a:t>
            </a:r>
            <a:endParaRPr lang="en-US" sz="1200" i="1" dirty="0"/>
          </a:p>
        </p:txBody>
      </p:sp>
      <p:sp>
        <p:nvSpPr>
          <p:cNvPr id="132" name="Text Box 7"/>
          <p:cNvSpPr txBox="1">
            <a:spLocks noChangeArrowheads="1"/>
          </p:cNvSpPr>
          <p:nvPr/>
        </p:nvSpPr>
        <p:spPr bwMode="auto">
          <a:xfrm>
            <a:off x="3636810" y="2079100"/>
            <a:ext cx="2606841" cy="260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/>
              <a:t>5) Connect V4 client to existing codes</a:t>
            </a:r>
          </a:p>
        </p:txBody>
      </p:sp>
      <p:sp>
        <p:nvSpPr>
          <p:cNvPr id="89" name="Line 48"/>
          <p:cNvSpPr>
            <a:spLocks noChangeShapeType="1"/>
          </p:cNvSpPr>
          <p:nvPr/>
        </p:nvSpPr>
        <p:spPr bwMode="auto">
          <a:xfrm>
            <a:off x="2015810" y="2315104"/>
            <a:ext cx="1587" cy="273050"/>
          </a:xfrm>
          <a:prstGeom prst="line">
            <a:avLst/>
          </a:prstGeom>
          <a:noFill/>
          <a:ln w="36703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Rectangle 14"/>
          <p:cNvSpPr>
            <a:spLocks noChangeArrowheads="1"/>
          </p:cNvSpPr>
          <p:nvPr/>
        </p:nvSpPr>
        <p:spPr bwMode="auto">
          <a:xfrm>
            <a:off x="1503156" y="2567505"/>
            <a:ext cx="1079500" cy="300038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101" name="Rectangle 15"/>
          <p:cNvSpPr>
            <a:spLocks noChangeArrowheads="1"/>
          </p:cNvSpPr>
          <p:nvPr/>
        </p:nvSpPr>
        <p:spPr bwMode="auto">
          <a:xfrm>
            <a:off x="1503156" y="2867543"/>
            <a:ext cx="1079500" cy="377825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00"/>
                </a:solidFill>
              </a:rPr>
              <a:t>FileStore</a:t>
            </a:r>
            <a:r>
              <a:rPr lang="en-US" sz="12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6" name="Rectangle 15"/>
          <p:cNvSpPr>
            <a:spLocks noChangeArrowheads="1"/>
          </p:cNvSpPr>
          <p:nvPr/>
        </p:nvSpPr>
        <p:spPr bwMode="auto">
          <a:xfrm>
            <a:off x="1506331" y="3242193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NFS</a:t>
            </a:r>
          </a:p>
        </p:txBody>
      </p:sp>
      <p:sp>
        <p:nvSpPr>
          <p:cNvPr id="117" name="Line 132"/>
          <p:cNvSpPr>
            <a:spLocks noChangeShapeType="1"/>
          </p:cNvSpPr>
          <p:nvPr/>
        </p:nvSpPr>
        <p:spPr bwMode="auto">
          <a:xfrm>
            <a:off x="2039731" y="3639068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AutoShape 133"/>
          <p:cNvSpPr>
            <a:spLocks noChangeArrowheads="1"/>
          </p:cNvSpPr>
          <p:nvPr/>
        </p:nvSpPr>
        <p:spPr bwMode="auto">
          <a:xfrm>
            <a:off x="1736518" y="3788293"/>
            <a:ext cx="592138" cy="728662"/>
          </a:xfrm>
          <a:prstGeom prst="can">
            <a:avLst>
              <a:gd name="adj" fmla="val 3076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Text Box 134"/>
          <p:cNvSpPr txBox="1">
            <a:spLocks noChangeArrowheads="1"/>
          </p:cNvSpPr>
          <p:nvPr/>
        </p:nvSpPr>
        <p:spPr bwMode="auto">
          <a:xfrm>
            <a:off x="1766208" y="3897080"/>
            <a:ext cx="6142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/>
              <a:t>Exp</a:t>
            </a:r>
            <a:r>
              <a:rPr lang="en-US" dirty="0"/>
              <a:t> Data</a:t>
            </a:r>
          </a:p>
        </p:txBody>
      </p:sp>
      <p:cxnSp>
        <p:nvCxnSpPr>
          <p:cNvPr id="4" name="Straight Connector 3"/>
          <p:cNvCxnSpPr>
            <a:endCxn id="116" idx="1"/>
          </p:cNvCxnSpPr>
          <p:nvPr/>
        </p:nvCxnSpPr>
        <p:spPr bwMode="auto">
          <a:xfrm>
            <a:off x="1258888" y="3443805"/>
            <a:ext cx="247443" cy="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2504" name="Rectangle 13"/>
          <p:cNvSpPr>
            <a:spLocks noChangeArrowheads="1"/>
          </p:cNvSpPr>
          <p:nvPr/>
        </p:nvSpPr>
        <p:spPr bwMode="auto">
          <a:xfrm>
            <a:off x="1281569" y="2324100"/>
            <a:ext cx="7356475" cy="42863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789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dirty="0"/>
              <a:t>EPICS 7 Ready in September 2017 Release</a:t>
            </a:r>
          </a:p>
        </p:txBody>
      </p:sp>
      <p:sp>
        <p:nvSpPr>
          <p:cNvPr id="2264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061244"/>
            <a:ext cx="8629650" cy="47355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dirty="0"/>
              <a:t>Demonstrate Scalars, Vectors and </a:t>
            </a:r>
            <a:r>
              <a:rPr lang="en-US" dirty="0" err="1"/>
              <a:t>NDArrays</a:t>
            </a:r>
            <a:r>
              <a:rPr lang="en-US" dirty="0"/>
              <a:t> from V3 IOC over </a:t>
            </a:r>
            <a:r>
              <a:rPr lang="en-US" dirty="0" err="1"/>
              <a:t>pvAccess</a:t>
            </a:r>
            <a:r>
              <a:rPr lang="en-US" dirty="0"/>
              <a:t> using </a:t>
            </a:r>
            <a:r>
              <a:rPr lang="en-US" dirty="0" err="1"/>
              <a:t>NTypes</a:t>
            </a:r>
            <a:r>
              <a:rPr lang="en-US" dirty="0"/>
              <a:t> reliably in a DCS.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Demonstrate python, Java, C++, display, archive and alarm clients connection to V3 IOC using </a:t>
            </a:r>
            <a:r>
              <a:rPr lang="en-US" dirty="0" err="1"/>
              <a:t>pvAccess</a:t>
            </a:r>
            <a:r>
              <a:rPr lang="en-US" dirty="0"/>
              <a:t> and </a:t>
            </a:r>
            <a:r>
              <a:rPr lang="en-US" dirty="0" err="1"/>
              <a:t>NTypes</a:t>
            </a:r>
            <a:r>
              <a:rPr lang="en-US" dirty="0"/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Demonstrate services other than IOC: Channel Finder, Archive, Save/Retrieve (MASAR), Alarm, Gateway, Data Set Index (metadata Service).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With coordination and support, this could be complete, tested and ready for release in 12 months.</a:t>
            </a:r>
          </a:p>
        </p:txBody>
      </p:sp>
      <p:pic>
        <p:nvPicPr>
          <p:cNvPr id="226406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6406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6406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8050" y="3495675"/>
            <a:ext cx="12700" cy="16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6407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64442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dirty="0"/>
              <a:t>Council to Support EPICS Developers</a:t>
            </a:r>
          </a:p>
        </p:txBody>
      </p:sp>
      <p:sp>
        <p:nvSpPr>
          <p:cNvPr id="2264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061244"/>
            <a:ext cx="8629650" cy="47355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dirty="0"/>
              <a:t>A meeting was held to explore ways to support the EPICS developers.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A council is formed of those that provide the resources (money and manpower), to support the developers.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A commitment of resources (1 FTE at a minimum) is required for a seat on the council.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Membership is open to all facilities in our community that are able to commit resources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/>
              <a:t>The Council will champion our work in their institutions by explaining how stated goals from an open source community, provide the foundation of their facility.</a:t>
            </a:r>
          </a:p>
          <a:p>
            <a:pPr eaLnBrk="1" hangingPunct="1">
              <a:lnSpc>
                <a:spcPct val="100000"/>
              </a:lnSpc>
            </a:pPr>
            <a:endParaRPr lang="en-US" dirty="0"/>
          </a:p>
        </p:txBody>
      </p:sp>
      <p:pic>
        <p:nvPicPr>
          <p:cNvPr id="226406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6406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6406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8050" y="3495675"/>
            <a:ext cx="12700" cy="16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6407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286293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Conclusions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225" y="1046163"/>
            <a:ext cx="8629650" cy="49403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3200" dirty="0" err="1"/>
              <a:t>NTypes</a:t>
            </a:r>
            <a:r>
              <a:rPr lang="en-US" sz="3200" dirty="0"/>
              <a:t> and </a:t>
            </a:r>
            <a:r>
              <a:rPr lang="en-US" sz="3200" dirty="0" err="1"/>
              <a:t>pvAccess</a:t>
            </a:r>
            <a:r>
              <a:rPr lang="en-US" sz="3200" dirty="0"/>
              <a:t> enhance V3 to Provide that Support in EPICS 7 (0100 </a:t>
            </a:r>
            <a:r>
              <a:rPr lang="en-US" sz="3200" dirty="0" err="1"/>
              <a:t>xor</a:t>
            </a:r>
            <a:r>
              <a:rPr lang="en-US" sz="3200"/>
              <a:t> 0011</a:t>
            </a:r>
            <a:r>
              <a:rPr lang="en-US" sz="3200" dirty="0"/>
              <a:t>)</a:t>
            </a:r>
          </a:p>
          <a:p>
            <a:pPr lvl="1" eaLnBrk="1" hangingPunct="1">
              <a:lnSpc>
                <a:spcPct val="80000"/>
              </a:lnSpc>
            </a:pPr>
            <a:endParaRPr lang="en-US" sz="3200" dirty="0"/>
          </a:p>
          <a:p>
            <a:pPr lvl="1" eaLnBrk="1" hangingPunct="1">
              <a:lnSpc>
                <a:spcPct val="80000"/>
              </a:lnSpc>
            </a:pPr>
            <a:r>
              <a:rPr lang="en-US" dirty="0" err="1"/>
              <a:t>pvAccess</a:t>
            </a:r>
            <a:r>
              <a:rPr lang="en-US" dirty="0"/>
              <a:t> and </a:t>
            </a:r>
            <a:r>
              <a:rPr lang="en-US" dirty="0" err="1"/>
              <a:t>NTypes</a:t>
            </a:r>
            <a:r>
              <a:rPr lang="en-US" dirty="0"/>
              <a:t> are in use now at EPICS sites as a supplement to Channel Access (data transport for DAQ systems and service layer developments).</a:t>
            </a:r>
          </a:p>
          <a:p>
            <a:pPr lvl="1" eaLnBrk="1" hangingPunct="1">
              <a:lnSpc>
                <a:spcPct val="80000"/>
              </a:lnSpc>
            </a:pPr>
            <a:endParaRPr lang="en-US" sz="3200" dirty="0"/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EPICS V4 is working at developer sites including: NSLS II, FRIB, FHI, LCLSII, and SNS. </a:t>
            </a:r>
          </a:p>
          <a:p>
            <a:pPr lvl="1" eaLnBrk="1" hangingPunct="1">
              <a:lnSpc>
                <a:spcPct val="80000"/>
              </a:lnSpc>
            </a:pPr>
            <a:endParaRPr lang="en-US" sz="3200" dirty="0"/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Sept 2017 EPICS 7 release will run with </a:t>
            </a:r>
            <a:r>
              <a:rPr lang="en-US" sz="3200" dirty="0" err="1"/>
              <a:t>pvAccess</a:t>
            </a:r>
            <a:r>
              <a:rPr lang="en-US" sz="3200" dirty="0"/>
              <a:t> as the primary protocol and standard middle layer services.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8050" y="3495675"/>
            <a:ext cx="12700" cy="16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825" y="3341688"/>
            <a:ext cx="79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1_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0099"/>
      </a:accent1>
      <a:accent2>
        <a:srgbClr val="00AFA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9E"/>
      </a:accent6>
      <a:hlink>
        <a:srgbClr val="FFCC66"/>
      </a:hlink>
      <a:folHlink>
        <a:srgbClr val="FF0000"/>
      </a:folHlink>
    </a:clrScheme>
    <a:fontScheme name="1_Blank">
      <a:majorFont>
        <a:latin typeface="Arial Narrow"/>
        <a:ea typeface="Osaka"/>
        <a:cs typeface=""/>
      </a:majorFont>
      <a:minorFont>
        <a:latin typeface="Arial Narrow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135000"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135000"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Osaka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45500</TotalTime>
  <Words>780</Words>
  <Application>Microsoft Office PowerPoint</Application>
  <PresentationFormat>On-screen Show (4:3)</PresentationFormat>
  <Paragraphs>185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Osaka</vt:lpstr>
      <vt:lpstr>Times New Roman</vt:lpstr>
      <vt:lpstr>1_Blank</vt:lpstr>
      <vt:lpstr>Document</vt:lpstr>
      <vt:lpstr>Photo Editor Photo</vt:lpstr>
      <vt:lpstr>EPICS V3 / V4 – Into EPICS 7</vt:lpstr>
      <vt:lpstr>Outline</vt:lpstr>
      <vt:lpstr>EPICS V3 Supports Instrumentation</vt:lpstr>
      <vt:lpstr>EPICS 4 Extends V3 what’s in a name?</vt:lpstr>
      <vt:lpstr>EPICS 4 Enables Middle Layer Services and appropriate vector support in the IOC</vt:lpstr>
      <vt:lpstr>Services Support Data Acquisition</vt:lpstr>
      <vt:lpstr>EPICS 7 Ready in September 2017 Release</vt:lpstr>
      <vt:lpstr>Council to Support EPICS Developers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dalesio</dc:creator>
  <cp:lastModifiedBy>bob.dalesiogmail.com</cp:lastModifiedBy>
  <cp:revision>882</cp:revision>
  <cp:lastPrinted>2001-06-19T16:13:41Z</cp:lastPrinted>
  <dcterms:modified xsi:type="dcterms:W3CDTF">2016-09-21T13:02:48Z</dcterms:modified>
</cp:coreProperties>
</file>