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3" r:id="rId2"/>
    <p:sldMasterId id="2147483686" r:id="rId3"/>
  </p:sldMasterIdLst>
  <p:notesMasterIdLst>
    <p:notesMasterId r:id="rId20"/>
  </p:notesMasterIdLst>
  <p:handoutMasterIdLst>
    <p:handoutMasterId r:id="rId21"/>
  </p:handoutMasterIdLst>
  <p:sldIdLst>
    <p:sldId id="256" r:id="rId4"/>
    <p:sldId id="257" r:id="rId5"/>
    <p:sldId id="267" r:id="rId6"/>
    <p:sldId id="258" r:id="rId7"/>
    <p:sldId id="263" r:id="rId8"/>
    <p:sldId id="264" r:id="rId9"/>
    <p:sldId id="265" r:id="rId10"/>
    <p:sldId id="279" r:id="rId11"/>
    <p:sldId id="272" r:id="rId12"/>
    <p:sldId id="268" r:id="rId13"/>
    <p:sldId id="271" r:id="rId14"/>
    <p:sldId id="275" r:id="rId15"/>
    <p:sldId id="276" r:id="rId16"/>
    <p:sldId id="277" r:id="rId17"/>
    <p:sldId id="274" r:id="rId18"/>
    <p:sldId id="280" r:id="rId19"/>
  </p:sldIdLst>
  <p:sldSz cx="9144000" cy="6858000" type="screen4x3"/>
  <p:notesSz cx="666908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4029" autoAdjust="0"/>
  </p:normalViewPr>
  <p:slideViewPr>
    <p:cSldViewPr>
      <p:cViewPr varScale="1">
        <p:scale>
          <a:sx n="77" d="100"/>
          <a:sy n="77" d="100"/>
        </p:scale>
        <p:origin x="-17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4B844F-C918-49EB-8287-2CE00BF39BAA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9BAE71-4401-4E2F-BDC6-663C82D8DB5C}">
      <dgm:prSet phldrT="[Text]"/>
      <dgm:spPr/>
      <dgm:t>
        <a:bodyPr/>
        <a:lstStyle/>
        <a:p>
          <a:r>
            <a:rPr lang="en-GB" dirty="0" smtClean="0"/>
            <a:t>Robot loads 75um </a:t>
          </a:r>
          <a:r>
            <a:rPr lang="en-GB" dirty="0" err="1" smtClean="0"/>
            <a:t>Mitegen</a:t>
          </a:r>
          <a:r>
            <a:rPr lang="en-GB" dirty="0" smtClean="0"/>
            <a:t> loop </a:t>
          </a:r>
          <a:endParaRPr lang="en-GB" dirty="0"/>
        </a:p>
      </dgm:t>
    </dgm:pt>
    <dgm:pt modelId="{B61DE9F0-335E-4CE3-89F9-ABF75CE07096}" type="parTrans" cxnId="{0FDD545D-A7D0-4712-9B14-1D53533B3B6E}">
      <dgm:prSet/>
      <dgm:spPr/>
      <dgm:t>
        <a:bodyPr/>
        <a:lstStyle/>
        <a:p>
          <a:endParaRPr lang="en-GB"/>
        </a:p>
      </dgm:t>
    </dgm:pt>
    <dgm:pt modelId="{D827E482-FF8A-483F-9AAA-AF6DE64265A1}" type="sibTrans" cxnId="{0FDD545D-A7D0-4712-9B14-1D53533B3B6E}">
      <dgm:prSet/>
      <dgm:spPr/>
      <dgm:t>
        <a:bodyPr/>
        <a:lstStyle/>
        <a:p>
          <a:endParaRPr lang="en-GB"/>
        </a:p>
      </dgm:t>
    </dgm:pt>
    <dgm:pt modelId="{07E5E0FD-D06E-4656-B1E9-24293F904BF1}">
      <dgm:prSet phldrT="[Text]"/>
      <dgm:spPr/>
      <dgm:t>
        <a:bodyPr/>
        <a:lstStyle/>
        <a:p>
          <a:r>
            <a:rPr lang="en-GB" dirty="0" err="1" smtClean="0"/>
            <a:t>Autocentring</a:t>
          </a:r>
          <a:r>
            <a:rPr lang="en-GB" dirty="0" smtClean="0"/>
            <a:t>  brings loop face-on</a:t>
          </a:r>
          <a:endParaRPr lang="en-GB" dirty="0"/>
        </a:p>
      </dgm:t>
    </dgm:pt>
    <dgm:pt modelId="{4B6C989D-6BE1-474D-A666-0C76CD0D8DA6}" type="parTrans" cxnId="{64FFA13E-A236-4EF1-96DB-D99FA52FD997}">
      <dgm:prSet/>
      <dgm:spPr/>
      <dgm:t>
        <a:bodyPr/>
        <a:lstStyle/>
        <a:p>
          <a:endParaRPr lang="en-GB"/>
        </a:p>
      </dgm:t>
    </dgm:pt>
    <dgm:pt modelId="{922B83F4-AD6A-4DE3-AF82-247F81581181}" type="sibTrans" cxnId="{64FFA13E-A236-4EF1-96DB-D99FA52FD997}">
      <dgm:prSet/>
      <dgm:spPr/>
      <dgm:t>
        <a:bodyPr/>
        <a:lstStyle/>
        <a:p>
          <a:endParaRPr lang="en-GB"/>
        </a:p>
      </dgm:t>
    </dgm:pt>
    <dgm:pt modelId="{C0352595-AF85-44EE-BE9B-4EEEAC7EEF07}">
      <dgm:prSet phldrT="[Text]"/>
      <dgm:spPr/>
      <dgm:t>
        <a:bodyPr/>
        <a:lstStyle/>
        <a:p>
          <a:r>
            <a:rPr lang="en-GB" dirty="0" smtClean="0"/>
            <a:t>Zoom 2: Alignment at omega and omega +180 using </a:t>
          </a:r>
          <a:r>
            <a:rPr lang="en-GB" dirty="0" err="1" smtClean="0"/>
            <a:t>findCircle</a:t>
          </a:r>
          <a:r>
            <a:rPr lang="en-GB" dirty="0" smtClean="0"/>
            <a:t> and 1</a:t>
          </a:r>
          <a:r>
            <a:rPr lang="en-GB" baseline="30000" dirty="0" smtClean="0"/>
            <a:t>st</a:t>
          </a:r>
          <a:r>
            <a:rPr lang="en-GB" dirty="0" smtClean="0"/>
            <a:t> round of rotation axis alignment</a:t>
          </a:r>
          <a:endParaRPr lang="en-GB" dirty="0"/>
        </a:p>
      </dgm:t>
    </dgm:pt>
    <dgm:pt modelId="{1BCD9B9F-6DBB-4458-8BA9-9ACF2F03754E}" type="parTrans" cxnId="{59789BBC-7715-421E-BB2F-D176D70628B7}">
      <dgm:prSet/>
      <dgm:spPr/>
      <dgm:t>
        <a:bodyPr/>
        <a:lstStyle/>
        <a:p>
          <a:endParaRPr lang="en-GB"/>
        </a:p>
      </dgm:t>
    </dgm:pt>
    <dgm:pt modelId="{9CBFF1CB-0FA2-4512-B89D-051865A4C494}" type="sibTrans" cxnId="{59789BBC-7715-421E-BB2F-D176D70628B7}">
      <dgm:prSet/>
      <dgm:spPr/>
      <dgm:t>
        <a:bodyPr/>
        <a:lstStyle/>
        <a:p>
          <a:endParaRPr lang="en-GB"/>
        </a:p>
      </dgm:t>
    </dgm:pt>
    <dgm:pt modelId="{5F72DFCA-700F-491C-B93E-7E4B6FC3EACB}">
      <dgm:prSet phldrT="[Text]"/>
      <dgm:spPr/>
      <dgm:t>
        <a:bodyPr/>
        <a:lstStyle/>
        <a:p>
          <a:r>
            <a:rPr lang="en-GB" dirty="0" smtClean="0"/>
            <a:t>Zoom 10: Optimisation of the alignment until it converges to less than 4 pixels (1um)</a:t>
          </a:r>
          <a:endParaRPr lang="en-GB" dirty="0"/>
        </a:p>
      </dgm:t>
    </dgm:pt>
    <dgm:pt modelId="{8E230D08-325A-4FC3-AA78-3AB5C7EB8708}" type="parTrans" cxnId="{45558A01-5809-40E0-AA79-A3D6435593A5}">
      <dgm:prSet/>
      <dgm:spPr/>
      <dgm:t>
        <a:bodyPr/>
        <a:lstStyle/>
        <a:p>
          <a:endParaRPr lang="en-GB"/>
        </a:p>
      </dgm:t>
    </dgm:pt>
    <dgm:pt modelId="{2F5DEA8B-A137-48AE-BF2C-E8300008F78E}" type="sibTrans" cxnId="{45558A01-5809-40E0-AA79-A3D6435593A5}">
      <dgm:prSet/>
      <dgm:spPr/>
      <dgm:t>
        <a:bodyPr/>
        <a:lstStyle/>
        <a:p>
          <a:endParaRPr lang="en-GB"/>
        </a:p>
      </dgm:t>
    </dgm:pt>
    <dgm:pt modelId="{31F311F7-822A-4DD9-A144-93C33147A1EB}" type="pres">
      <dgm:prSet presAssocID="{A14B844F-C918-49EB-8287-2CE00BF39BA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719A802-F485-4AF7-98FF-08FDC9DD164D}" type="pres">
      <dgm:prSet presAssocID="{AE9BAE71-4401-4E2F-BDC6-663C82D8DB5C}" presName="node" presStyleLbl="node1" presStyleIdx="0" presStyleCnt="4" custScaleX="45116" custScaleY="51955" custLinFactNeighborX="-2368" custLinFactNeighborY="455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FE5D1F-992F-4609-9CDC-CE711F40297B}" type="pres">
      <dgm:prSet presAssocID="{D827E482-FF8A-483F-9AAA-AF6DE64265A1}" presName="sibTrans" presStyleLbl="sibTrans2D1" presStyleIdx="0" presStyleCnt="3"/>
      <dgm:spPr/>
      <dgm:t>
        <a:bodyPr/>
        <a:lstStyle/>
        <a:p>
          <a:endParaRPr lang="en-GB"/>
        </a:p>
      </dgm:t>
    </dgm:pt>
    <dgm:pt modelId="{80B1D901-C82C-471F-A4B7-60B795193504}" type="pres">
      <dgm:prSet presAssocID="{D827E482-FF8A-483F-9AAA-AF6DE64265A1}" presName="connectorText" presStyleLbl="sibTrans2D1" presStyleIdx="0" presStyleCnt="3"/>
      <dgm:spPr/>
      <dgm:t>
        <a:bodyPr/>
        <a:lstStyle/>
        <a:p>
          <a:endParaRPr lang="en-GB"/>
        </a:p>
      </dgm:t>
    </dgm:pt>
    <dgm:pt modelId="{AC1F8751-78BF-4F19-84E7-5E6B7FE2249D}" type="pres">
      <dgm:prSet presAssocID="{07E5E0FD-D06E-4656-B1E9-24293F904BF1}" presName="node" presStyleLbl="node1" presStyleIdx="1" presStyleCnt="4" custScaleX="49182" custScaleY="53142" custLinFactNeighborX="-31469" custLinFactNeighborY="393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44A90C-7602-499A-8905-0ABEAB838FDF}" type="pres">
      <dgm:prSet presAssocID="{922B83F4-AD6A-4DE3-AF82-247F81581181}" presName="sibTrans" presStyleLbl="sibTrans2D1" presStyleIdx="1" presStyleCnt="3"/>
      <dgm:spPr/>
      <dgm:t>
        <a:bodyPr/>
        <a:lstStyle/>
        <a:p>
          <a:endParaRPr lang="en-GB"/>
        </a:p>
      </dgm:t>
    </dgm:pt>
    <dgm:pt modelId="{B51C3E84-3FBA-40EB-8234-FCF53AD65998}" type="pres">
      <dgm:prSet presAssocID="{922B83F4-AD6A-4DE3-AF82-247F81581181}" presName="connectorText" presStyleLbl="sibTrans2D1" presStyleIdx="1" presStyleCnt="3"/>
      <dgm:spPr/>
      <dgm:t>
        <a:bodyPr/>
        <a:lstStyle/>
        <a:p>
          <a:endParaRPr lang="en-GB"/>
        </a:p>
      </dgm:t>
    </dgm:pt>
    <dgm:pt modelId="{308610FC-4971-4507-A875-3C03B185D50D}" type="pres">
      <dgm:prSet presAssocID="{C0352595-AF85-44EE-BE9B-4EEEAC7EEF07}" presName="node" presStyleLbl="node1" presStyleIdx="2" presStyleCnt="4" custScaleX="51061" custScaleY="50143" custLinFactNeighborX="-60912" custLinFactNeighborY="483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1BF9100-8130-4A8E-AA00-DF54D9132334}" type="pres">
      <dgm:prSet presAssocID="{9CBFF1CB-0FA2-4512-B89D-051865A4C494}" presName="sibTrans" presStyleLbl="sibTrans2D1" presStyleIdx="2" presStyleCnt="3" custLinFactNeighborX="-6288"/>
      <dgm:spPr/>
      <dgm:t>
        <a:bodyPr/>
        <a:lstStyle/>
        <a:p>
          <a:endParaRPr lang="en-GB"/>
        </a:p>
      </dgm:t>
    </dgm:pt>
    <dgm:pt modelId="{C200F0FF-C0FA-41FD-AF39-34297D02115E}" type="pres">
      <dgm:prSet presAssocID="{9CBFF1CB-0FA2-4512-B89D-051865A4C494}" presName="connectorText" presStyleLbl="sibTrans2D1" presStyleIdx="2" presStyleCnt="3"/>
      <dgm:spPr/>
      <dgm:t>
        <a:bodyPr/>
        <a:lstStyle/>
        <a:p>
          <a:endParaRPr lang="en-GB"/>
        </a:p>
      </dgm:t>
    </dgm:pt>
    <dgm:pt modelId="{0AC57D96-3963-40B6-A66C-AF310C0AC5EC}" type="pres">
      <dgm:prSet presAssocID="{5F72DFCA-700F-491C-B93E-7E4B6FC3EACB}" presName="node" presStyleLbl="node1" presStyleIdx="3" presStyleCnt="4" custScaleX="47820" custScaleY="49683" custLinFactY="-15019" custLinFactNeighborX="-2194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0FDD545D-A7D0-4712-9B14-1D53533B3B6E}" srcId="{A14B844F-C918-49EB-8287-2CE00BF39BAA}" destId="{AE9BAE71-4401-4E2F-BDC6-663C82D8DB5C}" srcOrd="0" destOrd="0" parTransId="{B61DE9F0-335E-4CE3-89F9-ABF75CE07096}" sibTransId="{D827E482-FF8A-483F-9AAA-AF6DE64265A1}"/>
    <dgm:cxn modelId="{64FFA13E-A236-4EF1-96DB-D99FA52FD997}" srcId="{A14B844F-C918-49EB-8287-2CE00BF39BAA}" destId="{07E5E0FD-D06E-4656-B1E9-24293F904BF1}" srcOrd="1" destOrd="0" parTransId="{4B6C989D-6BE1-474D-A666-0C76CD0D8DA6}" sibTransId="{922B83F4-AD6A-4DE3-AF82-247F81581181}"/>
    <dgm:cxn modelId="{C8F28279-7C4A-4022-877F-46E4E93ED868}" type="presOf" srcId="{C0352595-AF85-44EE-BE9B-4EEEAC7EEF07}" destId="{308610FC-4971-4507-A875-3C03B185D50D}" srcOrd="0" destOrd="0" presId="urn:microsoft.com/office/officeart/2005/8/layout/process5"/>
    <dgm:cxn modelId="{8EC1454C-CDBB-40F5-AD1D-823F349096B1}" type="presOf" srcId="{A14B844F-C918-49EB-8287-2CE00BF39BAA}" destId="{31F311F7-822A-4DD9-A144-93C33147A1EB}" srcOrd="0" destOrd="0" presId="urn:microsoft.com/office/officeart/2005/8/layout/process5"/>
    <dgm:cxn modelId="{FF20BB96-34F8-4121-9D20-A3DEAE0F96F9}" type="presOf" srcId="{922B83F4-AD6A-4DE3-AF82-247F81581181}" destId="{B51C3E84-3FBA-40EB-8234-FCF53AD65998}" srcOrd="1" destOrd="0" presId="urn:microsoft.com/office/officeart/2005/8/layout/process5"/>
    <dgm:cxn modelId="{7E32D4D9-566F-4237-A26F-D9D738C11B0F}" type="presOf" srcId="{9CBFF1CB-0FA2-4512-B89D-051865A4C494}" destId="{C200F0FF-C0FA-41FD-AF39-34297D02115E}" srcOrd="1" destOrd="0" presId="urn:microsoft.com/office/officeart/2005/8/layout/process5"/>
    <dgm:cxn modelId="{CF809580-F705-412E-9F84-AB0020681D98}" type="presOf" srcId="{07E5E0FD-D06E-4656-B1E9-24293F904BF1}" destId="{AC1F8751-78BF-4F19-84E7-5E6B7FE2249D}" srcOrd="0" destOrd="0" presId="urn:microsoft.com/office/officeart/2005/8/layout/process5"/>
    <dgm:cxn modelId="{E53BFAB7-ED95-4D98-BD07-98FE8C0CEF97}" type="presOf" srcId="{AE9BAE71-4401-4E2F-BDC6-663C82D8DB5C}" destId="{2719A802-F485-4AF7-98FF-08FDC9DD164D}" srcOrd="0" destOrd="0" presId="urn:microsoft.com/office/officeart/2005/8/layout/process5"/>
    <dgm:cxn modelId="{3E87BC0B-39FB-4FB8-BE09-C39A3ECC83F4}" type="presOf" srcId="{922B83F4-AD6A-4DE3-AF82-247F81581181}" destId="{B044A90C-7602-499A-8905-0ABEAB838FDF}" srcOrd="0" destOrd="0" presId="urn:microsoft.com/office/officeart/2005/8/layout/process5"/>
    <dgm:cxn modelId="{2636FE14-E02E-49C8-85AD-8B3C59583F8F}" type="presOf" srcId="{5F72DFCA-700F-491C-B93E-7E4B6FC3EACB}" destId="{0AC57D96-3963-40B6-A66C-AF310C0AC5EC}" srcOrd="0" destOrd="0" presId="urn:microsoft.com/office/officeart/2005/8/layout/process5"/>
    <dgm:cxn modelId="{45558A01-5809-40E0-AA79-A3D6435593A5}" srcId="{A14B844F-C918-49EB-8287-2CE00BF39BAA}" destId="{5F72DFCA-700F-491C-B93E-7E4B6FC3EACB}" srcOrd="3" destOrd="0" parTransId="{8E230D08-325A-4FC3-AA78-3AB5C7EB8708}" sibTransId="{2F5DEA8B-A137-48AE-BF2C-E8300008F78E}"/>
    <dgm:cxn modelId="{59789BBC-7715-421E-BB2F-D176D70628B7}" srcId="{A14B844F-C918-49EB-8287-2CE00BF39BAA}" destId="{C0352595-AF85-44EE-BE9B-4EEEAC7EEF07}" srcOrd="2" destOrd="0" parTransId="{1BCD9B9F-6DBB-4458-8BA9-9ACF2F03754E}" sibTransId="{9CBFF1CB-0FA2-4512-B89D-051865A4C494}"/>
    <dgm:cxn modelId="{95DCA097-BB91-4835-9B0B-5CDB142615EE}" type="presOf" srcId="{9CBFF1CB-0FA2-4512-B89D-051865A4C494}" destId="{B1BF9100-8130-4A8E-AA00-DF54D9132334}" srcOrd="0" destOrd="0" presId="urn:microsoft.com/office/officeart/2005/8/layout/process5"/>
    <dgm:cxn modelId="{15088910-7A63-45EF-9CDC-FAA2CC09428C}" type="presOf" srcId="{D827E482-FF8A-483F-9AAA-AF6DE64265A1}" destId="{1FFE5D1F-992F-4609-9CDC-CE711F40297B}" srcOrd="0" destOrd="0" presId="urn:microsoft.com/office/officeart/2005/8/layout/process5"/>
    <dgm:cxn modelId="{3CFEFD89-F16B-4699-907B-2D2C4B049AAD}" type="presOf" srcId="{D827E482-FF8A-483F-9AAA-AF6DE64265A1}" destId="{80B1D901-C82C-471F-A4B7-60B795193504}" srcOrd="1" destOrd="0" presId="urn:microsoft.com/office/officeart/2005/8/layout/process5"/>
    <dgm:cxn modelId="{995C6148-5C42-4058-81A5-FBDD7CF8B82C}" type="presParOf" srcId="{31F311F7-822A-4DD9-A144-93C33147A1EB}" destId="{2719A802-F485-4AF7-98FF-08FDC9DD164D}" srcOrd="0" destOrd="0" presId="urn:microsoft.com/office/officeart/2005/8/layout/process5"/>
    <dgm:cxn modelId="{C8355F68-10AE-47F3-A7CC-39F571241348}" type="presParOf" srcId="{31F311F7-822A-4DD9-A144-93C33147A1EB}" destId="{1FFE5D1F-992F-4609-9CDC-CE711F40297B}" srcOrd="1" destOrd="0" presId="urn:microsoft.com/office/officeart/2005/8/layout/process5"/>
    <dgm:cxn modelId="{5B7182D6-1CFE-4EE8-9F83-D49A5EF4D536}" type="presParOf" srcId="{1FFE5D1F-992F-4609-9CDC-CE711F40297B}" destId="{80B1D901-C82C-471F-A4B7-60B795193504}" srcOrd="0" destOrd="0" presId="urn:microsoft.com/office/officeart/2005/8/layout/process5"/>
    <dgm:cxn modelId="{9888376E-FE3B-4228-A552-4884F0D660C6}" type="presParOf" srcId="{31F311F7-822A-4DD9-A144-93C33147A1EB}" destId="{AC1F8751-78BF-4F19-84E7-5E6B7FE2249D}" srcOrd="2" destOrd="0" presId="urn:microsoft.com/office/officeart/2005/8/layout/process5"/>
    <dgm:cxn modelId="{5764E29E-3301-41A1-B194-F6C090634D63}" type="presParOf" srcId="{31F311F7-822A-4DD9-A144-93C33147A1EB}" destId="{B044A90C-7602-499A-8905-0ABEAB838FDF}" srcOrd="3" destOrd="0" presId="urn:microsoft.com/office/officeart/2005/8/layout/process5"/>
    <dgm:cxn modelId="{855BF8EA-81B0-4AFF-83E1-2CC513374193}" type="presParOf" srcId="{B044A90C-7602-499A-8905-0ABEAB838FDF}" destId="{B51C3E84-3FBA-40EB-8234-FCF53AD65998}" srcOrd="0" destOrd="0" presId="urn:microsoft.com/office/officeart/2005/8/layout/process5"/>
    <dgm:cxn modelId="{4274ABCC-A082-456A-8649-BC8B9FF85016}" type="presParOf" srcId="{31F311F7-822A-4DD9-A144-93C33147A1EB}" destId="{308610FC-4971-4507-A875-3C03B185D50D}" srcOrd="4" destOrd="0" presId="urn:microsoft.com/office/officeart/2005/8/layout/process5"/>
    <dgm:cxn modelId="{E36D2F8C-A816-4851-A4A2-76167E9294EB}" type="presParOf" srcId="{31F311F7-822A-4DD9-A144-93C33147A1EB}" destId="{B1BF9100-8130-4A8E-AA00-DF54D9132334}" srcOrd="5" destOrd="0" presId="urn:microsoft.com/office/officeart/2005/8/layout/process5"/>
    <dgm:cxn modelId="{018A0DDE-1B3C-4E06-9CC8-7A4C92848311}" type="presParOf" srcId="{B1BF9100-8130-4A8E-AA00-DF54D9132334}" destId="{C200F0FF-C0FA-41FD-AF39-34297D02115E}" srcOrd="0" destOrd="0" presId="urn:microsoft.com/office/officeart/2005/8/layout/process5"/>
    <dgm:cxn modelId="{F101CAA7-43B1-4599-9203-C69673F403EB}" type="presParOf" srcId="{31F311F7-822A-4DD9-A144-93C33147A1EB}" destId="{0AC57D96-3963-40B6-A66C-AF310C0AC5EC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19A802-F485-4AF7-98FF-08FDC9DD164D}">
      <dsp:nvSpPr>
        <dsp:cNvPr id="0" name=""/>
        <dsp:cNvSpPr/>
      </dsp:nvSpPr>
      <dsp:spPr>
        <a:xfrm>
          <a:off x="371670" y="122917"/>
          <a:ext cx="1788552" cy="12358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Robot loads 75um </a:t>
          </a:r>
          <a:r>
            <a:rPr lang="en-GB" sz="1400" kern="1200" dirty="0" err="1" smtClean="0"/>
            <a:t>Mitegen</a:t>
          </a:r>
          <a:r>
            <a:rPr lang="en-GB" sz="1400" kern="1200" dirty="0" smtClean="0"/>
            <a:t> loop </a:t>
          </a:r>
          <a:endParaRPr lang="en-GB" sz="1400" kern="1200" dirty="0"/>
        </a:p>
      </dsp:txBody>
      <dsp:txXfrm>
        <a:off x="407865" y="159112"/>
        <a:ext cx="1716162" cy="1163414"/>
      </dsp:txXfrm>
    </dsp:sp>
    <dsp:sp modelId="{1FFE5D1F-992F-4609-9CDC-CE711F40297B}">
      <dsp:nvSpPr>
        <dsp:cNvPr id="0" name=""/>
        <dsp:cNvSpPr/>
      </dsp:nvSpPr>
      <dsp:spPr>
        <a:xfrm rot="21578005">
          <a:off x="2255277" y="242178"/>
          <a:ext cx="229003" cy="983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2255278" y="439029"/>
        <a:ext cx="160302" cy="589895"/>
      </dsp:txXfrm>
    </dsp:sp>
    <dsp:sp modelId="{AC1F8751-78BF-4F19-84E7-5E6B7FE2249D}">
      <dsp:nvSpPr>
        <dsp:cNvPr id="0" name=""/>
        <dsp:cNvSpPr/>
      </dsp:nvSpPr>
      <dsp:spPr>
        <a:xfrm>
          <a:off x="2592297" y="94076"/>
          <a:ext cx="1949743" cy="12640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err="1" smtClean="0"/>
            <a:t>Autocentring</a:t>
          </a:r>
          <a:r>
            <a:rPr lang="en-GB" sz="1400" kern="1200" dirty="0" smtClean="0"/>
            <a:t>  brings loop face-on</a:t>
          </a:r>
          <a:endParaRPr lang="en-GB" sz="1400" kern="1200" dirty="0"/>
        </a:p>
      </dsp:txBody>
      <dsp:txXfrm>
        <a:off x="2629319" y="131098"/>
        <a:ext cx="1875699" cy="1189994"/>
      </dsp:txXfrm>
    </dsp:sp>
    <dsp:sp modelId="{B044A90C-7602-499A-8905-0ABEAB838FDF}">
      <dsp:nvSpPr>
        <dsp:cNvPr id="0" name=""/>
        <dsp:cNvSpPr/>
      </dsp:nvSpPr>
      <dsp:spPr>
        <a:xfrm rot="30389">
          <a:off x="4634109" y="244929"/>
          <a:ext cx="221821" cy="983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4634110" y="441266"/>
        <a:ext cx="155275" cy="589895"/>
      </dsp:txXfrm>
    </dsp:sp>
    <dsp:sp modelId="{308610FC-4971-4507-A875-3C03B185D50D}">
      <dsp:nvSpPr>
        <dsp:cNvPr id="0" name=""/>
        <dsp:cNvSpPr/>
      </dsp:nvSpPr>
      <dsp:spPr>
        <a:xfrm>
          <a:off x="4960556" y="151008"/>
          <a:ext cx="2024233" cy="119270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Zoom 2: Alignment at omega and omega +180 using </a:t>
          </a:r>
          <a:r>
            <a:rPr lang="en-GB" sz="1400" kern="1200" dirty="0" err="1" smtClean="0"/>
            <a:t>findCircle</a:t>
          </a:r>
          <a:r>
            <a:rPr lang="en-GB" sz="1400" kern="1200" dirty="0" smtClean="0"/>
            <a:t> and 1</a:t>
          </a:r>
          <a:r>
            <a:rPr lang="en-GB" sz="1400" kern="1200" baseline="30000" dirty="0" smtClean="0"/>
            <a:t>st</a:t>
          </a:r>
          <a:r>
            <a:rPr lang="en-GB" sz="1400" kern="1200" dirty="0" smtClean="0"/>
            <a:t> round of rotation axis alignment</a:t>
          </a:r>
          <a:endParaRPr lang="en-GB" sz="1400" kern="1200" dirty="0"/>
        </a:p>
      </dsp:txBody>
      <dsp:txXfrm>
        <a:off x="4995489" y="185941"/>
        <a:ext cx="1954367" cy="1122838"/>
      </dsp:txXfrm>
    </dsp:sp>
    <dsp:sp modelId="{B1BF9100-8130-4A8E-AA00-DF54D9132334}">
      <dsp:nvSpPr>
        <dsp:cNvPr id="0" name=""/>
        <dsp:cNvSpPr/>
      </dsp:nvSpPr>
      <dsp:spPr>
        <a:xfrm rot="21539505">
          <a:off x="7065418" y="234282"/>
          <a:ext cx="229013" cy="9831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/>
        </a:p>
      </dsp:txBody>
      <dsp:txXfrm>
        <a:off x="7065423" y="431517"/>
        <a:ext cx="160309" cy="589895"/>
      </dsp:txXfrm>
    </dsp:sp>
    <dsp:sp modelId="{0AC57D96-3963-40B6-A66C-AF310C0AC5EC}">
      <dsp:nvSpPr>
        <dsp:cNvPr id="0" name=""/>
        <dsp:cNvSpPr/>
      </dsp:nvSpPr>
      <dsp:spPr>
        <a:xfrm>
          <a:off x="7416823" y="114382"/>
          <a:ext cx="1895748" cy="118176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/>
            <a:t>Zoom 10: Optimisation of the alignment until it converges to less than 4 pixels (1um)</a:t>
          </a:r>
          <a:endParaRPr lang="en-GB" sz="1400" kern="1200" dirty="0"/>
        </a:p>
      </dsp:txBody>
      <dsp:txXfrm>
        <a:off x="7451436" y="148995"/>
        <a:ext cx="1826522" cy="1112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70AEEE-ACE1-4DDC-AE63-F1A90E21E505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0EAAF0-8927-4CCB-9610-9B991FAB44C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5867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B9D25-A330-4512-A318-BCE5D26398FC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421A-3DE0-4E42-92A9-E6D3C5FFA4A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0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421A-3DE0-4E42-92A9-E6D3C5FFA4A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363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421A-3DE0-4E42-92A9-E6D3C5FFA4A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788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421A-3DE0-4E42-92A9-E6D3C5FFA4A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9552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B421A-3DE0-4E42-92A9-E6D3C5FFA4A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90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Shape 3"/>
          <p:cNvSpPr txBox="1"/>
          <p:nvPr userDrawn="1"/>
        </p:nvSpPr>
        <p:spPr>
          <a:xfrm>
            <a:off x="323528" y="404664"/>
            <a:ext cx="792088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3D5B1A4-1F87-4796-B673-E067333995BD}" type="slidenum">
              <a:rPr lang="en-GB" sz="1200" smtClean="0"/>
              <a:t>‹#›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640" y="370260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8468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64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1402920" y="1052640"/>
            <a:ext cx="6358320" cy="5073120"/>
          </a:xfrm>
          <a:prstGeom prst="rect">
            <a:avLst/>
          </a:prstGeom>
          <a:ln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1402920" y="1052640"/>
            <a:ext cx="6358320" cy="507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200" y="180000"/>
            <a:ext cx="8229240" cy="353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64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115616" y="180000"/>
            <a:ext cx="7570824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TextShape 3"/>
          <p:cNvSpPr txBox="1"/>
          <p:nvPr userDrawn="1"/>
        </p:nvSpPr>
        <p:spPr>
          <a:xfrm>
            <a:off x="323528" y="404664"/>
            <a:ext cx="792088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3D5B1A4-1F87-4796-B673-E067333995BD}" type="slidenum">
              <a:rPr lang="en-GB" sz="1200" smtClean="0"/>
              <a:t>‹#›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8468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67640" y="370260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640" y="370260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68468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64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8" name="Picture 77"/>
          <p:cNvPicPr/>
          <p:nvPr/>
        </p:nvPicPr>
        <p:blipFill>
          <a:blip r:embed="rId2"/>
          <a:stretch/>
        </p:blipFill>
        <p:spPr>
          <a:xfrm>
            <a:off x="1402920" y="1052640"/>
            <a:ext cx="6358320" cy="5073120"/>
          </a:xfrm>
          <a:prstGeom prst="rect">
            <a:avLst/>
          </a:prstGeom>
          <a:ln>
            <a:noFill/>
          </a:ln>
        </p:spPr>
      </p:pic>
      <p:pic>
        <p:nvPicPr>
          <p:cNvPr id="79" name="Picture 78"/>
          <p:cNvPicPr/>
          <p:nvPr/>
        </p:nvPicPr>
        <p:blipFill>
          <a:blip r:embed="rId2"/>
          <a:stretch/>
        </p:blipFill>
        <p:spPr>
          <a:xfrm>
            <a:off x="1402920" y="1052640"/>
            <a:ext cx="6358320" cy="507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7" name="PlaceHolder 2"/>
          <p:cNvSpPr>
            <a:spLocks noGrp="1"/>
          </p:cNvSpPr>
          <p:nvPr>
            <p:ph type="subTitle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827584" y="180000"/>
            <a:ext cx="7858856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2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99592" y="180000"/>
            <a:ext cx="7786848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Shape 3"/>
          <p:cNvSpPr txBox="1"/>
          <p:nvPr userDrawn="1"/>
        </p:nvSpPr>
        <p:spPr>
          <a:xfrm>
            <a:off x="323528" y="404664"/>
            <a:ext cx="792088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3D5B1A4-1F87-4796-B673-E067333995BD}" type="slidenum">
              <a:rPr lang="en-GB" sz="1200" smtClean="0"/>
              <a:t>‹#›</a:t>
            </a:fld>
            <a:endParaRPr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subTitle"/>
          </p:nvPr>
        </p:nvSpPr>
        <p:spPr>
          <a:xfrm>
            <a:off x="457200" y="180000"/>
            <a:ext cx="8229240" cy="353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64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468468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6" name="PlaceHolder 4"/>
          <p:cNvSpPr>
            <a:spLocks noGrp="1"/>
          </p:cNvSpPr>
          <p:nvPr>
            <p:ph type="body"/>
          </p:nvPr>
        </p:nvSpPr>
        <p:spPr>
          <a:xfrm>
            <a:off x="467640" y="370260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640" y="370260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468468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4" name="PlaceHolder 5"/>
          <p:cNvSpPr>
            <a:spLocks noGrp="1"/>
          </p:cNvSpPr>
          <p:nvPr>
            <p:ph type="body"/>
          </p:nvPr>
        </p:nvSpPr>
        <p:spPr>
          <a:xfrm>
            <a:off x="46764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18" name="Picture 117"/>
          <p:cNvPicPr/>
          <p:nvPr/>
        </p:nvPicPr>
        <p:blipFill>
          <a:blip r:embed="rId2"/>
          <a:stretch/>
        </p:blipFill>
        <p:spPr>
          <a:xfrm>
            <a:off x="1402920" y="1052640"/>
            <a:ext cx="6358320" cy="5073120"/>
          </a:xfrm>
          <a:prstGeom prst="rect">
            <a:avLst/>
          </a:prstGeom>
          <a:ln>
            <a:noFill/>
          </a:ln>
        </p:spPr>
      </p:pic>
      <p:pic>
        <p:nvPicPr>
          <p:cNvPr id="119" name="Picture 118"/>
          <p:cNvPicPr/>
          <p:nvPr/>
        </p:nvPicPr>
        <p:blipFill>
          <a:blip r:embed="rId2"/>
          <a:stretch/>
        </p:blipFill>
        <p:spPr>
          <a:xfrm>
            <a:off x="1402920" y="1052640"/>
            <a:ext cx="6358320" cy="5073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180000"/>
            <a:ext cx="8229240" cy="3537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mtClean="0"/>
              <a:t>Click to edit Master subtitle style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64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507312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84680" y="370260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84680" y="1052640"/>
            <a:ext cx="401580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67640" y="3702600"/>
            <a:ext cx="8229240" cy="2419560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/>
          <p:nvPr/>
        </p:nvPicPr>
        <p:blipFill>
          <a:blip r:embed="rId14"/>
          <a:stretch/>
        </p:blipFill>
        <p:spPr>
          <a:xfrm>
            <a:off x="0" y="3584520"/>
            <a:ext cx="8762760" cy="3273120"/>
          </a:xfrm>
          <a:prstGeom prst="rect">
            <a:avLst/>
          </a:prstGeom>
          <a:ln w="9360">
            <a:noFill/>
          </a:ln>
        </p:spPr>
      </p:pic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333399"/>
                </a:solidFill>
                <a:latin typeface="Arial Black"/>
              </a:rPr>
              <a:t>Click to edit the title text formatClick to edit Master title style</a:t>
            </a:r>
            <a:endParaRPr/>
          </a:p>
        </p:txBody>
      </p:sp>
      <p:sp>
        <p:nvSpPr>
          <p:cNvPr id="2" name="PlaceHolder 2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963D6C0A-A07D-4F04-B1B0-9FDFBE891F02}" type="datetimeFigureOut">
              <a:rPr lang="en-GB" smtClean="0"/>
              <a:t>20/09/2016</a:t>
            </a:fld>
            <a:endParaRPr lang="en-GB"/>
          </a:p>
        </p:txBody>
      </p:sp>
      <p:sp>
        <p:nvSpPr>
          <p:cNvPr id="3" name="PlaceHolder 3"/>
          <p:cNvSpPr>
            <a:spLocks noGrp="1"/>
          </p:cNvSpPr>
          <p:nvPr>
            <p:ph type="ftr"/>
          </p:nvPr>
        </p:nvSpPr>
        <p:spPr>
          <a:xfrm>
            <a:off x="3204000" y="6453360"/>
            <a:ext cx="2736000" cy="364680"/>
          </a:xfrm>
          <a:prstGeom prst="rect">
            <a:avLst/>
          </a:prstGeom>
        </p:spPr>
        <p:txBody>
          <a:bodyPr anchor="ctr"/>
          <a:lstStyle/>
          <a:p>
            <a:endParaRPr lang="en-GB"/>
          </a:p>
        </p:txBody>
      </p:sp>
      <p:sp>
        <p:nvSpPr>
          <p:cNvPr id="4" name="PlaceHolder 4"/>
          <p:cNvSpPr>
            <a:spLocks noGrp="1"/>
          </p:cNvSpPr>
          <p:nvPr>
            <p:ph type="sldNum"/>
          </p:nvPr>
        </p:nvSpPr>
        <p:spPr>
          <a:xfrm>
            <a:off x="6553080" y="64533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fld id="{E7E586FD-B999-4DB5-9AE8-3EC80FDB37F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pPr>
              <a:buSzPct val="45000"/>
              <a:buFont typeface="StarSymbol"/>
              <a:buChar char=""/>
            </a:pPr>
            <a:r>
              <a:rPr lang="en-US" sz="2400" b="1"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b="1"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1600" b="1"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1600" b="1"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b="1"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b="1">
                <a:latin typeface="Arial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GB" sz="2000" b="1">
                <a:latin typeface="Arial"/>
              </a:rPr>
              <a:t>Seventh Outline Level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/>
          <p:nvPr/>
        </p:nvPicPr>
        <p:blipFill>
          <a:blip r:embed="rId14"/>
          <a:stretch/>
        </p:blipFill>
        <p:spPr>
          <a:xfrm>
            <a:off x="0" y="3584520"/>
            <a:ext cx="8762760" cy="3273120"/>
          </a:xfrm>
          <a:prstGeom prst="rect">
            <a:avLst/>
          </a:prstGeom>
          <a:ln w="9360">
            <a:noFill/>
          </a:ln>
        </p:spPr>
      </p:pic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180000"/>
            <a:ext cx="8229240" cy="76284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strike="noStrike">
                <a:solidFill>
                  <a:srgbClr val="333399"/>
                </a:solidFill>
                <a:latin typeface="Arial Black"/>
              </a:rPr>
              <a:t>Click to edit the title text formatClick to edit Master title style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467640" y="1052640"/>
            <a:ext cx="8229240" cy="5073120"/>
          </a:xfrm>
          <a:prstGeom prst="rect">
            <a:avLst/>
          </a:prstGeom>
        </p:spPr>
        <p:txBody>
          <a:bodyPr/>
          <a:lstStyle/>
          <a:p>
            <a:pPr>
              <a:buSzPct val="45000"/>
              <a:buFont typeface="StarSymbol"/>
              <a:buChar char=""/>
            </a:pPr>
            <a:r>
              <a:rPr lang="en-US" sz="2400" b="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400" b="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400" b="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400" b="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400" b="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400" b="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400" b="1" strike="noStrike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Second level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en-US" b="1" strike="noStrike">
                <a:solidFill>
                  <a:srgbClr val="000000"/>
                </a:solidFill>
                <a:latin typeface="Arial"/>
              </a:rPr>
              <a:t>Third level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–"/>
            </a:pPr>
            <a:r>
              <a:rPr lang="en-GB" sz="1600" b="1" strike="noStrike">
                <a:solidFill>
                  <a:srgbClr val="000000"/>
                </a:solidFill>
                <a:latin typeface="Arial"/>
              </a:rPr>
              <a:t>Fourth level</a:t>
            </a:r>
            <a:endParaRPr/>
          </a:p>
          <a:p>
            <a:pPr lvl="4">
              <a:lnSpc>
                <a:spcPct val="100000"/>
              </a:lnSpc>
              <a:buFont typeface="Arial"/>
              <a:buChar char="»"/>
            </a:pPr>
            <a:r>
              <a:rPr lang="en-GB" sz="1600" b="1" strike="noStrike">
                <a:solidFill>
                  <a:srgbClr val="000000"/>
                </a:solidFill>
                <a:latin typeface="Arial"/>
              </a:rPr>
              <a:t>Fifth level</a:t>
            </a:r>
            <a:endParaRPr/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>
                <a:solidFill>
                  <a:srgbClr val="8B8B8B"/>
                </a:solidFill>
                <a:latin typeface="Arial"/>
              </a:rPr>
              <a:t>13 June 2011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3204000" y="6453360"/>
            <a:ext cx="2736000" cy="364680"/>
          </a:xfrm>
          <a:prstGeom prst="rect">
            <a:avLst/>
          </a:prstGeom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>
                <a:solidFill>
                  <a:srgbClr val="8B8B8B"/>
                </a:solidFill>
                <a:latin typeface="Arial"/>
              </a:rPr>
              <a:t>Area Detector Developments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6553080" y="645336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B0467B8B-21E1-4044-9E8E-5BC810CA881C}" type="slidenum">
              <a:rPr lang="en-GB" sz="1200" strike="noStrike">
                <a:solidFill>
                  <a:srgbClr val="8B8B8B"/>
                </a:solidFill>
                <a:latin typeface="Arial"/>
              </a:r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Picture 2"/>
          <p:cNvPicPr/>
          <p:nvPr/>
        </p:nvPicPr>
        <p:blipFill>
          <a:blip r:embed="rId14"/>
          <a:stretch/>
        </p:blipFill>
        <p:spPr>
          <a:xfrm>
            <a:off x="0" y="3584520"/>
            <a:ext cx="8762760" cy="3273120"/>
          </a:xfrm>
          <a:prstGeom prst="rect">
            <a:avLst/>
          </a:prstGeom>
          <a:ln w="9360">
            <a:noFill/>
          </a:ln>
        </p:spPr>
      </p:pic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000" b="1" strike="noStrike">
                <a:solidFill>
                  <a:srgbClr val="333399"/>
                </a:solidFill>
                <a:latin typeface="Arial Black"/>
              </a:rPr>
              <a:t>Click to edit the title text formatClick to edit master title style</a:t>
            </a:r>
            <a:endParaRPr/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</p:spPr>
        <p:txBody>
          <a:bodyPr anchor="b"/>
          <a:lstStyle/>
          <a:p>
            <a:pPr>
              <a:buSzPct val="45000"/>
              <a:buFont typeface="StarSymbol"/>
              <a:buChar char=""/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Click to edit the outline text format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Second Outline Level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Third Outline Level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en-GB" sz="2000" b="1" strike="noStrike">
                <a:solidFill>
                  <a:srgbClr val="000000"/>
                </a:solidFill>
                <a:latin typeface="Arial"/>
              </a:rPr>
              <a:t>Fourth Outline Level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en-GB" sz="2000" b="1" strike="noStrike">
                <a:solidFill>
                  <a:srgbClr val="000000"/>
                </a:solidFill>
                <a:latin typeface="Arial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GB" sz="2000" b="1" strike="noStrike">
                <a:solidFill>
                  <a:srgbClr val="000000"/>
                </a:solidFill>
                <a:latin typeface="Arial"/>
              </a:rPr>
              <a:t>Sixth Outline Level</a:t>
            </a:r>
            <a:endParaRPr/>
          </a:p>
          <a:p>
            <a:pPr>
              <a:lnSpc>
                <a:spcPct val="100000"/>
              </a:lnSpc>
            </a:pPr>
            <a:r>
              <a:rPr lang="en-US" sz="2000" b="1" strike="noStrike">
                <a:solidFill>
                  <a:srgbClr val="000000"/>
                </a:solidFill>
                <a:latin typeface="Arial"/>
              </a:rPr>
              <a:t>Seventh Outline LevelClick to edit Master text styles</a:t>
            </a:r>
            <a:endParaRPr/>
          </a:p>
        </p:txBody>
      </p:sp>
      <p:sp>
        <p:nvSpPr>
          <p:cNvPr id="83" name="PlaceHolder 3"/>
          <p:cNvSpPr>
            <a:spLocks noGrp="1"/>
          </p:cNvSpPr>
          <p:nvPr>
            <p:ph type="dt"/>
          </p:nvPr>
        </p:nvSpPr>
        <p:spPr>
          <a:xfrm>
            <a:off x="457200" y="6453360"/>
            <a:ext cx="2133360" cy="36468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GB" sz="1200" dirty="0" smtClean="0">
                <a:solidFill>
                  <a:srgbClr val="8B8B8B"/>
                </a:solidFill>
              </a:rPr>
              <a:t>20 September 2016</a:t>
            </a:r>
            <a:endParaRPr lang="en-GB" dirty="0"/>
          </a:p>
        </p:txBody>
      </p:sp>
      <p:sp>
        <p:nvSpPr>
          <p:cNvPr id="84" name="PlaceHolder 4"/>
          <p:cNvSpPr>
            <a:spLocks noGrp="1"/>
          </p:cNvSpPr>
          <p:nvPr>
            <p:ph type="ftr"/>
          </p:nvPr>
        </p:nvSpPr>
        <p:spPr>
          <a:xfrm>
            <a:off x="3204000" y="6453360"/>
            <a:ext cx="2736000" cy="36468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pPr algn="ctr"/>
            <a:r>
              <a:rPr lang="en-GB" sz="1200" dirty="0" err="1" smtClean="0">
                <a:solidFill>
                  <a:srgbClr val="8B8B8B"/>
                </a:solidFill>
              </a:rPr>
              <a:t>areaDetector</a:t>
            </a:r>
            <a:r>
              <a:rPr lang="en-GB" sz="1200" dirty="0" smtClean="0">
                <a:solidFill>
                  <a:srgbClr val="8B8B8B"/>
                </a:solidFill>
              </a:rPr>
              <a:t> use at Diamond</a:t>
            </a:r>
            <a:endParaRPr lang="en-GB" dirty="0"/>
          </a:p>
        </p:txBody>
      </p:sp>
      <p:sp>
        <p:nvSpPr>
          <p:cNvPr id="8" name="TextShape 3"/>
          <p:cNvSpPr txBox="1"/>
          <p:nvPr userDrawn="1"/>
        </p:nvSpPr>
        <p:spPr>
          <a:xfrm>
            <a:off x="323528" y="404664"/>
            <a:ext cx="792088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fld id="{63D5B1A4-1F87-4796-B673-E067333995BD}" type="slidenum">
              <a:rPr lang="en-GB" sz="1200" smtClean="0"/>
              <a:t>‹#›</a:t>
            </a:fld>
            <a:endParaRPr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iming>
    <p:tnLst>
      <p:par>
        <p:cTn id="1" dur="indefinite" restart="never" nodeType="tmRoot"/>
      </p:par>
    </p:tnLst>
  </p:timing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6.png"/><Relationship Id="rId5" Type="http://schemas.microsoft.com/office/2007/relationships/hdphoto" Target="../media/hdphoto1.wdp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5.png"/><Relationship Id="rId7" Type="http://schemas.openxmlformats.org/officeDocument/2006/relationships/oleObject" Target="file:///C:\Users\rjq35657\Documents\ppu.vsd\Drawing\~Page-1\Rectangle" TargetMode="Externa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3.emf"/><Relationship Id="rId4" Type="http://schemas.openxmlformats.org/officeDocument/2006/relationships/oleObject" Target="file:///C:\Users\rjq35657\Documents\ppu.vsd\Drawing\~Page-1\Rectangle.7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44824"/>
            <a:ext cx="8229240" cy="2088232"/>
          </a:xfrm>
        </p:spPr>
        <p:txBody>
          <a:bodyPr/>
          <a:lstStyle/>
          <a:p>
            <a:pPr algn="ctr"/>
            <a:r>
              <a:rPr lang="en-GB" sz="3600" dirty="0" err="1" smtClean="0">
                <a:latin typeface="Arial Black" panose="020B0A04020102020204" pitchFamily="34" charset="0"/>
              </a:rPr>
              <a:t>areaDetector</a:t>
            </a:r>
            <a:r>
              <a:rPr lang="en-GB" sz="3600" dirty="0" smtClean="0">
                <a:latin typeface="Arial Black" panose="020B0A04020102020204" pitchFamily="34" charset="0"/>
              </a:rPr>
              <a:t> use and developments at Diamond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467544" y="4797152"/>
            <a:ext cx="8229240" cy="504056"/>
          </a:xfrm>
        </p:spPr>
        <p:txBody>
          <a:bodyPr/>
          <a:lstStyle/>
          <a:p>
            <a:pPr algn="ctr"/>
            <a:r>
              <a:rPr lang="en-GB" sz="2400" b="1" dirty="0" smtClean="0">
                <a:latin typeface="+mj-lt"/>
              </a:rPr>
              <a:t>Ronaldo Mercado</a:t>
            </a:r>
          </a:p>
          <a:p>
            <a:pPr algn="ctr"/>
            <a:r>
              <a:rPr lang="en-GB" b="1" dirty="0" smtClean="0">
                <a:latin typeface="+mj-lt"/>
              </a:rPr>
              <a:t>Epics Collaboration Meeting </a:t>
            </a:r>
          </a:p>
          <a:p>
            <a:pPr algn="ctr"/>
            <a:r>
              <a:rPr lang="en-GB" b="1" dirty="0" smtClean="0"/>
              <a:t>Oak Ridge</a:t>
            </a:r>
            <a:endParaRPr lang="en-GB" b="1" dirty="0"/>
          </a:p>
          <a:p>
            <a:pPr algn="ctr"/>
            <a:r>
              <a:rPr lang="en-GB" b="1" dirty="0" smtClean="0">
                <a:latin typeface="+mj-lt"/>
              </a:rPr>
              <a:t>Sep 2016</a:t>
            </a:r>
            <a:endParaRPr lang="en-GB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402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Auto centring using </a:t>
            </a:r>
            <a:r>
              <a:rPr lang="en-GB" sz="3600" dirty="0" err="1" smtClean="0">
                <a:latin typeface="Arial Black" panose="020B0A04020102020204" pitchFamily="34" charset="0"/>
              </a:rPr>
              <a:t>adOpenCv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3" descr="Screenshot-Beamline I03 - Tel. +44 1235 778707 GDA - 8.24.0 - logged in as i03user-3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4170" y="1541516"/>
            <a:ext cx="4858604" cy="449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340768"/>
            <a:ext cx="5286787" cy="32403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7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3040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err="1" smtClean="0">
                <a:latin typeface="Arial Black" panose="020B0A04020102020204" pitchFamily="34" charset="0"/>
              </a:rPr>
              <a:t>adOpenCv</a:t>
            </a:r>
            <a:r>
              <a:rPr lang="en-GB" sz="3600" dirty="0" smtClean="0">
                <a:latin typeface="Arial Black" panose="020B0A04020102020204" pitchFamily="34" charset="0"/>
              </a:rPr>
              <a:t> pipeline and results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67544" y="1196752"/>
            <a:ext cx="8229240" cy="762840"/>
          </a:xfrm>
        </p:spPr>
        <p:txBody>
          <a:bodyPr wrap="square" anchor="t"/>
          <a:lstStyle/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Camera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Blur (Gaussian)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Edge detect (canny)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Close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Sample locate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Values to GDA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Derivatives to detect sample loop widest point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Centre by moving motors</a:t>
            </a:r>
          </a:p>
          <a:p>
            <a:endParaRPr lang="en-GB" dirty="0"/>
          </a:p>
          <a:p>
            <a:r>
              <a:rPr lang="en-GB" dirty="0" smtClean="0"/>
              <a:t>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Hough circle finding with moves, etc., takes minutes – too slow for unattended operation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“Sample locate” processing at 7 to 8 frames/sec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Turnaround time of 10 seconds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Can be used unattended when loop size matches crystal size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“sample locate” could be moved to </a:t>
            </a:r>
            <a:r>
              <a:rPr lang="en-GB" dirty="0" err="1" smtClean="0"/>
              <a:t>adPython</a:t>
            </a:r>
            <a:r>
              <a:rPr lang="en-GB" dirty="0" smtClean="0"/>
              <a:t> with no loss of 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adPython</a:t>
            </a:r>
            <a:r>
              <a:rPr lang="en-GB" dirty="0" smtClean="0"/>
              <a:t> is recommended for new projects.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3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Mapping project and SWMR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67544" y="1268760"/>
            <a:ext cx="8229240" cy="2016224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Mapping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Work packages</a:t>
            </a:r>
          </a:p>
          <a:p>
            <a:pPr marL="285750" lvl="6" indent="-285750">
              <a:buFont typeface="Arial" panose="020B0604020202020204" pitchFamily="34" charset="0"/>
              <a:buChar char="•"/>
            </a:pPr>
            <a:r>
              <a:rPr lang="en-GB" dirty="0" smtClean="0"/>
              <a:t>WP1 SWMR</a:t>
            </a:r>
          </a:p>
          <a:p>
            <a:pPr lvl="6"/>
            <a:r>
              <a:rPr lang="en-GB" dirty="0"/>
              <a:t> </a:t>
            </a:r>
            <a:r>
              <a:rPr lang="en-GB" dirty="0" smtClean="0"/>
              <a:t>    Single Write Multiple Read</a:t>
            </a:r>
          </a:p>
          <a:p>
            <a:pPr lvl="6"/>
            <a:r>
              <a:rPr lang="en-GB" dirty="0"/>
              <a:t> </a:t>
            </a:r>
            <a:r>
              <a:rPr lang="en-GB" dirty="0" smtClean="0"/>
              <a:t>     Pronounced </a:t>
            </a:r>
            <a:r>
              <a:rPr lang="en-GB" smtClean="0"/>
              <a:t>“swimmer”</a:t>
            </a:r>
            <a:endParaRPr lang="en-GB" dirty="0" smtClean="0"/>
          </a:p>
        </p:txBody>
      </p:sp>
      <p:sp>
        <p:nvSpPr>
          <p:cNvPr id="4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004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Arial Black" panose="020B0A04020102020204" pitchFamily="34" charset="0"/>
              </a:rPr>
              <a:t>Mapping</a:t>
            </a:r>
            <a:endParaRPr lang="en-US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28651" y="1457872"/>
            <a:ext cx="4909989" cy="44442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Move sample under focused x-rays</a:t>
            </a:r>
          </a:p>
          <a:p>
            <a:r>
              <a:rPr lang="en-US" dirty="0"/>
              <a:t>Continuous or trajectory motion (a.k.a. fly scan)</a:t>
            </a:r>
            <a:endParaRPr lang="en-US" dirty="0" smtClean="0"/>
          </a:p>
          <a:p>
            <a:r>
              <a:rPr lang="en-US" dirty="0" smtClean="0"/>
              <a:t>Interactions with the sample are recorded</a:t>
            </a:r>
            <a:endParaRPr lang="en-US" dirty="0"/>
          </a:p>
          <a:p>
            <a:r>
              <a:rPr lang="en-US" dirty="0" smtClean="0"/>
              <a:t>Process</a:t>
            </a:r>
          </a:p>
          <a:p>
            <a:pPr lvl="1"/>
            <a:r>
              <a:rPr lang="en-US" dirty="0" smtClean="0"/>
              <a:t>Reduce data to create a map (image)</a:t>
            </a:r>
          </a:p>
          <a:p>
            <a:r>
              <a:rPr lang="en-US" dirty="0" smtClean="0"/>
              <a:t>Visualization</a:t>
            </a:r>
          </a:p>
          <a:p>
            <a:pPr lvl="1"/>
            <a:r>
              <a:rPr lang="en-US" dirty="0" smtClean="0"/>
              <a:t>Show map of reduced data</a:t>
            </a:r>
          </a:p>
          <a:p>
            <a:pPr lvl="1"/>
            <a:r>
              <a:rPr lang="en-US" dirty="0" smtClean="0"/>
              <a:t>Click to see raw or detailed data</a:t>
            </a:r>
          </a:p>
          <a:p>
            <a:pPr lvl="1"/>
            <a:endParaRPr lang="en-US" dirty="0" smtClean="0"/>
          </a:p>
          <a:p>
            <a:pPr marL="342900" lvl="1" indent="0">
              <a:buNone/>
            </a:pP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480284" y="3944066"/>
            <a:ext cx="3051086" cy="2282561"/>
            <a:chOff x="755576" y="1412776"/>
            <a:chExt cx="7704856" cy="4968552"/>
          </a:xfrm>
        </p:grpSpPr>
        <p:sp>
          <p:nvSpPr>
            <p:cNvPr id="6" name="Rectangle 5"/>
            <p:cNvSpPr/>
            <p:nvPr/>
          </p:nvSpPr>
          <p:spPr bwMode="auto">
            <a:xfrm>
              <a:off x="755576" y="1412776"/>
              <a:ext cx="7704856" cy="4968552"/>
            </a:xfrm>
            <a:prstGeom prst="rect">
              <a:avLst/>
            </a:prstGeom>
            <a:solidFill>
              <a:schemeClr val="bg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defTabSz="685800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GB" sz="1800">
                <a:latin typeface="Times"/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483942" y="1510016"/>
              <a:ext cx="2304291" cy="23009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000" y="1504240"/>
              <a:ext cx="2295141" cy="2294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432" r="3159"/>
            <a:stretch/>
          </p:blipFill>
          <p:spPr bwMode="auto">
            <a:xfrm>
              <a:off x="6038437" y="1484784"/>
              <a:ext cx="2304291" cy="2297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021777" y="3641216"/>
              <a:ext cx="23040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912803" y="3268736"/>
              <a:ext cx="1288086" cy="60295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1 </a:t>
              </a:r>
              <a:r>
                <a:rPr lang="en-GB" sz="1200" dirty="0">
                  <a:solidFill>
                    <a:prstClr val="black"/>
                  </a:solidFill>
                  <a:latin typeface="Symbol" panose="05050102010706020507" pitchFamily="18" charset="2"/>
                </a:rPr>
                <a:t>m</a:t>
              </a:r>
              <a:r>
                <a:rPr lang="en-GB" sz="1200" dirty="0">
                  <a:solidFill>
                    <a:prstClr val="black"/>
                  </a:solidFill>
                  <a:latin typeface="Calibri"/>
                </a:rPr>
                <a:t>m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9593" y="1519933"/>
              <a:ext cx="1212792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black"/>
                  </a:solidFill>
                  <a:latin typeface="Calibri"/>
                </a:rPr>
                <a:t>Abs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506786" y="1515919"/>
              <a:ext cx="1292134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DPC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044731" y="1504236"/>
              <a:ext cx="996628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DF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021776" y="3888329"/>
              <a:ext cx="773984" cy="803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395178" y="3860451"/>
              <a:ext cx="858995" cy="8039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800" b="1" dirty="0">
                  <a:solidFill>
                    <a:prstClr val="white"/>
                  </a:solidFill>
                  <a:latin typeface="Calibri"/>
                </a:rPr>
                <a:t>O</a:t>
              </a:r>
            </a:p>
          </p:txBody>
        </p:sp>
        <p:pic>
          <p:nvPicPr>
            <p:cNvPr id="17" name="Picture 4"/>
            <p:cNvPicPr>
              <a:picLocks noChangeAspect="1" noChangeArrowheads="1"/>
            </p:cNvPicPr>
            <p:nvPr/>
          </p:nvPicPr>
          <p:blipFill rotWithShape="1">
            <a:blip r:embed="rId6" cstate="print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925000" y="3946234"/>
              <a:ext cx="2295176" cy="2290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7604" y="3944427"/>
              <a:ext cx="2305050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8437" y="3946477"/>
              <a:ext cx="2279650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911202" y="3926898"/>
              <a:ext cx="340976" cy="703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C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83942" y="3931792"/>
              <a:ext cx="794227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O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44731" y="3966718"/>
              <a:ext cx="924733" cy="7034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500" b="1" dirty="0">
                  <a:solidFill>
                    <a:prstClr val="white"/>
                  </a:solidFill>
                  <a:latin typeface="Calibri"/>
                </a:rPr>
                <a:t>Fe</a:t>
              </a:r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5519570" y="1058094"/>
            <a:ext cx="2908631" cy="2389037"/>
            <a:chOff x="5699971" y="2576945"/>
            <a:chExt cx="2512091" cy="1719445"/>
          </a:xfrm>
        </p:grpSpPr>
        <p:grpSp>
          <p:nvGrpSpPr>
            <p:cNvPr id="113" name="Group 112"/>
            <p:cNvGrpSpPr/>
            <p:nvPr/>
          </p:nvGrpSpPr>
          <p:grpSpPr>
            <a:xfrm>
              <a:off x="5993885" y="2576945"/>
              <a:ext cx="2016882" cy="1719445"/>
              <a:chOff x="5993885" y="2576945"/>
              <a:chExt cx="2016882" cy="1719445"/>
            </a:xfrm>
          </p:grpSpPr>
          <p:sp>
            <p:nvSpPr>
              <p:cNvPr id="4" name="Rectangle 3"/>
              <p:cNvSpPr/>
              <p:nvPr/>
            </p:nvSpPr>
            <p:spPr>
              <a:xfrm>
                <a:off x="5993885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282351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6570513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6858675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7146281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7434443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7722605" y="257694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5993885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/>
              <p:cNvSpPr/>
              <p:nvPr/>
            </p:nvSpPr>
            <p:spPr>
              <a:xfrm>
                <a:off x="6282351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6570513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6858675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Rectangle 39"/>
              <p:cNvSpPr/>
              <p:nvPr/>
            </p:nvSpPr>
            <p:spPr>
              <a:xfrm>
                <a:off x="7146281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7434443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7722605" y="286467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/>
              <p:cNvSpPr/>
              <p:nvPr/>
            </p:nvSpPr>
            <p:spPr>
              <a:xfrm>
                <a:off x="5993885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6282351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570513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858675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7146281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7434443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7722605" y="314826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5993885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6282351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6570513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6858675" y="3436905"/>
                <a:ext cx="288162" cy="288162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7146281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7434443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7722605" y="3436905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5993885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6282351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6570513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6858675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7146281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7434443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7722605" y="3724634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5993885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6282351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570513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858675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7146281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7434443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/>
              <p:cNvSpPr/>
              <p:nvPr/>
            </p:nvSpPr>
            <p:spPr>
              <a:xfrm>
                <a:off x="7722605" y="4008228"/>
                <a:ext cx="288162" cy="288162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6" name="Straight Connector 75"/>
            <p:cNvCxnSpPr/>
            <p:nvPr/>
          </p:nvCxnSpPr>
          <p:spPr>
            <a:xfrm>
              <a:off x="5745589" y="2721026"/>
              <a:ext cx="2309767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5911856" y="3008755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8" name="Arc 97"/>
            <p:cNvSpPr/>
            <p:nvPr/>
          </p:nvSpPr>
          <p:spPr>
            <a:xfrm>
              <a:off x="7912360" y="2721026"/>
              <a:ext cx="282587" cy="288161"/>
            </a:xfrm>
            <a:prstGeom prst="arc">
              <a:avLst>
                <a:gd name="adj1" fmla="val 16200000"/>
                <a:gd name="adj2" fmla="val 5379450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Arc 98"/>
            <p:cNvSpPr/>
            <p:nvPr/>
          </p:nvSpPr>
          <p:spPr>
            <a:xfrm>
              <a:off x="5775506" y="3010825"/>
              <a:ext cx="282587" cy="277697"/>
            </a:xfrm>
            <a:prstGeom prst="arc">
              <a:avLst>
                <a:gd name="adj1" fmla="val 5022343"/>
                <a:gd name="adj2" fmla="val 16335039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3" name="Straight Connector 102"/>
            <p:cNvCxnSpPr/>
            <p:nvPr/>
          </p:nvCxnSpPr>
          <p:spPr>
            <a:xfrm>
              <a:off x="5917738" y="3288522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>
              <a:off x="5920450" y="3577447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5" name="Arc 104"/>
            <p:cNvSpPr/>
            <p:nvPr/>
          </p:nvSpPr>
          <p:spPr>
            <a:xfrm>
              <a:off x="7920954" y="3288521"/>
              <a:ext cx="273993" cy="283441"/>
            </a:xfrm>
            <a:prstGeom prst="arc">
              <a:avLst>
                <a:gd name="adj1" fmla="val 15824333"/>
                <a:gd name="adj2" fmla="val 5379450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Arc 105"/>
            <p:cNvSpPr/>
            <p:nvPr/>
          </p:nvSpPr>
          <p:spPr>
            <a:xfrm>
              <a:off x="5775506" y="3578320"/>
              <a:ext cx="282587" cy="278894"/>
            </a:xfrm>
            <a:prstGeom prst="arc">
              <a:avLst>
                <a:gd name="adj1" fmla="val 5022343"/>
                <a:gd name="adj2" fmla="val 16335039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7" name="Straight Connector 106"/>
            <p:cNvCxnSpPr/>
            <p:nvPr/>
          </p:nvCxnSpPr>
          <p:spPr>
            <a:xfrm>
              <a:off x="5926332" y="3857214"/>
              <a:ext cx="2143498" cy="0"/>
            </a:xfrm>
            <a:prstGeom prst="line">
              <a:avLst/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5699971" y="4134232"/>
              <a:ext cx="2374776" cy="1675"/>
            </a:xfrm>
            <a:prstGeom prst="line">
              <a:avLst/>
            </a:prstGeom>
            <a:ln w="44450">
              <a:solidFill>
                <a:schemeClr val="accent5"/>
              </a:solidFill>
              <a:head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09" name="Arc 108"/>
            <p:cNvSpPr/>
            <p:nvPr/>
          </p:nvSpPr>
          <p:spPr>
            <a:xfrm>
              <a:off x="7928510" y="3857214"/>
              <a:ext cx="283552" cy="277018"/>
            </a:xfrm>
            <a:prstGeom prst="arc">
              <a:avLst>
                <a:gd name="adj1" fmla="val 16200000"/>
                <a:gd name="adj2" fmla="val 5379450"/>
              </a:avLst>
            </a:prstGeom>
            <a:ln w="44450">
              <a:solidFill>
                <a:schemeClr val="accent5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539552" y="594928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Slide Thanks to Mark Basham</a:t>
            </a:r>
            <a:endParaRPr lang="en-GB" dirty="0"/>
          </a:p>
        </p:txBody>
      </p:sp>
      <p:sp>
        <p:nvSpPr>
          <p:cNvPr id="78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79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221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Mapping project work packages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cxnSp>
        <p:nvCxnSpPr>
          <p:cNvPr id="7" name="Curved Connector 6"/>
          <p:cNvCxnSpPr>
            <a:stCxn id="20" idx="3"/>
            <a:endCxn id="13" idx="1"/>
          </p:cNvCxnSpPr>
          <p:nvPr/>
        </p:nvCxnSpPr>
        <p:spPr>
          <a:xfrm flipV="1">
            <a:off x="3635104" y="3643563"/>
            <a:ext cx="1911419" cy="176378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8" name="Curved Connector 7"/>
          <p:cNvCxnSpPr>
            <a:stCxn id="10" idx="2"/>
            <a:endCxn id="11" idx="0"/>
          </p:cNvCxnSpPr>
          <p:nvPr/>
        </p:nvCxnSpPr>
        <p:spPr>
          <a:xfrm rot="5400000">
            <a:off x="2300632" y="3165406"/>
            <a:ext cx="611862" cy="11740"/>
          </a:xfrm>
          <a:prstGeom prst="curvedConnector3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9" name="Picture 3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8" y="1306366"/>
            <a:ext cx="2803016" cy="1576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" name="Picture 4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055" y="1283216"/>
            <a:ext cx="2803016" cy="157626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8" descr="https://encrypted-tbn3.gstatic.com/images?q=tbn:ANd9GcS0WwB6F_3QkrhfD4TvuxzCpP9DnANwbuBjJG2_eQakyMp2lZDYx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069" y="3471338"/>
            <a:ext cx="1996988" cy="354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546552" y="4876093"/>
            <a:ext cx="1996988" cy="1420551"/>
            <a:chOff x="6156176" y="4772640"/>
            <a:chExt cx="2160240" cy="1536680"/>
          </a:xfrm>
        </p:grpSpPr>
        <p:pic>
          <p:nvPicPr>
            <p:cNvPr id="32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4772640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156589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541422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8" descr="https://encrypted-tbn3.gstatic.com/images?q=tbn:ANd9GcS0WwB6F_3QkrhfD4TvuxzCpP9DnANwbuBjJG2_eQakyMp2lZDYxw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6176" y="5925371"/>
              <a:ext cx="2160240" cy="383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0" descr="http://cdn.1001freedownloads.com/vector/thumb/91970/SAN_Disk_Array_SCSI_29.07.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523" y="3367729"/>
            <a:ext cx="1996988" cy="55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urved Connector 13"/>
          <p:cNvCxnSpPr>
            <a:stCxn id="9" idx="0"/>
            <a:endCxn id="10" idx="0"/>
          </p:cNvCxnSpPr>
          <p:nvPr/>
        </p:nvCxnSpPr>
        <p:spPr>
          <a:xfrm rot="16200000" flipV="1">
            <a:off x="4564215" y="-674435"/>
            <a:ext cx="23150" cy="3938453"/>
          </a:xfrm>
          <a:prstGeom prst="curvedConnector3">
            <a:avLst>
              <a:gd name="adj1" fmla="val 101283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11" idx="3"/>
            <a:endCxn id="9" idx="1"/>
          </p:cNvCxnSpPr>
          <p:nvPr/>
        </p:nvCxnSpPr>
        <p:spPr>
          <a:xfrm flipV="1">
            <a:off x="3605057" y="2094496"/>
            <a:ext cx="1538451" cy="155430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>
            <a:stCxn id="11" idx="3"/>
            <a:endCxn id="13" idx="1"/>
          </p:cNvCxnSpPr>
          <p:nvPr/>
        </p:nvCxnSpPr>
        <p:spPr>
          <a:xfrm flipV="1">
            <a:off x="3605057" y="3643563"/>
            <a:ext cx="1941466" cy="5242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7" name="Curved Connector 16"/>
          <p:cNvCxnSpPr>
            <a:stCxn id="13" idx="0"/>
            <a:endCxn id="9" idx="2"/>
          </p:cNvCxnSpPr>
          <p:nvPr/>
        </p:nvCxnSpPr>
        <p:spPr>
          <a:xfrm rot="16200000" flipV="1">
            <a:off x="6302466" y="3125177"/>
            <a:ext cx="485102" cy="1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stCxn id="11" idx="3"/>
            <a:endCxn id="33" idx="1"/>
          </p:cNvCxnSpPr>
          <p:nvPr/>
        </p:nvCxnSpPr>
        <p:spPr>
          <a:xfrm>
            <a:off x="3605057" y="3648805"/>
            <a:ext cx="1941495" cy="1759689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>
            <a:stCxn id="32" idx="0"/>
            <a:endCxn id="13" idx="2"/>
          </p:cNvCxnSpPr>
          <p:nvPr/>
        </p:nvCxnSpPr>
        <p:spPr>
          <a:xfrm rot="16200000" flipV="1">
            <a:off x="6066684" y="4397731"/>
            <a:ext cx="956696" cy="29"/>
          </a:xfrm>
          <a:prstGeom prst="curvedConnector3">
            <a:avLst>
              <a:gd name="adj1" fmla="val 50000"/>
            </a:avLst>
          </a:prstGeom>
          <a:ln>
            <a:headEnd type="arrow"/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20" name="Picture 14" descr="http://assets.newport.com/web235w-EN/images/2748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885" y="4632488"/>
            <a:ext cx="2069218" cy="15497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urved Connector 20"/>
          <p:cNvCxnSpPr>
            <a:stCxn id="11" idx="2"/>
            <a:endCxn id="20" idx="0"/>
          </p:cNvCxnSpPr>
          <p:nvPr/>
        </p:nvCxnSpPr>
        <p:spPr>
          <a:xfrm rot="5400000">
            <a:off x="2200421" y="4226346"/>
            <a:ext cx="806217" cy="6068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983491" y="4024802"/>
            <a:ext cx="162095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WP1 - SWMR</a:t>
            </a:r>
            <a:endParaRPr lang="en-GB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439177" y="692696"/>
            <a:ext cx="230928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WP2 - Visualisation</a:t>
            </a:r>
            <a:endParaRPr lang="en-GB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95536" y="692696"/>
            <a:ext cx="3711272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WP3 – Experimental Parameters</a:t>
            </a:r>
            <a:endParaRPr lang="en-GB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8091" y="3861048"/>
            <a:ext cx="2005677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WP2.1 – </a:t>
            </a:r>
            <a:r>
              <a:rPr lang="en-GB" b="1" dirty="0" err="1" smtClean="0"/>
              <a:t>NXScan</a:t>
            </a:r>
            <a:endParaRPr lang="en-GB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95536" y="6345315"/>
            <a:ext cx="3523144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WP4 – EPICS/GDA Middleware</a:t>
            </a:r>
            <a:endParaRPr lang="en-GB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6566202" y="6237312"/>
            <a:ext cx="2326278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b="1" dirty="0" smtClean="0"/>
              <a:t>WP2.2 - Processing</a:t>
            </a:r>
            <a:endParaRPr lang="en-GB" b="1" dirty="0"/>
          </a:p>
        </p:txBody>
      </p:sp>
      <p:cxnSp>
        <p:nvCxnSpPr>
          <p:cNvPr id="28" name="Curved Connector 27"/>
          <p:cNvCxnSpPr/>
          <p:nvPr/>
        </p:nvCxnSpPr>
        <p:spPr>
          <a:xfrm flipV="1">
            <a:off x="4058284" y="5949871"/>
            <a:ext cx="1218357" cy="4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flipV="1">
            <a:off x="4058284" y="6325633"/>
            <a:ext cx="1218357" cy="11117"/>
          </a:xfrm>
          <a:prstGeom prst="curved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058283" y="5779160"/>
            <a:ext cx="1090947" cy="341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Messaging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4316927" y="6154922"/>
            <a:ext cx="573658" cy="341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36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37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Conclusions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611560" y="1124744"/>
            <a:ext cx="8229240" cy="3960440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The architecture works well</a:t>
            </a:r>
            <a:br>
              <a:rPr lang="en-GB" dirty="0" smtClean="0">
                <a:latin typeface="+mn-lt"/>
              </a:rPr>
            </a:br>
            <a:r>
              <a:rPr lang="en-GB" dirty="0" smtClean="0">
                <a:solidFill>
                  <a:srgbClr val="000000"/>
                </a:solidFill>
              </a:rPr>
              <a:t>Big </a:t>
            </a:r>
            <a:r>
              <a:rPr lang="en-GB" dirty="0">
                <a:solidFill>
                  <a:srgbClr val="000000"/>
                </a:solidFill>
              </a:rPr>
              <a:t>advantage is that it has three data </a:t>
            </a:r>
            <a:r>
              <a:rPr lang="en-GB" dirty="0" smtClean="0">
                <a:solidFill>
                  <a:srgbClr val="000000"/>
                </a:solidFill>
              </a:rPr>
              <a:t>streams: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	</a:t>
            </a:r>
            <a:r>
              <a:rPr lang="en-GB" dirty="0" smtClean="0">
                <a:solidFill>
                  <a:srgbClr val="000000"/>
                </a:solidFill>
              </a:rPr>
              <a:t>Compressed </a:t>
            </a:r>
            <a:r>
              <a:rPr lang="en-GB" dirty="0">
                <a:solidFill>
                  <a:srgbClr val="000000"/>
                </a:solidFill>
              </a:rPr>
              <a:t>video via </a:t>
            </a:r>
            <a:r>
              <a:rPr lang="en-GB" dirty="0" err="1">
                <a:solidFill>
                  <a:srgbClr val="000000"/>
                </a:solidFill>
              </a:rPr>
              <a:t>ffmpeg</a:t>
            </a:r>
            <a:r>
              <a:rPr lang="en-GB" dirty="0">
                <a:solidFill>
                  <a:srgbClr val="000000"/>
                </a:solidFill>
              </a:rPr>
              <a:t> for interactive </a:t>
            </a:r>
            <a:r>
              <a:rPr lang="en-GB" dirty="0" smtClean="0">
                <a:solidFill>
                  <a:srgbClr val="000000"/>
                </a:solidFill>
              </a:rPr>
              <a:t>visualisation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	Uncompressed </a:t>
            </a:r>
            <a:r>
              <a:rPr lang="en-GB" dirty="0">
                <a:solidFill>
                  <a:srgbClr val="000000"/>
                </a:solidFill>
              </a:rPr>
              <a:t>frame data via channel </a:t>
            </a:r>
            <a:r>
              <a:rPr lang="en-GB" dirty="0" smtClean="0">
                <a:solidFill>
                  <a:srgbClr val="000000"/>
                </a:solidFill>
              </a:rPr>
              <a:t>access</a:t>
            </a:r>
            <a:br>
              <a:rPr lang="en-GB" dirty="0" smtClean="0">
                <a:solidFill>
                  <a:srgbClr val="000000"/>
                </a:solidFill>
              </a:rPr>
            </a:br>
            <a:r>
              <a:rPr lang="en-GB" dirty="0" smtClean="0">
                <a:solidFill>
                  <a:srgbClr val="000000"/>
                </a:solidFill>
              </a:rPr>
              <a:t>	High </a:t>
            </a:r>
            <a:r>
              <a:rPr lang="en-GB" dirty="0">
                <a:solidFill>
                  <a:srgbClr val="000000"/>
                </a:solidFill>
              </a:rPr>
              <a:t>speed data streaming to disk</a:t>
            </a:r>
          </a:p>
          <a:p>
            <a:pPr marL="285750" lvl="1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000000"/>
                </a:solidFill>
              </a:rPr>
              <a:t>Consistent set of </a:t>
            </a:r>
            <a:r>
              <a:rPr lang="en-GB" dirty="0" smtClean="0">
                <a:solidFill>
                  <a:srgbClr val="000000"/>
                </a:solidFill>
              </a:rPr>
              <a:t>plugins</a:t>
            </a:r>
            <a:endParaRPr lang="en-GB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Many detector types, few of each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SWMR developments and </a:t>
            </a:r>
            <a:r>
              <a:rPr lang="en-GB" dirty="0" err="1" smtClean="0">
                <a:latin typeface="+mn-lt"/>
              </a:rPr>
              <a:t>NDPos</a:t>
            </a:r>
            <a:r>
              <a:rPr lang="en-GB" dirty="0" smtClean="0">
                <a:latin typeface="+mn-lt"/>
              </a:rPr>
              <a:t> plugin are a cornerstone of the Mapping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Gradually migrating to </a:t>
            </a:r>
            <a:r>
              <a:rPr lang="en-GB" dirty="0" err="1" smtClean="0">
                <a:latin typeface="+mn-lt"/>
              </a:rPr>
              <a:t>ADCore</a:t>
            </a:r>
            <a:r>
              <a:rPr lang="en-GB" dirty="0" smtClean="0">
                <a:latin typeface="+mn-lt"/>
              </a:rPr>
              <a:t>, still many IOCs using release 1-9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3009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b="1" dirty="0" smtClean="0">
                <a:solidFill>
                  <a:schemeClr val="accent1"/>
                </a:solidFill>
              </a:rPr>
              <a:t>Thank you for your attention</a:t>
            </a:r>
            <a:endParaRPr lang="en-GB" sz="3600" b="1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251520" y="1484784"/>
            <a:ext cx="2679914" cy="3816424"/>
          </a:xfrm>
        </p:spPr>
        <p:txBody>
          <a:bodyPr anchor="t">
            <a:noAutofit/>
          </a:bodyPr>
          <a:lstStyle/>
          <a:p>
            <a:pPr algn="l"/>
            <a:r>
              <a:rPr lang="en-GB" sz="2400" b="1" dirty="0" smtClean="0">
                <a:solidFill>
                  <a:schemeClr val="tx2"/>
                </a:solidFill>
              </a:rPr>
              <a:t>Slides/feedback</a:t>
            </a:r>
          </a:p>
          <a:p>
            <a:pPr algn="l"/>
            <a:r>
              <a:rPr lang="en-GB" dirty="0" smtClean="0"/>
              <a:t>James O’Hea</a:t>
            </a:r>
          </a:p>
          <a:p>
            <a:pPr algn="l"/>
            <a:r>
              <a:rPr lang="en-GB" dirty="0" smtClean="0"/>
              <a:t>Mark Williams</a:t>
            </a:r>
          </a:p>
          <a:p>
            <a:pPr algn="l"/>
            <a:r>
              <a:rPr lang="en-GB" dirty="0" smtClean="0"/>
              <a:t>Alice Douangamath</a:t>
            </a:r>
          </a:p>
          <a:p>
            <a:pPr algn="l"/>
            <a:r>
              <a:rPr lang="en-GB" dirty="0" smtClean="0"/>
              <a:t>Mark Basham</a:t>
            </a:r>
          </a:p>
          <a:p>
            <a:pPr algn="l"/>
            <a:r>
              <a:rPr lang="en-GB" dirty="0" smtClean="0"/>
              <a:t>Giles Knap</a:t>
            </a:r>
          </a:p>
          <a:p>
            <a:pPr algn="l"/>
            <a:r>
              <a:rPr lang="en-GB" dirty="0" smtClean="0"/>
              <a:t>Jon Thompson</a:t>
            </a:r>
          </a:p>
          <a:p>
            <a:pPr algn="l"/>
            <a:r>
              <a:rPr lang="en-GB" dirty="0" smtClean="0"/>
              <a:t>Ulrik Pedersen</a:t>
            </a:r>
          </a:p>
          <a:p>
            <a:pPr algn="l"/>
            <a:r>
              <a:rPr lang="en-GB" dirty="0" smtClean="0"/>
              <a:t>Chris Turner</a:t>
            </a:r>
          </a:p>
          <a:p>
            <a:pPr algn="l"/>
            <a:r>
              <a:rPr lang="en-GB" dirty="0" smtClean="0"/>
              <a:t>James Mudd</a:t>
            </a:r>
          </a:p>
          <a:p>
            <a:pPr algn="l"/>
            <a:r>
              <a:rPr lang="en-GB" dirty="0" smtClean="0"/>
              <a:t>Nick Rees</a:t>
            </a:r>
          </a:p>
          <a:p>
            <a:pPr algn="l"/>
            <a:r>
              <a:rPr lang="en-GB" dirty="0" smtClean="0"/>
              <a:t>Tom Cobb</a:t>
            </a:r>
          </a:p>
          <a:p>
            <a:pPr algn="l"/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/>
          </p:nvPr>
        </p:nvSpPr>
        <p:spPr>
          <a:xfrm>
            <a:off x="3131840" y="1484784"/>
            <a:ext cx="2592288" cy="3672408"/>
          </a:xfrm>
        </p:spPr>
        <p:txBody>
          <a:bodyPr anchor="t">
            <a:noAutofit/>
          </a:bodyPr>
          <a:lstStyle/>
          <a:p>
            <a:pPr algn="l"/>
            <a:r>
              <a:rPr lang="en-GB" sz="2400" b="1" dirty="0" smtClean="0">
                <a:solidFill>
                  <a:schemeClr val="tx2"/>
                </a:solidFill>
                <a:latin typeface="+mn-lt"/>
              </a:rPr>
              <a:t>Mapping project</a:t>
            </a:r>
          </a:p>
          <a:p>
            <a:pPr algn="l"/>
            <a:r>
              <a:rPr lang="en-GB" b="1" dirty="0" smtClean="0">
                <a:solidFill>
                  <a:schemeClr val="tx2"/>
                </a:solidFill>
              </a:rPr>
              <a:t>Analysis</a:t>
            </a:r>
          </a:p>
          <a:p>
            <a:pPr lvl="1" algn="l"/>
            <a:r>
              <a:rPr lang="en-GB" sz="2000" dirty="0" smtClean="0"/>
              <a:t>Mark Basham</a:t>
            </a:r>
          </a:p>
          <a:p>
            <a:pPr lvl="1" algn="l"/>
            <a:r>
              <a:rPr lang="en-GB" sz="2000" dirty="0" smtClean="0"/>
              <a:t>Alun Ashton</a:t>
            </a:r>
          </a:p>
          <a:p>
            <a:pPr lvl="1" algn="l"/>
            <a:r>
              <a:rPr lang="en-GB" sz="2000" dirty="0" smtClean="0"/>
              <a:t>Peter Chang</a:t>
            </a:r>
          </a:p>
          <a:p>
            <a:pPr lvl="1" algn="l"/>
            <a:r>
              <a:rPr lang="en-GB" sz="2000" dirty="0" smtClean="0"/>
              <a:t>Baha El </a:t>
            </a:r>
            <a:r>
              <a:rPr lang="en-GB" sz="2000" dirty="0" err="1" smtClean="0"/>
              <a:t>Kassaby</a:t>
            </a:r>
            <a:endParaRPr lang="en-GB" sz="2000" dirty="0" smtClean="0"/>
          </a:p>
          <a:p>
            <a:pPr lvl="1" algn="l"/>
            <a:r>
              <a:rPr lang="en-GB" sz="2000" dirty="0" smtClean="0"/>
              <a:t>Jacob </a:t>
            </a:r>
            <a:r>
              <a:rPr lang="en-GB" sz="2000" dirty="0" err="1" smtClean="0"/>
              <a:t>Filik</a:t>
            </a:r>
            <a:endParaRPr lang="en-GB" sz="2000" dirty="0" smtClean="0"/>
          </a:p>
          <a:p>
            <a:pPr lvl="1" algn="l"/>
            <a:endParaRPr lang="en-GB" sz="2000" dirty="0" smtClean="0"/>
          </a:p>
          <a:p>
            <a:pPr algn="l"/>
            <a:r>
              <a:rPr lang="en-GB" b="1" dirty="0" smtClean="0">
                <a:solidFill>
                  <a:schemeClr val="tx2"/>
                </a:solidFill>
              </a:rPr>
              <a:t>Science</a:t>
            </a:r>
          </a:p>
          <a:p>
            <a:pPr lvl="1" algn="l"/>
            <a:r>
              <a:rPr lang="en-GB" sz="2000" dirty="0" smtClean="0"/>
              <a:t>Andy Dent</a:t>
            </a:r>
          </a:p>
          <a:p>
            <a:pPr lvl="1" algn="l"/>
            <a:r>
              <a:rPr lang="en-GB" sz="2000" dirty="0" smtClean="0"/>
              <a:t>Paul Quinn</a:t>
            </a:r>
          </a:p>
          <a:p>
            <a:pPr lvl="1" algn="l"/>
            <a:endParaRPr lang="en-GB" sz="2000" dirty="0" smtClean="0"/>
          </a:p>
          <a:p>
            <a:pPr algn="l"/>
            <a:r>
              <a:rPr lang="en-GB" b="1" dirty="0" smtClean="0">
                <a:solidFill>
                  <a:schemeClr val="tx2"/>
                </a:solidFill>
              </a:rPr>
              <a:t>Controls</a:t>
            </a:r>
          </a:p>
          <a:p>
            <a:pPr lvl="1" algn="l"/>
            <a:r>
              <a:rPr lang="en-GB" sz="2000" dirty="0" smtClean="0"/>
              <a:t>Tom Cobb</a:t>
            </a:r>
          </a:p>
          <a:p>
            <a:pPr lvl="1" algn="l"/>
            <a:r>
              <a:rPr lang="en-GB" sz="2000" dirty="0" smtClean="0"/>
              <a:t>Alan Greer</a:t>
            </a:r>
          </a:p>
          <a:p>
            <a:pPr lvl="1" algn="l"/>
            <a:r>
              <a:rPr lang="en-GB" sz="2000" dirty="0" smtClean="0"/>
              <a:t>Ulrik Pedersen</a:t>
            </a:r>
          </a:p>
          <a:p>
            <a:pPr lvl="1" algn="l"/>
            <a:r>
              <a:rPr lang="en-GB" sz="2000" dirty="0" smtClean="0"/>
              <a:t>Gary Yendell</a:t>
            </a:r>
          </a:p>
          <a:p>
            <a:pPr lvl="1" algn="l"/>
            <a:endParaRPr lang="en-GB" sz="2000" dirty="0"/>
          </a:p>
          <a:p>
            <a:pPr lvl="1" algn="l"/>
            <a:endParaRPr lang="en-GB" sz="2000" dirty="0" smtClean="0"/>
          </a:p>
          <a:p>
            <a:pPr lvl="1" algn="l"/>
            <a:endParaRPr lang="en-GB" sz="2000" dirty="0" smtClean="0"/>
          </a:p>
          <a:p>
            <a:pPr algn="l"/>
            <a:endParaRPr lang="en-GB" b="1" dirty="0" smtClean="0"/>
          </a:p>
          <a:p>
            <a:pPr algn="l"/>
            <a:endParaRPr lang="en-GB" dirty="0"/>
          </a:p>
        </p:txBody>
      </p:sp>
      <p:sp>
        <p:nvSpPr>
          <p:cNvPr id="5" name="Text Placeholder 2"/>
          <p:cNvSpPr>
            <a:spLocks noGrp="1"/>
          </p:cNvSpPr>
          <p:nvPr>
            <p:ph type="body"/>
          </p:nvPr>
        </p:nvSpPr>
        <p:spPr>
          <a:xfrm>
            <a:off x="5940152" y="1556792"/>
            <a:ext cx="2556792" cy="3672408"/>
          </a:xfrm>
        </p:spPr>
        <p:txBody>
          <a:bodyPr anchor="t">
            <a:noAutofit/>
          </a:bodyPr>
          <a:lstStyle/>
          <a:p>
            <a:pPr algn="l"/>
            <a:r>
              <a:rPr lang="en-GB" b="1" dirty="0" smtClean="0">
                <a:solidFill>
                  <a:schemeClr val="tx2"/>
                </a:solidFill>
              </a:rPr>
              <a:t>Acquisition </a:t>
            </a:r>
          </a:p>
          <a:p>
            <a:pPr lvl="1" algn="l"/>
            <a:r>
              <a:rPr lang="en-GB" sz="2000" dirty="0" smtClean="0"/>
              <a:t>Matthew </a:t>
            </a:r>
            <a:r>
              <a:rPr lang="en-GB" sz="2000" dirty="0" err="1" smtClean="0"/>
              <a:t>Dickie</a:t>
            </a:r>
            <a:endParaRPr lang="en-GB" sz="2000" dirty="0" smtClean="0"/>
          </a:p>
          <a:p>
            <a:pPr lvl="1" algn="l"/>
            <a:r>
              <a:rPr lang="en-GB" sz="2000" dirty="0" smtClean="0"/>
              <a:t>Matt </a:t>
            </a:r>
            <a:r>
              <a:rPr lang="en-GB" sz="2000" dirty="0" err="1" smtClean="0"/>
              <a:t>Gerring</a:t>
            </a:r>
            <a:endParaRPr lang="en-GB" sz="2000" dirty="0" smtClean="0"/>
          </a:p>
          <a:p>
            <a:pPr lvl="1" algn="l"/>
            <a:r>
              <a:rPr lang="en-GB" sz="2000" dirty="0" smtClean="0"/>
              <a:t>Rob Walton</a:t>
            </a:r>
          </a:p>
          <a:p>
            <a:pPr lvl="1" algn="l"/>
            <a:r>
              <a:rPr lang="en-GB" sz="2000" dirty="0" smtClean="0"/>
              <a:t>James Mudd</a:t>
            </a:r>
          </a:p>
          <a:p>
            <a:pPr lvl="1" algn="l"/>
            <a:r>
              <a:rPr lang="en-GB" sz="2000" dirty="0" smtClean="0"/>
              <a:t>Charles Mita</a:t>
            </a:r>
          </a:p>
          <a:p>
            <a:pPr lvl="1" algn="l"/>
            <a:r>
              <a:rPr lang="en-GB" sz="2000" dirty="0" smtClean="0"/>
              <a:t>Keith Ralphs</a:t>
            </a:r>
          </a:p>
          <a:p>
            <a:pPr lvl="1" algn="l"/>
            <a:r>
              <a:rPr lang="en-GB" sz="2000" dirty="0" smtClean="0"/>
              <a:t>Matthew Webber</a:t>
            </a:r>
          </a:p>
          <a:p>
            <a:pPr lvl="1" algn="l"/>
            <a:endParaRPr lang="en-GB" sz="2000" dirty="0" smtClean="0"/>
          </a:p>
          <a:p>
            <a:pPr algn="l"/>
            <a:r>
              <a:rPr lang="en-GB" b="1" dirty="0" smtClean="0">
                <a:solidFill>
                  <a:schemeClr val="tx2"/>
                </a:solidFill>
              </a:rPr>
              <a:t>Project Planning</a:t>
            </a:r>
          </a:p>
          <a:p>
            <a:pPr lvl="1" algn="l"/>
            <a:r>
              <a:rPr lang="en-GB" sz="2000" dirty="0" smtClean="0"/>
              <a:t>Kathryn Poulter</a:t>
            </a:r>
          </a:p>
          <a:p>
            <a:pPr lvl="1" algn="l"/>
            <a:r>
              <a:rPr lang="en-GB" sz="2000" dirty="0" smtClean="0"/>
              <a:t>Steven Launchbury</a:t>
            </a:r>
            <a:endParaRPr lang="en-GB" sz="2000" dirty="0"/>
          </a:p>
          <a:p>
            <a:pPr lvl="1" algn="l"/>
            <a:endParaRPr lang="en-GB" sz="2000" dirty="0" smtClean="0"/>
          </a:p>
          <a:p>
            <a:pPr lvl="1" algn="l"/>
            <a:endParaRPr lang="en-GB" sz="2000" dirty="0" smtClean="0"/>
          </a:p>
          <a:p>
            <a:pPr algn="l"/>
            <a:endParaRPr lang="en-GB" b="1" dirty="0" smtClean="0"/>
          </a:p>
          <a:p>
            <a:pPr algn="l"/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/>
          </p:nvPr>
        </p:nvSpPr>
        <p:spPr>
          <a:xfrm>
            <a:off x="2555776" y="980728"/>
            <a:ext cx="3816424" cy="495672"/>
          </a:xfrm>
        </p:spPr>
        <p:txBody>
          <a:bodyPr anchor="t">
            <a:noAutofit/>
          </a:bodyPr>
          <a:lstStyle/>
          <a:p>
            <a:pPr algn="ctr"/>
            <a:r>
              <a:rPr lang="en-GB" sz="2400" b="1" dirty="0" smtClean="0">
                <a:solidFill>
                  <a:schemeClr val="tx2"/>
                </a:solidFill>
                <a:latin typeface="+mj-lt"/>
              </a:rPr>
              <a:t>Acknowledgements</a:t>
            </a:r>
          </a:p>
        </p:txBody>
      </p:sp>
      <p:sp>
        <p:nvSpPr>
          <p:cNvPr id="9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10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5071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Outline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57200" y="1340768"/>
            <a:ext cx="8229240" cy="4401128"/>
          </a:xfrm>
        </p:spPr>
        <p:txBody>
          <a:bodyPr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IOC 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Pilatus detectors with PPU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EPICS v4 plugin</a:t>
            </a:r>
            <a:endParaRPr lang="en-GB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Area Detector for ADCs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Computer vision – loop centring - at MX </a:t>
            </a:r>
            <a:r>
              <a:rPr lang="en-GB" dirty="0" err="1" smtClean="0"/>
              <a:t>beamlines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Mapping project and SWMR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Conclusions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185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extShape 1"/>
          <p:cNvSpPr txBox="1"/>
          <p:nvPr/>
        </p:nvSpPr>
        <p:spPr>
          <a:xfrm>
            <a:off x="457200" y="180000"/>
            <a:ext cx="8229240" cy="76284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3600" strike="noStrike" dirty="0">
                <a:latin typeface="Arial Black"/>
              </a:rPr>
              <a:t>History</a:t>
            </a:r>
            <a:endParaRPr dirty="0"/>
          </a:p>
        </p:txBody>
      </p:sp>
      <p:sp>
        <p:nvSpPr>
          <p:cNvPr id="128" name="TextShape 2"/>
          <p:cNvSpPr txBox="1"/>
          <p:nvPr/>
        </p:nvSpPr>
        <p:spPr>
          <a:xfrm>
            <a:off x="467640" y="1052640"/>
            <a:ext cx="8229240" cy="507312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 dirty="0" smtClean="0">
                <a:solidFill>
                  <a:srgbClr val="000000"/>
                </a:solidFill>
              </a:rPr>
              <a:t>Before 2010</a:t>
            </a:r>
            <a:br>
              <a:rPr lang="en-US" strike="noStrike" dirty="0" smtClean="0">
                <a:solidFill>
                  <a:srgbClr val="000000"/>
                </a:solidFill>
              </a:rPr>
            </a:br>
            <a:r>
              <a:rPr lang="en-US" strike="noStrike" dirty="0" smtClean="0">
                <a:solidFill>
                  <a:srgbClr val="000000"/>
                </a:solidFill>
              </a:rPr>
              <a:t>All </a:t>
            </a:r>
            <a:r>
              <a:rPr lang="en-US" strike="noStrike" dirty="0">
                <a:solidFill>
                  <a:srgbClr val="000000"/>
                </a:solidFill>
              </a:rPr>
              <a:t>Diamond area detector data was to be handled by our upper level acquisition software (GDA</a:t>
            </a:r>
            <a:r>
              <a:rPr lang="en-US" strike="noStrike" dirty="0" smtClean="0">
                <a:solidFill>
                  <a:srgbClr val="000000"/>
                </a:solidFill>
              </a:rPr>
              <a:t>).</a:t>
            </a:r>
            <a:endParaRPr dirty="0"/>
          </a:p>
          <a:p>
            <a:pPr lvl="1">
              <a:buFont typeface="Arial"/>
              <a:buChar char="•"/>
            </a:pPr>
            <a:r>
              <a:rPr lang="en-US" strike="noStrike" dirty="0">
                <a:solidFill>
                  <a:srgbClr val="000000"/>
                </a:solidFill>
              </a:rPr>
              <a:t>However, speed wasn’t great (Java) and there was </a:t>
            </a:r>
            <a:r>
              <a:rPr lang="en-US" strike="noStrike" dirty="0" smtClean="0">
                <a:solidFill>
                  <a:srgbClr val="000000"/>
                </a:solidFill>
              </a:rPr>
              <a:t>no </a:t>
            </a:r>
            <a:r>
              <a:rPr lang="en-US" strike="noStrike" dirty="0">
                <a:solidFill>
                  <a:srgbClr val="000000"/>
                </a:solidFill>
              </a:rPr>
              <a:t>consistent framework.</a:t>
            </a:r>
            <a:endParaRPr dirty="0"/>
          </a:p>
          <a:p>
            <a:pPr lvl="1">
              <a:buFont typeface="Arial"/>
              <a:buChar char="•"/>
            </a:pPr>
            <a:r>
              <a:rPr lang="en-US" strike="noStrike" dirty="0" smtClean="0">
                <a:solidFill>
                  <a:srgbClr val="000000"/>
                </a:solidFill>
              </a:rPr>
              <a:t>Consequently</a:t>
            </a:r>
            <a:r>
              <a:rPr lang="en-US" strike="noStrike" dirty="0">
                <a:solidFill>
                  <a:srgbClr val="000000"/>
                </a:solidFill>
              </a:rPr>
              <a:t>, GDA team selected EPICS area detector as their detector framework.</a:t>
            </a:r>
            <a:endParaRPr dirty="0"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trike="noStrike" dirty="0" smtClean="0">
                <a:solidFill>
                  <a:srgbClr val="000000"/>
                </a:solidFill>
              </a:rPr>
              <a:t>2010 onwards</a:t>
            </a:r>
            <a:br>
              <a:rPr lang="en-US" strike="noStrike" dirty="0" smtClean="0">
                <a:solidFill>
                  <a:srgbClr val="000000"/>
                </a:solidFill>
              </a:rPr>
            </a:br>
            <a:r>
              <a:rPr lang="en-US" strike="noStrike" dirty="0" smtClean="0">
                <a:solidFill>
                  <a:srgbClr val="000000"/>
                </a:solidFill>
              </a:rPr>
              <a:t>EPICS </a:t>
            </a:r>
            <a:r>
              <a:rPr lang="en-US" strike="noStrike" dirty="0">
                <a:solidFill>
                  <a:srgbClr val="000000"/>
                </a:solidFill>
              </a:rPr>
              <a:t>team </a:t>
            </a:r>
            <a:r>
              <a:rPr lang="en-US" strike="noStrike" dirty="0" smtClean="0">
                <a:solidFill>
                  <a:srgbClr val="000000"/>
                </a:solidFill>
              </a:rPr>
              <a:t>takes over detector interfaces. Many </a:t>
            </a:r>
            <a:r>
              <a:rPr lang="en-US" strike="noStrike" dirty="0" err="1" smtClean="0">
                <a:solidFill>
                  <a:srgbClr val="000000"/>
                </a:solidFill>
              </a:rPr>
              <a:t>areaDetector</a:t>
            </a:r>
            <a:r>
              <a:rPr lang="en-US" strike="noStrike" dirty="0" smtClean="0">
                <a:solidFill>
                  <a:srgbClr val="000000"/>
                </a:solidFill>
              </a:rPr>
              <a:t> drivers and plugins used and developed.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December 2013 at NSLS-II</a:t>
            </a:r>
            <a:r>
              <a:rPr lang="en-US" dirty="0">
                <a:solidFill>
                  <a:srgbClr val="000000"/>
                </a:solidFill>
              </a:rPr>
              <a:t/>
            </a:r>
            <a:br>
              <a:rPr lang="en-US" dirty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Area detector working group formed.</a:t>
            </a:r>
          </a:p>
        </p:txBody>
      </p:sp>
      <p:sp>
        <p:nvSpPr>
          <p:cNvPr id="131" name="TextShape 5"/>
          <p:cNvSpPr txBox="1"/>
          <p:nvPr/>
        </p:nvSpPr>
        <p:spPr>
          <a:xfrm>
            <a:off x="655308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r">
              <a:lnSpc>
                <a:spcPct val="100000"/>
              </a:lnSpc>
            </a:pPr>
            <a:fld id="{7E97C77A-98E2-4B48-8C14-E9BA55A824B8}" type="slidenum">
              <a:rPr lang="en-GB" sz="1200" strike="noStrike">
                <a:solidFill>
                  <a:srgbClr val="8B8B8B"/>
                </a:solidFill>
                <a:latin typeface="Arial"/>
              </a:rPr>
              <a:t>3</a:t>
            </a:fld>
            <a:endParaRPr/>
          </a:p>
        </p:txBody>
      </p:sp>
      <p:sp>
        <p:nvSpPr>
          <p:cNvPr id="7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8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81022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IOC count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467544" y="1052736"/>
            <a:ext cx="8229240" cy="2995088"/>
          </a:xfrm>
        </p:spPr>
        <p:txBody>
          <a:bodyPr anchor="t"/>
          <a:lstStyle/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About 170 IOCs using </a:t>
            </a:r>
            <a:r>
              <a:rPr lang="en-GB" dirty="0" err="1" smtClean="0">
                <a:latin typeface="+mn-lt"/>
              </a:rPr>
              <a:t>areaDetector</a:t>
            </a:r>
            <a:r>
              <a:rPr lang="en-GB" dirty="0" smtClean="0">
                <a:latin typeface="+mn-lt"/>
              </a:rPr>
              <a:t> 1-9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About 40 IOCs using </a:t>
            </a:r>
            <a:r>
              <a:rPr lang="en-GB" dirty="0" err="1" smtClean="0">
                <a:latin typeface="+mn-lt"/>
              </a:rPr>
              <a:t>ADCore</a:t>
            </a:r>
            <a:r>
              <a:rPr lang="en-GB" dirty="0" smtClean="0">
                <a:latin typeface="+mn-lt"/>
              </a:rPr>
              <a:t> 2-4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Aravis</a:t>
            </a:r>
            <a:r>
              <a:rPr lang="en-GB" dirty="0" smtClean="0">
                <a:latin typeface="+mn-lt"/>
              </a:rPr>
              <a:t> GigE Camera IOCs ~ 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Pilatus driver IOCs – 17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Medipix</a:t>
            </a:r>
            <a:r>
              <a:rPr lang="en-GB" dirty="0" smtClean="0">
                <a:latin typeface="+mn-lt"/>
              </a:rPr>
              <a:t> IOCs - 9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Pco</a:t>
            </a:r>
            <a:r>
              <a:rPr lang="en-GB" dirty="0" smtClean="0">
                <a:latin typeface="+mn-lt"/>
              </a:rPr>
              <a:t> camera IOCs – 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Xspress3 IOCs –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Perkin Elmer IOCs - 4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Dxp</a:t>
            </a:r>
            <a:r>
              <a:rPr lang="en-GB" dirty="0" smtClean="0">
                <a:latin typeface="+mn-lt"/>
              </a:rPr>
              <a:t> IOCs (XIA) – 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/>
              <a:t>Pixium</a:t>
            </a:r>
            <a:r>
              <a:rPr lang="en-GB" dirty="0"/>
              <a:t> IOCs – </a:t>
            </a:r>
            <a:r>
              <a:rPr lang="en-GB" dirty="0" smtClean="0"/>
              <a:t>2</a:t>
            </a:r>
            <a:endParaRPr lang="en-GB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quadEM</a:t>
            </a:r>
            <a:r>
              <a:rPr lang="en-GB" dirty="0" smtClean="0">
                <a:latin typeface="+mn-lt"/>
              </a:rPr>
              <a:t> –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>
                <a:latin typeface="+mn-lt"/>
              </a:rPr>
              <a:t>dtacq</a:t>
            </a:r>
            <a:r>
              <a:rPr lang="en-GB" dirty="0" smtClean="0">
                <a:latin typeface="+mn-lt"/>
              </a:rPr>
              <a:t> - 3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285750" lvl="4" indent="-28575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+mn-lt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334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Arial Black" panose="020B0A04020102020204" pitchFamily="34" charset="0"/>
              </a:rPr>
              <a:t>Pilatus detectors with PPU</a:t>
            </a:r>
            <a:endParaRPr lang="en-GB" dirty="0">
              <a:latin typeface="Arial Black" panose="020B0A0402010202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/>
          </p:nvPr>
        </p:nvSpPr>
        <p:spPr>
          <a:xfrm>
            <a:off x="557685" y="908720"/>
            <a:ext cx="8229240" cy="261335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Unmerged changes to Pilatus detector driver, both related to use of PPU “Pilatus Processing Unit”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“Soft trigger” option (Giles Knap) </a:t>
            </a:r>
            <a:endParaRPr lang="en-GB" b="1" dirty="0"/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 smtClean="0"/>
              <a:t>Restores step scan performance without additional hardware – 20 Hz step scan vs 5 Hz when PPU is introduced.</a:t>
            </a:r>
          </a:p>
          <a:p>
            <a:pPr marL="285750" lvl="4" indent="-285750">
              <a:buFont typeface="Arial" panose="020B0604020202020204" pitchFamily="34" charset="0"/>
              <a:buChar char="•"/>
            </a:pPr>
            <a:r>
              <a:rPr lang="en-GB" dirty="0" smtClean="0"/>
              <a:t>Overcomes extra latency in invoking the area detector pipeline.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smtClean="0"/>
              <a:t>CBF template copy (Ronaldo Mercado)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Works around detector server and </a:t>
            </a:r>
            <a:r>
              <a:rPr lang="en-GB" dirty="0" err="1" smtClean="0"/>
              <a:t>camserver</a:t>
            </a:r>
            <a:r>
              <a:rPr lang="en-GB" dirty="0" smtClean="0"/>
              <a:t> not able to access template from central storage.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scp</a:t>
            </a:r>
            <a:r>
              <a:rPr lang="en-GB" dirty="0" smtClean="0"/>
              <a:t> from </a:t>
            </a:r>
            <a:r>
              <a:rPr lang="en-GB" dirty="0" err="1" smtClean="0"/>
              <a:t>ppu</a:t>
            </a:r>
            <a:r>
              <a:rPr lang="en-GB" dirty="0" smtClean="0"/>
              <a:t> to detector server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927890" y="3522073"/>
            <a:ext cx="6969720" cy="2943034"/>
            <a:chOff x="827584" y="2542591"/>
            <a:chExt cx="6969720" cy="2943034"/>
          </a:xfrm>
        </p:grpSpPr>
        <p:sp>
          <p:nvSpPr>
            <p:cNvPr id="5" name="Right Arrow 4"/>
            <p:cNvSpPr/>
            <p:nvPr/>
          </p:nvSpPr>
          <p:spPr>
            <a:xfrm>
              <a:off x="3203847" y="3949890"/>
              <a:ext cx="1033471" cy="517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GB"/>
            </a:p>
          </p:txBody>
        </p:sp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2542591"/>
              <a:ext cx="733425" cy="847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8736593"/>
                </p:ext>
              </p:extLst>
            </p:nvPr>
          </p:nvGraphicFramePr>
          <p:xfrm>
            <a:off x="1697307" y="3546644"/>
            <a:ext cx="1490663" cy="1130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8" name="Visio" r:id="rId4" imgW="1489900" imgH="1130062" progId="Visio.Drawing.11">
                    <p:link updateAutomatic="1"/>
                  </p:oleObj>
                </mc:Choice>
                <mc:Fallback>
                  <p:oleObj name="Visio" r:id="rId4" imgW="1489900" imgH="1130062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1697307" y="3546644"/>
                          <a:ext cx="1490663" cy="1130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3854" y="3532117"/>
              <a:ext cx="933450" cy="1352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5069587"/>
                </p:ext>
              </p:extLst>
            </p:nvPr>
          </p:nvGraphicFramePr>
          <p:xfrm>
            <a:off x="4221063" y="3733843"/>
            <a:ext cx="1490663" cy="1130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89" name="Visio" r:id="rId7" imgW="1489900" imgH="1130062" progId="Visio.Drawing.11">
                    <p:link updateAutomatic="1"/>
                  </p:oleObj>
                </mc:Choice>
                <mc:Fallback>
                  <p:oleObj name="Visio" r:id="rId7" imgW="1489900" imgH="1130062" progId="Visio.Drawing.11">
                    <p:link updateAutomatic="1"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4221063" y="3733843"/>
                          <a:ext cx="1490663" cy="11303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" name="Right Arrow 16"/>
            <p:cNvSpPr/>
            <p:nvPr/>
          </p:nvSpPr>
          <p:spPr>
            <a:xfrm rot="2366841">
              <a:off x="1093448" y="3475341"/>
              <a:ext cx="648072" cy="517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GB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71799" y="4757734"/>
              <a:ext cx="1800200" cy="632316"/>
            </a:xfrm>
            <a:prstGeom prst="rect">
              <a:avLst/>
            </a:prstGeom>
            <a:noFill/>
          </p:spPr>
          <p:txBody>
            <a:bodyPr wrap="square" rtlCol="0">
              <a:normAutofit lnSpcReduction="10000"/>
            </a:bodyPr>
            <a:lstStyle/>
            <a:p>
              <a:pPr algn="ctr"/>
              <a:r>
                <a:rPr lang="en-GB" sz="1300" dirty="0" err="1" smtClean="0"/>
                <a:t>Furka</a:t>
              </a:r>
              <a:endParaRPr lang="en-GB" sz="1300" dirty="0" smtClean="0"/>
            </a:p>
            <a:p>
              <a:r>
                <a:rPr lang="en-GB" sz="1300" dirty="0" smtClean="0"/>
                <a:t>/</a:t>
              </a:r>
              <a:r>
                <a:rPr lang="en-GB" sz="1300" dirty="0" err="1" smtClean="0"/>
                <a:t>ramdisk</a:t>
              </a:r>
              <a:r>
                <a:rPr lang="en-GB" sz="1300" dirty="0" smtClean="0"/>
                <a:t> to /</a:t>
              </a:r>
              <a:r>
                <a:rPr lang="en-GB" sz="1300" dirty="0" err="1" smtClean="0"/>
                <a:t>ramdisk</a:t>
              </a:r>
              <a:endParaRPr lang="en-GB" sz="1300" dirty="0" smtClean="0"/>
            </a:p>
            <a:p>
              <a:r>
                <a:rPr lang="en-GB" sz="1300" dirty="0" smtClean="0"/>
                <a:t>(modified </a:t>
              </a:r>
              <a:r>
                <a:rPr lang="en-GB" sz="1300" dirty="0" err="1" smtClean="0"/>
                <a:t>rsync</a:t>
              </a:r>
              <a:r>
                <a:rPr lang="en-GB" sz="1300" dirty="0" smtClean="0"/>
                <a:t>)</a:t>
              </a:r>
              <a:endParaRPr lang="en-GB" sz="1300" dirty="0"/>
            </a:p>
          </p:txBody>
        </p:sp>
        <p:sp>
          <p:nvSpPr>
            <p:cNvPr id="12" name="Right Arrow 11"/>
            <p:cNvSpPr/>
            <p:nvPr/>
          </p:nvSpPr>
          <p:spPr>
            <a:xfrm>
              <a:off x="5711726" y="3892157"/>
              <a:ext cx="1033471" cy="51700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0000" lnSpcReduction="20000"/>
            </a:bodyPr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23694" y="5069333"/>
              <a:ext cx="2160240" cy="416292"/>
            </a:xfrm>
            <a:prstGeom prst="rect">
              <a:avLst/>
            </a:prstGeom>
            <a:noFill/>
          </p:spPr>
          <p:txBody>
            <a:bodyPr wrap="square" rtlCol="0">
              <a:normAutofit fontScale="70000" lnSpcReduction="20000"/>
            </a:bodyPr>
            <a:lstStyle/>
            <a:p>
              <a:pPr algn="ctr"/>
              <a:r>
                <a:rPr lang="en-GB" dirty="0" smtClean="0"/>
                <a:t>Grimsel </a:t>
              </a:r>
              <a:br>
                <a:rPr lang="en-GB" dirty="0" smtClean="0"/>
              </a:br>
              <a:r>
                <a:rPr lang="en-GB" dirty="0" smtClean="0"/>
                <a:t>(modified </a:t>
              </a:r>
              <a:r>
                <a:rPr lang="en-GB" dirty="0" err="1" smtClean="0"/>
                <a:t>rsync</a:t>
              </a:r>
              <a:r>
                <a:rPr lang="en-GB" dirty="0" smtClean="0"/>
                <a:t>)</a:t>
              </a:r>
              <a:endParaRPr lang="en-GB" dirty="0"/>
            </a:p>
          </p:txBody>
        </p:sp>
      </p:grpSp>
      <p:sp>
        <p:nvSpPr>
          <p:cNvPr id="14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1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44920" y="3885221"/>
            <a:ext cx="0" cy="1656207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744920" y="3737160"/>
            <a:ext cx="1803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Scientific Computing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590560" y="3875660"/>
            <a:ext cx="117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Detector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882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EPICS v4 plugin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043607" y="1844824"/>
            <a:ext cx="6552729" cy="3588573"/>
            <a:chOff x="1043607" y="2852935"/>
            <a:chExt cx="5760641" cy="2580462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7" y="2852935"/>
              <a:ext cx="883640" cy="559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37906" y="4190884"/>
              <a:ext cx="766342" cy="903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ight Arrow 4"/>
            <p:cNvSpPr/>
            <p:nvPr/>
          </p:nvSpPr>
          <p:spPr>
            <a:xfrm rot="2301616">
              <a:off x="1709057" y="3537308"/>
              <a:ext cx="532053" cy="3452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ight Arrow 5"/>
            <p:cNvSpPr/>
            <p:nvPr/>
          </p:nvSpPr>
          <p:spPr>
            <a:xfrm>
              <a:off x="4886213" y="4238977"/>
              <a:ext cx="886755" cy="48092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0332" y="3979644"/>
              <a:ext cx="1204252" cy="73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639" y="4110470"/>
              <a:ext cx="1204252" cy="737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ight Arrow 13"/>
            <p:cNvSpPr/>
            <p:nvPr/>
          </p:nvSpPr>
          <p:spPr>
            <a:xfrm>
              <a:off x="2876235" y="4232523"/>
              <a:ext cx="532053" cy="345297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555611" y="5010766"/>
              <a:ext cx="1370117" cy="339171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r>
                <a:rPr lang="en-GB" dirty="0" err="1" smtClean="0"/>
                <a:t>NDPvaPlugin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576676" y="5001725"/>
              <a:ext cx="1316275" cy="431672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r>
                <a:rPr lang="en-GB" dirty="0" err="1" smtClean="0"/>
                <a:t>pvaDetector</a:t>
              </a:r>
              <a:r>
                <a:rPr lang="en-GB" dirty="0" smtClean="0"/>
                <a:t> plugin</a:t>
              </a:r>
              <a:endParaRPr lang="en-GB" dirty="0"/>
            </a:p>
          </p:txBody>
        </p:sp>
      </p:grpSp>
      <p:sp>
        <p:nvSpPr>
          <p:cNvPr id="20" name="Text Placeholder 2"/>
          <p:cNvSpPr>
            <a:spLocks noGrp="1"/>
          </p:cNvSpPr>
          <p:nvPr>
            <p:ph type="body"/>
          </p:nvPr>
        </p:nvSpPr>
        <p:spPr>
          <a:xfrm>
            <a:off x="852976" y="1124745"/>
            <a:ext cx="6669577" cy="648072"/>
          </a:xfrm>
        </p:spPr>
        <p:txBody>
          <a:bodyPr anchor="t"/>
          <a:lstStyle/>
          <a:p>
            <a:r>
              <a:rPr lang="en-GB" dirty="0" smtClean="0"/>
              <a:t>DLS purpose: mainly move data from Windows to Linux</a:t>
            </a:r>
          </a:p>
          <a:p>
            <a:r>
              <a:rPr lang="en-GB" dirty="0" smtClean="0"/>
              <a:t>Future intent: distribute processing to multiple hosts</a:t>
            </a:r>
            <a:endParaRPr lang="en-GB" dirty="0"/>
          </a:p>
        </p:txBody>
      </p:sp>
      <p:sp>
        <p:nvSpPr>
          <p:cNvPr id="13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15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0561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80" y="232086"/>
            <a:ext cx="8229240" cy="762840"/>
          </a:xfrm>
        </p:spPr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EDM screens for epics v4 plugin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97"/>
          <a:stretch/>
        </p:blipFill>
        <p:spPr>
          <a:xfrm>
            <a:off x="395536" y="1772816"/>
            <a:ext cx="2981116" cy="4272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91"/>
          <a:stretch/>
        </p:blipFill>
        <p:spPr>
          <a:xfrm>
            <a:off x="3887550" y="980728"/>
            <a:ext cx="3854388" cy="5137265"/>
          </a:xfrm>
          <a:prstGeom prst="rect">
            <a:avLst/>
          </a:prstGeom>
        </p:spPr>
      </p:pic>
      <p:sp>
        <p:nvSpPr>
          <p:cNvPr id="7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8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397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600" dirty="0" smtClean="0">
                <a:latin typeface="Arial Black" panose="020B0A04020102020204" pitchFamily="34" charset="0"/>
              </a:rPr>
              <a:t>Area Detector for ADCs</a:t>
            </a:r>
            <a:endParaRPr lang="en-GB" sz="3600" dirty="0">
              <a:latin typeface="Arial Black" panose="020B0A040201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/>
          </p:nvPr>
        </p:nvSpPr>
        <p:spPr>
          <a:xfrm>
            <a:off x="467544" y="1036456"/>
            <a:ext cx="4320384" cy="5488888"/>
          </a:xfrm>
        </p:spPr>
        <p:txBody>
          <a:bodyPr anchor="t">
            <a:normAutofit/>
          </a:bodyPr>
          <a:lstStyle/>
          <a:p>
            <a:r>
              <a:rPr lang="en-GB" b="1" dirty="0" err="1" smtClean="0"/>
              <a:t>quadEM</a:t>
            </a:r>
            <a:r>
              <a:rPr lang="en-GB" b="1" dirty="0" smtClean="0"/>
              <a:t> (Mark Rivers)</a:t>
            </a:r>
          </a:p>
          <a:p>
            <a:r>
              <a:rPr lang="en-GB" dirty="0" err="1" smtClean="0"/>
              <a:t>CAENels</a:t>
            </a:r>
            <a:r>
              <a:rPr lang="en-GB" dirty="0" smtClean="0"/>
              <a:t> </a:t>
            </a:r>
            <a:r>
              <a:rPr lang="en-GB" dirty="0" err="1" smtClean="0"/>
              <a:t>TetrAMM</a:t>
            </a:r>
            <a:endParaRPr lang="en-GB" dirty="0" smtClean="0"/>
          </a:p>
          <a:p>
            <a:endParaRPr lang="en-GB" dirty="0" smtClean="0"/>
          </a:p>
          <a:p>
            <a:r>
              <a:rPr lang="en-GB" b="1" dirty="0" smtClean="0"/>
              <a:t>D-TACQ ADCs (Adam Bark)</a:t>
            </a:r>
          </a:p>
          <a:p>
            <a:endParaRPr lang="en-GB" dirty="0" smtClean="0"/>
          </a:p>
          <a:p>
            <a:r>
              <a:rPr lang="en-GB" b="1" dirty="0" err="1" smtClean="0"/>
              <a:t>NDReframePlugin</a:t>
            </a:r>
            <a:r>
              <a:rPr lang="en-GB" b="1" dirty="0" smtClean="0"/>
              <a:t> (Ed Warrick)</a:t>
            </a:r>
          </a:p>
          <a:p>
            <a:r>
              <a:rPr lang="en-GB" dirty="0" smtClean="0"/>
              <a:t>Provides triggering by using an ADC channel.</a:t>
            </a:r>
          </a:p>
          <a:p>
            <a:endParaRPr lang="en-GB" dirty="0"/>
          </a:p>
          <a:p>
            <a:r>
              <a:rPr lang="en-GB" b="1" dirty="0" err="1" smtClean="0"/>
              <a:t>ADEthercat</a:t>
            </a:r>
            <a:r>
              <a:rPr lang="en-GB" b="1" dirty="0" smtClean="0"/>
              <a:t> (Ronaldo Mercado)</a:t>
            </a:r>
          </a:p>
          <a:p>
            <a:r>
              <a:rPr lang="en-GB" dirty="0" err="1" smtClean="0"/>
              <a:t>NDArrays</a:t>
            </a:r>
            <a:r>
              <a:rPr lang="en-GB" dirty="0" smtClean="0"/>
              <a:t> from </a:t>
            </a:r>
            <a:r>
              <a:rPr lang="en-GB" dirty="0" err="1" smtClean="0"/>
              <a:t>Ethercat</a:t>
            </a:r>
            <a:r>
              <a:rPr lang="en-GB" dirty="0" smtClean="0"/>
              <a:t> ADCs</a:t>
            </a:r>
          </a:p>
          <a:p>
            <a:endParaRPr lang="en-GB" dirty="0"/>
          </a:p>
          <a:p>
            <a:r>
              <a:rPr lang="en-GB" b="1" dirty="0" err="1" smtClean="0"/>
              <a:t>ADIvium</a:t>
            </a:r>
            <a:r>
              <a:rPr lang="en-GB" b="1" dirty="0" smtClean="0"/>
              <a:t> (Jon Thompson)</a:t>
            </a:r>
          </a:p>
          <a:p>
            <a:r>
              <a:rPr lang="en-GB" dirty="0" err="1" smtClean="0"/>
              <a:t>NDArrays</a:t>
            </a:r>
            <a:r>
              <a:rPr lang="en-GB" dirty="0" smtClean="0"/>
              <a:t> from </a:t>
            </a:r>
            <a:r>
              <a:rPr lang="en-GB" dirty="0" err="1" smtClean="0"/>
              <a:t>Ivium</a:t>
            </a:r>
            <a:r>
              <a:rPr lang="en-GB" dirty="0" smtClean="0"/>
              <a:t> multi channel </a:t>
            </a:r>
            <a:r>
              <a:rPr lang="en-GB" dirty="0" err="1" smtClean="0"/>
              <a:t>potentiostat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/>
              <a:t>Area detector driver for Panda (Chris Turner)</a:t>
            </a:r>
          </a:p>
          <a:p>
            <a:r>
              <a:rPr lang="en-GB" dirty="0" err="1" smtClean="0"/>
              <a:t>NDArrays</a:t>
            </a:r>
            <a:r>
              <a:rPr lang="en-GB" dirty="0" smtClean="0"/>
              <a:t> from Panda ADC channels</a:t>
            </a:r>
          </a:p>
          <a:p>
            <a:r>
              <a:rPr lang="en-GB" i="1" dirty="0" smtClean="0"/>
              <a:t>In development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2496" y="3645024"/>
            <a:ext cx="3456384" cy="171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www.caenels.com/wp-content/uploads/2015/04/TetrAMM-Rear-e14307959218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24744"/>
            <a:ext cx="3744416" cy="222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7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869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-252536" y="764704"/>
          <a:ext cx="9865096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-162272"/>
            <a:ext cx="8075240" cy="1143000"/>
          </a:xfrm>
        </p:spPr>
        <p:txBody>
          <a:bodyPr>
            <a:norm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Auto-centring using </a:t>
            </a:r>
            <a:r>
              <a:rPr lang="en-GB" sz="3600" dirty="0" err="1" smtClean="0">
                <a:solidFill>
                  <a:schemeClr val="tx1"/>
                </a:solidFill>
                <a:latin typeface="Arial Black" panose="020B0A04020102020204" pitchFamily="34" charset="0"/>
              </a:rPr>
              <a:t>adPython</a:t>
            </a:r>
            <a:endParaRPr lang="en-GB" sz="36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227758" y="4075508"/>
            <a:ext cx="5688632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en-GB" sz="1700" dirty="0" err="1" smtClean="0"/>
              <a:t>FindCircle</a:t>
            </a:r>
            <a:r>
              <a:rPr lang="en-GB" sz="1700" dirty="0" smtClean="0"/>
              <a:t> (through area detector)</a:t>
            </a:r>
          </a:p>
          <a:p>
            <a:r>
              <a:rPr lang="en-GB" sz="1700" dirty="0" smtClean="0"/>
              <a:t>Focussing through STAT </a:t>
            </a:r>
            <a:r>
              <a:rPr lang="en-GB" sz="1700" dirty="0" err="1" smtClean="0"/>
              <a:t>plugin</a:t>
            </a:r>
            <a:endParaRPr lang="en-GB" sz="1700" dirty="0" smtClean="0"/>
          </a:p>
          <a:p>
            <a:r>
              <a:rPr lang="en-GB" sz="1700" dirty="0" smtClean="0"/>
              <a:t>Python script </a:t>
            </a:r>
            <a:r>
              <a:rPr lang="en-GB" sz="1700" dirty="0" err="1" smtClean="0"/>
              <a:t>plugin</a:t>
            </a:r>
            <a:r>
              <a:rPr lang="en-GB" sz="1700" dirty="0" smtClean="0"/>
              <a:t> (Hough circle finding): Tom Cobb and James O’Hea</a:t>
            </a:r>
          </a:p>
          <a:p>
            <a:endParaRPr lang="en-GB" dirty="0"/>
          </a:p>
        </p:txBody>
      </p:sp>
      <p:pic>
        <p:nvPicPr>
          <p:cNvPr id="4" name="Picture 3" descr="areaDetector.png"/>
          <p:cNvPicPr>
            <a:picLocks noChangeAspect="1"/>
          </p:cNvPicPr>
          <p:nvPr/>
        </p:nvPicPr>
        <p:blipFill>
          <a:blip r:embed="rId7" cstate="print"/>
          <a:srcRect b="55924"/>
          <a:stretch>
            <a:fillRect/>
          </a:stretch>
        </p:blipFill>
        <p:spPr>
          <a:xfrm>
            <a:off x="6648434" y="4149080"/>
            <a:ext cx="2388062" cy="2448272"/>
          </a:xfrm>
          <a:prstGeom prst="rect">
            <a:avLst/>
          </a:prstGeom>
        </p:spPr>
      </p:pic>
      <p:pic>
        <p:nvPicPr>
          <p:cNvPr id="6" name="Picture 5" descr="autocentring1.png"/>
          <p:cNvPicPr>
            <a:picLocks noChangeAspect="1"/>
          </p:cNvPicPr>
          <p:nvPr/>
        </p:nvPicPr>
        <p:blipFill>
          <a:blip r:embed="rId8" cstate="print"/>
          <a:srcRect t="2974" r="2586" b="1843"/>
          <a:stretch>
            <a:fillRect/>
          </a:stretch>
        </p:blipFill>
        <p:spPr>
          <a:xfrm>
            <a:off x="2339752" y="2276872"/>
            <a:ext cx="1944216" cy="15174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55976" y="2204864"/>
            <a:ext cx="2376264" cy="1855332"/>
            <a:chOff x="3923928" y="4886036"/>
            <a:chExt cx="2376264" cy="1855332"/>
          </a:xfrm>
        </p:grpSpPr>
        <p:pic>
          <p:nvPicPr>
            <p:cNvPr id="7" name="Picture 6" descr="focus.png"/>
            <p:cNvPicPr>
              <a:picLocks noChangeAspect="1"/>
            </p:cNvPicPr>
            <p:nvPr/>
          </p:nvPicPr>
          <p:blipFill>
            <a:blip r:embed="rId9" cstate="print"/>
            <a:srcRect t="11910" r="52868" b="15884"/>
            <a:stretch>
              <a:fillRect/>
            </a:stretch>
          </p:blipFill>
          <p:spPr>
            <a:xfrm>
              <a:off x="4067944" y="4941168"/>
              <a:ext cx="2232248" cy="1674186"/>
            </a:xfrm>
            <a:prstGeom prst="rect">
              <a:avLst/>
            </a:prstGeom>
          </p:spPr>
        </p:pic>
        <p:pic>
          <p:nvPicPr>
            <p:cNvPr id="8" name="Picture 7" descr="focussing.png"/>
            <p:cNvPicPr>
              <a:picLocks noChangeAspect="1"/>
            </p:cNvPicPr>
            <p:nvPr/>
          </p:nvPicPr>
          <p:blipFill>
            <a:blip r:embed="rId10" cstate="print"/>
            <a:srcRect l="76775" t="4095"/>
            <a:stretch>
              <a:fillRect/>
            </a:stretch>
          </p:blipFill>
          <p:spPr>
            <a:xfrm>
              <a:off x="3923928" y="4886036"/>
              <a:ext cx="844880" cy="1855332"/>
            </a:xfrm>
            <a:prstGeom prst="rect">
              <a:avLst/>
            </a:prstGeom>
          </p:spPr>
        </p:pic>
      </p:grpSp>
      <p:pic>
        <p:nvPicPr>
          <p:cNvPr id="9" name="Picture 8" descr="findcircle2.png"/>
          <p:cNvPicPr>
            <a:picLocks noChangeAspect="1"/>
          </p:cNvPicPr>
          <p:nvPr/>
        </p:nvPicPr>
        <p:blipFill>
          <a:blip r:embed="rId11" cstate="print"/>
          <a:srcRect r="1488" b="5901"/>
          <a:stretch>
            <a:fillRect/>
          </a:stretch>
        </p:blipFill>
        <p:spPr>
          <a:xfrm>
            <a:off x="6876256" y="2234507"/>
            <a:ext cx="2232248" cy="1698549"/>
          </a:xfrm>
          <a:prstGeom prst="rect">
            <a:avLst/>
          </a:prstGeom>
        </p:spPr>
      </p:pic>
      <p:pic>
        <p:nvPicPr>
          <p:cNvPr id="14" name="Picture 13" descr="loadPin.png"/>
          <p:cNvPicPr>
            <a:picLocks noChangeAspect="1"/>
          </p:cNvPicPr>
          <p:nvPr/>
        </p:nvPicPr>
        <p:blipFill>
          <a:blip r:embed="rId12" cstate="print"/>
          <a:srcRect t="2196" r="3502" b="6012"/>
          <a:stretch>
            <a:fillRect/>
          </a:stretch>
        </p:blipFill>
        <p:spPr>
          <a:xfrm>
            <a:off x="107504" y="2276872"/>
            <a:ext cx="1965818" cy="1512168"/>
          </a:xfrm>
          <a:prstGeom prst="rect">
            <a:avLst/>
          </a:prstGeom>
        </p:spPr>
      </p:pic>
      <p:sp>
        <p:nvSpPr>
          <p:cNvPr id="18" name="Content Placeholder 2"/>
          <p:cNvSpPr txBox="1">
            <a:spLocks/>
          </p:cNvSpPr>
          <p:nvPr/>
        </p:nvSpPr>
        <p:spPr>
          <a:xfrm>
            <a:off x="251520" y="5301208"/>
            <a:ext cx="5904656" cy="1152128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GB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3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Tested with rotation axis off by 40um</a:t>
            </a:r>
            <a:r>
              <a:rPr lang="en-GB" sz="3400" dirty="0" smtClean="0"/>
              <a:t>, it brings it back to within 3-4um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400" dirty="0" smtClean="0"/>
              <a:t>Repeatable (within 1um)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3400" dirty="0" smtClean="0"/>
              <a:t>Takes few minutes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Shape 3"/>
          <p:cNvSpPr txBox="1"/>
          <p:nvPr/>
        </p:nvSpPr>
        <p:spPr>
          <a:xfrm>
            <a:off x="457200" y="6453360"/>
            <a:ext cx="213336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20 September 2016</a:t>
            </a:r>
            <a:endParaRPr dirty="0"/>
          </a:p>
        </p:txBody>
      </p:sp>
      <p:sp>
        <p:nvSpPr>
          <p:cNvPr id="16" name="TextShape 5"/>
          <p:cNvSpPr txBox="1"/>
          <p:nvPr/>
        </p:nvSpPr>
        <p:spPr>
          <a:xfrm>
            <a:off x="3204000" y="6453360"/>
            <a:ext cx="2736000" cy="36468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GB" sz="1200" strike="noStrike" dirty="0">
                <a:solidFill>
                  <a:srgbClr val="8B8B8B"/>
                </a:solidFill>
                <a:latin typeface="Arial"/>
              </a:rPr>
              <a:t>Area Detector </a:t>
            </a:r>
            <a:r>
              <a:rPr lang="en-GB" sz="1200" strike="noStrike" dirty="0" smtClean="0">
                <a:solidFill>
                  <a:srgbClr val="8B8B8B"/>
                </a:solidFill>
                <a:latin typeface="Arial"/>
              </a:rPr>
              <a:t>use and developments at Diamond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260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amondAreaDetecto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DiamondAreaDetector</Template>
  <TotalTime>0</TotalTime>
  <Words>823</Words>
  <Application>Microsoft Office PowerPoint</Application>
  <PresentationFormat>On-screen Show (4:3)</PresentationFormat>
  <Paragraphs>228</Paragraphs>
  <Slides>16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DiamondAreaDetector</vt:lpstr>
      <vt:lpstr>Office Theme</vt:lpstr>
      <vt:lpstr>1_Office Theme</vt:lpstr>
      <vt:lpstr>C:\Users\rjq35657\Documents\ppu.vsd\Drawing\~Page-1\Rectangle.72</vt:lpstr>
      <vt:lpstr>C:\Users\rjq35657\Documents\ppu.vsd\Drawing\~Page-1\Rectangle</vt:lpstr>
      <vt:lpstr>areaDetector use and developments at Diamond</vt:lpstr>
      <vt:lpstr>Outline</vt:lpstr>
      <vt:lpstr>PowerPoint Presentation</vt:lpstr>
      <vt:lpstr>IOC count</vt:lpstr>
      <vt:lpstr>Pilatus detectors with PPU</vt:lpstr>
      <vt:lpstr>EPICS v4 plugin</vt:lpstr>
      <vt:lpstr>EDM screens for epics v4 plugin</vt:lpstr>
      <vt:lpstr>Area Detector for ADCs</vt:lpstr>
      <vt:lpstr>Auto-centring using adPython</vt:lpstr>
      <vt:lpstr>Auto centring using adOpenCv</vt:lpstr>
      <vt:lpstr>adOpenCv pipeline and results</vt:lpstr>
      <vt:lpstr>Mapping project and SWMR</vt:lpstr>
      <vt:lpstr>Mapping</vt:lpstr>
      <vt:lpstr>Mapping project work packages</vt:lpstr>
      <vt:lpstr>Conclusions</vt:lpstr>
      <vt:lpstr>Thank you for your attention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2016-09-20T02:41:45Z</dcterms:created>
  <dcterms:modified xsi:type="dcterms:W3CDTF">2016-09-20T15:30:54Z</dcterms:modified>
</cp:coreProperties>
</file>