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09" r:id="rId3"/>
    <p:sldId id="317" r:id="rId4"/>
    <p:sldId id="296" r:id="rId5"/>
    <p:sldId id="316" r:id="rId6"/>
    <p:sldId id="298" r:id="rId7"/>
    <p:sldId id="312" r:id="rId8"/>
    <p:sldId id="313" r:id="rId9"/>
    <p:sldId id="314" r:id="rId10"/>
    <p:sldId id="315" r:id="rId11"/>
    <p:sldId id="305" r:id="rId12"/>
    <p:sldId id="310" r:id="rId13"/>
    <p:sldId id="311" r:id="rId14"/>
    <p:sldId id="306" r:id="rId15"/>
    <p:sldId id="308" r:id="rId16"/>
    <p:sldId id="270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583" autoAdjust="0"/>
  </p:normalViewPr>
  <p:slideViewPr>
    <p:cSldViewPr>
      <p:cViewPr>
        <p:scale>
          <a:sx n="100" d="100"/>
          <a:sy n="100" d="100"/>
        </p:scale>
        <p:origin x="-7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19/09/16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19/09/16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19/09/16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19/09/16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19/09/16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19/09/16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Hardware Platforms for ESS ICS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Timo Korhonen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Chief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Engineer</a:t>
            </a:r>
            <a:r>
              <a:rPr lang="sv-SE" sz="2000" dirty="0" smtClean="0">
                <a:solidFill>
                  <a:schemeClr val="bg1"/>
                </a:solidFill>
              </a:rPr>
              <a:t>,</a:t>
            </a:r>
            <a:r>
              <a:rPr lang="sv-SE" sz="2000" dirty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Integrated</a:t>
            </a:r>
            <a:r>
              <a:rPr lang="sv-SE" sz="2000" dirty="0" smtClean="0">
                <a:solidFill>
                  <a:schemeClr val="bg1"/>
                </a:solidFill>
              </a:rPr>
              <a:t> Control Systems Division</a:t>
            </a:r>
          </a:p>
          <a:p>
            <a:r>
              <a:rPr lang="sv-SE" sz="2000" dirty="0" err="1" smtClean="0">
                <a:solidFill>
                  <a:schemeClr val="bg1"/>
                </a:solidFill>
              </a:rPr>
              <a:t>European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Spallation</a:t>
            </a:r>
            <a:r>
              <a:rPr lang="sv-SE" sz="2000" dirty="0" smtClean="0">
                <a:solidFill>
                  <a:schemeClr val="bg1"/>
                </a:solidFill>
              </a:rPr>
              <a:t> Source ERIC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view of the board (FMC variant)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3826" r="-13826"/>
          <a:stretch>
            <a:fillRect/>
          </a:stretch>
        </p:blipFill>
        <p:spPr>
          <a:xfrm>
            <a:off x="1043608" y="2492896"/>
            <a:ext cx="6939438" cy="38164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467544" y="1772816"/>
            <a:ext cx="864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No pictures of the final hardware yet. We expect the first boards in 1.5 to 2 months.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40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Middle-range I/O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23529" y="1700808"/>
            <a:ext cx="8424936" cy="4866226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High-end platform is expensive and centralized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Use only where needed</a:t>
            </a:r>
          </a:p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Some applications still need time synchronization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Especially in a pulsed machine!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PLCs are not ideal for this (asynchronous cycle times)</a:t>
            </a:r>
          </a:p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u="sng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EtherCAT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is a good solution for this range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Uses Ethernet cabling, special protocol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Can run on a PC or MTCA IOC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Loop times of several kHz possible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Distributed I/O (reduce cabling)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Cost effective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Many I/O modules, several manufacturers</a:t>
            </a:r>
          </a:p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(Slowly) g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aining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popularity in the EPICS community</a:t>
            </a:r>
          </a:p>
        </p:txBody>
      </p:sp>
      <p:pic>
        <p:nvPicPr>
          <p:cNvPr id="3" name="Picture 2" descr="etherca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37112"/>
            <a:ext cx="2304288" cy="11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5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EtherCAT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23529" y="1700808"/>
            <a:ext cx="8424936" cy="4496894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EtherCAT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is a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master-slave fieldbus architecture</a:t>
            </a:r>
            <a:endParaRPr lang="sl-SI" sz="24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Uses Ethernet cabling,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distributed I/O modules</a:t>
            </a:r>
            <a:endParaRPr lang="sl-SI" sz="2400" dirty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 single frame passes through the EtherCAT loop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All slave modules have to process the frame on the fly (no store&amp;forward)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Slave modules typically use FPGAs to process the frames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Low and predictable latency</a:t>
            </a:r>
            <a:endParaRPr lang="sl-SI" sz="24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EPICS drivers exist in two variants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One from Diamond, one from PSI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Take a look at the presentation of Dragutin Maier-Majnolovic in the Lund/ESS EPICS meeting</a:t>
            </a:r>
            <a:endParaRPr lang="sl-SI" sz="24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7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use cases for EtherCAT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Distributed I/O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Systems on HV deck (minimize components on deck, isolate electrically)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Reduce cabling when I/O points are located far apart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Motion control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TwinCAT</a:t>
            </a:r>
            <a:r>
              <a:rPr lang="en-US" dirty="0" smtClean="0">
                <a:solidFill>
                  <a:schemeClr val="tx1"/>
                </a:solidFill>
              </a:rPr>
              <a:t> PLC for coordinated motion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MTCA or industrial PC for single-axis, simple motion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Simplifies system architecture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Cross-system integration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Feed global time from main timing system into EtherCAT loops (e.g., motion control) – clean synchronization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Pull EtherCAT data to e.g. MTCA systems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EtherCAT Slave FMC in development as an in-kind project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985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Industrial I/O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323529" y="1700808"/>
            <a:ext cx="8424936" cy="4127562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No surprises here: use PLCs for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most industrial-type I/O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High reliability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Widely known and deployed in partner labs and industries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 huge selection of I/O modules available</a:t>
            </a:r>
          </a:p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Selected a manufacturer via an open call for tender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b="1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Siemens S7-1500 series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is the ESS standard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For regular and safety applications</a:t>
            </a:r>
          </a:p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One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vendor/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manufacturer policy</a:t>
            </a:r>
            <a:endParaRPr lang="sl-SI" sz="24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Reduce development and maintenance costs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One skillset, reduced stock of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spares</a:t>
            </a:r>
            <a:endParaRPr lang="sl-SI" sz="24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5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“Other” I/O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23529" y="1700808"/>
            <a:ext cx="8424936" cy="4866226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There is still a large number of devices not covered yet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Serial devices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Use MOXA – almost de-facto standard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Ethernet-based devices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Ethernet as a fieldbus, use StreamDevice &amp; ASYN 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Cameras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GigE, 10GBE, CameraLink(HS)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EPICS AreaDetector supports a large device base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Motion control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EtherCAT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-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based, in two variants, roughly divided: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Beckhoff TwinCAT for demanding motion control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Open source master for single-axis, straightforward applications (“drive to position x and stop”)</a:t>
            </a:r>
            <a:endParaRPr lang="sl-SI" sz="24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9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131840" y="3429000"/>
            <a:ext cx="27527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4203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Performance ranges and solutions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High-speed platform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General strategy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Common Platform development &amp; status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Middle-level: EtherCAT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Industrial I/O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“the rest”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44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strategy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9251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Three</a:t>
            </a:r>
            <a:r>
              <a:rPr lang="en-US" dirty="0"/>
              <a:t> </a:t>
            </a:r>
            <a:r>
              <a:rPr lang="en-US" dirty="0" smtClean="0"/>
              <a:t>levels of performance  </a:t>
            </a:r>
          </a:p>
          <a:p>
            <a:r>
              <a:rPr lang="en-US" dirty="0" smtClean="0"/>
              <a:t>MTCA</a:t>
            </a:r>
          </a:p>
          <a:p>
            <a:pPr lvl="1"/>
            <a:r>
              <a:rPr lang="en-US" dirty="0" smtClean="0"/>
              <a:t>High-speed front-end processing</a:t>
            </a:r>
          </a:p>
          <a:p>
            <a:pPr lvl="1"/>
            <a:r>
              <a:rPr lang="en-US" dirty="0" smtClean="0"/>
              <a:t>Digital Frontend Platform</a:t>
            </a:r>
          </a:p>
          <a:p>
            <a:r>
              <a:rPr lang="en-US" dirty="0" smtClean="0"/>
              <a:t>EtherCAT</a:t>
            </a:r>
          </a:p>
          <a:p>
            <a:pPr lvl="1"/>
            <a:r>
              <a:rPr lang="en-US" dirty="0" smtClean="0"/>
              <a:t>mid-range, beam </a:t>
            </a:r>
            <a:r>
              <a:rPr lang="en-US" dirty="0" err="1" smtClean="0"/>
              <a:t>synchronised</a:t>
            </a:r>
            <a:r>
              <a:rPr lang="en-US" dirty="0" smtClean="0"/>
              <a:t> I/O</a:t>
            </a:r>
          </a:p>
          <a:p>
            <a:pPr lvl="1"/>
            <a:r>
              <a:rPr lang="en-US" dirty="0" smtClean="0"/>
              <a:t>Used mainly as a fieldbus</a:t>
            </a:r>
          </a:p>
          <a:p>
            <a:r>
              <a:rPr lang="en-US" dirty="0" smtClean="0"/>
              <a:t>PLC</a:t>
            </a:r>
            <a:endParaRPr lang="en-US" dirty="0" smtClean="0"/>
          </a:p>
          <a:p>
            <a:pPr lvl="1"/>
            <a:r>
              <a:rPr lang="en-US" dirty="0" smtClean="0"/>
              <a:t>Industrial, process I/O</a:t>
            </a:r>
          </a:p>
          <a:p>
            <a:pPr lvl="1"/>
            <a:r>
              <a:rPr lang="en-US" dirty="0" smtClean="0"/>
              <a:t>Safety systems, high reliability</a:t>
            </a:r>
          </a:p>
          <a:p>
            <a:r>
              <a:rPr lang="en-US" dirty="0" smtClean="0"/>
              <a:t>Selection </a:t>
            </a:r>
            <a:r>
              <a:rPr lang="en-US" dirty="0" smtClean="0"/>
              <a:t>of platform based on requirements and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Up-Down Arrow 4"/>
          <p:cNvSpPr/>
          <p:nvPr/>
        </p:nvSpPr>
        <p:spPr>
          <a:xfrm>
            <a:off x="8100392" y="1916832"/>
            <a:ext cx="216024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p-Down Arrow 5"/>
          <p:cNvSpPr/>
          <p:nvPr/>
        </p:nvSpPr>
        <p:spPr>
          <a:xfrm>
            <a:off x="8100392" y="2492896"/>
            <a:ext cx="216024" cy="14401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Up-Down Arrow 6"/>
          <p:cNvSpPr/>
          <p:nvPr/>
        </p:nvSpPr>
        <p:spPr>
          <a:xfrm>
            <a:off x="8100392" y="3950664"/>
            <a:ext cx="216024" cy="24306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Up Arrow 9"/>
          <p:cNvSpPr/>
          <p:nvPr/>
        </p:nvSpPr>
        <p:spPr>
          <a:xfrm>
            <a:off x="8459924" y="1772816"/>
            <a:ext cx="216024" cy="46085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8171892" y="155679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Signal speed</a:t>
            </a:r>
            <a:endParaRPr lang="sv-SE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8604956" y="3817640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Hz</a:t>
            </a:r>
            <a:endParaRPr lang="sv-SE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8680622" y="494116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Hz</a:t>
            </a:r>
            <a:endParaRPr lang="sv-SE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8606529" y="61504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0.1 Hz</a:t>
            </a:r>
            <a:endParaRPr lang="sv-SE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8604956" y="327017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Hz</a:t>
            </a:r>
            <a:endParaRPr lang="sv-SE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8640960" y="283812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kHz</a:t>
            </a:r>
            <a:endParaRPr lang="sv-SE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8606529" y="25500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kHz</a:t>
            </a:r>
            <a:endParaRPr lang="sv-SE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8604956" y="2334072"/>
            <a:ext cx="5755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kHz</a:t>
            </a:r>
            <a:endParaRPr lang="sv-SE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8623506" y="213285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MHz</a:t>
            </a:r>
            <a:endParaRPr lang="sv-SE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8610186" y="1916832"/>
            <a:ext cx="642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MHz</a:t>
            </a:r>
            <a:endParaRPr lang="sv-SE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6660232" y="2334072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Electronic front-end platform</a:t>
            </a:r>
            <a:endParaRPr lang="sv-SE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7452320" y="3558208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EtherCAT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32240" y="5949280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Industrial automation (PLC)</a:t>
            </a:r>
            <a:endParaRPr lang="sv-SE" sz="9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24544" y="4907398"/>
            <a:ext cx="1475848" cy="99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29272"/>
            <a:ext cx="1608825" cy="87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41698" y="1620449"/>
            <a:ext cx="882522" cy="6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34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High</a:t>
            </a:r>
            <a:r>
              <a:rPr lang="sl-SI" dirty="0"/>
              <a:t> </a:t>
            </a:r>
            <a:r>
              <a:rPr lang="sl-SI" dirty="0" smtClean="0"/>
              <a:t>Performance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568951" cy="4866226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Performance requirements (very shortly)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Support 14 Hz operation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Good integration with timing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Acquisition (ADC sampling) at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~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100 MSPS</a:t>
            </a:r>
            <a:endParaRPr lang="sl-SI" sz="24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2.86 ms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pulses@14 Hz :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4% duty cycle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 </a:t>
            </a:r>
            <a:r>
              <a:rPr lang="sl-SI" sz="2400" b="1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lot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of raw data; process locally but prepare for exposing the data for troubleshooting purposes</a:t>
            </a:r>
            <a:endParaRPr lang="sl-SI" sz="24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Interfaces to machine protection/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interlock are crucial</a:t>
            </a:r>
            <a:endParaRPr lang="sl-SI" sz="24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MTCA.4 was selected as the standard for this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range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Still new and unproven in operation</a:t>
            </a:r>
            <a:endParaRPr lang="sl-SI" sz="24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Work needs to be done to ensure: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Maintainability, interoperability</a:t>
            </a:r>
            <a:endParaRPr lang="sl-SI" sz="24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Development and long-term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sustainability</a:t>
            </a:r>
            <a:endParaRPr lang="sl-SI" sz="24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5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High-speed Digital </a:t>
            </a:r>
            <a:r>
              <a:rPr lang="sl-SI" dirty="0" smtClean="0"/>
              <a:t>Controller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23529" y="1700808"/>
            <a:ext cx="8424936" cy="5235558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 general-purpose board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 in two variants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Pure FMC carrier with digital/serdes RTM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Analog I/O (10 ch) through Zone 3, single FMC slot 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To accommodate existing designs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On-board ADCs with a FMC interface</a:t>
            </a:r>
          </a:p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All fast systems have agreed to use this platform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As far as we can keep the agreed delivery timeline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Fallback solutions have been identified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Beam Instrumentation systems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BPM, BLM, BCM, WS, etc.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RF systems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LLRF, RF Fast Interlock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Early deployments may be using other hardware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sl-SI" sz="2400" dirty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9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Digital </a:t>
            </a:r>
            <a:r>
              <a:rPr lang="sl-SI" dirty="0" smtClean="0"/>
              <a:t>Controller Board for 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23529" y="1700808"/>
            <a:ext cx="8424936" cy="5235558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I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n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-kind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contribution from Switzerland (PSI)</a:t>
            </a:r>
            <a:endParaRPr lang="sl-SI" sz="24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With an industry partner (IOxOS SA)</a:t>
            </a:r>
            <a:endParaRPr lang="sl-SI" sz="24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Port of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an </a:t>
            </a:r>
            <a:r>
              <a:rPr lang="sl-SI" sz="2400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existing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architecture to </a:t>
            </a:r>
            <a:r>
              <a:rPr lang="sl-SI" sz="2400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MTCA.4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hardware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Use new generation components</a:t>
            </a:r>
            <a:endParaRPr lang="sl-SI" sz="24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Reuse </a:t>
            </a:r>
            <a:r>
              <a:rPr lang="sl-SI" sz="2400" dirty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existing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designs (PSI &amp; others)</a:t>
            </a:r>
            <a:endParaRPr lang="sl-SI" sz="2400" dirty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Linux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OS, EPICS software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CPU on-board (Freescale QorIQ T2081)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Xilinx FPGA (Kintex Ultrascale)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Firmware library/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framework TOSCA-III</a:t>
            </a:r>
          </a:p>
          <a:p>
            <a:pPr marL="1773380" lvl="3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Network-On-Chip, non-blocking PCI Express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Source code available to all ESS partners and licensees (very liberal but not fully open source)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Schematics, board layouts, etc. included</a:t>
            </a:r>
            <a:endParaRPr lang="sl-SI" sz="24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sl-SI" sz="2400" dirty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Digital Controller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23529" y="1700808"/>
            <a:ext cx="8424936" cy="4866226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FMC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carrier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board</a:t>
            </a:r>
            <a:endParaRPr lang="sl-SI" sz="2400" dirty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Readily integrated FMCs available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ADC 250 MSPS 16-bit, 1 GSPS 4 CH 12-bit, etc.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Integration of new functions (fairly) easy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Modular firmware library: use same application with different FMCs, common base memory map</a:t>
            </a:r>
            <a:endParaRPr lang="sl-SI" sz="2400" dirty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CPU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on-board </a:t>
            </a: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– why?</a:t>
            </a:r>
            <a:endParaRPr lang="sl-SI" sz="2400" dirty="0" smtClean="0">
              <a:solidFill>
                <a:srgbClr val="000000"/>
              </a:solidFill>
              <a:latin typeface="Arial"/>
              <a:cs typeface="Arial"/>
              <a:sym typeface="Arial" charset="0"/>
            </a:endParaRP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Processing “blade”. Use standalone when required, use as AMC when integration required.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Better scaling than with a single central CPU</a:t>
            </a:r>
          </a:p>
          <a:p>
            <a:pPr marL="1316180" lvl="2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Multiply simple units rather than integrate functions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External (more powerful) CPU can be easily added to a system</a:t>
            </a:r>
          </a:p>
        </p:txBody>
      </p:sp>
    </p:spTree>
    <p:extLst>
      <p:ext uri="{BB962C8B-B14F-4D97-AF65-F5344CB8AC3E}">
        <p14:creationId xmlns:p14="http://schemas.microsoft.com/office/powerpoint/2010/main" val="364696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block diagram - simple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14027" r="-14027"/>
          <a:stretch>
            <a:fillRect/>
          </a:stretch>
        </p:blipFill>
        <p:spPr>
          <a:xfrm>
            <a:off x="1475656" y="3068960"/>
            <a:ext cx="6153841" cy="3384376"/>
          </a:xfrm>
        </p:spPr>
      </p:pic>
      <p:sp>
        <p:nvSpPr>
          <p:cNvPr id="8" name="TextBox 7"/>
          <p:cNvSpPr txBox="1"/>
          <p:nvPr/>
        </p:nvSpPr>
        <p:spPr>
          <a:xfrm>
            <a:off x="323529" y="1556792"/>
            <a:ext cx="8424936" cy="1603795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marL="401780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Four main functional blocks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CPU, Central FPGA 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Power-On FPGA enables flexible FPGA management and powering on of the board</a:t>
            </a:r>
          </a:p>
          <a:p>
            <a:pPr marL="858980" lvl="1" indent="-401780" defTabSz="64291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sl-SI" sz="2000" dirty="0" smtClean="0">
                <a:solidFill>
                  <a:srgbClr val="000000"/>
                </a:solidFill>
                <a:latin typeface="Arial"/>
                <a:cs typeface="Arial"/>
                <a:sym typeface="Arial" charset="0"/>
              </a:rPr>
              <a:t>MMC handles the MTCA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10808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 – more details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3205" r="-2320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2783514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14148</TotalTime>
  <Words>1076</Words>
  <Application>Microsoft Macintosh PowerPoint</Application>
  <PresentationFormat>On-screen Show (4:3)</PresentationFormat>
  <Paragraphs>173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ESS Core Powerpoint</vt:lpstr>
      <vt:lpstr>Hardware Platforms for ESS ICS</vt:lpstr>
      <vt:lpstr>Outline</vt:lpstr>
      <vt:lpstr>Hardware strategy</vt:lpstr>
      <vt:lpstr>High Performance Applications</vt:lpstr>
      <vt:lpstr>High-speed Digital Controller Board</vt:lpstr>
      <vt:lpstr>Digital Controller Board for ESS</vt:lpstr>
      <vt:lpstr>Digital Controller Board</vt:lpstr>
      <vt:lpstr>Board block diagram - simple</vt:lpstr>
      <vt:lpstr>Block diagram – more details</vt:lpstr>
      <vt:lpstr>X-ray view of the board (FMC variant) </vt:lpstr>
      <vt:lpstr>Middle-range I/O</vt:lpstr>
      <vt:lpstr>EtherCAT features</vt:lpstr>
      <vt:lpstr>ESS use cases for EtherCAT</vt:lpstr>
      <vt:lpstr>Industrial I/O</vt:lpstr>
      <vt:lpstr>“Other” I/O</vt:lpstr>
      <vt:lpstr>PowerPoint Presentation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Timo Korhonen</cp:lastModifiedBy>
  <cp:revision>225</cp:revision>
  <dcterms:created xsi:type="dcterms:W3CDTF">2013-10-29T16:05:10Z</dcterms:created>
  <dcterms:modified xsi:type="dcterms:W3CDTF">2016-09-19T22:38:47Z</dcterms:modified>
</cp:coreProperties>
</file>