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4572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spcBef>
                <a:spcPts val="0"/>
              </a:spcBef>
              <a:buNone/>
              <a:defRPr b="0" i="0" sz="2400" u="none" cap="none" strike="noStrike">
                <a:solidFill>
                  <a:schemeClr val="dk1"/>
                </a:solidFill>
                <a:latin typeface="Times New Roman"/>
                <a:ea typeface="Times New Roman"/>
                <a:cs typeface="Times New Roman"/>
                <a:sym typeface="Times New Roman"/>
              </a:defRPr>
            </a:lvl6pPr>
            <a:lvl7pPr indent="0" lvl="6" marL="2743200" marR="0" rtl="0" algn="l">
              <a:spcBef>
                <a:spcPts val="0"/>
              </a:spcBef>
              <a:buNone/>
              <a:defRPr b="0" i="0" sz="2400" u="none" cap="none" strike="noStrike">
                <a:solidFill>
                  <a:schemeClr val="dk1"/>
                </a:solidFill>
                <a:latin typeface="Times New Roman"/>
                <a:ea typeface="Times New Roman"/>
                <a:cs typeface="Times New Roman"/>
                <a:sym typeface="Times New Roman"/>
              </a:defRPr>
            </a:lvl7pPr>
            <a:lvl8pPr indent="0" lvl="7" marL="3200400" marR="0" rtl="0" algn="l">
              <a:spcBef>
                <a:spcPts val="0"/>
              </a:spcBef>
              <a:buNone/>
              <a:defRPr b="0" i="0" sz="2400" u="none" cap="none" strike="noStrike">
                <a:solidFill>
                  <a:schemeClr val="dk1"/>
                </a:solidFill>
                <a:latin typeface="Times New Roman"/>
                <a:ea typeface="Times New Roman"/>
                <a:cs typeface="Times New Roman"/>
                <a:sym typeface="Times New Roman"/>
              </a:defRPr>
            </a:lvl8pPr>
            <a:lvl9pPr indent="0" lvl="8" marL="3657600" marR="0" rtl="0" algn="l">
              <a:spcBef>
                <a:spcPts val="0"/>
              </a:spcBef>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4572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spcBef>
                <a:spcPts val="0"/>
              </a:spcBef>
              <a:buNone/>
              <a:defRPr b="0" i="0" sz="2400" u="none" cap="none" strike="noStrike">
                <a:solidFill>
                  <a:schemeClr val="dk1"/>
                </a:solidFill>
                <a:latin typeface="Times New Roman"/>
                <a:ea typeface="Times New Roman"/>
                <a:cs typeface="Times New Roman"/>
                <a:sym typeface="Times New Roman"/>
              </a:defRPr>
            </a:lvl6pPr>
            <a:lvl7pPr indent="0" lvl="6" marL="2743200" marR="0" rtl="0" algn="l">
              <a:spcBef>
                <a:spcPts val="0"/>
              </a:spcBef>
              <a:buNone/>
              <a:defRPr b="0" i="0" sz="2400" u="none" cap="none" strike="noStrike">
                <a:solidFill>
                  <a:schemeClr val="dk1"/>
                </a:solidFill>
                <a:latin typeface="Times New Roman"/>
                <a:ea typeface="Times New Roman"/>
                <a:cs typeface="Times New Roman"/>
                <a:sym typeface="Times New Roman"/>
              </a:defRPr>
            </a:lvl7pPr>
            <a:lvl8pPr indent="0" lvl="7" marL="3200400" marR="0" rtl="0" algn="l">
              <a:spcBef>
                <a:spcPts val="0"/>
              </a:spcBef>
              <a:buNone/>
              <a:defRPr b="0" i="0" sz="2400" u="none" cap="none" strike="noStrike">
                <a:solidFill>
                  <a:schemeClr val="dk1"/>
                </a:solidFill>
                <a:latin typeface="Times New Roman"/>
                <a:ea typeface="Times New Roman"/>
                <a:cs typeface="Times New Roman"/>
                <a:sym typeface="Times New Roman"/>
              </a:defRPr>
            </a:lvl8pPr>
            <a:lvl9pPr indent="0" lvl="8" marL="3657600" marR="0" rtl="0" algn="l">
              <a:spcBef>
                <a:spcPts val="0"/>
              </a:spcBef>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t" bIns="91425" lIns="91425" rIns="91425" tIns="91425"/>
          <a:lstStyle>
            <a:lvl1pPr indent="0" lvl="0" marL="0" marR="0" rtl="0" algn="l">
              <a:spcBef>
                <a:spcPts val="36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1371600" marR="0" rtl="0" algn="l">
              <a:spcBef>
                <a:spcPts val="36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1828800" marR="0" rtl="0" algn="l">
              <a:spcBef>
                <a:spcPts val="36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4572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spcBef>
                <a:spcPts val="0"/>
              </a:spcBef>
              <a:buNone/>
              <a:defRPr b="0" i="0" sz="2400" u="none" cap="none" strike="noStrike">
                <a:solidFill>
                  <a:schemeClr val="dk1"/>
                </a:solidFill>
                <a:latin typeface="Times New Roman"/>
                <a:ea typeface="Times New Roman"/>
                <a:cs typeface="Times New Roman"/>
                <a:sym typeface="Times New Roman"/>
              </a:defRPr>
            </a:lvl6pPr>
            <a:lvl7pPr indent="0" lvl="6" marL="2743200" marR="0" rtl="0" algn="l">
              <a:spcBef>
                <a:spcPts val="0"/>
              </a:spcBef>
              <a:buNone/>
              <a:defRPr b="0" i="0" sz="2400" u="none" cap="none" strike="noStrike">
                <a:solidFill>
                  <a:schemeClr val="dk1"/>
                </a:solidFill>
                <a:latin typeface="Times New Roman"/>
                <a:ea typeface="Times New Roman"/>
                <a:cs typeface="Times New Roman"/>
                <a:sym typeface="Times New Roman"/>
              </a:defRPr>
            </a:lvl7pPr>
            <a:lvl8pPr indent="0" lvl="7" marL="3200400" marR="0" rtl="0" algn="l">
              <a:spcBef>
                <a:spcPts val="0"/>
              </a:spcBef>
              <a:buNone/>
              <a:defRPr b="0" i="0" sz="2400" u="none" cap="none" strike="noStrike">
                <a:solidFill>
                  <a:schemeClr val="dk1"/>
                </a:solidFill>
                <a:latin typeface="Times New Roman"/>
                <a:ea typeface="Times New Roman"/>
                <a:cs typeface="Times New Roman"/>
                <a:sym typeface="Times New Roman"/>
              </a:defRPr>
            </a:lvl8pPr>
            <a:lvl9pPr indent="0" lvl="8" marL="3657600" marR="0" rtl="0" algn="l">
              <a:spcBef>
                <a:spcPts val="0"/>
              </a:spcBef>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p>
        </p:txBody>
      </p:sp>
      <p:sp>
        <p:nvSpPr>
          <p:cNvPr id="49" name="Shape 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0" name="Shape 5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69850" lvl="0" marL="2197100" rtl="0">
              <a:lnSpc>
                <a:spcPct val="150000"/>
              </a:lnSpc>
              <a:spcBef>
                <a:spcPts val="0"/>
              </a:spcBef>
              <a:buSzPct val="91666"/>
              <a:buNone/>
            </a:pPr>
            <a:r>
              <a:rPr lang="en-US">
                <a:solidFill>
                  <a:srgbClr val="444444"/>
                </a:solidFill>
                <a:highlight>
                  <a:srgbClr val="FEFEFE"/>
                </a:highlight>
                <a:latin typeface="Arial"/>
                <a:ea typeface="Arial"/>
                <a:cs typeface="Arial"/>
                <a:sym typeface="Arial"/>
              </a:rPr>
              <a:t>Diamond Light Source has been adopting CS-Studio for its control interface and eventually intends to replace EDM entirely. At the moment an automated framework for generating Synoptic GUIs for beamlines has been created and has been used to commission Diamond's two newest beamlines, I14 and I21. A description of this framework combined with examples of the GUI layout used with it will be given. A large part of moving from EDM has been the automated conversion process which is designed to produce CS-Studio screens that are visually and functionally identical to our existing EDM screens. As we have around 7000 of these screens the automated conversion is necessary for making the transition, and the familiarity of converted screens will allow the machine operators to continue as usual during the transitional period. The difficulties and our achievements in this process will also be described.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73" name="Shape 173"/>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89" name="Shape 189"/>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97" name="Shape 197"/>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204" name="Shape 204"/>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914400" y="4343400"/>
            <a:ext cx="5029200" cy="4114800"/>
          </a:xfrm>
          <a:prstGeom prst="rect">
            <a:avLst/>
          </a:prstGeom>
        </p:spPr>
        <p:txBody>
          <a:bodyPr anchorCtr="0" anchor="t" bIns="91425" lIns="91425" rIns="91425" tIns="91425">
            <a:noAutofit/>
          </a:bodyPr>
          <a:lstStyle/>
          <a:p>
            <a:pPr lvl="0" rtl="0">
              <a:spcBef>
                <a:spcPts val="0"/>
              </a:spcBef>
              <a:buNone/>
            </a:pPr>
            <a:r>
              <a:rPr lang="en-US"/>
              <a:t>Remains open and visible at all times. If the user closes this then resetting the perspective will restore it.</a:t>
            </a:r>
          </a:p>
        </p:txBody>
      </p:sp>
      <p:sp>
        <p:nvSpPr>
          <p:cNvPr id="212" name="Shape 212"/>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914400" y="4343400"/>
            <a:ext cx="5029200" cy="4114800"/>
          </a:xfrm>
          <a:prstGeom prst="rect">
            <a:avLst/>
          </a:prstGeom>
        </p:spPr>
        <p:txBody>
          <a:bodyPr anchorCtr="0" anchor="t" bIns="91425" lIns="91425" rIns="91425" tIns="91425">
            <a:noAutofit/>
          </a:bodyPr>
          <a:lstStyle/>
          <a:p>
            <a:pPr lvl="0" rtl="0">
              <a:spcBef>
                <a:spcPts val="0"/>
              </a:spcBef>
              <a:buNone/>
            </a:pPr>
            <a:r>
              <a:rPr lang="en-US"/>
              <a:t>Remains open and visible at all times. If the user closes this then resetting the perspective will restore it.</a:t>
            </a:r>
          </a:p>
        </p:txBody>
      </p:sp>
      <p:sp>
        <p:nvSpPr>
          <p:cNvPr id="224" name="Shape 224"/>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914400" y="4343400"/>
            <a:ext cx="5029200" cy="4114800"/>
          </a:xfrm>
          <a:prstGeom prst="rect">
            <a:avLst/>
          </a:prstGeom>
        </p:spPr>
        <p:txBody>
          <a:bodyPr anchorCtr="0" anchor="t" bIns="91425" lIns="91425" rIns="91425" tIns="91425">
            <a:noAutofit/>
          </a:bodyPr>
          <a:lstStyle/>
          <a:p>
            <a:pPr lvl="0" rtl="0">
              <a:spcBef>
                <a:spcPts val="0"/>
              </a:spcBef>
              <a:buNone/>
            </a:pPr>
            <a:r>
              <a:rPr lang="en-US"/>
              <a:t>Remains open and visible at all times. If the user closes this then resetting the perspective will restore it.</a:t>
            </a:r>
          </a:p>
        </p:txBody>
      </p:sp>
      <p:sp>
        <p:nvSpPr>
          <p:cNvPr id="237" name="Shape 237"/>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250" name="Shape 250"/>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914400" y="4343400"/>
            <a:ext cx="5029200"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257" name="Shape 257"/>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57" name="Shape 57"/>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64" name="Shape 64"/>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rPr lang="en-US"/>
              <a:t>Python script sounds simple but is ~6000 lines</a:t>
            </a:r>
          </a:p>
        </p:txBody>
      </p:sp>
      <p:sp>
        <p:nvSpPr>
          <p:cNvPr id="71" name="Shape 71"/>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97" name="Shape 97"/>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19" name="Shape 119"/>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48" name="Shape 148"/>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
        <p:nvSpPr>
          <p:cNvPr id="159" name="Shape 159"/>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914400" y="4343400"/>
            <a:ext cx="5029200"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166" name="Shape 166"/>
          <p:cNvSpPr txBox="1"/>
          <p:nvPr>
            <p:ph idx="12" type="sldNum"/>
          </p:nvPr>
        </p:nvSpPr>
        <p:spPr>
          <a:xfrm>
            <a:off x="3886200" y="8686800"/>
            <a:ext cx="2971800"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1" name="Shape 41"/>
        <p:cNvGrpSpPr/>
        <p:nvPr/>
      </p:nvGrpSpPr>
      <p:grpSpPr>
        <a:xfrm>
          <a:off x="0" y="0"/>
          <a:ext cx="0" cy="0"/>
          <a:chOff x="0" y="0"/>
          <a:chExt cx="0" cy="0"/>
        </a:xfrm>
      </p:grpSpPr>
      <p:sp>
        <p:nvSpPr>
          <p:cNvPr id="42" name="Shape 42"/>
          <p:cNvSpPr txBox="1"/>
          <p:nvPr>
            <p:ph type="title"/>
          </p:nvPr>
        </p:nvSpPr>
        <p:spPr>
          <a:xfrm>
            <a:off x="457200" y="274637"/>
            <a:ext cx="8229600" cy="1143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43" name="Shape 43"/>
          <p:cNvSpPr txBox="1"/>
          <p:nvPr>
            <p:ph idx="1" type="body"/>
          </p:nvPr>
        </p:nvSpPr>
        <p:spPr>
          <a:xfrm rot="5400000">
            <a:off x="2308950" y="-251550"/>
            <a:ext cx="4526100"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44" name="Shape 44"/>
        <p:cNvGrpSpPr/>
        <p:nvPr/>
      </p:nvGrpSpPr>
      <p:grpSpPr>
        <a:xfrm>
          <a:off x="0" y="0"/>
          <a:ext cx="0" cy="0"/>
          <a:chOff x="0" y="0"/>
          <a:chExt cx="0" cy="0"/>
        </a:xfrm>
      </p:grpSpPr>
      <p:sp>
        <p:nvSpPr>
          <p:cNvPr id="45" name="Shape 45"/>
          <p:cNvSpPr txBox="1"/>
          <p:nvPr>
            <p:ph type="title"/>
          </p:nvPr>
        </p:nvSpPr>
        <p:spPr>
          <a:xfrm rot="5400000">
            <a:off x="4732350" y="2171687"/>
            <a:ext cx="5851500" cy="20574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46" name="Shape 46"/>
          <p:cNvSpPr txBox="1"/>
          <p:nvPr>
            <p:ph idx="1" type="body"/>
          </p:nvPr>
        </p:nvSpPr>
        <p:spPr>
          <a:xfrm rot="5400000">
            <a:off x="541350" y="190487"/>
            <a:ext cx="5851500" cy="6019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2" name="Shape 12"/>
        <p:cNvGrpSpPr/>
        <p:nvPr/>
      </p:nvGrpSpPr>
      <p:grpSpPr>
        <a:xfrm>
          <a:off x="0" y="0"/>
          <a:ext cx="0" cy="0"/>
          <a:chOff x="0" y="0"/>
          <a:chExt cx="0" cy="0"/>
        </a:xfrm>
      </p:grpSpPr>
      <p:sp>
        <p:nvSpPr>
          <p:cNvPr id="13" name="Shape 13"/>
          <p:cNvSpPr txBox="1"/>
          <p:nvPr>
            <p:ph type="ctrTitle"/>
          </p:nvPr>
        </p:nvSpPr>
        <p:spPr>
          <a:xfrm>
            <a:off x="685800" y="2130425"/>
            <a:ext cx="7772400" cy="1470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14" name="Shape 14"/>
          <p:cNvSpPr txBox="1"/>
          <p:nvPr>
            <p:ph idx="1" type="subTitle"/>
          </p:nvPr>
        </p:nvSpPr>
        <p:spPr>
          <a:xfrm>
            <a:off x="1371600" y="3886200"/>
            <a:ext cx="6400800"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ctr">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ctr">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457200" y="274637"/>
            <a:ext cx="8229600" cy="1143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36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17" name="Shape 17"/>
          <p:cNvSpPr txBox="1"/>
          <p:nvPr>
            <p:ph idx="1" type="body"/>
          </p:nvPr>
        </p:nvSpPr>
        <p:spPr>
          <a:xfrm>
            <a:off x="457200" y="1600200"/>
            <a:ext cx="8229600" cy="4216200"/>
          </a:xfrm>
          <a:prstGeom prst="rect">
            <a:avLst/>
          </a:prstGeom>
          <a:solidFill>
            <a:srgbClr val="FFFFFF">
              <a:alpha val="81230"/>
            </a:srgbClr>
          </a:solidFill>
          <a:ln>
            <a:noFill/>
          </a:ln>
        </p:spPr>
        <p:txBody>
          <a:bodyPr anchorCtr="0" anchor="t" bIns="91425" lIns="91425" rIns="91425" tIns="91425"/>
          <a:lstStyle>
            <a:lvl1pPr indent="-139700" lvl="0" marL="342900" marR="0" rtl="0" algn="l">
              <a:spcBef>
                <a:spcPts val="640"/>
              </a:spcBef>
              <a:spcAft>
                <a:spcPts val="1000"/>
              </a:spcAft>
              <a:buClr>
                <a:schemeClr val="dk1"/>
              </a:buClr>
              <a:buSzPct val="160000"/>
              <a:buFont typeface="Times New Roman"/>
              <a:buChar char="•"/>
              <a:defRPr b="0" i="0" sz="2000" u="none" cap="none" strike="noStrike">
                <a:solidFill>
                  <a:schemeClr val="dk1"/>
                </a:solidFill>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8" name="Shape 18"/>
        <p:cNvGrpSpPr/>
        <p:nvPr/>
      </p:nvGrpSpPr>
      <p:grpSpPr>
        <a:xfrm>
          <a:off x="0" y="0"/>
          <a:ext cx="0" cy="0"/>
          <a:chOff x="0" y="0"/>
          <a:chExt cx="0" cy="0"/>
        </a:xfrm>
      </p:grpSpPr>
      <p:sp>
        <p:nvSpPr>
          <p:cNvPr id="19" name="Shape 19"/>
          <p:cNvSpPr txBox="1"/>
          <p:nvPr>
            <p:ph type="title"/>
          </p:nvPr>
        </p:nvSpPr>
        <p:spPr>
          <a:xfrm>
            <a:off x="722312" y="4406900"/>
            <a:ext cx="7772400" cy="1362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40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20" name="Shape 20"/>
          <p:cNvSpPr txBox="1"/>
          <p:nvPr>
            <p:ph idx="1" type="body"/>
          </p:nvPr>
        </p:nvSpPr>
        <p:spPr>
          <a:xfrm>
            <a:off x="722312" y="2906713"/>
            <a:ext cx="7772400" cy="1500300"/>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23" name="Shape 23"/>
          <p:cNvSpPr txBox="1"/>
          <p:nvPr>
            <p:ph idx="1" type="body"/>
          </p:nvPr>
        </p:nvSpPr>
        <p:spPr>
          <a:xfrm>
            <a:off x="457200" y="1600200"/>
            <a:ext cx="4038600" cy="45261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24" name="Shape 24"/>
          <p:cNvSpPr txBox="1"/>
          <p:nvPr>
            <p:ph idx="2" type="body"/>
          </p:nvPr>
        </p:nvSpPr>
        <p:spPr>
          <a:xfrm>
            <a:off x="4648200" y="1600200"/>
            <a:ext cx="4038600" cy="45261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5" name="Shape 25"/>
        <p:cNvGrpSpPr/>
        <p:nvPr/>
      </p:nvGrpSpPr>
      <p:grpSpPr>
        <a:xfrm>
          <a:off x="0" y="0"/>
          <a:ext cx="0" cy="0"/>
          <a:chOff x="0" y="0"/>
          <a:chExt cx="0" cy="0"/>
        </a:xfrm>
      </p:grpSpPr>
      <p:sp>
        <p:nvSpPr>
          <p:cNvPr id="26" name="Shape 26"/>
          <p:cNvSpPr txBox="1"/>
          <p:nvPr>
            <p:ph type="title"/>
          </p:nvPr>
        </p:nvSpPr>
        <p:spPr>
          <a:xfrm>
            <a:off x="457200" y="274637"/>
            <a:ext cx="8229600" cy="1143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27" name="Shape 27"/>
          <p:cNvSpPr txBox="1"/>
          <p:nvPr>
            <p:ph idx="1" type="body"/>
          </p:nvPr>
        </p:nvSpPr>
        <p:spPr>
          <a:xfrm>
            <a:off x="457200" y="1535112"/>
            <a:ext cx="4040100" cy="639899"/>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28" name="Shape 28"/>
          <p:cNvSpPr txBox="1"/>
          <p:nvPr>
            <p:ph idx="2" type="body"/>
          </p:nvPr>
        </p:nvSpPr>
        <p:spPr>
          <a:xfrm>
            <a:off x="457200" y="2174875"/>
            <a:ext cx="4040100" cy="39513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29" name="Shape 29"/>
          <p:cNvSpPr txBox="1"/>
          <p:nvPr>
            <p:ph idx="3" type="body"/>
          </p:nvPr>
        </p:nvSpPr>
        <p:spPr>
          <a:xfrm>
            <a:off x="4645025" y="1535112"/>
            <a:ext cx="4041900" cy="639899"/>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30" name="Shape 30"/>
          <p:cNvSpPr txBox="1"/>
          <p:nvPr>
            <p:ph idx="4" type="body"/>
          </p:nvPr>
        </p:nvSpPr>
        <p:spPr>
          <a:xfrm>
            <a:off x="4645025" y="2174875"/>
            <a:ext cx="4041900" cy="39513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457200" y="274637"/>
            <a:ext cx="8229600" cy="1143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3" name="Shape 33"/>
        <p:cNvGrpSpPr/>
        <p:nvPr/>
      </p:nvGrpSpPr>
      <p:grpSpPr>
        <a:xfrm>
          <a:off x="0" y="0"/>
          <a:ext cx="0" cy="0"/>
          <a:chOff x="0" y="0"/>
          <a:chExt cx="0" cy="0"/>
        </a:xfrm>
      </p:grpSpPr>
      <p:sp>
        <p:nvSpPr>
          <p:cNvPr id="34" name="Shape 34"/>
          <p:cNvSpPr txBox="1"/>
          <p:nvPr>
            <p:ph type="title"/>
          </p:nvPr>
        </p:nvSpPr>
        <p:spPr>
          <a:xfrm>
            <a:off x="457200" y="273050"/>
            <a:ext cx="3008400" cy="11619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baseline="30000" i="0" sz="20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35" name="Shape 35"/>
          <p:cNvSpPr txBox="1"/>
          <p:nvPr>
            <p:ph idx="1" type="body"/>
          </p:nvPr>
        </p:nvSpPr>
        <p:spPr>
          <a:xfrm>
            <a:off x="3575050" y="273050"/>
            <a:ext cx="5111700" cy="58530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6" name="Shape 36"/>
          <p:cNvSpPr txBox="1"/>
          <p:nvPr>
            <p:ph idx="2" type="body"/>
          </p:nvPr>
        </p:nvSpPr>
        <p:spPr>
          <a:xfrm>
            <a:off x="457200" y="1435100"/>
            <a:ext cx="3008400" cy="46911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7" name="Shape 37"/>
        <p:cNvGrpSpPr/>
        <p:nvPr/>
      </p:nvGrpSpPr>
      <p:grpSpPr>
        <a:xfrm>
          <a:off x="0" y="0"/>
          <a:ext cx="0" cy="0"/>
          <a:chOff x="0" y="0"/>
          <a:chExt cx="0" cy="0"/>
        </a:xfrm>
      </p:grpSpPr>
      <p:sp>
        <p:nvSpPr>
          <p:cNvPr id="38" name="Shape 38"/>
          <p:cNvSpPr txBox="1"/>
          <p:nvPr>
            <p:ph type="title"/>
          </p:nvPr>
        </p:nvSpPr>
        <p:spPr>
          <a:xfrm>
            <a:off x="1792288" y="4800600"/>
            <a:ext cx="5486400" cy="5667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baseline="30000" i="0" sz="20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1" baseline="30000" i="0" sz="2400" u="none" cap="none" strike="noStrike">
                <a:solidFill>
                  <a:srgbClr val="000000"/>
                </a:solidFill>
                <a:latin typeface="Arial"/>
                <a:ea typeface="Arial"/>
                <a:cs typeface="Arial"/>
                <a:sym typeface="Arial"/>
              </a:defRPr>
            </a:lvl5pPr>
            <a:lvl6pPr indent="0" lvl="5" marL="457200" marR="0" rtl="0" algn="l">
              <a:spcBef>
                <a:spcPts val="0"/>
              </a:spcBef>
              <a:spcAft>
                <a:spcPts val="0"/>
              </a:spcAft>
              <a:buNone/>
              <a:defRPr b="1" baseline="30000" i="0" sz="2400" u="none" cap="none" strike="noStrike">
                <a:solidFill>
                  <a:srgbClr val="000000"/>
                </a:solidFill>
                <a:latin typeface="Arial"/>
                <a:ea typeface="Arial"/>
                <a:cs typeface="Arial"/>
                <a:sym typeface="Arial"/>
              </a:defRPr>
            </a:lvl6pPr>
            <a:lvl7pPr indent="0" lvl="6" marL="914400" marR="0" rtl="0" algn="l">
              <a:spcBef>
                <a:spcPts val="0"/>
              </a:spcBef>
              <a:spcAft>
                <a:spcPts val="0"/>
              </a:spcAft>
              <a:buNone/>
              <a:defRPr b="1" baseline="30000" i="0" sz="2400" u="none" cap="none" strike="noStrike">
                <a:solidFill>
                  <a:srgbClr val="000000"/>
                </a:solidFill>
                <a:latin typeface="Arial"/>
                <a:ea typeface="Arial"/>
                <a:cs typeface="Arial"/>
                <a:sym typeface="Arial"/>
              </a:defRPr>
            </a:lvl7pPr>
            <a:lvl8pPr indent="0" lvl="7" marL="1371600" marR="0" rtl="0" algn="l">
              <a:spcBef>
                <a:spcPts val="0"/>
              </a:spcBef>
              <a:spcAft>
                <a:spcPts val="0"/>
              </a:spcAft>
              <a:buNone/>
              <a:defRPr b="1" baseline="30000" i="0" sz="2400" u="none" cap="none" strike="noStrike">
                <a:solidFill>
                  <a:srgbClr val="000000"/>
                </a:solidFill>
                <a:latin typeface="Arial"/>
                <a:ea typeface="Arial"/>
                <a:cs typeface="Arial"/>
                <a:sym typeface="Arial"/>
              </a:defRPr>
            </a:lvl8pPr>
            <a:lvl9pPr indent="0" lvl="8" marL="1828800" marR="0" rtl="0" algn="l">
              <a:spcBef>
                <a:spcPts val="0"/>
              </a:spcBef>
              <a:spcAft>
                <a:spcPts val="0"/>
              </a:spcAft>
              <a:buNone/>
              <a:defRPr b="1" baseline="30000" i="0" sz="2400" u="none" cap="none" strike="noStrike">
                <a:solidFill>
                  <a:srgbClr val="000000"/>
                </a:solidFill>
                <a:latin typeface="Arial"/>
                <a:ea typeface="Arial"/>
                <a:cs typeface="Arial"/>
                <a:sym typeface="Arial"/>
              </a:defRPr>
            </a:lvl9pPr>
          </a:lstStyle>
          <a:p/>
        </p:txBody>
      </p:sp>
      <p:sp>
        <p:nvSpPr>
          <p:cNvPr id="39" name="Shape 39"/>
          <p:cNvSpPr/>
          <p:nvPr>
            <p:ph idx="2" type="pic"/>
          </p:nvPr>
        </p:nvSpPr>
        <p:spPr>
          <a:xfrm>
            <a:off x="1792288" y="612775"/>
            <a:ext cx="5486400"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 type="body"/>
          </p:nvPr>
        </p:nvSpPr>
        <p:spPr>
          <a:xfrm>
            <a:off x="1792288" y="5367337"/>
            <a:ext cx="5486400" cy="8049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pic>
        <p:nvPicPr>
          <p:cNvPr id="10" name="Shape 10"/>
          <p:cNvPicPr preferRelativeResize="0"/>
          <p:nvPr/>
        </p:nvPicPr>
        <p:blipFill rotWithShape="1">
          <a:blip r:embed="rId1">
            <a:alphaModFix/>
          </a:blip>
          <a:srcRect b="0" l="0" r="0" t="0"/>
          <a:stretch/>
        </p:blipFill>
        <p:spPr>
          <a:xfrm>
            <a:off x="0" y="3584575"/>
            <a:ext cx="8763000" cy="32733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6.png"/><Relationship Id="rId4" Type="http://schemas.openxmlformats.org/officeDocument/2006/relationships/image" Target="../media/image0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5.png"/><Relationship Id="rId4" Type="http://schemas.openxmlformats.org/officeDocument/2006/relationships/image" Target="../media/image0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png"/><Relationship Id="rId4"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0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ctrTitle"/>
          </p:nvPr>
        </p:nvSpPr>
        <p:spPr>
          <a:xfrm>
            <a:off x="685800" y="1825625"/>
            <a:ext cx="7772400" cy="1470000"/>
          </a:xfrm>
          <a:prstGeom prst="rect">
            <a:avLst/>
          </a:prstGeom>
        </p:spPr>
        <p:txBody>
          <a:bodyPr anchorCtr="0" anchor="t" bIns="91425" lIns="91425" rIns="91425" tIns="91425">
            <a:noAutofit/>
          </a:bodyPr>
          <a:lstStyle/>
          <a:p>
            <a:pPr lvl="0" rtl="0" algn="ctr">
              <a:spcBef>
                <a:spcPts val="0"/>
              </a:spcBef>
              <a:buClr>
                <a:schemeClr val="dk1"/>
              </a:buClr>
              <a:buSzPct val="25000"/>
              <a:buFont typeface="Arial"/>
              <a:buNone/>
            </a:pPr>
            <a:r>
              <a:rPr b="0" lang="en-US" sz="5200">
                <a:solidFill>
                  <a:schemeClr val="dk1"/>
                </a:solidFill>
              </a:rPr>
              <a:t>Current uses of CS-Studio at Diamond Light Source</a:t>
            </a:r>
          </a:p>
        </p:txBody>
      </p:sp>
      <p:sp>
        <p:nvSpPr>
          <p:cNvPr id="53" name="Shape 53"/>
          <p:cNvSpPr txBox="1"/>
          <p:nvPr/>
        </p:nvSpPr>
        <p:spPr>
          <a:xfrm>
            <a:off x="-50" y="4773875"/>
            <a:ext cx="9144000" cy="399300"/>
          </a:xfrm>
          <a:prstGeom prst="rect">
            <a:avLst/>
          </a:prstGeom>
          <a:noFill/>
          <a:ln>
            <a:noFill/>
          </a:ln>
        </p:spPr>
        <p:txBody>
          <a:bodyPr anchorCtr="0" anchor="ctr" bIns="91425" lIns="91425" rIns="91425" tIns="91425">
            <a:noAutofit/>
          </a:bodyPr>
          <a:lstStyle/>
          <a:p>
            <a:pPr lvl="0" rtl="0" algn="ctr">
              <a:spcBef>
                <a:spcPts val="0"/>
              </a:spcBef>
              <a:buNone/>
            </a:pPr>
            <a:r>
              <a:rPr lang="en-US" sz="1800"/>
              <a:t>Matthew Furseman</a:t>
            </a:r>
          </a:p>
          <a:p>
            <a:pPr lvl="0" rtl="0" algn="ctr">
              <a:spcBef>
                <a:spcPts val="0"/>
              </a:spcBef>
              <a:buNone/>
            </a:pPr>
            <a:r>
              <a:t/>
            </a:r>
            <a:endParaRPr sz="1000"/>
          </a:p>
          <a:p>
            <a:pPr lvl="0" rtl="0" algn="ctr">
              <a:spcBef>
                <a:spcPts val="0"/>
              </a:spcBef>
              <a:buNone/>
            </a:pPr>
            <a:r>
              <a:rPr lang="en-US" sz="1800"/>
              <a:t>10:00</a:t>
            </a:r>
            <a:r>
              <a:rPr lang="en-US" sz="1800"/>
              <a:t>, Thursday 22nd September, 2016</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p:nvPr/>
        </p:nvSpPr>
        <p:spPr>
          <a:xfrm>
            <a:off x="25" y="0"/>
            <a:ext cx="9144000" cy="68580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pic>
        <p:nvPicPr>
          <p:cNvPr id="176" name="Shape 176"/>
          <p:cNvPicPr preferRelativeResize="0"/>
          <p:nvPr/>
        </p:nvPicPr>
        <p:blipFill>
          <a:blip r:embed="rId3">
            <a:alphaModFix/>
          </a:blip>
          <a:stretch>
            <a:fillRect/>
          </a:stretch>
        </p:blipFill>
        <p:spPr>
          <a:xfrm>
            <a:off x="1629875" y="3414221"/>
            <a:ext cx="5884224" cy="3443777"/>
          </a:xfrm>
          <a:prstGeom prst="rect">
            <a:avLst/>
          </a:prstGeom>
          <a:noFill/>
          <a:ln>
            <a:noFill/>
          </a:ln>
        </p:spPr>
      </p:pic>
      <p:pic>
        <p:nvPicPr>
          <p:cNvPr id="177" name="Shape 177"/>
          <p:cNvPicPr preferRelativeResize="0"/>
          <p:nvPr/>
        </p:nvPicPr>
        <p:blipFill>
          <a:blip r:embed="rId4">
            <a:alphaModFix/>
          </a:blip>
          <a:stretch>
            <a:fillRect/>
          </a:stretch>
        </p:blipFill>
        <p:spPr>
          <a:xfrm>
            <a:off x="1629900" y="0"/>
            <a:ext cx="5884224" cy="3389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p:nvPr/>
        </p:nvSpPr>
        <p:spPr>
          <a:xfrm>
            <a:off x="25" y="0"/>
            <a:ext cx="9144000" cy="68580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pic>
        <p:nvPicPr>
          <p:cNvPr id="184" name="Shape 184"/>
          <p:cNvPicPr preferRelativeResize="0"/>
          <p:nvPr/>
        </p:nvPicPr>
        <p:blipFill>
          <a:blip r:embed="rId3">
            <a:alphaModFix/>
          </a:blip>
          <a:stretch>
            <a:fillRect/>
          </a:stretch>
        </p:blipFill>
        <p:spPr>
          <a:xfrm>
            <a:off x="1049112" y="0"/>
            <a:ext cx="7045750" cy="3403874"/>
          </a:xfrm>
          <a:prstGeom prst="rect">
            <a:avLst/>
          </a:prstGeom>
          <a:noFill/>
          <a:ln>
            <a:noFill/>
          </a:ln>
        </p:spPr>
      </p:pic>
      <p:pic>
        <p:nvPicPr>
          <p:cNvPr id="185" name="Shape 185"/>
          <p:cNvPicPr preferRelativeResize="0"/>
          <p:nvPr/>
        </p:nvPicPr>
        <p:blipFill>
          <a:blip r:embed="rId4">
            <a:alphaModFix/>
          </a:blip>
          <a:stretch>
            <a:fillRect/>
          </a:stretch>
        </p:blipFill>
        <p:spPr>
          <a:xfrm>
            <a:off x="1049137" y="3454135"/>
            <a:ext cx="7045750" cy="340386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p:nvPr/>
        </p:nvSpPr>
        <p:spPr>
          <a:xfrm>
            <a:off x="25" y="0"/>
            <a:ext cx="9144000" cy="68580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pic>
        <p:nvPicPr>
          <p:cNvPr id="192" name="Shape 192"/>
          <p:cNvPicPr preferRelativeResize="0"/>
          <p:nvPr/>
        </p:nvPicPr>
        <p:blipFill>
          <a:blip r:embed="rId3">
            <a:alphaModFix/>
          </a:blip>
          <a:stretch>
            <a:fillRect/>
          </a:stretch>
        </p:blipFill>
        <p:spPr>
          <a:xfrm>
            <a:off x="1487762" y="3493391"/>
            <a:ext cx="6168475" cy="3364608"/>
          </a:xfrm>
          <a:prstGeom prst="rect">
            <a:avLst/>
          </a:prstGeom>
          <a:noFill/>
          <a:ln>
            <a:noFill/>
          </a:ln>
        </p:spPr>
      </p:pic>
      <p:pic>
        <p:nvPicPr>
          <p:cNvPr id="193" name="Shape 193"/>
          <p:cNvPicPr preferRelativeResize="0"/>
          <p:nvPr/>
        </p:nvPicPr>
        <p:blipFill>
          <a:blip r:embed="rId4">
            <a:alphaModFix/>
          </a:blip>
          <a:stretch>
            <a:fillRect/>
          </a:stretch>
        </p:blipFill>
        <p:spPr>
          <a:xfrm>
            <a:off x="1487762" y="0"/>
            <a:ext cx="6168475" cy="33646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Introduction to GUI Builder</a:t>
            </a:r>
          </a:p>
        </p:txBody>
      </p:sp>
      <p:sp>
        <p:nvSpPr>
          <p:cNvPr id="200" name="Shape 200"/>
          <p:cNvSpPr txBox="1"/>
          <p:nvPr>
            <p:ph idx="1" type="body"/>
          </p:nvPr>
        </p:nvSpPr>
        <p:spPr>
          <a:xfrm>
            <a:off x="457200" y="1600200"/>
            <a:ext cx="8229600" cy="4216200"/>
          </a:xfrm>
          <a:prstGeom prst="rect">
            <a:avLst/>
          </a:prstGeom>
          <a:solidFill>
            <a:srgbClr val="FFFFFF">
              <a:alpha val="81180"/>
            </a:srgbClr>
          </a:solidFill>
        </p:spPr>
        <p:txBody>
          <a:bodyPr anchorCtr="0" anchor="t" bIns="91425" lIns="91425" rIns="91425" tIns="91425">
            <a:noAutofit/>
          </a:bodyPr>
          <a:lstStyle/>
          <a:p>
            <a:pPr indent="-228600" lvl="0" marL="457200" rtl="0">
              <a:spcBef>
                <a:spcPts val="0"/>
              </a:spcBef>
              <a:spcAft>
                <a:spcPts val="1000"/>
              </a:spcAft>
            </a:pPr>
            <a:r>
              <a:rPr lang="en-US"/>
              <a:t>Diamond has two new beamlines that are currently being commissioned, I14 and I21. </a:t>
            </a:r>
          </a:p>
          <a:p>
            <a:pPr indent="-228600" lvl="0" marL="457200" rtl="0">
              <a:spcBef>
                <a:spcPts val="0"/>
              </a:spcBef>
              <a:spcAft>
                <a:spcPts val="1000"/>
              </a:spcAft>
            </a:pPr>
            <a:r>
              <a:rPr lang="en-US"/>
              <a:t>These beamlines have no legacy usage of EDM and so were ideally suited to a CS-Studio only interface.</a:t>
            </a:r>
          </a:p>
          <a:p>
            <a:pPr indent="-228600" lvl="0" marL="457200" rtl="0">
              <a:spcBef>
                <a:spcPts val="0"/>
              </a:spcBef>
            </a:pPr>
            <a:r>
              <a:rPr lang="en-US"/>
              <a:t>A framework has been developed at Diamond to automate GUI generation for beamlines, dls_guibuilder, and used on these two beamlines.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Beamline GUI overview</a:t>
            </a:r>
          </a:p>
        </p:txBody>
      </p:sp>
      <p:sp>
        <p:nvSpPr>
          <p:cNvPr id="207" name="Shape 207"/>
          <p:cNvSpPr txBox="1"/>
          <p:nvPr>
            <p:ph idx="1" type="body"/>
          </p:nvPr>
        </p:nvSpPr>
        <p:spPr>
          <a:xfrm>
            <a:off x="457200" y="1600200"/>
            <a:ext cx="8229600" cy="4216200"/>
          </a:xfrm>
          <a:prstGeom prst="rect">
            <a:avLst/>
          </a:prstGeom>
        </p:spPr>
        <p:txBody>
          <a:bodyPr anchorCtr="0" anchor="t" bIns="91425" lIns="91425" rIns="91425" tIns="91425">
            <a:noAutofit/>
          </a:bodyPr>
          <a:lstStyle/>
          <a:p>
            <a:pPr lvl="0">
              <a:spcBef>
                <a:spcPts val="0"/>
              </a:spcBef>
              <a:buNone/>
            </a:pPr>
            <a:r>
              <a:t/>
            </a:r>
            <a:endParaRPr/>
          </a:p>
        </p:txBody>
      </p:sp>
      <p:pic>
        <p:nvPicPr>
          <p:cNvPr id="208" name="Shape 208"/>
          <p:cNvPicPr preferRelativeResize="0"/>
          <p:nvPr/>
        </p:nvPicPr>
        <p:blipFill>
          <a:blip r:embed="rId3">
            <a:alphaModFix/>
          </a:blip>
          <a:stretch>
            <a:fillRect/>
          </a:stretch>
        </p:blipFill>
        <p:spPr>
          <a:xfrm>
            <a:off x="0" y="1080168"/>
            <a:ext cx="9144000" cy="497681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57200" y="274637"/>
            <a:ext cx="8229600" cy="1143000"/>
          </a:xfrm>
          <a:prstGeom prst="rect">
            <a:avLst/>
          </a:prstGeom>
        </p:spPr>
        <p:txBody>
          <a:bodyPr anchorCtr="0" anchor="t" bIns="91425" lIns="91425" rIns="91425" tIns="91425">
            <a:noAutofit/>
          </a:bodyPr>
          <a:lstStyle/>
          <a:p>
            <a:pPr lvl="0" rtl="0">
              <a:spcBef>
                <a:spcPts val="0"/>
              </a:spcBef>
              <a:buNone/>
            </a:pPr>
            <a:r>
              <a:rPr lang="en-US"/>
              <a:t>Beamline GUI overview</a:t>
            </a:r>
          </a:p>
        </p:txBody>
      </p:sp>
      <p:sp>
        <p:nvSpPr>
          <p:cNvPr id="215" name="Shape 215"/>
          <p:cNvSpPr txBox="1"/>
          <p:nvPr>
            <p:ph idx="1" type="body"/>
          </p:nvPr>
        </p:nvSpPr>
        <p:spPr>
          <a:xfrm>
            <a:off x="457200" y="1600200"/>
            <a:ext cx="8229600" cy="4216200"/>
          </a:xfrm>
          <a:prstGeom prst="rect">
            <a:avLst/>
          </a:prstGeom>
        </p:spPr>
        <p:txBody>
          <a:bodyPr anchorCtr="0" anchor="t" bIns="91425" lIns="91425" rIns="91425" tIns="91425">
            <a:noAutofit/>
          </a:bodyPr>
          <a:lstStyle/>
          <a:p>
            <a:pPr lvl="0" rtl="0">
              <a:spcBef>
                <a:spcPts val="0"/>
              </a:spcBef>
              <a:buNone/>
            </a:pPr>
            <a:r>
              <a:t/>
            </a:r>
            <a:endParaRPr/>
          </a:p>
        </p:txBody>
      </p:sp>
      <p:pic>
        <p:nvPicPr>
          <p:cNvPr id="216" name="Shape 216"/>
          <p:cNvPicPr preferRelativeResize="0"/>
          <p:nvPr/>
        </p:nvPicPr>
        <p:blipFill>
          <a:blip r:embed="rId3">
            <a:alphaModFix/>
          </a:blip>
          <a:stretch>
            <a:fillRect/>
          </a:stretch>
        </p:blipFill>
        <p:spPr>
          <a:xfrm>
            <a:off x="0" y="1080168"/>
            <a:ext cx="9144000" cy="4976812"/>
          </a:xfrm>
          <a:prstGeom prst="rect">
            <a:avLst/>
          </a:prstGeom>
          <a:noFill/>
          <a:ln>
            <a:noFill/>
          </a:ln>
        </p:spPr>
      </p:pic>
      <p:sp>
        <p:nvSpPr>
          <p:cNvPr id="217" name="Shape 217"/>
          <p:cNvSpPr/>
          <p:nvPr/>
        </p:nvSpPr>
        <p:spPr>
          <a:xfrm>
            <a:off x="103200" y="4575450"/>
            <a:ext cx="8975700" cy="1382100"/>
          </a:xfrm>
          <a:prstGeom prst="rect">
            <a:avLst/>
          </a:prstGeom>
          <a:noFill/>
          <a:ln cap="flat" cmpd="sng" w="114300">
            <a:solidFill>
              <a:srgbClr val="FF99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8" name="Shape 218"/>
          <p:cNvSpPr/>
          <p:nvPr/>
        </p:nvSpPr>
        <p:spPr>
          <a:xfrm>
            <a:off x="6600" y="1023850"/>
            <a:ext cx="9144000" cy="35145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19" name="Shape 219"/>
          <p:cNvSpPr txBox="1"/>
          <p:nvPr/>
        </p:nvSpPr>
        <p:spPr>
          <a:xfrm>
            <a:off x="4060800" y="4107550"/>
            <a:ext cx="2647800" cy="430800"/>
          </a:xfrm>
          <a:prstGeom prst="rect">
            <a:avLst/>
          </a:prstGeom>
          <a:noFill/>
          <a:ln>
            <a:noFill/>
          </a:ln>
        </p:spPr>
        <p:txBody>
          <a:bodyPr anchorCtr="0" anchor="t" bIns="91425" lIns="91425" rIns="91425" tIns="91425">
            <a:noAutofit/>
          </a:bodyPr>
          <a:lstStyle/>
          <a:p>
            <a:pPr lvl="0">
              <a:spcBef>
                <a:spcPts val="0"/>
              </a:spcBef>
              <a:buNone/>
            </a:pPr>
            <a:r>
              <a:rPr b="1" i="1" lang="en-US" sz="2000"/>
              <a:t>Synoptic Overview</a:t>
            </a:r>
          </a:p>
        </p:txBody>
      </p:sp>
      <p:sp>
        <p:nvSpPr>
          <p:cNvPr id="220" name="Shape 220"/>
          <p:cNvSpPr txBox="1"/>
          <p:nvPr/>
        </p:nvSpPr>
        <p:spPr>
          <a:xfrm>
            <a:off x="3576675" y="1935050"/>
            <a:ext cx="5304600" cy="1655100"/>
          </a:xfrm>
          <a:prstGeom prst="rect">
            <a:avLst/>
          </a:prstGeom>
          <a:noFill/>
          <a:ln>
            <a:noFill/>
          </a:ln>
        </p:spPr>
        <p:txBody>
          <a:bodyPr anchorCtr="0" anchor="t" bIns="91425" lIns="91425" rIns="91425" tIns="91425">
            <a:noAutofit/>
          </a:bodyPr>
          <a:lstStyle/>
          <a:p>
            <a:pPr lvl="0">
              <a:spcBef>
                <a:spcPts val="0"/>
              </a:spcBef>
              <a:buNone/>
            </a:pPr>
            <a:r>
              <a:rPr lang="en-US" sz="2000"/>
              <a:t>The synoptic overview remains open at all times. If the user closes this </a:t>
            </a:r>
            <a:r>
              <a:rPr lang="en-US" sz="2000"/>
              <a:t>accidentally</a:t>
            </a:r>
            <a:r>
              <a:rPr lang="en-US" sz="2000"/>
              <a:t> they can reset the perspective. Clicking on each icon brings up the GUI for that c</a:t>
            </a:r>
            <a:r>
              <a:rPr lang="en-US" sz="2000"/>
              <a:t>omponent </a:t>
            </a:r>
            <a:r>
              <a:rPr lang="en-US" sz="2000"/>
              <a: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pic>
        <p:nvPicPr>
          <p:cNvPr id="226" name="Shape 226"/>
          <p:cNvPicPr preferRelativeResize="0"/>
          <p:nvPr/>
        </p:nvPicPr>
        <p:blipFill>
          <a:blip r:embed="rId3">
            <a:alphaModFix/>
          </a:blip>
          <a:stretch>
            <a:fillRect/>
          </a:stretch>
        </p:blipFill>
        <p:spPr>
          <a:xfrm>
            <a:off x="0" y="1080168"/>
            <a:ext cx="9144000" cy="4976812"/>
          </a:xfrm>
          <a:prstGeom prst="rect">
            <a:avLst/>
          </a:prstGeom>
          <a:noFill/>
          <a:ln>
            <a:noFill/>
          </a:ln>
        </p:spPr>
      </p:pic>
      <p:sp>
        <p:nvSpPr>
          <p:cNvPr id="227" name="Shape 227"/>
          <p:cNvSpPr/>
          <p:nvPr/>
        </p:nvSpPr>
        <p:spPr>
          <a:xfrm>
            <a:off x="0" y="1080175"/>
            <a:ext cx="7197000" cy="2247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28" name="Shape 228"/>
          <p:cNvSpPr/>
          <p:nvPr/>
        </p:nvSpPr>
        <p:spPr>
          <a:xfrm>
            <a:off x="0" y="4696600"/>
            <a:ext cx="9144000" cy="21615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29" name="Shape 229"/>
          <p:cNvSpPr/>
          <p:nvPr/>
        </p:nvSpPr>
        <p:spPr>
          <a:xfrm>
            <a:off x="7197000" y="1080175"/>
            <a:ext cx="1947000" cy="36165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30" name="Shape 230"/>
          <p:cNvSpPr txBox="1"/>
          <p:nvPr>
            <p:ph type="title"/>
          </p:nvPr>
        </p:nvSpPr>
        <p:spPr>
          <a:xfrm>
            <a:off x="457200" y="274637"/>
            <a:ext cx="8229600" cy="1143000"/>
          </a:xfrm>
          <a:prstGeom prst="rect">
            <a:avLst/>
          </a:prstGeom>
        </p:spPr>
        <p:txBody>
          <a:bodyPr anchorCtr="0" anchor="t" bIns="91425" lIns="91425" rIns="91425" tIns="91425">
            <a:noAutofit/>
          </a:bodyPr>
          <a:lstStyle/>
          <a:p>
            <a:pPr lvl="0" rtl="0">
              <a:spcBef>
                <a:spcPts val="0"/>
              </a:spcBef>
              <a:buNone/>
            </a:pPr>
            <a:r>
              <a:rPr lang="en-US"/>
              <a:t>Beamline GUI overview</a:t>
            </a:r>
          </a:p>
        </p:txBody>
      </p:sp>
      <p:sp>
        <p:nvSpPr>
          <p:cNvPr id="231" name="Shape 231"/>
          <p:cNvSpPr txBox="1"/>
          <p:nvPr/>
        </p:nvSpPr>
        <p:spPr>
          <a:xfrm>
            <a:off x="3958325" y="842325"/>
            <a:ext cx="3076800" cy="430800"/>
          </a:xfrm>
          <a:prstGeom prst="rect">
            <a:avLst/>
          </a:prstGeom>
          <a:noFill/>
          <a:ln>
            <a:noFill/>
          </a:ln>
        </p:spPr>
        <p:txBody>
          <a:bodyPr anchorCtr="0" anchor="t" bIns="91425" lIns="91425" rIns="91425" tIns="91425">
            <a:noAutofit/>
          </a:bodyPr>
          <a:lstStyle/>
          <a:p>
            <a:pPr lvl="0" rtl="0">
              <a:spcBef>
                <a:spcPts val="0"/>
              </a:spcBef>
              <a:buNone/>
            </a:pPr>
            <a:r>
              <a:rPr b="1" i="1" lang="en-US" sz="2000"/>
              <a:t>Component </a:t>
            </a:r>
            <a:r>
              <a:rPr b="1" i="1" lang="en-US" sz="2000"/>
              <a:t>Overview</a:t>
            </a:r>
          </a:p>
        </p:txBody>
      </p:sp>
      <p:sp>
        <p:nvSpPr>
          <p:cNvPr id="232" name="Shape 232"/>
          <p:cNvSpPr txBox="1"/>
          <p:nvPr/>
        </p:nvSpPr>
        <p:spPr>
          <a:xfrm>
            <a:off x="637525" y="4837075"/>
            <a:ext cx="5188800" cy="1655100"/>
          </a:xfrm>
          <a:prstGeom prst="rect">
            <a:avLst/>
          </a:prstGeom>
          <a:noFill/>
          <a:ln>
            <a:noFill/>
          </a:ln>
        </p:spPr>
        <p:txBody>
          <a:bodyPr anchorCtr="0" anchor="t" bIns="91425" lIns="91425" rIns="91425" tIns="91425">
            <a:noAutofit/>
          </a:bodyPr>
          <a:lstStyle/>
          <a:p>
            <a:pPr lvl="0" rtl="0">
              <a:spcBef>
                <a:spcPts val="0"/>
              </a:spcBef>
              <a:buNone/>
            </a:pPr>
            <a:r>
              <a:rPr lang="en-US" sz="2000"/>
              <a:t>Get information about devices for controlling slits, monochromators, mirrors, cameras, and other beamline hardware. Clicking on each device brings up additional controls specific to that device...</a:t>
            </a:r>
          </a:p>
        </p:txBody>
      </p:sp>
      <p:sp>
        <p:nvSpPr>
          <p:cNvPr id="233" name="Shape 233"/>
          <p:cNvSpPr/>
          <p:nvPr/>
        </p:nvSpPr>
        <p:spPr>
          <a:xfrm>
            <a:off x="103200" y="1304800"/>
            <a:ext cx="7093800" cy="3391800"/>
          </a:xfrm>
          <a:prstGeom prst="rect">
            <a:avLst/>
          </a:prstGeom>
          <a:noFill/>
          <a:ln cap="flat" cmpd="sng" w="114300">
            <a:solidFill>
              <a:srgbClr val="FF99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pic>
        <p:nvPicPr>
          <p:cNvPr id="239" name="Shape 239"/>
          <p:cNvPicPr preferRelativeResize="0"/>
          <p:nvPr/>
        </p:nvPicPr>
        <p:blipFill>
          <a:blip r:embed="rId3">
            <a:alphaModFix/>
          </a:blip>
          <a:stretch>
            <a:fillRect/>
          </a:stretch>
        </p:blipFill>
        <p:spPr>
          <a:xfrm>
            <a:off x="0" y="1080168"/>
            <a:ext cx="9144000" cy="4976812"/>
          </a:xfrm>
          <a:prstGeom prst="rect">
            <a:avLst/>
          </a:prstGeom>
          <a:noFill/>
          <a:ln>
            <a:noFill/>
          </a:ln>
        </p:spPr>
      </p:pic>
      <p:sp>
        <p:nvSpPr>
          <p:cNvPr id="240" name="Shape 240"/>
          <p:cNvSpPr/>
          <p:nvPr/>
        </p:nvSpPr>
        <p:spPr>
          <a:xfrm>
            <a:off x="0" y="1080175"/>
            <a:ext cx="9144000" cy="2247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41" name="Shape 241"/>
          <p:cNvSpPr/>
          <p:nvPr/>
        </p:nvSpPr>
        <p:spPr>
          <a:xfrm>
            <a:off x="0" y="4696600"/>
            <a:ext cx="9144000" cy="21615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42" name="Shape 242"/>
          <p:cNvSpPr/>
          <p:nvPr/>
        </p:nvSpPr>
        <p:spPr>
          <a:xfrm>
            <a:off x="0" y="1304875"/>
            <a:ext cx="7152300" cy="3391800"/>
          </a:xfrm>
          <a:prstGeom prst="rect">
            <a:avLst/>
          </a:prstGeom>
          <a:solidFill>
            <a:srgbClr val="FFFFFF">
              <a:alpha val="88920"/>
            </a:srgbClr>
          </a:solidFill>
          <a:ln>
            <a:noFill/>
          </a:ln>
        </p:spPr>
        <p:txBody>
          <a:bodyPr anchorCtr="0" anchor="ctr" bIns="91425" lIns="91425" rIns="91425" tIns="91425">
            <a:noAutofit/>
          </a:bodyPr>
          <a:lstStyle/>
          <a:p>
            <a:pPr lvl="0">
              <a:spcBef>
                <a:spcPts val="0"/>
              </a:spcBef>
              <a:buNone/>
            </a:pPr>
            <a:r>
              <a:t/>
            </a:r>
            <a:endParaRPr/>
          </a:p>
        </p:txBody>
      </p:sp>
      <p:sp>
        <p:nvSpPr>
          <p:cNvPr id="243" name="Shape 243"/>
          <p:cNvSpPr txBox="1"/>
          <p:nvPr>
            <p:ph type="title"/>
          </p:nvPr>
        </p:nvSpPr>
        <p:spPr>
          <a:xfrm>
            <a:off x="457200" y="274637"/>
            <a:ext cx="8229600" cy="1143000"/>
          </a:xfrm>
          <a:prstGeom prst="rect">
            <a:avLst/>
          </a:prstGeom>
        </p:spPr>
        <p:txBody>
          <a:bodyPr anchorCtr="0" anchor="t" bIns="91425" lIns="91425" rIns="91425" tIns="91425">
            <a:noAutofit/>
          </a:bodyPr>
          <a:lstStyle/>
          <a:p>
            <a:pPr lvl="0" rtl="0">
              <a:spcBef>
                <a:spcPts val="0"/>
              </a:spcBef>
              <a:buNone/>
            </a:pPr>
            <a:r>
              <a:rPr lang="en-US"/>
              <a:t>Beamline GUI overview</a:t>
            </a:r>
          </a:p>
        </p:txBody>
      </p:sp>
      <p:sp>
        <p:nvSpPr>
          <p:cNvPr id="244" name="Shape 244"/>
          <p:cNvSpPr txBox="1"/>
          <p:nvPr/>
        </p:nvSpPr>
        <p:spPr>
          <a:xfrm>
            <a:off x="4818800" y="1417650"/>
            <a:ext cx="2647800" cy="430800"/>
          </a:xfrm>
          <a:prstGeom prst="rect">
            <a:avLst/>
          </a:prstGeom>
          <a:noFill/>
          <a:ln>
            <a:noFill/>
          </a:ln>
        </p:spPr>
        <p:txBody>
          <a:bodyPr anchorCtr="0" anchor="t" bIns="91425" lIns="91425" rIns="91425" tIns="91425">
            <a:noAutofit/>
          </a:bodyPr>
          <a:lstStyle/>
          <a:p>
            <a:pPr lvl="0" rtl="0">
              <a:spcBef>
                <a:spcPts val="0"/>
              </a:spcBef>
              <a:buNone/>
            </a:pPr>
            <a:r>
              <a:rPr b="1" i="1" lang="en-US" sz="2000"/>
              <a:t>Device Controls</a:t>
            </a:r>
          </a:p>
        </p:txBody>
      </p:sp>
      <p:sp>
        <p:nvSpPr>
          <p:cNvPr id="245" name="Shape 245"/>
          <p:cNvSpPr txBox="1"/>
          <p:nvPr/>
        </p:nvSpPr>
        <p:spPr>
          <a:xfrm>
            <a:off x="457200" y="3436825"/>
            <a:ext cx="5680800" cy="2469600"/>
          </a:xfrm>
          <a:prstGeom prst="rect">
            <a:avLst/>
          </a:prstGeom>
          <a:noFill/>
          <a:ln>
            <a:noFill/>
          </a:ln>
        </p:spPr>
        <p:txBody>
          <a:bodyPr anchorCtr="0" anchor="t" bIns="91425" lIns="91425" rIns="91425" tIns="91425">
            <a:noAutofit/>
          </a:bodyPr>
          <a:lstStyle/>
          <a:p>
            <a:pPr lvl="0">
              <a:spcBef>
                <a:spcPts val="0"/>
              </a:spcBef>
              <a:buNone/>
            </a:pPr>
            <a:r>
              <a:rPr lang="en-US" sz="2000"/>
              <a:t>Detailed controls and information for each device. Information is kept manageable using an expandable view,this is a custom DLS ‘detailpanel’ widget.</a:t>
            </a:r>
          </a:p>
          <a:p>
            <a:pPr lvl="0">
              <a:spcBef>
                <a:spcPts val="0"/>
              </a:spcBef>
              <a:buNone/>
            </a:pPr>
            <a:r>
              <a:t/>
            </a:r>
            <a:endParaRPr sz="2000"/>
          </a:p>
          <a:p>
            <a:pPr lvl="0" rtl="0">
              <a:spcBef>
                <a:spcPts val="0"/>
              </a:spcBef>
              <a:buNone/>
            </a:pPr>
            <a:r>
              <a:rPr lang="en-US" sz="2000"/>
              <a:t>Scientists run on dual headed workstations, devices can be dragged onto the second monitor when required.</a:t>
            </a:r>
          </a:p>
        </p:txBody>
      </p:sp>
      <p:sp>
        <p:nvSpPr>
          <p:cNvPr id="246" name="Shape 246"/>
          <p:cNvSpPr/>
          <p:nvPr/>
        </p:nvSpPr>
        <p:spPr>
          <a:xfrm flipH="1">
            <a:off x="7152450" y="1304875"/>
            <a:ext cx="1947000" cy="3391800"/>
          </a:xfrm>
          <a:prstGeom prst="rect">
            <a:avLst/>
          </a:prstGeom>
          <a:noFill/>
          <a:ln cap="flat" cmpd="sng" w="114300">
            <a:solidFill>
              <a:srgbClr val="FF99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DLS GUI Builder: how it works</a:t>
            </a:r>
          </a:p>
        </p:txBody>
      </p:sp>
      <p:sp>
        <p:nvSpPr>
          <p:cNvPr id="253" name="Shape 253"/>
          <p:cNvSpPr txBox="1"/>
          <p:nvPr>
            <p:ph idx="1" type="body"/>
          </p:nvPr>
        </p:nvSpPr>
        <p:spPr>
          <a:xfrm>
            <a:off x="457200" y="1098025"/>
            <a:ext cx="8229600" cy="4972800"/>
          </a:xfrm>
          <a:prstGeom prst="rect">
            <a:avLst/>
          </a:prstGeom>
        </p:spPr>
        <p:txBody>
          <a:bodyPr anchorCtr="0" anchor="t" bIns="91425" lIns="91425" rIns="91425" tIns="91425">
            <a:noAutofit/>
          </a:bodyPr>
          <a:lstStyle/>
          <a:p>
            <a:pPr indent="-228600" lvl="0" marL="457200" rtl="0">
              <a:spcBef>
                <a:spcPts val="0"/>
              </a:spcBef>
            </a:pPr>
            <a:r>
              <a:rPr lang="en-US"/>
              <a:t>Create tags in template files, in support modules, to describe the simple components that will be created when an instance of the template is instantiated.</a:t>
            </a:r>
          </a:p>
          <a:p>
            <a:pPr indent="-228600" lvl="0" marL="457200">
              <a:spcBef>
                <a:spcPts val="0"/>
              </a:spcBef>
            </a:pPr>
            <a:r>
              <a:rPr lang="en-US"/>
              <a:t>Create an expanded database in the usual way, then use dls_epicsparser to parse this with the gui handler to create an XML file consisting of named groups of PVs and screens to represent the simple components that have been created.</a:t>
            </a:r>
          </a:p>
          <a:p>
            <a:pPr indent="-228600" lvl="0" marL="457200">
              <a:spcBef>
                <a:spcPts val="0"/>
              </a:spcBef>
            </a:pPr>
            <a:r>
              <a:rPr lang="en-US"/>
              <a:t>Make a python script that uses dls_guibuilder to add definitions of the components from the XML file, and create new complex component screens and PVs by grouping definitions contained within.</a:t>
            </a:r>
          </a:p>
          <a:p>
            <a:pPr indent="-228600" lvl="0" marL="457200" rtl="0">
              <a:spcBef>
                <a:spcPts val="0"/>
              </a:spcBef>
            </a:pPr>
            <a:r>
              <a:rPr lang="en-US"/>
              <a:t>Any changes made to the OPI by hand will be kept and the OPI will just be validated against the current database.</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457200" y="274637"/>
            <a:ext cx="8229600" cy="1143000"/>
          </a:xfrm>
          <a:prstGeom prst="rect">
            <a:avLst/>
          </a:prstGeom>
        </p:spPr>
        <p:txBody>
          <a:bodyPr anchorCtr="0" anchor="t" bIns="91425" lIns="91425" rIns="91425" tIns="91425">
            <a:noAutofit/>
          </a:bodyPr>
          <a:lstStyle/>
          <a:p>
            <a:pPr lvl="0" rtl="0">
              <a:spcBef>
                <a:spcPts val="0"/>
              </a:spcBef>
              <a:buNone/>
            </a:pPr>
            <a:r>
              <a:rPr lang="en-US"/>
              <a:t>Summary</a:t>
            </a:r>
          </a:p>
        </p:txBody>
      </p:sp>
      <p:sp>
        <p:nvSpPr>
          <p:cNvPr id="260" name="Shape 260"/>
          <p:cNvSpPr txBox="1"/>
          <p:nvPr>
            <p:ph idx="1" type="body"/>
          </p:nvPr>
        </p:nvSpPr>
        <p:spPr>
          <a:xfrm>
            <a:off x="457200" y="1600200"/>
            <a:ext cx="8229600" cy="4216200"/>
          </a:xfrm>
          <a:prstGeom prst="rect">
            <a:avLst/>
          </a:prstGeom>
        </p:spPr>
        <p:txBody>
          <a:bodyPr anchorCtr="0" anchor="t" bIns="91425" lIns="91425" rIns="91425" tIns="91425">
            <a:noAutofit/>
          </a:bodyPr>
          <a:lstStyle/>
          <a:p>
            <a:pPr lvl="0">
              <a:spcBef>
                <a:spcPts val="0"/>
              </a:spcBef>
              <a:buNone/>
            </a:pPr>
            <a:r>
              <a:rPr lang="en-US"/>
              <a:t>Making progress on automated conversions, but the process still requires some manual tweaks. RF and timing are almost ready to be rolled out to machine operators, following lattice modification.</a:t>
            </a:r>
          </a:p>
          <a:p>
            <a:pPr lvl="0">
              <a:spcBef>
                <a:spcPts val="0"/>
              </a:spcBef>
              <a:buNone/>
            </a:pPr>
            <a:r>
              <a:t/>
            </a:r>
            <a:endParaRPr/>
          </a:p>
          <a:p>
            <a:pPr lvl="0" rtl="0">
              <a:spcBef>
                <a:spcPts val="0"/>
              </a:spcBef>
              <a:buNone/>
            </a:pPr>
            <a:r>
              <a:rPr lang="en-US"/>
              <a:t>CS-Studio on new beamlines is working well.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Contents</a:t>
            </a:r>
          </a:p>
        </p:txBody>
      </p:sp>
      <p:sp>
        <p:nvSpPr>
          <p:cNvPr id="60" name="Shape 60"/>
          <p:cNvSpPr txBox="1"/>
          <p:nvPr>
            <p:ph idx="1" type="body"/>
          </p:nvPr>
        </p:nvSpPr>
        <p:spPr>
          <a:xfrm>
            <a:off x="457200" y="1600200"/>
            <a:ext cx="8229600" cy="4216200"/>
          </a:xfrm>
          <a:prstGeom prst="rect">
            <a:avLst/>
          </a:prstGeom>
        </p:spPr>
        <p:txBody>
          <a:bodyPr anchorCtr="0" anchor="t" bIns="91425" lIns="91425" rIns="91425" tIns="91425">
            <a:noAutofit/>
          </a:bodyPr>
          <a:lstStyle/>
          <a:p>
            <a:pPr indent="-355600" lvl="0" marL="457200" rtl="0">
              <a:spcBef>
                <a:spcPts val="0"/>
              </a:spcBef>
              <a:buSzPct val="100000"/>
            </a:pPr>
            <a:r>
              <a:rPr lang="en-US"/>
              <a:t>Motivation</a:t>
            </a:r>
          </a:p>
          <a:p>
            <a:pPr indent="-355600" lvl="0" marL="457200" rtl="0">
              <a:spcBef>
                <a:spcPts val="0"/>
              </a:spcBef>
              <a:buSzPct val="100000"/>
            </a:pPr>
            <a:r>
              <a:rPr lang="en-US"/>
              <a:t>EDM conversion process at DLS</a:t>
            </a:r>
          </a:p>
          <a:p>
            <a:pPr indent="-355600" lvl="0" marL="457200" rtl="0">
              <a:spcBef>
                <a:spcPts val="0"/>
              </a:spcBef>
              <a:buSzPct val="100000"/>
            </a:pPr>
            <a:r>
              <a:rPr lang="en-US"/>
              <a:t>Conversion Screenshots</a:t>
            </a:r>
          </a:p>
          <a:p>
            <a:pPr indent="-355600" lvl="0" marL="457200" rtl="0">
              <a:spcBef>
                <a:spcPts val="0"/>
              </a:spcBef>
              <a:buSzPct val="100000"/>
            </a:pPr>
            <a:r>
              <a:rPr lang="en-US"/>
              <a:t>GUI Builder</a:t>
            </a:r>
          </a:p>
          <a:p>
            <a:pPr indent="-355600" lvl="0" marL="457200" rtl="0">
              <a:spcBef>
                <a:spcPts val="0"/>
              </a:spcBef>
              <a:buSzPct val="100000"/>
            </a:pPr>
            <a:r>
              <a:rPr lang="en-US"/>
              <a:t>I14/I21 Screenshots and descriptions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Motivation for moving from EDM to CS-Studio</a:t>
            </a:r>
          </a:p>
        </p:txBody>
      </p:sp>
      <p:sp>
        <p:nvSpPr>
          <p:cNvPr id="67" name="Shape 67"/>
          <p:cNvSpPr txBox="1"/>
          <p:nvPr>
            <p:ph idx="1" type="body"/>
          </p:nvPr>
        </p:nvSpPr>
        <p:spPr>
          <a:xfrm>
            <a:off x="457200" y="1600200"/>
            <a:ext cx="8229600" cy="4216200"/>
          </a:xfrm>
          <a:prstGeom prst="rect">
            <a:avLst/>
          </a:prstGeom>
        </p:spPr>
        <p:txBody>
          <a:bodyPr anchorCtr="0" anchor="t" bIns="91425" lIns="91425" rIns="91425" tIns="91425">
            <a:noAutofit/>
          </a:bodyPr>
          <a:lstStyle/>
          <a:p>
            <a:pPr indent="-228600" lvl="0" marL="457200" rtl="0">
              <a:spcBef>
                <a:spcPts val="0"/>
              </a:spcBef>
            </a:pPr>
            <a:r>
              <a:rPr lang="en-US"/>
              <a:t>EDM is nearing end of life (or is it!? ‘Future of edm’, 14:00 today).</a:t>
            </a:r>
          </a:p>
          <a:p>
            <a:pPr indent="-228600" lvl="0" marL="457200">
              <a:spcBef>
                <a:spcPts val="0"/>
              </a:spcBef>
            </a:pPr>
            <a:r>
              <a:rPr lang="en-US"/>
              <a:t>EDM’s libraries are being phased out.</a:t>
            </a:r>
          </a:p>
          <a:p>
            <a:pPr indent="-228600" lvl="0" marL="457200">
              <a:spcBef>
                <a:spcPts val="0"/>
              </a:spcBef>
            </a:pPr>
            <a:r>
              <a:rPr lang="en-US"/>
              <a:t>EDM is supported by one person, CS-Studio has community support due to use at many sites.</a:t>
            </a:r>
          </a:p>
          <a:p>
            <a:pPr indent="-228600" lvl="0" marL="457200" rtl="0">
              <a:spcBef>
                <a:spcPts val="0"/>
              </a:spcBef>
            </a:pPr>
            <a:r>
              <a:rPr lang="en-US"/>
              <a:t>We could benefit from the rest of the infrastructure that CS-Studio provides, such as BEAST on beamlines and V4 compatibility.</a:t>
            </a:r>
          </a:p>
          <a:p>
            <a:pPr indent="-228600" lvl="0" marL="457200" rtl="0">
              <a:spcBef>
                <a:spcPts val="0"/>
              </a:spcBef>
            </a:pPr>
            <a:r>
              <a:rPr lang="en-US"/>
              <a:t>Potential to integrate into DAWN and GDA; Diamond’s data analysis and data acquisition software is also built on Eclipse RCP.</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Overview of conversion process</a:t>
            </a:r>
          </a:p>
        </p:txBody>
      </p:sp>
      <p:sp>
        <p:nvSpPr>
          <p:cNvPr id="74" name="Shape 74"/>
          <p:cNvSpPr txBox="1"/>
          <p:nvPr/>
        </p:nvSpPr>
        <p:spPr>
          <a:xfrm>
            <a:off x="457200" y="6171025"/>
            <a:ext cx="3932100" cy="311400"/>
          </a:xfrm>
          <a:prstGeom prst="rect">
            <a:avLst/>
          </a:prstGeom>
          <a:solidFill>
            <a:srgbClr val="FFFFFF">
              <a:alpha val="78150"/>
            </a:srgbClr>
          </a:solidFill>
          <a:ln>
            <a:noFill/>
          </a:ln>
        </p:spPr>
        <p:txBody>
          <a:bodyPr anchorCtr="0" anchor="ctr" bIns="91425" lIns="91425" rIns="91425" tIns="91425">
            <a:noAutofit/>
          </a:bodyPr>
          <a:lstStyle/>
          <a:p>
            <a:pPr indent="-139700" lvl="0" marL="342900" rtl="0">
              <a:spcBef>
                <a:spcPts val="640"/>
              </a:spcBef>
              <a:spcAft>
                <a:spcPts val="1000"/>
              </a:spcAft>
              <a:buNone/>
            </a:pPr>
            <a:r>
              <a:rPr lang="en-US" sz="1200">
                <a:solidFill>
                  <a:schemeClr val="dk1"/>
                </a:solidFill>
              </a:rPr>
              <a:t>https://github.com/dls-controls/css-converter-python</a:t>
            </a:r>
          </a:p>
        </p:txBody>
      </p:sp>
      <p:sp>
        <p:nvSpPr>
          <p:cNvPr id="75" name="Shape 75"/>
          <p:cNvSpPr/>
          <p:nvPr/>
        </p:nvSpPr>
        <p:spPr>
          <a:xfrm>
            <a:off x="1387550" y="4149687"/>
            <a:ext cx="1323600" cy="1143000"/>
          </a:xfrm>
          <a:prstGeom prst="rect">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US"/>
              <a:t>Module to be converted</a:t>
            </a:r>
          </a:p>
        </p:txBody>
      </p:sp>
      <p:sp>
        <p:nvSpPr>
          <p:cNvPr id="76" name="Shape 76"/>
          <p:cNvSpPr/>
          <p:nvPr/>
        </p:nvSpPr>
        <p:spPr>
          <a:xfrm>
            <a:off x="1387550" y="3704887"/>
            <a:ext cx="1323600" cy="444900"/>
          </a:xfrm>
          <a:prstGeom prst="rect">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Dependency</a:t>
            </a:r>
          </a:p>
        </p:txBody>
      </p:sp>
      <p:sp>
        <p:nvSpPr>
          <p:cNvPr id="77" name="Shape 77"/>
          <p:cNvSpPr/>
          <p:nvPr/>
        </p:nvSpPr>
        <p:spPr>
          <a:xfrm>
            <a:off x="1387550" y="3259987"/>
            <a:ext cx="1323600" cy="444900"/>
          </a:xfrm>
          <a:prstGeom prst="rect">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Dependency</a:t>
            </a:r>
          </a:p>
        </p:txBody>
      </p:sp>
      <p:sp>
        <p:nvSpPr>
          <p:cNvPr id="78" name="Shape 78"/>
          <p:cNvSpPr/>
          <p:nvPr/>
        </p:nvSpPr>
        <p:spPr>
          <a:xfrm>
            <a:off x="1387550" y="2815087"/>
            <a:ext cx="1323600" cy="444900"/>
          </a:xfrm>
          <a:prstGeom prst="rect">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Dependency</a:t>
            </a:r>
          </a:p>
        </p:txBody>
      </p:sp>
      <p:sp>
        <p:nvSpPr>
          <p:cNvPr id="79" name="Shape 79"/>
          <p:cNvSpPr/>
          <p:nvPr/>
        </p:nvSpPr>
        <p:spPr>
          <a:xfrm>
            <a:off x="1387550" y="2370287"/>
            <a:ext cx="1323600" cy="444900"/>
          </a:xfrm>
          <a:prstGeom prst="rect">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Dependency</a:t>
            </a:r>
          </a:p>
        </p:txBody>
      </p:sp>
      <p:sp>
        <p:nvSpPr>
          <p:cNvPr id="80" name="Shape 80"/>
          <p:cNvSpPr txBox="1"/>
          <p:nvPr/>
        </p:nvSpPr>
        <p:spPr>
          <a:xfrm>
            <a:off x="602400" y="1232000"/>
            <a:ext cx="3641700" cy="1005300"/>
          </a:xfrm>
          <a:prstGeom prst="rect">
            <a:avLst/>
          </a:prstGeom>
          <a:noFill/>
          <a:ln>
            <a:noFill/>
          </a:ln>
        </p:spPr>
        <p:txBody>
          <a:bodyPr anchorCtr="0" anchor="t" bIns="91425" lIns="91425" rIns="91425" tIns="91425">
            <a:noAutofit/>
          </a:bodyPr>
          <a:lstStyle/>
          <a:p>
            <a:pPr lvl="0">
              <a:spcBef>
                <a:spcPts val="0"/>
              </a:spcBef>
              <a:buNone/>
            </a:pPr>
            <a:r>
              <a:rPr lang="en-US"/>
              <a:t>Checkout module to be converted.</a:t>
            </a:r>
          </a:p>
          <a:p>
            <a:pPr lvl="0">
              <a:spcBef>
                <a:spcPts val="0"/>
              </a:spcBef>
              <a:buNone/>
            </a:pPr>
            <a:r>
              <a:rPr lang="en-US"/>
              <a:t>Script checks configure/* for </a:t>
            </a:r>
            <a:r>
              <a:rPr lang="en-US"/>
              <a:t>dependencies</a:t>
            </a:r>
            <a:r>
              <a:rPr lang="en-US"/>
              <a:t> and also checks out dependent</a:t>
            </a:r>
            <a:r>
              <a:rPr lang="en-US"/>
              <a:t> </a:t>
            </a:r>
            <a:r>
              <a:rPr lang="en-US"/>
              <a:t>module tree.</a:t>
            </a:r>
          </a:p>
        </p:txBody>
      </p:sp>
      <p:sp>
        <p:nvSpPr>
          <p:cNvPr id="81" name="Shape 81"/>
          <p:cNvSpPr/>
          <p:nvPr/>
        </p:nvSpPr>
        <p:spPr>
          <a:xfrm>
            <a:off x="3096475" y="2612912"/>
            <a:ext cx="5016300" cy="444900"/>
          </a:xfrm>
          <a:prstGeom prst="rect">
            <a:avLst/>
          </a:prstGeom>
          <a:solidFill>
            <a:srgbClr val="A2C4C9"/>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Python Script</a:t>
            </a:r>
          </a:p>
        </p:txBody>
      </p:sp>
      <p:sp>
        <p:nvSpPr>
          <p:cNvPr id="82" name="Shape 82"/>
          <p:cNvSpPr/>
          <p:nvPr/>
        </p:nvSpPr>
        <p:spPr>
          <a:xfrm>
            <a:off x="3096475" y="3057812"/>
            <a:ext cx="1323600" cy="444900"/>
          </a:xfrm>
          <a:prstGeom prst="rect">
            <a:avLst/>
          </a:prstGeom>
          <a:solidFill>
            <a:srgbClr val="A2C4C9"/>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Find EDL Files</a:t>
            </a:r>
          </a:p>
        </p:txBody>
      </p:sp>
      <p:sp>
        <p:nvSpPr>
          <p:cNvPr id="83" name="Shape 83"/>
          <p:cNvSpPr/>
          <p:nvPr/>
        </p:nvSpPr>
        <p:spPr>
          <a:xfrm>
            <a:off x="4942825" y="3057812"/>
            <a:ext cx="1323600" cy="444900"/>
          </a:xfrm>
          <a:prstGeom prst="rect">
            <a:avLst/>
          </a:prstGeom>
          <a:solidFill>
            <a:srgbClr val="A2C4C9"/>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converter.jar</a:t>
            </a:r>
          </a:p>
        </p:txBody>
      </p:sp>
      <p:sp>
        <p:nvSpPr>
          <p:cNvPr id="84" name="Shape 84"/>
          <p:cNvSpPr/>
          <p:nvPr/>
        </p:nvSpPr>
        <p:spPr>
          <a:xfrm>
            <a:off x="6789175" y="3057812"/>
            <a:ext cx="1323600" cy="444900"/>
          </a:xfrm>
          <a:prstGeom prst="rect">
            <a:avLst/>
          </a:prstGeom>
          <a:solidFill>
            <a:srgbClr val="A2C4C9"/>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Post P</a:t>
            </a:r>
            <a:r>
              <a:rPr lang="en-US"/>
              <a:t>rocess</a:t>
            </a:r>
          </a:p>
        </p:txBody>
      </p:sp>
      <p:cxnSp>
        <p:nvCxnSpPr>
          <p:cNvPr id="85" name="Shape 85"/>
          <p:cNvCxnSpPr>
            <a:stCxn id="79" idx="3"/>
            <a:endCxn id="82" idx="1"/>
          </p:cNvCxnSpPr>
          <p:nvPr/>
        </p:nvCxnSpPr>
        <p:spPr>
          <a:xfrm>
            <a:off x="2711150" y="2592737"/>
            <a:ext cx="385200" cy="687600"/>
          </a:xfrm>
          <a:prstGeom prst="straightConnector1">
            <a:avLst/>
          </a:prstGeom>
          <a:noFill/>
          <a:ln cap="flat" cmpd="sng" w="9525">
            <a:solidFill>
              <a:schemeClr val="dk2"/>
            </a:solidFill>
            <a:prstDash val="solid"/>
            <a:round/>
            <a:headEnd len="lg" w="lg" type="none"/>
            <a:tailEnd len="lg" w="lg" type="triangle"/>
          </a:ln>
        </p:spPr>
      </p:cxnSp>
      <p:cxnSp>
        <p:nvCxnSpPr>
          <p:cNvPr id="86" name="Shape 86"/>
          <p:cNvCxnSpPr>
            <a:stCxn id="78" idx="3"/>
            <a:endCxn id="82" idx="1"/>
          </p:cNvCxnSpPr>
          <p:nvPr/>
        </p:nvCxnSpPr>
        <p:spPr>
          <a:xfrm>
            <a:off x="2711150" y="3037537"/>
            <a:ext cx="385200" cy="242700"/>
          </a:xfrm>
          <a:prstGeom prst="straightConnector1">
            <a:avLst/>
          </a:prstGeom>
          <a:noFill/>
          <a:ln cap="flat" cmpd="sng" w="9525">
            <a:solidFill>
              <a:schemeClr val="dk2"/>
            </a:solidFill>
            <a:prstDash val="solid"/>
            <a:round/>
            <a:headEnd len="lg" w="lg" type="none"/>
            <a:tailEnd len="lg" w="lg" type="triangle"/>
          </a:ln>
        </p:spPr>
      </p:cxnSp>
      <p:cxnSp>
        <p:nvCxnSpPr>
          <p:cNvPr id="87" name="Shape 87"/>
          <p:cNvCxnSpPr>
            <a:stCxn id="77" idx="3"/>
            <a:endCxn id="82" idx="1"/>
          </p:cNvCxnSpPr>
          <p:nvPr/>
        </p:nvCxnSpPr>
        <p:spPr>
          <a:xfrm flipH="1" rot="10800000">
            <a:off x="2711150" y="3280237"/>
            <a:ext cx="385200" cy="202200"/>
          </a:xfrm>
          <a:prstGeom prst="straightConnector1">
            <a:avLst/>
          </a:prstGeom>
          <a:noFill/>
          <a:ln cap="flat" cmpd="sng" w="9525">
            <a:solidFill>
              <a:schemeClr val="dk2"/>
            </a:solidFill>
            <a:prstDash val="solid"/>
            <a:round/>
            <a:headEnd len="lg" w="lg" type="none"/>
            <a:tailEnd len="lg" w="lg" type="triangle"/>
          </a:ln>
        </p:spPr>
      </p:cxnSp>
      <p:cxnSp>
        <p:nvCxnSpPr>
          <p:cNvPr id="88" name="Shape 88"/>
          <p:cNvCxnSpPr>
            <a:stCxn id="76" idx="3"/>
            <a:endCxn id="82" idx="1"/>
          </p:cNvCxnSpPr>
          <p:nvPr/>
        </p:nvCxnSpPr>
        <p:spPr>
          <a:xfrm flipH="1" rot="10800000">
            <a:off x="2711150" y="3280237"/>
            <a:ext cx="385200" cy="647100"/>
          </a:xfrm>
          <a:prstGeom prst="straightConnector1">
            <a:avLst/>
          </a:prstGeom>
          <a:noFill/>
          <a:ln cap="flat" cmpd="sng" w="9525">
            <a:solidFill>
              <a:schemeClr val="dk2"/>
            </a:solidFill>
            <a:prstDash val="solid"/>
            <a:round/>
            <a:headEnd len="lg" w="lg" type="none"/>
            <a:tailEnd len="lg" w="lg" type="triangle"/>
          </a:ln>
        </p:spPr>
      </p:cxnSp>
      <p:cxnSp>
        <p:nvCxnSpPr>
          <p:cNvPr id="89" name="Shape 89"/>
          <p:cNvCxnSpPr>
            <a:stCxn id="75" idx="3"/>
            <a:endCxn id="82" idx="1"/>
          </p:cNvCxnSpPr>
          <p:nvPr/>
        </p:nvCxnSpPr>
        <p:spPr>
          <a:xfrm flipH="1" rot="10800000">
            <a:off x="2711150" y="3280287"/>
            <a:ext cx="385200" cy="1440900"/>
          </a:xfrm>
          <a:prstGeom prst="straightConnector1">
            <a:avLst/>
          </a:prstGeom>
          <a:noFill/>
          <a:ln cap="flat" cmpd="sng" w="9525">
            <a:solidFill>
              <a:schemeClr val="dk2"/>
            </a:solidFill>
            <a:prstDash val="solid"/>
            <a:round/>
            <a:headEnd len="lg" w="lg" type="none"/>
            <a:tailEnd len="lg" w="lg" type="triangle"/>
          </a:ln>
        </p:spPr>
      </p:cxnSp>
      <p:cxnSp>
        <p:nvCxnSpPr>
          <p:cNvPr id="90" name="Shape 90"/>
          <p:cNvCxnSpPr>
            <a:stCxn id="82" idx="3"/>
            <a:endCxn id="83" idx="1"/>
          </p:cNvCxnSpPr>
          <p:nvPr/>
        </p:nvCxnSpPr>
        <p:spPr>
          <a:xfrm>
            <a:off x="4420075" y="3280262"/>
            <a:ext cx="522900" cy="0"/>
          </a:xfrm>
          <a:prstGeom prst="straightConnector1">
            <a:avLst/>
          </a:prstGeom>
          <a:noFill/>
          <a:ln cap="flat" cmpd="sng" w="38100">
            <a:solidFill>
              <a:schemeClr val="dk2"/>
            </a:solidFill>
            <a:prstDash val="solid"/>
            <a:round/>
            <a:headEnd len="lg" w="lg" type="none"/>
            <a:tailEnd len="lg" w="lg" type="triangle"/>
          </a:ln>
        </p:spPr>
      </p:cxnSp>
      <p:cxnSp>
        <p:nvCxnSpPr>
          <p:cNvPr id="91" name="Shape 91"/>
          <p:cNvCxnSpPr>
            <a:stCxn id="83" idx="3"/>
            <a:endCxn id="84" idx="1"/>
          </p:cNvCxnSpPr>
          <p:nvPr/>
        </p:nvCxnSpPr>
        <p:spPr>
          <a:xfrm>
            <a:off x="6266425" y="3280262"/>
            <a:ext cx="522900" cy="0"/>
          </a:xfrm>
          <a:prstGeom prst="straightConnector1">
            <a:avLst/>
          </a:prstGeom>
          <a:noFill/>
          <a:ln cap="flat" cmpd="sng" w="38100">
            <a:solidFill>
              <a:schemeClr val="dk2"/>
            </a:solidFill>
            <a:prstDash val="solid"/>
            <a:round/>
            <a:headEnd len="lg" w="lg" type="none"/>
            <a:tailEnd len="lg" w="lg" type="triangle"/>
          </a:ln>
        </p:spPr>
      </p:cxnSp>
      <p:sp>
        <p:nvSpPr>
          <p:cNvPr id="92" name="Shape 92"/>
          <p:cNvSpPr txBox="1"/>
          <p:nvPr/>
        </p:nvSpPr>
        <p:spPr>
          <a:xfrm>
            <a:off x="4623350" y="3445299"/>
            <a:ext cx="1769400" cy="647100"/>
          </a:xfrm>
          <a:prstGeom prst="rect">
            <a:avLst/>
          </a:prstGeom>
          <a:noFill/>
          <a:ln>
            <a:noFill/>
          </a:ln>
        </p:spPr>
        <p:txBody>
          <a:bodyPr anchorCtr="0" anchor="t" bIns="91425" lIns="91425" rIns="91425" tIns="91425">
            <a:noAutofit/>
          </a:bodyPr>
          <a:lstStyle/>
          <a:p>
            <a:pPr lvl="0" rtl="0">
              <a:spcBef>
                <a:spcPts val="0"/>
              </a:spcBef>
              <a:buNone/>
            </a:pPr>
            <a:r>
              <a:rPr lang="en-US"/>
              <a:t>Part of CS-Studio, built by Jenkins.</a:t>
            </a:r>
          </a:p>
        </p:txBody>
      </p:sp>
      <p:sp>
        <p:nvSpPr>
          <p:cNvPr id="93" name="Shape 93"/>
          <p:cNvSpPr txBox="1"/>
          <p:nvPr/>
        </p:nvSpPr>
        <p:spPr>
          <a:xfrm>
            <a:off x="4880700" y="5142900"/>
            <a:ext cx="3806100" cy="759600"/>
          </a:xfrm>
          <a:prstGeom prst="rect">
            <a:avLst/>
          </a:prstGeom>
          <a:noFill/>
          <a:ln>
            <a:noFill/>
          </a:ln>
        </p:spPr>
        <p:txBody>
          <a:bodyPr anchorCtr="0" anchor="t" bIns="91425" lIns="91425" rIns="91425" tIns="91425">
            <a:noAutofit/>
          </a:bodyPr>
          <a:lstStyle/>
          <a:p>
            <a:pPr lvl="0" rtl="0">
              <a:spcBef>
                <a:spcPts val="0"/>
              </a:spcBef>
              <a:buNone/>
            </a:pPr>
            <a:r>
              <a:rPr lang="en-US"/>
              <a:t>Relative paths are used with linked resources to take care of versioning and editing out of the read only production file system.</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idx="1" type="body"/>
          </p:nvPr>
        </p:nvSpPr>
        <p:spPr>
          <a:xfrm>
            <a:off x="457200" y="638462"/>
            <a:ext cx="8229600" cy="1143000"/>
          </a:xfrm>
          <a:prstGeom prst="rect">
            <a:avLst/>
          </a:prstGeom>
          <a:noFill/>
        </p:spPr>
        <p:txBody>
          <a:bodyPr anchorCtr="0" anchor="t" bIns="91425" lIns="91425" rIns="91425" tIns="91425">
            <a:noAutofit/>
          </a:bodyPr>
          <a:lstStyle/>
          <a:p>
            <a:pPr indent="0" lvl="0" marL="0" rtl="0">
              <a:spcBef>
                <a:spcPts val="0"/>
              </a:spcBef>
              <a:buNone/>
            </a:pPr>
            <a:r>
              <a:rPr lang="en-US" sz="1600"/>
              <a:t>Widgets must be on the top of the stack to be clickable in CS-Studio but not in EDM. Recreate clicks on the top attached to an invisible rectangle.</a:t>
            </a:r>
          </a:p>
        </p:txBody>
      </p:sp>
      <p:sp>
        <p:nvSpPr>
          <p:cNvPr id="100" name="Shape 100"/>
          <p:cNvSpPr/>
          <p:nvPr/>
        </p:nvSpPr>
        <p:spPr>
          <a:xfrm>
            <a:off x="1046475" y="3400900"/>
            <a:ext cx="1799700" cy="1483500"/>
          </a:xfrm>
          <a:prstGeom prst="rect">
            <a:avLst/>
          </a:prstGeom>
          <a:solidFill>
            <a:srgbClr val="EAD1DC"/>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CLICK</a:t>
            </a:r>
          </a:p>
        </p:txBody>
      </p:sp>
      <p:sp>
        <p:nvSpPr>
          <p:cNvPr id="101" name="Shape 101"/>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solidFill>
                  <a:schemeClr val="dk1"/>
                </a:solidFill>
              </a:rPr>
              <a:t>Post processing: Click ordering</a:t>
            </a:r>
          </a:p>
        </p:txBody>
      </p:sp>
      <p:sp>
        <p:nvSpPr>
          <p:cNvPr id="102" name="Shape 102"/>
          <p:cNvSpPr/>
          <p:nvPr/>
        </p:nvSpPr>
        <p:spPr>
          <a:xfrm>
            <a:off x="1105800"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3" name="Shape 103"/>
          <p:cNvSpPr/>
          <p:nvPr/>
        </p:nvSpPr>
        <p:spPr>
          <a:xfrm>
            <a:off x="1105800"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4" name="Shape 104"/>
          <p:cNvSpPr/>
          <p:nvPr/>
        </p:nvSpPr>
        <p:spPr>
          <a:xfrm>
            <a:off x="1993575"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5" name="Shape 105"/>
          <p:cNvSpPr/>
          <p:nvPr/>
        </p:nvSpPr>
        <p:spPr>
          <a:xfrm>
            <a:off x="1993575"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6" name="Shape 106"/>
          <p:cNvSpPr txBox="1"/>
          <p:nvPr/>
        </p:nvSpPr>
        <p:spPr>
          <a:xfrm>
            <a:off x="1046475" y="2753800"/>
            <a:ext cx="1799700" cy="647100"/>
          </a:xfrm>
          <a:prstGeom prst="rect">
            <a:avLst/>
          </a:prstGeom>
          <a:noFill/>
          <a:ln>
            <a:noFill/>
          </a:ln>
        </p:spPr>
        <p:txBody>
          <a:bodyPr anchorCtr="0" anchor="t" bIns="91425" lIns="91425" rIns="91425" tIns="91425">
            <a:noAutofit/>
          </a:bodyPr>
          <a:lstStyle/>
          <a:p>
            <a:pPr lvl="0" rtl="0" algn="ctr">
              <a:spcBef>
                <a:spcPts val="0"/>
              </a:spcBef>
              <a:buNone/>
            </a:pPr>
            <a:r>
              <a:rPr lang="en-US" sz="2000"/>
              <a:t>EDM</a:t>
            </a:r>
          </a:p>
        </p:txBody>
      </p:sp>
      <p:sp>
        <p:nvSpPr>
          <p:cNvPr id="107" name="Shape 107"/>
          <p:cNvSpPr/>
          <p:nvPr/>
        </p:nvSpPr>
        <p:spPr>
          <a:xfrm>
            <a:off x="5539425" y="407557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8" name="Shape 108"/>
          <p:cNvSpPr/>
          <p:nvPr/>
        </p:nvSpPr>
        <p:spPr>
          <a:xfrm>
            <a:off x="5539425" y="480269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09" name="Shape 109"/>
          <p:cNvSpPr/>
          <p:nvPr/>
        </p:nvSpPr>
        <p:spPr>
          <a:xfrm>
            <a:off x="6427200" y="480269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10" name="Shape 110"/>
          <p:cNvSpPr/>
          <p:nvPr/>
        </p:nvSpPr>
        <p:spPr>
          <a:xfrm>
            <a:off x="6427200" y="407557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11" name="Shape 111"/>
          <p:cNvSpPr txBox="1"/>
          <p:nvPr/>
        </p:nvSpPr>
        <p:spPr>
          <a:xfrm>
            <a:off x="5480100" y="3361750"/>
            <a:ext cx="1799700" cy="647100"/>
          </a:xfrm>
          <a:prstGeom prst="rect">
            <a:avLst/>
          </a:prstGeom>
          <a:noFill/>
          <a:ln>
            <a:noFill/>
          </a:ln>
        </p:spPr>
        <p:txBody>
          <a:bodyPr anchorCtr="0" anchor="t" bIns="91425" lIns="91425" rIns="91425" tIns="91425">
            <a:noAutofit/>
          </a:bodyPr>
          <a:lstStyle/>
          <a:p>
            <a:pPr lvl="0" rtl="0" algn="ctr">
              <a:spcBef>
                <a:spcPts val="0"/>
              </a:spcBef>
              <a:buNone/>
            </a:pPr>
            <a:r>
              <a:rPr lang="en-US" sz="2000"/>
              <a:t>CS-Studio</a:t>
            </a:r>
          </a:p>
        </p:txBody>
      </p:sp>
      <p:sp>
        <p:nvSpPr>
          <p:cNvPr id="112" name="Shape 112"/>
          <p:cNvSpPr/>
          <p:nvPr/>
        </p:nvSpPr>
        <p:spPr>
          <a:xfrm>
            <a:off x="5480100" y="4008850"/>
            <a:ext cx="1799700" cy="1483500"/>
          </a:xfrm>
          <a:prstGeom prst="rect">
            <a:avLst/>
          </a:prstGeom>
          <a:solidFill>
            <a:srgbClr val="EAD1DC">
              <a:alpha val="84310"/>
            </a:srgbClr>
          </a:solidFill>
          <a:ln cap="flat" cmpd="sng" w="19050">
            <a:solidFill>
              <a:schemeClr val="dk2"/>
            </a:solidFill>
            <a:prstDash val="dot"/>
            <a:round/>
            <a:headEnd len="med" w="med" type="none"/>
            <a:tailEnd len="med" w="med" type="none"/>
          </a:ln>
        </p:spPr>
        <p:txBody>
          <a:bodyPr anchorCtr="0" anchor="ctr" bIns="91425" lIns="91425" rIns="91425" tIns="91425">
            <a:noAutofit/>
          </a:bodyPr>
          <a:lstStyle/>
          <a:p>
            <a:pPr lvl="0" rtl="0" algn="ctr">
              <a:spcBef>
                <a:spcPts val="0"/>
              </a:spcBef>
              <a:buNone/>
            </a:pPr>
            <a:r>
              <a:rPr lang="en-US"/>
              <a:t>CLICK</a:t>
            </a:r>
          </a:p>
        </p:txBody>
      </p:sp>
      <p:sp>
        <p:nvSpPr>
          <p:cNvPr id="113" name="Shape 113"/>
          <p:cNvSpPr/>
          <p:nvPr/>
        </p:nvSpPr>
        <p:spPr>
          <a:xfrm>
            <a:off x="2912950" y="3008625"/>
            <a:ext cx="2476300" cy="489325"/>
          </a:xfrm>
          <a:custGeom>
            <a:pathLst>
              <a:path extrusionOk="0" h="19573" w="99052">
                <a:moveTo>
                  <a:pt x="0" y="0"/>
                </a:moveTo>
                <a:cubicBezTo>
                  <a:pt x="8847" y="692"/>
                  <a:pt x="36576" y="889"/>
                  <a:pt x="53085" y="4152"/>
                </a:cubicBezTo>
                <a:cubicBezTo>
                  <a:pt x="69593" y="7414"/>
                  <a:pt x="91390" y="17002"/>
                  <a:pt x="99052" y="19573"/>
                </a:cubicBezTo>
              </a:path>
            </a:pathLst>
          </a:custGeom>
          <a:noFill/>
          <a:ln cap="flat" cmpd="sng" w="38100">
            <a:solidFill>
              <a:schemeClr val="dk2"/>
            </a:solidFill>
            <a:prstDash val="solid"/>
            <a:round/>
            <a:headEnd len="lg" w="lg" type="none"/>
            <a:tailEnd len="lg" w="lg" type="stealth"/>
          </a:ln>
        </p:spPr>
      </p:sp>
      <p:sp>
        <p:nvSpPr>
          <p:cNvPr id="114" name="Shape 114"/>
          <p:cNvSpPr txBox="1"/>
          <p:nvPr/>
        </p:nvSpPr>
        <p:spPr>
          <a:xfrm>
            <a:off x="4171100" y="5529824"/>
            <a:ext cx="1769400" cy="647100"/>
          </a:xfrm>
          <a:prstGeom prst="rect">
            <a:avLst/>
          </a:prstGeom>
          <a:noFill/>
          <a:ln>
            <a:noFill/>
          </a:ln>
        </p:spPr>
        <p:txBody>
          <a:bodyPr anchorCtr="0" anchor="t" bIns="91425" lIns="91425" rIns="91425" tIns="91425">
            <a:noAutofit/>
          </a:bodyPr>
          <a:lstStyle/>
          <a:p>
            <a:pPr lvl="0">
              <a:spcBef>
                <a:spcPts val="0"/>
              </a:spcBef>
              <a:buNone/>
            </a:pPr>
            <a:r>
              <a:rPr lang="en-US"/>
              <a:t>Invisible</a:t>
            </a:r>
          </a:p>
          <a:p>
            <a:pPr lvl="0" rtl="0">
              <a:spcBef>
                <a:spcPts val="0"/>
              </a:spcBef>
              <a:buNone/>
            </a:pPr>
            <a:r>
              <a:rPr lang="en-US"/>
              <a:t>Rectangle</a:t>
            </a:r>
          </a:p>
        </p:txBody>
      </p:sp>
      <p:cxnSp>
        <p:nvCxnSpPr>
          <p:cNvPr id="115" name="Shape 115"/>
          <p:cNvCxnSpPr/>
          <p:nvPr/>
        </p:nvCxnSpPr>
        <p:spPr>
          <a:xfrm flipH="1" rot="10800000">
            <a:off x="5070450" y="5351500"/>
            <a:ext cx="422700" cy="385500"/>
          </a:xfrm>
          <a:prstGeom prst="straightConnector1">
            <a:avLst/>
          </a:prstGeom>
          <a:noFill/>
          <a:ln cap="flat" cmpd="sng" w="9525">
            <a:solidFill>
              <a:schemeClr val="dk2"/>
            </a:solidFill>
            <a:prstDash val="solid"/>
            <a:round/>
            <a:headEnd len="lg" w="lg" type="none"/>
            <a:tailEnd len="lg" w="lg"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p:nvPr/>
        </p:nvSpPr>
        <p:spPr>
          <a:xfrm>
            <a:off x="6442025" y="3371950"/>
            <a:ext cx="1860300" cy="1533600"/>
          </a:xfrm>
          <a:prstGeom prst="rect">
            <a:avLst/>
          </a:prstGeom>
          <a:noFill/>
          <a:ln cap="flat" cmpd="sng" w="19050">
            <a:solidFill>
              <a:schemeClr val="dk2"/>
            </a:solidFill>
            <a:prstDash val="dot"/>
            <a:round/>
            <a:headEnd len="med" w="med" type="none"/>
            <a:tailEnd len="med" w="med" type="none"/>
          </a:ln>
        </p:spPr>
        <p:txBody>
          <a:bodyPr anchorCtr="0" anchor="t" bIns="91425" lIns="91425" rIns="91425" tIns="91425">
            <a:noAutofit/>
          </a:bodyPr>
          <a:lstStyle/>
          <a:p>
            <a:pPr lvl="0" rtl="0" algn="ctr">
              <a:spcBef>
                <a:spcPts val="0"/>
              </a:spcBef>
              <a:buNone/>
            </a:pPr>
            <a:r>
              <a:t/>
            </a:r>
            <a:endParaRPr/>
          </a:p>
        </p:txBody>
      </p:sp>
      <p:sp>
        <p:nvSpPr>
          <p:cNvPr id="122" name="Shape 122"/>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Clr>
                <a:schemeClr val="dk1"/>
              </a:buClr>
              <a:buSzPct val="30555"/>
              <a:buFont typeface="Arial"/>
              <a:buNone/>
            </a:pPr>
            <a:r>
              <a:rPr lang="en-US">
                <a:solidFill>
                  <a:schemeClr val="dk1"/>
                </a:solidFill>
              </a:rPr>
              <a:t>Post processing: Grouping containers</a:t>
            </a:r>
          </a:p>
          <a:p>
            <a:pPr lvl="0">
              <a:spcBef>
                <a:spcPts val="0"/>
              </a:spcBef>
              <a:buNone/>
            </a:pPr>
            <a:r>
              <a:t/>
            </a:r>
            <a:endParaRPr/>
          </a:p>
        </p:txBody>
      </p:sp>
      <p:sp>
        <p:nvSpPr>
          <p:cNvPr id="123" name="Shape 123"/>
          <p:cNvSpPr txBox="1"/>
          <p:nvPr>
            <p:ph idx="1" type="body"/>
          </p:nvPr>
        </p:nvSpPr>
        <p:spPr>
          <a:xfrm>
            <a:off x="457200" y="631220"/>
            <a:ext cx="8229600" cy="504000"/>
          </a:xfrm>
          <a:prstGeom prst="rect">
            <a:avLst/>
          </a:prstGeom>
          <a:noFill/>
        </p:spPr>
        <p:txBody>
          <a:bodyPr anchorCtr="0" anchor="t" bIns="91425" lIns="91425" rIns="91425" tIns="91425">
            <a:noAutofit/>
          </a:bodyPr>
          <a:lstStyle/>
          <a:p>
            <a:pPr indent="0" lvl="0" marL="0">
              <a:spcBef>
                <a:spcPts val="0"/>
              </a:spcBef>
              <a:buNone/>
            </a:pPr>
            <a:r>
              <a:rPr lang="en-US" sz="1600"/>
              <a:t>Extend grouping container boundaries to include all widgets.</a:t>
            </a:r>
          </a:p>
          <a:p>
            <a:pPr lvl="0" rtl="0">
              <a:spcBef>
                <a:spcPts val="0"/>
              </a:spcBef>
              <a:buNone/>
            </a:pPr>
            <a:r>
              <a:t/>
            </a:r>
            <a:endParaRPr sz="1600"/>
          </a:p>
        </p:txBody>
      </p:sp>
      <p:sp>
        <p:nvSpPr>
          <p:cNvPr id="124" name="Shape 124"/>
          <p:cNvSpPr/>
          <p:nvPr/>
        </p:nvSpPr>
        <p:spPr>
          <a:xfrm>
            <a:off x="898200"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25" name="Shape 125"/>
          <p:cNvSpPr/>
          <p:nvPr/>
        </p:nvSpPr>
        <p:spPr>
          <a:xfrm>
            <a:off x="898200"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26" name="Shape 126"/>
          <p:cNvSpPr/>
          <p:nvPr/>
        </p:nvSpPr>
        <p:spPr>
          <a:xfrm>
            <a:off x="1785975"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27" name="Shape 127"/>
          <p:cNvSpPr/>
          <p:nvPr/>
        </p:nvSpPr>
        <p:spPr>
          <a:xfrm>
            <a:off x="1785975"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28" name="Shape 128"/>
          <p:cNvSpPr txBox="1"/>
          <p:nvPr/>
        </p:nvSpPr>
        <p:spPr>
          <a:xfrm>
            <a:off x="701700" y="1997550"/>
            <a:ext cx="1799700" cy="647100"/>
          </a:xfrm>
          <a:prstGeom prst="rect">
            <a:avLst/>
          </a:prstGeom>
          <a:noFill/>
          <a:ln>
            <a:noFill/>
          </a:ln>
        </p:spPr>
        <p:txBody>
          <a:bodyPr anchorCtr="0" anchor="t" bIns="91425" lIns="91425" rIns="91425" tIns="91425">
            <a:noAutofit/>
          </a:bodyPr>
          <a:lstStyle/>
          <a:p>
            <a:pPr lvl="0" rtl="0" algn="ctr">
              <a:spcBef>
                <a:spcPts val="0"/>
              </a:spcBef>
              <a:buNone/>
            </a:pPr>
            <a:r>
              <a:rPr lang="en-US" sz="2000"/>
              <a:t>EDM</a:t>
            </a:r>
          </a:p>
        </p:txBody>
      </p:sp>
      <p:sp>
        <p:nvSpPr>
          <p:cNvPr id="129" name="Shape 129"/>
          <p:cNvSpPr/>
          <p:nvPr/>
        </p:nvSpPr>
        <p:spPr>
          <a:xfrm>
            <a:off x="9563350" y="-142350"/>
            <a:ext cx="2476300" cy="489325"/>
          </a:xfrm>
          <a:custGeom>
            <a:pathLst>
              <a:path extrusionOk="0" h="19573" w="99052">
                <a:moveTo>
                  <a:pt x="0" y="0"/>
                </a:moveTo>
                <a:cubicBezTo>
                  <a:pt x="8847" y="692"/>
                  <a:pt x="36576" y="889"/>
                  <a:pt x="53085" y="4152"/>
                </a:cubicBezTo>
                <a:cubicBezTo>
                  <a:pt x="69593" y="7414"/>
                  <a:pt x="91390" y="17002"/>
                  <a:pt x="99052" y="19573"/>
                </a:cubicBezTo>
              </a:path>
            </a:pathLst>
          </a:custGeom>
          <a:noFill/>
          <a:ln cap="flat" cmpd="sng" w="38100">
            <a:solidFill>
              <a:schemeClr val="dk2"/>
            </a:solidFill>
            <a:prstDash val="solid"/>
            <a:round/>
            <a:headEnd len="lg" w="lg" type="none"/>
            <a:tailEnd len="lg" w="lg" type="stealth"/>
          </a:ln>
        </p:spPr>
      </p:sp>
      <p:sp>
        <p:nvSpPr>
          <p:cNvPr id="130" name="Shape 130"/>
          <p:cNvSpPr txBox="1"/>
          <p:nvPr/>
        </p:nvSpPr>
        <p:spPr>
          <a:xfrm>
            <a:off x="5277975" y="5240287"/>
            <a:ext cx="1769400" cy="647100"/>
          </a:xfrm>
          <a:prstGeom prst="rect">
            <a:avLst/>
          </a:prstGeom>
          <a:noFill/>
          <a:ln>
            <a:noFill/>
          </a:ln>
        </p:spPr>
        <p:txBody>
          <a:bodyPr anchorCtr="0" anchor="t" bIns="91425" lIns="91425" rIns="91425" tIns="91425">
            <a:noAutofit/>
          </a:bodyPr>
          <a:lstStyle/>
          <a:p>
            <a:pPr lvl="0" rtl="0">
              <a:spcBef>
                <a:spcPts val="0"/>
              </a:spcBef>
              <a:buNone/>
            </a:pPr>
            <a:r>
              <a:rPr lang="en-US"/>
              <a:t>Cropped</a:t>
            </a:r>
          </a:p>
        </p:txBody>
      </p:sp>
      <p:sp>
        <p:nvSpPr>
          <p:cNvPr id="131" name="Shape 131"/>
          <p:cNvSpPr/>
          <p:nvPr/>
        </p:nvSpPr>
        <p:spPr>
          <a:xfrm>
            <a:off x="779550" y="2838100"/>
            <a:ext cx="1644000" cy="2513400"/>
          </a:xfrm>
          <a:prstGeom prst="rect">
            <a:avLst/>
          </a:prstGeom>
          <a:noFill/>
          <a:ln cap="flat" cmpd="sng" w="19050">
            <a:solidFill>
              <a:schemeClr val="dk2"/>
            </a:solidFill>
            <a:prstDash val="dot"/>
            <a:round/>
            <a:headEnd len="med" w="med" type="none"/>
            <a:tailEnd len="med" w="med" type="none"/>
          </a:ln>
        </p:spPr>
        <p:txBody>
          <a:bodyPr anchorCtr="0" anchor="t" bIns="91425" lIns="91425" rIns="91425" tIns="91425">
            <a:noAutofit/>
          </a:bodyPr>
          <a:lstStyle/>
          <a:p>
            <a:pPr lvl="0" rtl="0" algn="ctr">
              <a:spcBef>
                <a:spcPts val="0"/>
              </a:spcBef>
              <a:buNone/>
            </a:pPr>
            <a:r>
              <a:rPr lang="en-US"/>
              <a:t>GROUPING </a:t>
            </a:r>
            <a:r>
              <a:rPr lang="en-US"/>
              <a:t>CONTAINER</a:t>
            </a:r>
          </a:p>
        </p:txBody>
      </p:sp>
      <p:sp>
        <p:nvSpPr>
          <p:cNvPr id="132" name="Shape 132"/>
          <p:cNvSpPr/>
          <p:nvPr/>
        </p:nvSpPr>
        <p:spPr>
          <a:xfrm>
            <a:off x="3715550"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33" name="Shape 133"/>
          <p:cNvSpPr/>
          <p:nvPr/>
        </p:nvSpPr>
        <p:spPr>
          <a:xfrm>
            <a:off x="3715550"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34" name="Shape 134"/>
          <p:cNvSpPr/>
          <p:nvPr/>
        </p:nvSpPr>
        <p:spPr>
          <a:xfrm>
            <a:off x="4603325"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35" name="Shape 135"/>
          <p:cNvSpPr/>
          <p:nvPr/>
        </p:nvSpPr>
        <p:spPr>
          <a:xfrm>
            <a:off x="4603325"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36" name="Shape 136"/>
          <p:cNvSpPr txBox="1"/>
          <p:nvPr/>
        </p:nvSpPr>
        <p:spPr>
          <a:xfrm>
            <a:off x="3519050" y="1997550"/>
            <a:ext cx="1799700" cy="647100"/>
          </a:xfrm>
          <a:prstGeom prst="rect">
            <a:avLst/>
          </a:prstGeom>
          <a:noFill/>
          <a:ln>
            <a:noFill/>
          </a:ln>
        </p:spPr>
        <p:txBody>
          <a:bodyPr anchorCtr="0" anchor="t" bIns="91425" lIns="91425" rIns="91425" tIns="91425">
            <a:noAutofit/>
          </a:bodyPr>
          <a:lstStyle/>
          <a:p>
            <a:pPr lvl="0" rtl="0" algn="ctr">
              <a:spcBef>
                <a:spcPts val="0"/>
              </a:spcBef>
              <a:buNone/>
            </a:pPr>
            <a:r>
              <a:rPr lang="en-US" sz="2000"/>
              <a:t>CS-Studio</a:t>
            </a:r>
          </a:p>
        </p:txBody>
      </p:sp>
      <p:sp>
        <p:nvSpPr>
          <p:cNvPr id="137" name="Shape 137"/>
          <p:cNvSpPr/>
          <p:nvPr/>
        </p:nvSpPr>
        <p:spPr>
          <a:xfrm>
            <a:off x="5240900" y="3423850"/>
            <a:ext cx="192900" cy="14379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38" name="Shape 138"/>
          <p:cNvSpPr/>
          <p:nvPr/>
        </p:nvSpPr>
        <p:spPr>
          <a:xfrm>
            <a:off x="3596900" y="2838100"/>
            <a:ext cx="1644000" cy="2513400"/>
          </a:xfrm>
          <a:prstGeom prst="rect">
            <a:avLst/>
          </a:prstGeom>
          <a:noFill/>
          <a:ln cap="flat" cmpd="sng" w="19050">
            <a:solidFill>
              <a:schemeClr val="dk2"/>
            </a:solidFill>
            <a:prstDash val="dot"/>
            <a:round/>
            <a:headEnd len="med" w="med" type="none"/>
            <a:tailEnd len="med" w="med" type="none"/>
          </a:ln>
        </p:spPr>
        <p:txBody>
          <a:bodyPr anchorCtr="0" anchor="t" bIns="91425" lIns="91425" rIns="91425" tIns="91425">
            <a:noAutofit/>
          </a:bodyPr>
          <a:lstStyle/>
          <a:p>
            <a:pPr lvl="0" rtl="0" algn="ctr">
              <a:spcBef>
                <a:spcPts val="0"/>
              </a:spcBef>
              <a:buNone/>
            </a:pPr>
            <a:r>
              <a:rPr lang="en-US"/>
              <a:t>GROUPING CONTAINER</a:t>
            </a:r>
          </a:p>
        </p:txBody>
      </p:sp>
      <p:cxnSp>
        <p:nvCxnSpPr>
          <p:cNvPr id="139" name="Shape 139"/>
          <p:cNvCxnSpPr/>
          <p:nvPr/>
        </p:nvCxnSpPr>
        <p:spPr>
          <a:xfrm rot="10800000">
            <a:off x="5263150" y="4580550"/>
            <a:ext cx="341100" cy="741300"/>
          </a:xfrm>
          <a:prstGeom prst="straightConnector1">
            <a:avLst/>
          </a:prstGeom>
          <a:noFill/>
          <a:ln cap="flat" cmpd="sng" w="9525">
            <a:solidFill>
              <a:schemeClr val="dk2"/>
            </a:solidFill>
            <a:prstDash val="solid"/>
            <a:round/>
            <a:headEnd len="lg" w="lg" type="none"/>
            <a:tailEnd len="lg" w="lg" type="triangle"/>
          </a:ln>
        </p:spPr>
      </p:cxnSp>
      <p:sp>
        <p:nvSpPr>
          <p:cNvPr id="140" name="Shape 140"/>
          <p:cNvSpPr/>
          <p:nvPr/>
        </p:nvSpPr>
        <p:spPr>
          <a:xfrm>
            <a:off x="6532900"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41" name="Shape 141"/>
          <p:cNvSpPr/>
          <p:nvPr/>
        </p:nvSpPr>
        <p:spPr>
          <a:xfrm>
            <a:off x="6532900"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42" name="Shape 142"/>
          <p:cNvSpPr/>
          <p:nvPr/>
        </p:nvSpPr>
        <p:spPr>
          <a:xfrm>
            <a:off x="7420675" y="4194749"/>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43" name="Shape 143"/>
          <p:cNvSpPr/>
          <p:nvPr/>
        </p:nvSpPr>
        <p:spPr>
          <a:xfrm>
            <a:off x="7420675" y="3467624"/>
            <a:ext cx="791400" cy="615900"/>
          </a:xfrm>
          <a:prstGeom prst="rect">
            <a:avLst/>
          </a:prstGeom>
          <a:solidFill>
            <a:srgbClr val="B6D7A8"/>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a:t>LED</a:t>
            </a:r>
          </a:p>
        </p:txBody>
      </p:sp>
      <p:sp>
        <p:nvSpPr>
          <p:cNvPr id="144" name="Shape 144"/>
          <p:cNvSpPr txBox="1"/>
          <p:nvPr/>
        </p:nvSpPr>
        <p:spPr>
          <a:xfrm>
            <a:off x="6472325" y="1997550"/>
            <a:ext cx="1799700" cy="647100"/>
          </a:xfrm>
          <a:prstGeom prst="rect">
            <a:avLst/>
          </a:prstGeom>
          <a:noFill/>
          <a:ln>
            <a:noFill/>
          </a:ln>
        </p:spPr>
        <p:txBody>
          <a:bodyPr anchorCtr="0" anchor="t" bIns="91425" lIns="91425" rIns="91425" tIns="91425">
            <a:noAutofit/>
          </a:bodyPr>
          <a:lstStyle/>
          <a:p>
            <a:pPr lvl="0" rtl="0" algn="ctr">
              <a:spcBef>
                <a:spcPts val="0"/>
              </a:spcBef>
              <a:buNone/>
            </a:pPr>
            <a:r>
              <a:rPr lang="en-US" sz="2000"/>
              <a:t>Fixed!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Post processing</a:t>
            </a:r>
          </a:p>
        </p:txBody>
      </p:sp>
      <p:sp>
        <p:nvSpPr>
          <p:cNvPr id="151" name="Shape 151"/>
          <p:cNvSpPr txBox="1"/>
          <p:nvPr>
            <p:ph idx="1" type="body"/>
          </p:nvPr>
        </p:nvSpPr>
        <p:spPr>
          <a:xfrm>
            <a:off x="457200" y="1600200"/>
            <a:ext cx="8229600" cy="2046000"/>
          </a:xfrm>
          <a:prstGeom prst="rect">
            <a:avLst/>
          </a:prstGeom>
        </p:spPr>
        <p:txBody>
          <a:bodyPr anchorCtr="0" anchor="t" bIns="91425" lIns="91425" rIns="91425" tIns="91425">
            <a:noAutofit/>
          </a:bodyPr>
          <a:lstStyle/>
          <a:p>
            <a:pPr indent="-228600" lvl="0" marL="457200" rtl="0">
              <a:spcBef>
                <a:spcPts val="0"/>
              </a:spcBef>
            </a:pPr>
            <a:r>
              <a:rPr lang="en-US"/>
              <a:t>Convert EDL symbol files for DLS symbol widget.</a:t>
            </a:r>
          </a:p>
          <a:p>
            <a:pPr indent="-228600" lvl="0" marL="457200" rtl="0">
              <a:spcBef>
                <a:spcPts val="0"/>
              </a:spcBef>
            </a:pPr>
            <a:r>
              <a:rPr lang="en-US"/>
              <a:t>Swap some fonts and sizes to improve legibility.</a:t>
            </a:r>
          </a:p>
          <a:p>
            <a:pPr indent="-228600" lvl="0" marL="457200">
              <a:spcBef>
                <a:spcPts val="0"/>
              </a:spcBef>
            </a:pPr>
            <a:r>
              <a:rPr lang="en-US"/>
              <a:t>Tweak colours to keep antialiased fonts legible.</a:t>
            </a:r>
          </a:p>
        </p:txBody>
      </p:sp>
      <p:sp>
        <p:nvSpPr>
          <p:cNvPr id="152" name="Shape 152"/>
          <p:cNvSpPr/>
          <p:nvPr/>
        </p:nvSpPr>
        <p:spPr>
          <a:xfrm>
            <a:off x="6338225" y="2356175"/>
            <a:ext cx="303900" cy="934200"/>
          </a:xfrm>
          <a:prstGeom prst="rightBracket">
            <a:avLst>
              <a:gd fmla="val 8333" name="adj"/>
            </a:avLst>
          </a:prstGeom>
          <a:noFill/>
          <a:ln cap="flat" cmpd="sng" w="2857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cxnSp>
        <p:nvCxnSpPr>
          <p:cNvPr id="153" name="Shape 153"/>
          <p:cNvCxnSpPr>
            <a:stCxn id="152" idx="2"/>
          </p:cNvCxnSpPr>
          <p:nvPr/>
        </p:nvCxnSpPr>
        <p:spPr>
          <a:xfrm>
            <a:off x="6642125" y="2823275"/>
            <a:ext cx="237300" cy="0"/>
          </a:xfrm>
          <a:prstGeom prst="straightConnector1">
            <a:avLst/>
          </a:prstGeom>
          <a:noFill/>
          <a:ln cap="flat" cmpd="sng" w="28575">
            <a:solidFill>
              <a:schemeClr val="dk2"/>
            </a:solidFill>
            <a:prstDash val="solid"/>
            <a:round/>
            <a:headEnd len="lg" w="lg" type="none"/>
            <a:tailEnd len="lg" w="lg" type="none"/>
          </a:ln>
        </p:spPr>
      </p:cxnSp>
      <p:cxnSp>
        <p:nvCxnSpPr>
          <p:cNvPr id="154" name="Shape 154"/>
          <p:cNvCxnSpPr/>
          <p:nvPr/>
        </p:nvCxnSpPr>
        <p:spPr>
          <a:xfrm>
            <a:off x="6864650" y="2815850"/>
            <a:ext cx="0" cy="1141800"/>
          </a:xfrm>
          <a:prstGeom prst="straightConnector1">
            <a:avLst/>
          </a:prstGeom>
          <a:noFill/>
          <a:ln cap="flat" cmpd="sng" w="28575">
            <a:solidFill>
              <a:schemeClr val="dk2"/>
            </a:solidFill>
            <a:prstDash val="solid"/>
            <a:round/>
            <a:headEnd len="lg" w="lg" type="none"/>
            <a:tailEnd len="lg" w="lg" type="none"/>
          </a:ln>
        </p:spPr>
      </p:cxnSp>
      <p:sp>
        <p:nvSpPr>
          <p:cNvPr id="155" name="Shape 155"/>
          <p:cNvSpPr txBox="1"/>
          <p:nvPr/>
        </p:nvSpPr>
        <p:spPr>
          <a:xfrm>
            <a:off x="5285400" y="3957650"/>
            <a:ext cx="3343800" cy="647100"/>
          </a:xfrm>
          <a:prstGeom prst="rect">
            <a:avLst/>
          </a:prstGeom>
          <a:noFill/>
          <a:ln>
            <a:noFill/>
          </a:ln>
        </p:spPr>
        <p:txBody>
          <a:bodyPr anchorCtr="0" anchor="t" bIns="91425" lIns="91425" rIns="91425" tIns="91425">
            <a:noAutofit/>
          </a:bodyPr>
          <a:lstStyle/>
          <a:p>
            <a:pPr lvl="0">
              <a:spcBef>
                <a:spcPts val="0"/>
              </a:spcBef>
              <a:buNone/>
            </a:pPr>
            <a:r>
              <a:rPr lang="en-US"/>
              <a:t>Must ‘infer’ what the designer wants,</a:t>
            </a:r>
          </a:p>
          <a:p>
            <a:pPr lvl="0" rtl="0">
              <a:spcBef>
                <a:spcPts val="0"/>
              </a:spcBef>
              <a:buNone/>
            </a:pPr>
            <a:r>
              <a:rPr lang="en-US"/>
              <a:t>ends up with some manual corrections.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457200" y="274637"/>
            <a:ext cx="8229600" cy="1143000"/>
          </a:xfrm>
          <a:prstGeom prst="rect">
            <a:avLst/>
          </a:prstGeom>
        </p:spPr>
        <p:txBody>
          <a:bodyPr anchorCtr="0" anchor="t" bIns="91425" lIns="91425" rIns="91425" tIns="91425">
            <a:noAutofit/>
          </a:bodyPr>
          <a:lstStyle/>
          <a:p>
            <a:pPr lvl="0">
              <a:spcBef>
                <a:spcPts val="0"/>
              </a:spcBef>
              <a:buNone/>
            </a:pPr>
            <a:r>
              <a:rPr lang="en-US"/>
              <a:t>Many small issues we have overcome</a:t>
            </a:r>
          </a:p>
        </p:txBody>
      </p:sp>
      <p:sp>
        <p:nvSpPr>
          <p:cNvPr id="162" name="Shape 162"/>
          <p:cNvSpPr txBox="1"/>
          <p:nvPr>
            <p:ph idx="1" type="body"/>
          </p:nvPr>
        </p:nvSpPr>
        <p:spPr>
          <a:xfrm>
            <a:off x="457200" y="1600200"/>
            <a:ext cx="8229600" cy="4216200"/>
          </a:xfrm>
          <a:prstGeom prst="rect">
            <a:avLst/>
          </a:prstGeom>
        </p:spPr>
        <p:txBody>
          <a:bodyPr anchorCtr="0" anchor="t" bIns="91425" lIns="91425" rIns="91425" tIns="91425">
            <a:noAutofit/>
          </a:bodyPr>
          <a:lstStyle/>
          <a:p>
            <a:pPr indent="-228600" lvl="0" marL="457200">
              <a:spcBef>
                <a:spcPts val="0"/>
              </a:spcBef>
            </a:pPr>
            <a:r>
              <a:rPr lang="en-US"/>
              <a:t>Can’t create local Enum PVs</a:t>
            </a:r>
          </a:p>
          <a:p>
            <a:pPr indent="-228600" lvl="0" marL="457200">
              <a:spcBef>
                <a:spcPts val="0"/>
              </a:spcBef>
            </a:pPr>
            <a:r>
              <a:rPr lang="en-US"/>
              <a:t>Escaping quotes in external command line calls</a:t>
            </a:r>
          </a:p>
          <a:p>
            <a:pPr indent="-228600" lvl="0" marL="457200">
              <a:spcBef>
                <a:spcPts val="0"/>
              </a:spcBef>
            </a:pPr>
            <a:r>
              <a:rPr lang="en-US"/>
              <a:t>Unsigned data in intensity graph</a:t>
            </a:r>
          </a:p>
          <a:p>
            <a:pPr indent="-228600" lvl="0" marL="457200" rtl="0">
              <a:spcBef>
                <a:spcPts val="0"/>
              </a:spcBef>
            </a:pPr>
            <a:r>
              <a:rPr lang="en-US"/>
              <a:t>Missing grid lines in XY-Graph</a:t>
            </a:r>
          </a:p>
          <a:p>
            <a:pPr indent="-228600" lvl="0" marL="457200">
              <a:spcBef>
                <a:spcPts val="0"/>
              </a:spcBef>
            </a:pPr>
            <a:r>
              <a:rPr lang="en-US"/>
              <a:t>Keeping specific OPI files bound to a view when changing perspective and restarting</a:t>
            </a:r>
          </a:p>
          <a:p>
            <a:pPr indent="-228600" lvl="0" marL="457200" rtl="0">
              <a:spcBef>
                <a:spcPts val="0"/>
              </a:spcBef>
            </a:pPr>
            <a:r>
              <a:rPr lang="en-US"/>
              <a:t>Many many more...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74637"/>
            <a:ext cx="8229600" cy="1143000"/>
          </a:xfrm>
          <a:prstGeom prst="rect">
            <a:avLst/>
          </a:prstGeom>
        </p:spPr>
        <p:txBody>
          <a:bodyPr anchorCtr="0" anchor="t" bIns="91425" lIns="91425" rIns="91425" tIns="91425">
            <a:noAutofit/>
          </a:bodyPr>
          <a:lstStyle/>
          <a:p>
            <a:pPr lvl="0" rtl="0">
              <a:spcBef>
                <a:spcPts val="0"/>
              </a:spcBef>
              <a:buNone/>
            </a:pPr>
            <a:r>
              <a:rPr lang="en-US"/>
              <a:t>Some more small issues yet to be overcome</a:t>
            </a:r>
          </a:p>
        </p:txBody>
      </p:sp>
      <p:sp>
        <p:nvSpPr>
          <p:cNvPr id="169" name="Shape 169"/>
          <p:cNvSpPr txBox="1"/>
          <p:nvPr>
            <p:ph idx="1" type="body"/>
          </p:nvPr>
        </p:nvSpPr>
        <p:spPr>
          <a:xfrm>
            <a:off x="457200" y="1600200"/>
            <a:ext cx="8229600" cy="4216200"/>
          </a:xfrm>
          <a:prstGeom prst="rect">
            <a:avLst/>
          </a:prstGeom>
        </p:spPr>
        <p:txBody>
          <a:bodyPr anchorCtr="0" anchor="t" bIns="91425" lIns="91425" rIns="91425" tIns="91425">
            <a:noAutofit/>
          </a:bodyPr>
          <a:lstStyle/>
          <a:p>
            <a:pPr indent="-228600" lvl="0" marL="457200">
              <a:spcBef>
                <a:spcPts val="0"/>
              </a:spcBef>
            </a:pPr>
            <a:r>
              <a:rPr lang="en-US"/>
              <a:t>Char arrays are shown as integers in text updates, not ASCII text.</a:t>
            </a:r>
          </a:p>
          <a:p>
            <a:pPr indent="-228600" lvl="0" marL="457200">
              <a:spcBef>
                <a:spcPts val="0"/>
              </a:spcBef>
            </a:pPr>
            <a:r>
              <a:rPr lang="en-US"/>
              <a:t>Small (~1px) sized details can be lost by slight changes in widget and border dimensions. </a:t>
            </a:r>
          </a:p>
          <a:p>
            <a:pPr indent="-228600" lvl="0" marL="457200" rtl="0">
              <a:spcBef>
                <a:spcPts val="0"/>
              </a:spcBef>
            </a:pPr>
            <a:r>
              <a:rPr lang="en-US"/>
              <a:t>Font and colour tweaks have unexpected results when screens don’t conform to design guidelines.</a:t>
            </a:r>
          </a:p>
          <a:p>
            <a:pPr indent="-228600" lvl="0" marL="457200" rtl="0">
              <a:spcBef>
                <a:spcPts val="0"/>
              </a:spcBef>
            </a:pPr>
            <a:r>
              <a:rPr lang="en-US"/>
              <a:t>Graph missing points, because it has 250,000 of them!</a:t>
            </a:r>
          </a:p>
          <a:p>
            <a:pPr lvl="0" rtl="0">
              <a:spcBef>
                <a:spcPts val="0"/>
              </a:spcBef>
              <a:buNone/>
            </a:pPr>
            <a:r>
              <a:rPr lang="en-US"/>
              <a:t>These types of issue can normally be patched manually after conversion. Automated conversion needs to reduce this to an acceptable workload.</a:t>
            </a: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