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7" r:id="rId4"/>
    <p:sldId id="291" r:id="rId5"/>
    <p:sldId id="278" r:id="rId6"/>
    <p:sldId id="295" r:id="rId7"/>
    <p:sldId id="296" r:id="rId8"/>
    <p:sldId id="297" r:id="rId9"/>
    <p:sldId id="281" r:id="rId10"/>
    <p:sldId id="292" r:id="rId11"/>
    <p:sldId id="293" r:id="rId12"/>
    <p:sldId id="294" r:id="rId13"/>
    <p:sldId id="282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9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8BA8-D501-5749-9332-1C5376E559FA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FE51D-2C52-9E48-85A9-5DBECDE3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8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Performs</a:t>
            </a:r>
            <a:r>
              <a:rPr lang="en-US" baseline="0" dirty="0" smtClean="0"/>
              <a:t> various ‘editing’ operations on the user-submitted experiment guide file (“table scan”):  adds a command to re-center the slits, adds a command to invoke an automatic alignment (see previous slide), recalculates ‘</a:t>
            </a:r>
            <a:r>
              <a:rPr lang="en-US" baseline="0" dirty="0" err="1" smtClean="0"/>
              <a:t>ths</a:t>
            </a:r>
            <a:r>
              <a:rPr lang="en-US" baseline="0" dirty="0" smtClean="0"/>
              <a:t>’ and ‘</a:t>
            </a:r>
            <a:r>
              <a:rPr lang="en-US" baseline="0" dirty="0" err="1" smtClean="0"/>
              <a:t>tthd</a:t>
            </a:r>
            <a:r>
              <a:rPr lang="en-US" baseline="0" dirty="0" smtClean="0"/>
              <a:t>’ motors according to the instrument operating mode (reflect up/</a:t>
            </a:r>
            <a:r>
              <a:rPr lang="en-US" baseline="0" dirty="0" err="1" smtClean="0"/>
              <a:t>dn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After </a:t>
            </a:r>
            <a:r>
              <a:rPr lang="en-US" baseline="0" dirty="0" err="1" smtClean="0"/>
              <a:t>submissinon</a:t>
            </a:r>
            <a:r>
              <a:rPr lang="en-US" baseline="0" dirty="0" smtClean="0"/>
              <a:t>, monitors the submitted scan id for status and performs an experiment completion calculation (predict ETA)</a:t>
            </a:r>
          </a:p>
          <a:p>
            <a:r>
              <a:rPr lang="en-US" baseline="0" dirty="0" smtClean="0"/>
              <a:t>Works very well with the UI component provided by Marie in the Experiment Planning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</a:t>
            </a:r>
            <a:r>
              <a:rPr lang="en-US" baseline="0" dirty="0" smtClean="0"/>
              <a:t> invoked by users’ experiment table file to enable/disable set ramp criteria.</a:t>
            </a:r>
          </a:p>
          <a:p>
            <a:r>
              <a:rPr lang="en-US" baseline="0" dirty="0" smtClean="0"/>
              <a:t>Key capability when studying phase transitions to ensure that counting statistics are 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07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9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“... and *that*</a:t>
            </a:r>
            <a:r>
              <a:rPr lang="en-US" baseline="0" dirty="0" smtClean="0"/>
              <a:t> makes our Scientists and our Sponsors very happy”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www.aps.anl.gov</a:t>
            </a:r>
            <a:r>
              <a:rPr lang="en-US" dirty="0" smtClean="0"/>
              <a:t>/epics/docs/epics-</a:t>
            </a:r>
            <a:r>
              <a:rPr lang="en-US" dirty="0" err="1" smtClean="0"/>
              <a:t>logo.php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/wiki/Smiley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</a:t>
            </a:r>
            <a:r>
              <a:rPr lang="en-US" baseline="0" dirty="0" smtClean="0"/>
              <a:t> defined by scientists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E51D-2C52-9E48-85A9-5DBECDE387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5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4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2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7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1A0B1-E264-6340-92F8-68DA59CCEAE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5890-3837-D04F-8EFF-45AF1046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9478"/>
            <a:ext cx="7772400" cy="1470025"/>
          </a:xfrm>
        </p:spPr>
        <p:txBody>
          <a:bodyPr/>
          <a:lstStyle/>
          <a:p>
            <a:r>
              <a:rPr lang="en-US" dirty="0"/>
              <a:t>Service-layer IOCs and their implementation in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400" y="2232525"/>
            <a:ext cx="7073900" cy="39570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EPICS Collaboration Meeting </a:t>
            </a:r>
            <a:r>
              <a:rPr lang="en-US" dirty="0" smtClean="0">
                <a:solidFill>
                  <a:schemeClr val="tx2"/>
                </a:solidFill>
              </a:rPr>
              <a:t>2016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September 19-23, 2016</a:t>
            </a:r>
          </a:p>
          <a:p>
            <a:endParaRPr lang="en-US" dirty="0"/>
          </a:p>
          <a:p>
            <a:r>
              <a:rPr lang="en-US" i="1" dirty="0" smtClean="0"/>
              <a:t>Bogdan Vacaliuc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With special thanks to:</a:t>
            </a:r>
          </a:p>
          <a:p>
            <a:r>
              <a:rPr lang="en-US" sz="1800" i="1" dirty="0" smtClean="0"/>
              <a:t>Mathieu </a:t>
            </a:r>
            <a:r>
              <a:rPr lang="en-US" sz="1800" i="1" smtClean="0"/>
              <a:t>Doucet, Kay </a:t>
            </a:r>
            <a:r>
              <a:rPr lang="en-US" sz="1800" i="1" dirty="0" err="1" smtClean="0"/>
              <a:t>Kasemir</a:t>
            </a:r>
            <a:r>
              <a:rPr lang="en-US" sz="1800" i="1" dirty="0" smtClean="0"/>
              <a:t>, Matt Pearson, and Marie </a:t>
            </a:r>
            <a:r>
              <a:rPr lang="en-US" sz="1800" i="1" dirty="0" err="1" smtClean="0"/>
              <a:t>Xingxing</a:t>
            </a:r>
            <a:r>
              <a:rPr lang="en-US" sz="1800" i="1" dirty="0" smtClean="0"/>
              <a:t> Yao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7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58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 smtClean="0"/>
              <a:t>Nested Scan Generator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939791"/>
            <a:ext cx="8559800" cy="1727200"/>
          </a:xfrm>
          <a:prstGeom prst="rect">
            <a:avLst/>
          </a:prstGeom>
        </p:spPr>
      </p:pic>
      <p:pic>
        <p:nvPicPr>
          <p:cNvPr id="5" name="Picture 4" descr="refl-nested-scan-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34664"/>
            <a:ext cx="6045200" cy="1949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r="2145"/>
          <a:stretch/>
        </p:blipFill>
        <p:spPr>
          <a:xfrm>
            <a:off x="457200" y="2758997"/>
            <a:ext cx="5502246" cy="230779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1900" y="2163649"/>
            <a:ext cx="2603500" cy="2903142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Queues operations with scan server</a:t>
            </a:r>
          </a:p>
          <a:p>
            <a:r>
              <a:rPr lang="en-US" dirty="0" smtClean="0"/>
              <a:t>Sequences several operations including automatic alignment and sample environment ops</a:t>
            </a:r>
          </a:p>
          <a:p>
            <a:r>
              <a:rPr lang="en-US" dirty="0" smtClean="0"/>
              <a:t>Reduces likelihood of user entry error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Curved Right Arrow 5"/>
          <p:cNvSpPr/>
          <p:nvPr/>
        </p:nvSpPr>
        <p:spPr>
          <a:xfrm rot="1166580" flipH="1">
            <a:off x="5417013" y="4137559"/>
            <a:ext cx="860847" cy="2638798"/>
          </a:xfrm>
          <a:prstGeom prst="curvedRightArrow">
            <a:avLst>
              <a:gd name="adj1" fmla="val 14975"/>
              <a:gd name="adj2" fmla="val 25010"/>
              <a:gd name="adj3" fmla="val 25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 smtClean="0"/>
              <a:t>Temperature-Compensated DAQ</a:t>
            </a:r>
            <a:endParaRPr lang="en-US" dirty="0"/>
          </a:p>
        </p:txBody>
      </p:sp>
      <p:pic>
        <p:nvPicPr>
          <p:cNvPr id="6" name="Picture 5" descr="pg3-temp-ra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0215"/>
            <a:ext cx="7783195" cy="3347085"/>
          </a:xfrm>
          <a:prstGeom prst="rect">
            <a:avLst/>
          </a:prstGeom>
        </p:spPr>
      </p:pic>
      <p:pic>
        <p:nvPicPr>
          <p:cNvPr id="8" name="Picture 7" descr="pg3-temp-ramp-contro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1" y="1676400"/>
            <a:ext cx="3115945" cy="160464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4076700" cy="1604644"/>
          </a:xfrm>
          <a:solidFill>
            <a:schemeClr val="bg1"/>
          </a:solidFill>
          <a:effectLst>
            <a:softEdge rad="101600"/>
          </a:effectLst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Monitors experiment progress and adjusts PVs to compensate for beam power variances [6]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6101" y="6228400"/>
            <a:ext cx="8229600" cy="442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[6] P. Whitfield, et. al, “</a:t>
            </a:r>
            <a:r>
              <a:rPr lang="en-US" sz="1200" dirty="0"/>
              <a:t>Extending the Collection and Analysis of Non-Ambient Diffraction Measurements by Time and Temperature-slicing of Event-mode Time-of-flight Neutron Data</a:t>
            </a:r>
            <a:r>
              <a:rPr lang="en-US" sz="1200" dirty="0" smtClean="0"/>
              <a:t>”, Journal of Applied Crystallography, Submitted for publication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Double Bracket 9"/>
          <p:cNvSpPr/>
          <p:nvPr/>
        </p:nvSpPr>
        <p:spPr>
          <a:xfrm>
            <a:off x="5842000" y="4267200"/>
            <a:ext cx="698500" cy="1714500"/>
          </a:xfrm>
          <a:prstGeom prst="bracketPair">
            <a:avLst/>
          </a:prstGeom>
          <a:ln w="38100" cmpd="sng">
            <a:solidFill>
              <a:schemeClr val="accent2"/>
            </a:solidFill>
          </a:ln>
          <a:effectLst>
            <a:glow rad="50800">
              <a:schemeClr val="accent3">
                <a:lumMod val="20000"/>
                <a:lumOff val="8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20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 err="1" smtClean="0"/>
              <a:t>Autoreduction</a:t>
            </a:r>
            <a:r>
              <a:rPr lang="en-US" dirty="0" smtClean="0"/>
              <a:t> Visualization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3472934" y="7848600"/>
            <a:ext cx="8229600" cy="63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[9] Reference</a:t>
            </a:r>
          </a:p>
          <a:p>
            <a:pPr marL="0" indent="0">
              <a:buNone/>
            </a:pPr>
            <a:r>
              <a:rPr lang="en-US" sz="1200" dirty="0" smtClean="0"/>
              <a:t>[10] Reference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56666" y="1531938"/>
            <a:ext cx="3688834" cy="1160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Communicates with restful web service to download reduced data and format into PVs for visualization</a:t>
            </a:r>
          </a:p>
        </p:txBody>
      </p:sp>
      <p:pic>
        <p:nvPicPr>
          <p:cNvPr id="13" name="Picture 12" descr="refl-14381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1938"/>
            <a:ext cx="3898900" cy="5295900"/>
          </a:xfrm>
          <a:prstGeom prst="rect">
            <a:avLst/>
          </a:prstGeom>
        </p:spPr>
      </p:pic>
      <p:pic>
        <p:nvPicPr>
          <p:cNvPr id="10" name="Picture 9" descr="refl-autoreduce-display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692400"/>
            <a:ext cx="5029200" cy="3771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457200" y="3043428"/>
            <a:ext cx="2616858" cy="722597"/>
            <a:chOff x="457200" y="3043428"/>
            <a:chExt cx="2616858" cy="722597"/>
          </a:xfrm>
        </p:grpSpPr>
        <p:sp>
          <p:nvSpPr>
            <p:cNvPr id="14" name="Double Bracket 13"/>
            <p:cNvSpPr/>
            <p:nvPr/>
          </p:nvSpPr>
          <p:spPr>
            <a:xfrm>
              <a:off x="457200" y="3340100"/>
              <a:ext cx="1143000" cy="241300"/>
            </a:xfrm>
            <a:prstGeom prst="bracketPair">
              <a:avLst/>
            </a:prstGeom>
            <a:ln w="38100" cmpd="sng">
              <a:solidFill>
                <a:schemeClr val="accent2"/>
              </a:solidFill>
            </a:ln>
            <a:effectLst>
              <a:glow rad="50800">
                <a:schemeClr val="accent3">
                  <a:lumMod val="20000"/>
                  <a:lumOff val="80000"/>
                  <a:alpha val="75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66"/>
            <a:stretch/>
          </p:blipFill>
          <p:spPr>
            <a:xfrm>
              <a:off x="1944202" y="3043428"/>
              <a:ext cx="1129856" cy="722597"/>
            </a:xfrm>
            <a:prstGeom prst="rect">
              <a:avLst/>
            </a:prstGeom>
            <a:effectLst/>
          </p:spPr>
        </p:pic>
      </p:grpSp>
      <p:grpSp>
        <p:nvGrpSpPr>
          <p:cNvPr id="22" name="Group 21"/>
          <p:cNvGrpSpPr/>
          <p:nvPr/>
        </p:nvGrpSpPr>
        <p:grpSpPr>
          <a:xfrm>
            <a:off x="1689100" y="2507024"/>
            <a:ext cx="3044041" cy="1074376"/>
            <a:chOff x="1689100" y="2507024"/>
            <a:chExt cx="3044041" cy="1074376"/>
          </a:xfrm>
        </p:grpSpPr>
        <p:sp>
          <p:nvSpPr>
            <p:cNvPr id="16" name="Right Arrow 15"/>
            <p:cNvSpPr/>
            <p:nvPr/>
          </p:nvSpPr>
          <p:spPr>
            <a:xfrm>
              <a:off x="1689100" y="3340100"/>
              <a:ext cx="209550" cy="2413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074058" y="3340100"/>
              <a:ext cx="209550" cy="2413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rved Right Arrow 19"/>
            <p:cNvSpPr/>
            <p:nvPr/>
          </p:nvSpPr>
          <p:spPr>
            <a:xfrm rot="4659101">
              <a:off x="3323044" y="1696951"/>
              <a:ext cx="600023" cy="2220170"/>
            </a:xfrm>
            <a:prstGeom prst="curvedRightArrow">
              <a:avLst>
                <a:gd name="adj1" fmla="val 11484"/>
                <a:gd name="adj2" fmla="val 42824"/>
                <a:gd name="adj3" fmla="val 25000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8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960812"/>
          </a:xfrm>
        </p:spPr>
        <p:txBody>
          <a:bodyPr>
            <a:normAutofit/>
          </a:bodyPr>
          <a:lstStyle/>
          <a:p>
            <a:r>
              <a:rPr lang="en-US" dirty="0" smtClean="0"/>
              <a:t>Solved the automation of experiments problem in a simple yet highly extensible way</a:t>
            </a:r>
          </a:p>
          <a:p>
            <a:r>
              <a:rPr lang="en-US" dirty="0" smtClean="0"/>
              <a:t>Built upon robust and stable implementations</a:t>
            </a:r>
          </a:p>
          <a:p>
            <a:r>
              <a:rPr lang="en-US" dirty="0" smtClean="0"/>
              <a:t>Operates at the timescale of human activity</a:t>
            </a:r>
          </a:p>
          <a:p>
            <a:r>
              <a:rPr lang="en-US" dirty="0" smtClean="0"/>
              <a:t>Leverages the use of the Python language for rapid development and deployment</a:t>
            </a:r>
          </a:p>
          <a:p>
            <a:r>
              <a:rPr lang="en-US" dirty="0" smtClean="0"/>
              <a:t>Measureable gains in Scientific Productivity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 descr="Smil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14" y="5275263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8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838"/>
            <a:ext cx="8229600" cy="1143000"/>
          </a:xfrm>
        </p:spPr>
        <p:txBody>
          <a:bodyPr/>
          <a:lstStyle/>
          <a:p>
            <a:r>
              <a:rPr lang="en-US" b="1" i="1" dirty="0" smtClean="0"/>
              <a:t>Thank You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26000"/>
            <a:ext cx="8229600" cy="130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i="1" dirty="0" smtClean="0"/>
              <a:t>This document has </a:t>
            </a:r>
            <a:r>
              <a:rPr lang="en-US" sz="1400" i="1" dirty="0"/>
              <a:t>been authored by the Oak Ridge National Laboratory</a:t>
            </a:r>
            <a:r>
              <a:rPr lang="en-US" sz="1400" i="1" dirty="0" smtClean="0"/>
              <a:t>, managed </a:t>
            </a:r>
            <a:r>
              <a:rPr lang="en-US" sz="1400" i="1" dirty="0"/>
              <a:t>by UT-Battelle LLC under Contract No. DE-AC05-00OR22725 with </a:t>
            </a:r>
            <a:r>
              <a:rPr lang="en-US" sz="1400" i="1" dirty="0" smtClean="0"/>
              <a:t>the U.S</a:t>
            </a:r>
            <a:r>
              <a:rPr lang="en-US" sz="1400" i="1" dirty="0"/>
              <a:t>. Department of </a:t>
            </a:r>
            <a:r>
              <a:rPr lang="en-US" sz="1400" i="1" dirty="0" smtClean="0"/>
              <a:t>Energy. The </a:t>
            </a:r>
            <a:r>
              <a:rPr lang="en-US" sz="1400" i="1" dirty="0"/>
              <a:t>U.S. Government retains and the publisher</a:t>
            </a:r>
            <a:r>
              <a:rPr lang="en-US" sz="1400" i="1" dirty="0" smtClean="0"/>
              <a:t>, by </a:t>
            </a:r>
            <a:r>
              <a:rPr lang="en-US" sz="1400" i="1" dirty="0"/>
              <a:t>accepting the article for publication, acknowledges that the </a:t>
            </a:r>
            <a:r>
              <a:rPr lang="en-US" sz="1400" i="1" dirty="0" smtClean="0"/>
              <a:t>US Government </a:t>
            </a:r>
            <a:r>
              <a:rPr lang="en-US" sz="1400" i="1" dirty="0"/>
              <a:t>retains a nonexclusive, paid-up, irrevocable, worldwide </a:t>
            </a:r>
            <a:r>
              <a:rPr lang="en-US" sz="1400" i="1" dirty="0" smtClean="0"/>
              <a:t>license to </a:t>
            </a:r>
            <a:r>
              <a:rPr lang="en-US" sz="1400" i="1" dirty="0"/>
              <a:t>publish or reproduce the published form of this manuscript, or </a:t>
            </a:r>
            <a:r>
              <a:rPr lang="en-US" sz="1400" i="1" dirty="0" smtClean="0"/>
              <a:t>allow others </a:t>
            </a:r>
            <a:r>
              <a:rPr lang="en-US" sz="1400" i="1" dirty="0"/>
              <a:t>to do so, for US Government purposes.</a:t>
            </a:r>
          </a:p>
        </p:txBody>
      </p:sp>
    </p:spTree>
    <p:extLst>
      <p:ext uri="{BB962C8B-B14F-4D97-AF65-F5344CB8AC3E}">
        <p14:creationId xmlns:p14="http://schemas.microsoft.com/office/powerpoint/2010/main" val="5613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r>
              <a:rPr lang="en-US" dirty="0" smtClean="0"/>
              <a:t>Solution</a:t>
            </a:r>
          </a:p>
          <a:p>
            <a:r>
              <a:rPr lang="en-US" dirty="0" smtClean="0"/>
              <a:t>Features</a:t>
            </a:r>
          </a:p>
          <a:p>
            <a:r>
              <a:rPr lang="en-US" dirty="0" smtClean="0"/>
              <a:t>Engineering Details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2781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258664" cy="37782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Beamline instrumentation system needs high levels of automation</a:t>
            </a:r>
          </a:p>
          <a:p>
            <a:r>
              <a:rPr lang="en-US" dirty="0" smtClean="0"/>
              <a:t>EPICS is a client/server system</a:t>
            </a:r>
          </a:p>
          <a:p>
            <a:pPr lvl="1"/>
            <a:r>
              <a:rPr lang="en-US" dirty="0" smtClean="0"/>
              <a:t>Lots of server codes to support many types and models of hardware.</a:t>
            </a:r>
          </a:p>
          <a:p>
            <a:pPr lvl="1"/>
            <a:r>
              <a:rPr lang="en-US" dirty="0" smtClean="0"/>
              <a:t>“Advice: put functionality in the server” [1, slide 51]</a:t>
            </a:r>
          </a:p>
          <a:p>
            <a:r>
              <a:rPr lang="en-US" dirty="0" smtClean="0"/>
              <a:t>If we need automation, and we heed the advice, we end up with a lot of instrument-specific functionality in the servers...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7700" y="511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7566" y="4152901"/>
            <a:ext cx="8229600" cy="256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7566" y="6007100"/>
            <a:ext cx="82296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[1] M. Rivers, “Using EPICS for Beamline Control and Data Acquisition”, Australian </a:t>
            </a:r>
            <a:r>
              <a:rPr lang="en-US" sz="1200" dirty="0" err="1" smtClean="0"/>
              <a:t>Synchroton</a:t>
            </a:r>
            <a:r>
              <a:rPr lang="en-US" sz="1200" dirty="0" smtClean="0"/>
              <a:t> Beamline Control Workshop, April 2005, </a:t>
            </a:r>
            <a:r>
              <a:rPr lang="en-US" sz="1200" dirty="0"/>
              <a:t>available=https://</a:t>
            </a:r>
            <a:r>
              <a:rPr lang="en-US" sz="1200" dirty="0" err="1"/>
              <a:t>www.synchrotron.org.au</a:t>
            </a:r>
            <a:r>
              <a:rPr lang="en-US" sz="1200" dirty="0"/>
              <a:t>/media/</a:t>
            </a:r>
            <a:r>
              <a:rPr lang="en-US" sz="1200" dirty="0" err="1"/>
              <a:t>tz_portfolio</a:t>
            </a:r>
            <a:r>
              <a:rPr lang="en-US" sz="1200" dirty="0"/>
              <a:t>/attachments/52d4c57b9579atz_portfolio_1389675906.</a:t>
            </a:r>
            <a:r>
              <a:rPr lang="en-US" sz="1200" dirty="0" smtClean="0"/>
              <a:t>ppt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64" y="1417638"/>
            <a:ext cx="4184650" cy="37782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903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258664" cy="5211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Service-layer IOCs</a:t>
            </a:r>
          </a:p>
          <a:p>
            <a:pPr lvl="1"/>
            <a:r>
              <a:rPr lang="en-US" dirty="0" smtClean="0"/>
              <a:t>“bump in the wire”</a:t>
            </a:r>
          </a:p>
          <a:p>
            <a:pPr lvl="1"/>
            <a:r>
              <a:rPr lang="en-US" dirty="0" smtClean="0"/>
              <a:t>Are both client and server facing</a:t>
            </a:r>
          </a:p>
          <a:p>
            <a:pPr lvl="1"/>
            <a:r>
              <a:rPr lang="en-US" dirty="0" smtClean="0"/>
              <a:t>Implemented in Python</a:t>
            </a:r>
          </a:p>
          <a:p>
            <a:r>
              <a:rPr lang="en-US" dirty="0" smtClean="0"/>
              <a:t>Enables server IOCs to focus on that which is needed for operation of the hardware</a:t>
            </a:r>
          </a:p>
          <a:p>
            <a:r>
              <a:rPr lang="en-US" dirty="0" smtClean="0"/>
              <a:t>Enables instrument-specific behavior and automation to exist separately from equipment support.</a:t>
            </a:r>
            <a:endParaRPr lang="en-US" dirty="0"/>
          </a:p>
          <a:p>
            <a:r>
              <a:rPr lang="en-US" dirty="0" smtClean="0"/>
              <a:t>Use of the Python language is ideal for a high-degree of functionality and capability.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7700" y="511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7566" y="4152901"/>
            <a:ext cx="8229600" cy="256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64" y="1417638"/>
            <a:ext cx="4184650" cy="3778250"/>
          </a:xfrm>
          <a:prstGeom prst="rect">
            <a:avLst/>
          </a:prstGeom>
          <a:effectLst/>
        </p:spPr>
      </p:pic>
      <p:pic>
        <p:nvPicPr>
          <p:cNvPr id="6" name="Picture 5" descr="Smile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64" y="4675188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6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String manipulation operations are easy</a:t>
            </a:r>
          </a:p>
          <a:p>
            <a:r>
              <a:rPr lang="en-US" dirty="0" err="1" smtClean="0"/>
              <a:t>Autosave</a:t>
            </a:r>
            <a:r>
              <a:rPr lang="en-US" dirty="0" smtClean="0"/>
              <a:t> via an in-house implementation</a:t>
            </a:r>
          </a:p>
          <a:p>
            <a:r>
              <a:rPr lang="en-US" dirty="0" smtClean="0"/>
              <a:t>Easily incorporate put-callback notification</a:t>
            </a:r>
          </a:p>
          <a:p>
            <a:r>
              <a:rPr lang="en-US" dirty="0" smtClean="0"/>
              <a:t>(Easier to) include non-channel access protocols</a:t>
            </a:r>
          </a:p>
          <a:p>
            <a:r>
              <a:rPr lang="en-US" dirty="0" smtClean="0"/>
              <a:t>Easily make complex calculations (</a:t>
            </a:r>
            <a:r>
              <a:rPr lang="en-US" dirty="0" err="1" smtClean="0"/>
              <a:t>numpy</a:t>
            </a:r>
            <a:r>
              <a:rPr lang="en-US" dirty="0" smtClean="0"/>
              <a:t>, </a:t>
            </a:r>
            <a:r>
              <a:rPr lang="en-US" dirty="0" err="1" smtClean="0"/>
              <a:t>scipy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Foster integration with high level applications</a:t>
            </a:r>
          </a:p>
          <a:p>
            <a:pPr lvl="1"/>
            <a:r>
              <a:rPr lang="en-US" dirty="0" smtClean="0"/>
              <a:t>codify sequencing needed or enforcing the ‘n+1th’ PV to initiate an action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... it is important to guarantee that we synchronize acquisition of all these property values with the specified triggering event</a:t>
            </a:r>
            <a:r>
              <a:rPr lang="en-US" i="1" dirty="0" smtClean="0"/>
              <a:t>.</a:t>
            </a:r>
            <a:r>
              <a:rPr lang="en-US" dirty="0" smtClean="0"/>
              <a:t>” [2]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7566" y="6007100"/>
            <a:ext cx="7067034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[2] J. Hill, R. Lange, “Next Generation EPICS Interface to Abstract Data”, Publication LA-UR-01-6172, Jan 2001, </a:t>
            </a:r>
            <a:r>
              <a:rPr lang="en-US" sz="1200" dirty="0"/>
              <a:t>available=http://</a:t>
            </a:r>
            <a:r>
              <a:rPr lang="en-US" sz="1200" dirty="0" err="1"/>
              <a:t>www.osti.gov</a:t>
            </a:r>
            <a:r>
              <a:rPr lang="en-US" sz="1200" dirty="0"/>
              <a:t>/</a:t>
            </a:r>
            <a:r>
              <a:rPr lang="en-US" sz="1200" dirty="0" err="1"/>
              <a:t>scitech</a:t>
            </a:r>
            <a:r>
              <a:rPr lang="en-US" sz="1200" dirty="0"/>
              <a:t>/</a:t>
            </a:r>
            <a:r>
              <a:rPr lang="en-US" sz="1200" dirty="0" err="1"/>
              <a:t>biblio</a:t>
            </a:r>
            <a:r>
              <a:rPr lang="en-US" sz="1200" dirty="0"/>
              <a:t>/975859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5347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Engineering Details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4000" i="1" dirty="0" smtClean="0"/>
              <a:t>news you can use...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23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work is based on </a:t>
            </a:r>
            <a:r>
              <a:rPr lang="en-US" sz="2800" dirty="0" err="1" smtClean="0"/>
              <a:t>pcaspy</a:t>
            </a:r>
            <a:r>
              <a:rPr lang="en-US" sz="2800" dirty="0" smtClean="0"/>
              <a:t> [3] and </a:t>
            </a:r>
            <a:r>
              <a:rPr lang="en-US" sz="2800" dirty="0" err="1" smtClean="0"/>
              <a:t>PyEpics</a:t>
            </a:r>
            <a:r>
              <a:rPr lang="en-US" sz="2800" dirty="0" smtClean="0"/>
              <a:t> [4].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7932" y="5794376"/>
            <a:ext cx="8159234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[3] X. Wang, “</a:t>
            </a:r>
            <a:r>
              <a:rPr lang="en-US" sz="1200" dirty="0" err="1" smtClean="0"/>
              <a:t>pcaspy</a:t>
            </a:r>
            <a:r>
              <a:rPr lang="en-US" sz="1200" dirty="0" smtClean="0"/>
              <a:t>: Portable Channel Access Server in Python”, 2011-2016</a:t>
            </a:r>
            <a:r>
              <a:rPr lang="en-US" sz="1200" dirty="0"/>
              <a:t>, available=https://</a:t>
            </a:r>
            <a:r>
              <a:rPr lang="en-US" sz="1200" dirty="0" err="1"/>
              <a:t>pcaspy.readthedocs.io</a:t>
            </a:r>
            <a:r>
              <a:rPr lang="en-US" sz="1200" dirty="0"/>
              <a:t>/en/latest/</a:t>
            </a:r>
            <a:r>
              <a:rPr lang="en-US" sz="1200" dirty="0" err="1" smtClean="0"/>
              <a:t>index.html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[4] M. Newville, “</a:t>
            </a:r>
            <a:r>
              <a:rPr lang="en-US" sz="1200" dirty="0" err="1" smtClean="0"/>
              <a:t>pyepics</a:t>
            </a:r>
            <a:r>
              <a:rPr lang="en-US" sz="1200" dirty="0" smtClean="0"/>
              <a:t>: EPICS Channel Access for Python”, CARS, University of Chicago, 2010-2016</a:t>
            </a:r>
            <a:r>
              <a:rPr lang="en-US" sz="1200" dirty="0"/>
              <a:t>, available=http://cars9.uchicago.edu/software/python/pyepics3/</a:t>
            </a:r>
            <a:r>
              <a:rPr lang="en-US" sz="1200" dirty="0" err="1"/>
              <a:t>index.html</a:t>
            </a:r>
            <a:endParaRPr lang="en-US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/>
          <a:stretch/>
        </p:blipFill>
        <p:spPr>
          <a:xfrm>
            <a:off x="1106002" y="2129028"/>
            <a:ext cx="1129856" cy="722597"/>
          </a:xfrm>
          <a:prstGeom prst="rect">
            <a:avLst/>
          </a:prstGeom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823972"/>
            <a:ext cx="8229600" cy="3094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interactions with the IOC occur via PVs</a:t>
            </a:r>
          </a:p>
          <a:p>
            <a:r>
              <a:rPr lang="en-US" dirty="0" smtClean="0"/>
              <a:t>All lengthy operations invoked by ::write() spawn a thread that issues a put-callback when complete.</a:t>
            </a:r>
          </a:p>
          <a:p>
            <a:pPr lvl="1"/>
            <a:r>
              <a:rPr lang="en-US" dirty="0" smtClean="0"/>
              <a:t>Lengthy operations can perform computations, communicate with external systems using CA or non-CA protocols and otherwise use any Python module available in the environment.</a:t>
            </a:r>
            <a:endParaRPr lang="en-US" dirty="0"/>
          </a:p>
        </p:txBody>
      </p:sp>
      <p:pic>
        <p:nvPicPr>
          <p:cNvPr id="4" name="Picture 3" descr="pyepic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60" y="2129028"/>
            <a:ext cx="1158240" cy="694944"/>
          </a:xfrm>
          <a:prstGeom prst="rect">
            <a:avLst/>
          </a:prstGeom>
        </p:spPr>
      </p:pic>
      <p:pic>
        <p:nvPicPr>
          <p:cNvPr id="9" name="Picture 8" descr="pcas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125472"/>
            <a:ext cx="11557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3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Engineering Details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46200"/>
            <a:ext cx="8229600" cy="530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Subclass from </a:t>
            </a:r>
            <a:r>
              <a:rPr lang="en-US" dirty="0" err="1" smtClean="0"/>
              <a:t>pcaspy.Driver</a:t>
            </a:r>
            <a:endParaRPr lang="en-US" dirty="0" smtClean="0"/>
          </a:p>
          <a:p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establish dictionary to describe PVs [3] to be served by this IOC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 err="1" smtClean="0"/>
              <a:t>autosave</a:t>
            </a:r>
            <a:endParaRPr lang="en-US" dirty="0"/>
          </a:p>
          <a:p>
            <a:pPr lvl="1"/>
            <a:r>
              <a:rPr lang="en-US" dirty="0" smtClean="0"/>
              <a:t>establish logging</a:t>
            </a:r>
          </a:p>
          <a:p>
            <a:r>
              <a:rPr lang="en-US" dirty="0" smtClean="0"/>
              <a:t>__</a:t>
            </a:r>
            <a:r>
              <a:rPr lang="en-US" dirty="0" err="1" smtClean="0"/>
              <a:t>init</a:t>
            </a:r>
            <a:r>
              <a:rPr lang="en-US" dirty="0" smtClean="0"/>
              <a:t>__(self):</a:t>
            </a:r>
          </a:p>
          <a:p>
            <a:pPr lvl="1"/>
            <a:r>
              <a:rPr lang="en-US" dirty="0" smtClean="0"/>
              <a:t>call .</a:t>
            </a:r>
            <a:r>
              <a:rPr lang="en-US" dirty="0" err="1" smtClean="0"/>
              <a:t>setParam</a:t>
            </a:r>
            <a:r>
              <a:rPr lang="en-US" dirty="0" smtClean="0"/>
              <a:t>() on all PVs defined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Autosave.get</a:t>
            </a:r>
            <a:r>
              <a:rPr lang="en-US" dirty="0" smtClean="0"/>
              <a:t>() to initialize PVs from </a:t>
            </a:r>
            <a:r>
              <a:rPr lang="en-US" dirty="0" err="1" smtClean="0"/>
              <a:t>autosave</a:t>
            </a:r>
            <a:r>
              <a:rPr lang="en-US" dirty="0" smtClean="0"/>
              <a:t> store</a:t>
            </a:r>
          </a:p>
          <a:p>
            <a:pPr lvl="1"/>
            <a:r>
              <a:rPr lang="en-US" dirty="0" smtClean="0"/>
              <a:t>create background thread to update log PV from logging buffer</a:t>
            </a:r>
          </a:p>
          <a:p>
            <a:r>
              <a:rPr lang="en-US" dirty="0" smtClean="0"/>
              <a:t>read(self, reason):</a:t>
            </a:r>
          </a:p>
          <a:p>
            <a:pPr lvl="1"/>
            <a:r>
              <a:rPr lang="en-US" dirty="0" smtClean="0"/>
              <a:t>call .</a:t>
            </a:r>
            <a:r>
              <a:rPr lang="en-US" dirty="0" err="1" smtClean="0"/>
              <a:t>getParam</a:t>
            </a:r>
            <a:r>
              <a:rPr lang="en-US" dirty="0" smtClean="0"/>
              <a:t>() to return the value of the </a:t>
            </a:r>
            <a:r>
              <a:rPr lang="en-US" dirty="0" err="1" smtClean="0"/>
              <a:t>unprefixed</a:t>
            </a:r>
            <a:r>
              <a:rPr lang="en-US" dirty="0" smtClean="0"/>
              <a:t> PV, ‘reason’</a:t>
            </a:r>
          </a:p>
          <a:p>
            <a:r>
              <a:rPr lang="en-US" dirty="0" smtClean="0"/>
              <a:t>write(self, reason, value):</a:t>
            </a:r>
          </a:p>
          <a:p>
            <a:pPr lvl="1"/>
            <a:r>
              <a:rPr lang="en-US" dirty="0" smtClean="0"/>
              <a:t>call .</a:t>
            </a:r>
            <a:r>
              <a:rPr lang="en-US" dirty="0" err="1" smtClean="0"/>
              <a:t>setParam</a:t>
            </a:r>
            <a:r>
              <a:rPr lang="en-US" dirty="0" smtClean="0"/>
              <a:t>() to write value of the </a:t>
            </a:r>
            <a:r>
              <a:rPr lang="en-US" dirty="0" err="1" smtClean="0"/>
              <a:t>unprefixed</a:t>
            </a:r>
            <a:r>
              <a:rPr lang="en-US" dirty="0" smtClean="0"/>
              <a:t> PV, ‘reason’</a:t>
            </a:r>
          </a:p>
          <a:p>
            <a:pPr lvl="1"/>
            <a:r>
              <a:rPr lang="en-US" dirty="0" smtClean="0"/>
              <a:t>call .</a:t>
            </a:r>
            <a:r>
              <a:rPr lang="en-US" dirty="0" err="1" smtClean="0"/>
              <a:t>updatePVs</a:t>
            </a:r>
            <a:r>
              <a:rPr lang="en-US" dirty="0" smtClean="0"/>
              <a:t>() to update any callbacks</a:t>
            </a:r>
          </a:p>
          <a:p>
            <a:pPr lvl="1"/>
            <a:r>
              <a:rPr lang="en-US" dirty="0" smtClean="0"/>
              <a:t>if action is lengthy, spawn thread with </a:t>
            </a:r>
            <a:r>
              <a:rPr lang="en-US" dirty="0" err="1" smtClean="0"/>
              <a:t>CAThread</a:t>
            </a:r>
            <a:r>
              <a:rPr lang="en-US" dirty="0" smtClean="0"/>
              <a:t>() [4] to perform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Advice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08100"/>
            <a:ext cx="8229600" cy="542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“common” variables for Log, Status, Simulate</a:t>
            </a:r>
          </a:p>
          <a:p>
            <a:r>
              <a:rPr lang="en-US" dirty="0" smtClean="0"/>
              <a:t>provide an engineering UI for each IOC that displays the Log, toggle Simulate, set and observe the served PVs</a:t>
            </a:r>
          </a:p>
          <a:p>
            <a:r>
              <a:rPr lang="en-US" dirty="0" smtClean="0"/>
              <a:t>use ‘Status’ </a:t>
            </a:r>
            <a:r>
              <a:rPr lang="en-US" dirty="0" err="1" smtClean="0"/>
              <a:t>enum</a:t>
            </a:r>
            <a:r>
              <a:rPr lang="en-US" dirty="0" smtClean="0"/>
              <a:t> variable to track IOC state and encapsulate alarm</a:t>
            </a:r>
          </a:p>
          <a:p>
            <a:pPr lvl="1"/>
            <a:r>
              <a:rPr lang="en-US" dirty="0" smtClean="0"/>
              <a:t>we chose [ ‘Idle’, ‘OK’, ‘Working’, ‘Error’ ]</a:t>
            </a:r>
          </a:p>
          <a:p>
            <a:r>
              <a:rPr lang="en-US" dirty="0" smtClean="0"/>
              <a:t>Think about the way to invoke a “lengthy” job [2]</a:t>
            </a:r>
          </a:p>
          <a:p>
            <a:pPr lvl="1"/>
            <a:r>
              <a:rPr lang="en-US" dirty="0" smtClean="0"/>
              <a:t>we chose to use the </a:t>
            </a:r>
            <a:r>
              <a:rPr lang="en-US" dirty="0"/>
              <a:t> ‘n+1th’ PV </a:t>
            </a:r>
            <a:r>
              <a:rPr lang="en-US" dirty="0" smtClean="0"/>
              <a:t>idiom</a:t>
            </a:r>
          </a:p>
          <a:p>
            <a:pPr lvl="1"/>
            <a:r>
              <a:rPr lang="en-US" dirty="0" smtClean="0"/>
              <a:t>it matched well with our ‘Scan Server’-based experiment control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Automated 3-axis Alignment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080000" cy="484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7566" y="6098222"/>
            <a:ext cx="8229600" cy="567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[5] B. Vacaliuc, et. al, “Experiment Automation with a Robot Arm using the Liquids </a:t>
            </a:r>
            <a:r>
              <a:rPr lang="en-US" sz="1200" dirty="0" err="1" smtClean="0"/>
              <a:t>Reflectometer</a:t>
            </a:r>
            <a:r>
              <a:rPr lang="en-US" sz="1200" dirty="0" smtClean="0"/>
              <a:t> at the SNS”, </a:t>
            </a:r>
            <a:r>
              <a:rPr lang="en-US" sz="1200" dirty="0"/>
              <a:t>Proceedings of ICALEPCS2013, San Francisco, CA, </a:t>
            </a:r>
            <a:r>
              <a:rPr lang="en-US" sz="1200" dirty="0" smtClean="0"/>
              <a:t>USA, 2013</a:t>
            </a:r>
            <a:r>
              <a:rPr lang="en-US" sz="1200" dirty="0"/>
              <a:t>, available=http://</a:t>
            </a:r>
            <a:r>
              <a:rPr lang="en-US" sz="1200" dirty="0" err="1"/>
              <a:t>accelconf.web.cern.ch</a:t>
            </a:r>
            <a:r>
              <a:rPr lang="en-US" sz="1200" dirty="0"/>
              <a:t>/</a:t>
            </a:r>
            <a:r>
              <a:rPr lang="en-US" sz="1200" dirty="0" err="1"/>
              <a:t>AccelConf</a:t>
            </a:r>
            <a:r>
              <a:rPr lang="en-US" sz="1200" dirty="0"/>
              <a:t>/ICALEPCS2013/papers/tuppc077.pdf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Left Brace 9"/>
          <p:cNvSpPr/>
          <p:nvPr/>
        </p:nvSpPr>
        <p:spPr>
          <a:xfrm>
            <a:off x="-3476626" y="2190234"/>
            <a:ext cx="419100" cy="2667000"/>
          </a:xfrm>
          <a:prstGeom prst="leftBrace">
            <a:avLst>
              <a:gd name="adj1" fmla="val 8333"/>
              <a:gd name="adj2" fmla="val 449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4775201" y="2993074"/>
            <a:ext cx="150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Annotation</a:t>
            </a:r>
          </a:p>
          <a:p>
            <a:r>
              <a:rPr lang="en-US" b="1" i="1" dirty="0" smtClean="0"/>
              <a:t>Three</a:t>
            </a:r>
            <a:endParaRPr lang="en-US" b="1" i="1" dirty="0"/>
          </a:p>
        </p:txBody>
      </p:sp>
      <p:sp>
        <p:nvSpPr>
          <p:cNvPr id="12" name="Left Brace 11"/>
          <p:cNvSpPr/>
          <p:nvPr/>
        </p:nvSpPr>
        <p:spPr>
          <a:xfrm>
            <a:off x="742948" y="-2057400"/>
            <a:ext cx="419100" cy="76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495300" y="-1886466"/>
            <a:ext cx="139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Annotation</a:t>
            </a:r>
            <a:endParaRPr lang="en-US" b="1" i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952999"/>
            <a:ext cx="5502276" cy="1145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6024564" y="7556499"/>
            <a:ext cx="5502276" cy="119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More </a:t>
            </a:r>
            <a:r>
              <a:rPr lang="en-US" sz="2400" dirty="0" err="1" smtClean="0"/>
              <a:t>Yada</a:t>
            </a:r>
            <a:endParaRPr lang="en-US" sz="2400" dirty="0"/>
          </a:p>
        </p:txBody>
      </p:sp>
      <p:sp>
        <p:nvSpPr>
          <p:cNvPr id="16" name="Left Brace 15"/>
          <p:cNvSpPr/>
          <p:nvPr/>
        </p:nvSpPr>
        <p:spPr>
          <a:xfrm>
            <a:off x="-4000504" y="-1447800"/>
            <a:ext cx="419100" cy="533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5410200" y="-1560731"/>
            <a:ext cx="138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Annotation</a:t>
            </a:r>
          </a:p>
          <a:p>
            <a:r>
              <a:rPr lang="en-US" b="1" i="1" dirty="0" smtClean="0"/>
              <a:t> too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27" y="1600201"/>
            <a:ext cx="3237548" cy="2608898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1600202"/>
            <a:ext cx="4813301" cy="2209797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smtClean="0"/>
              <a:t>Parametric algorithm [5]</a:t>
            </a:r>
          </a:p>
          <a:p>
            <a:r>
              <a:rPr lang="en-US" sz="3300" dirty="0" smtClean="0"/>
              <a:t>Curve fit (</a:t>
            </a:r>
            <a:r>
              <a:rPr lang="en-US" sz="3300" dirty="0" err="1" smtClean="0"/>
              <a:t>numpy</a:t>
            </a:r>
            <a:r>
              <a:rPr lang="en-US" sz="3300" dirty="0" smtClean="0"/>
              <a:t>)</a:t>
            </a:r>
          </a:p>
          <a:p>
            <a:r>
              <a:rPr lang="en-US" sz="3300" dirty="0" smtClean="0"/>
              <a:t>Acceptable fit criteria</a:t>
            </a:r>
          </a:p>
          <a:p>
            <a:r>
              <a:rPr lang="en-US" sz="3300" dirty="0" smtClean="0"/>
              <a:t>Enables sample changes and unattended operation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ef-l-bad-robot-2016-03-0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t="16568" r="18000" b="6720"/>
          <a:stretch/>
        </p:blipFill>
        <p:spPr>
          <a:xfrm>
            <a:off x="286266" y="3949811"/>
            <a:ext cx="2578100" cy="2133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refl-autoalign-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51" y="3713091"/>
            <a:ext cx="6139815" cy="22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9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1286</Words>
  <Application>Microsoft Macintosh PowerPoint</Application>
  <PresentationFormat>On-screen Show (4:3)</PresentationFormat>
  <Paragraphs>124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Service-layer IOCs and their implementation in Python</vt:lpstr>
      <vt:lpstr>Overview</vt:lpstr>
      <vt:lpstr>The Problem</vt:lpstr>
      <vt:lpstr>A Solution</vt:lpstr>
      <vt:lpstr>Features</vt:lpstr>
      <vt:lpstr>Engineering Details “news you can use...”</vt:lpstr>
      <vt:lpstr>Engineering Details (cont)</vt:lpstr>
      <vt:lpstr>Implementation Advice</vt:lpstr>
      <vt:lpstr>Example: Automated 3-axis Alignment</vt:lpstr>
      <vt:lpstr>Example: Nested Scan Generator</vt:lpstr>
      <vt:lpstr>Example: Temperature-Compensated DAQ</vt:lpstr>
      <vt:lpstr>Example: Autoreduction Visualization</vt:lpstr>
      <vt:lpstr>Summary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Manufacturing Plan for the RASDR2 Appliance</dc:title>
  <dc:creator>Vacaliuc, Bogdan</dc:creator>
  <cp:lastModifiedBy>Vacaliuc, Bogdan</cp:lastModifiedBy>
  <cp:revision>144</cp:revision>
  <dcterms:created xsi:type="dcterms:W3CDTF">2014-06-30T00:51:39Z</dcterms:created>
  <dcterms:modified xsi:type="dcterms:W3CDTF">2016-09-19T13:28:51Z</dcterms:modified>
</cp:coreProperties>
</file>