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73DD-6086-44DD-9BE6-2814A29FA029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188B-AE27-4539-A96D-93582971E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60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73DD-6086-44DD-9BE6-2814A29FA029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188B-AE27-4539-A96D-93582971E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347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73DD-6086-44DD-9BE6-2814A29FA029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188B-AE27-4539-A96D-93582971E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6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73DD-6086-44DD-9BE6-2814A29FA029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188B-AE27-4539-A96D-93582971E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226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73DD-6086-44DD-9BE6-2814A29FA029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188B-AE27-4539-A96D-93582971E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884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73DD-6086-44DD-9BE6-2814A29FA029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188B-AE27-4539-A96D-93582971E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566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73DD-6086-44DD-9BE6-2814A29FA029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188B-AE27-4539-A96D-93582971E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76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73DD-6086-44DD-9BE6-2814A29FA029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188B-AE27-4539-A96D-93582971E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289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73DD-6086-44DD-9BE6-2814A29FA029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188B-AE27-4539-A96D-93582971E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04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73DD-6086-44DD-9BE6-2814A29FA029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188B-AE27-4539-A96D-93582971E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774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73DD-6086-44DD-9BE6-2814A29FA029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188B-AE27-4539-A96D-93582971E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044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D73DD-6086-44DD-9BE6-2814A29FA029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A188B-AE27-4539-A96D-93582971E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5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</p:spPr>
        <p:txBody>
          <a:bodyPr/>
          <a:lstStyle/>
          <a:p>
            <a:r>
              <a:rPr lang="en-US" dirty="0" smtClean="0"/>
              <a:t>CI Setup for EPICS Base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27099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Ralph Lange (ITER),</a:t>
            </a:r>
          </a:p>
          <a:p>
            <a:r>
              <a:rPr lang="en-US" dirty="0" smtClean="0"/>
              <a:t>Andrew Johnson (APS),</a:t>
            </a:r>
          </a:p>
          <a:p>
            <a:r>
              <a:rPr lang="en-US" dirty="0" smtClean="0"/>
              <a:t>Michael </a:t>
            </a:r>
            <a:r>
              <a:rPr lang="en-US" dirty="0" err="1" smtClean="0"/>
              <a:t>Davidsaver</a:t>
            </a:r>
            <a:r>
              <a:rPr lang="en-US" dirty="0" smtClean="0"/>
              <a:t> (Osprey DCS)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04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systems for both C++ and Java are in a good state</a:t>
            </a:r>
          </a:p>
          <a:p>
            <a:r>
              <a:rPr lang="en-US" dirty="0" smtClean="0"/>
              <a:t>Test coverage is good and improving</a:t>
            </a:r>
          </a:p>
          <a:p>
            <a:r>
              <a:rPr lang="en-US" dirty="0" smtClean="0"/>
              <a:t>Current Jenkins based CI systems already cover a lot</a:t>
            </a:r>
          </a:p>
          <a:p>
            <a:r>
              <a:rPr lang="en-US" dirty="0" smtClean="0"/>
              <a:t>Work to be done for next generation CI tools</a:t>
            </a:r>
          </a:p>
          <a:p>
            <a:r>
              <a:rPr lang="en-US" dirty="0" smtClean="0"/>
              <a:t>Please copy and contribute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66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7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27687"/>
            <a:ext cx="6817276" cy="560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EPICS Platforms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Native platforms: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Linux, </a:t>
            </a:r>
            <a:r>
              <a:rPr lang="en-GB" dirty="0" smtClean="0"/>
              <a:t>Solaris</a:t>
            </a:r>
            <a:r>
              <a:rPr lang="en-GB" dirty="0" smtClean="0"/>
              <a:t>, </a:t>
            </a:r>
            <a:r>
              <a:rPr lang="en-GB" dirty="0" smtClean="0"/>
              <a:t>FreeBSD, </a:t>
            </a:r>
            <a:r>
              <a:rPr lang="en-GB" dirty="0" err="1" smtClean="0"/>
              <a:t>MacOS</a:t>
            </a:r>
            <a:r>
              <a:rPr lang="en-GB" dirty="0" smtClean="0"/>
              <a:t>,</a:t>
            </a:r>
            <a:br>
              <a:rPr lang="en-GB" dirty="0" smtClean="0"/>
            </a:br>
            <a:r>
              <a:rPr lang="en-GB" dirty="0" smtClean="0"/>
              <a:t>Windows</a:t>
            </a:r>
            <a:r>
              <a:rPr lang="en-GB" dirty="0"/>
              <a:t>, Cygwin</a:t>
            </a:r>
            <a:endParaRPr lang="en-GB" dirty="0" smtClean="0"/>
          </a:p>
          <a:p>
            <a:r>
              <a:rPr lang="en-US" dirty="0" smtClean="0"/>
              <a:t>Cross compilation target systems:</a:t>
            </a:r>
            <a:br>
              <a:rPr lang="en-US" dirty="0" smtClean="0"/>
            </a:br>
            <a:r>
              <a:rPr lang="en-US" dirty="0" smtClean="0"/>
              <a:t>Linux, Windows, iOS, </a:t>
            </a:r>
            <a:r>
              <a:rPr lang="en-US" dirty="0" err="1" smtClean="0"/>
              <a:t>vxWorks</a:t>
            </a:r>
            <a:r>
              <a:rPr lang="en-US" dirty="0" smtClean="0"/>
              <a:t>, RTEMS</a:t>
            </a:r>
          </a:p>
          <a:p>
            <a:r>
              <a:rPr lang="en-US" dirty="0" smtClean="0"/>
              <a:t>Cross compilation target architectures:</a:t>
            </a:r>
            <a:br>
              <a:rPr lang="en-US" dirty="0" smtClean="0"/>
            </a:br>
            <a:r>
              <a:rPr lang="en-US" dirty="0" smtClean="0"/>
              <a:t>intel x86, arm, </a:t>
            </a:r>
            <a:r>
              <a:rPr lang="en-US" dirty="0" err="1" smtClean="0"/>
              <a:t>cris</a:t>
            </a:r>
            <a:r>
              <a:rPr lang="en-US" dirty="0" smtClean="0"/>
              <a:t>, </a:t>
            </a:r>
            <a:r>
              <a:rPr lang="en-US" dirty="0" err="1" smtClean="0"/>
              <a:t>microblaze</a:t>
            </a:r>
            <a:r>
              <a:rPr lang="en-US" dirty="0" smtClean="0"/>
              <a:t>, 68k, </a:t>
            </a:r>
            <a:r>
              <a:rPr lang="en-US" dirty="0" err="1" smtClean="0"/>
              <a:t>ppc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960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Tests in Base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of tests and test coverage are increasing</a:t>
            </a:r>
            <a:br>
              <a:rPr lang="en-US" dirty="0" smtClean="0"/>
            </a:br>
            <a:r>
              <a:rPr lang="en-US" i="1" dirty="0" smtClean="0"/>
              <a:t>3.14:</a:t>
            </a:r>
            <a:r>
              <a:rPr lang="en-US" dirty="0" smtClean="0"/>
              <a:t> </a:t>
            </a:r>
            <a:r>
              <a:rPr lang="en-GB" b="1" dirty="0" smtClean="0"/>
              <a:t>2.6k</a:t>
            </a:r>
            <a:r>
              <a:rPr lang="en-GB" dirty="0" smtClean="0"/>
              <a:t> → </a:t>
            </a:r>
            <a:r>
              <a:rPr lang="en-GB" i="1" dirty="0" smtClean="0"/>
              <a:t>3.15:</a:t>
            </a:r>
            <a:r>
              <a:rPr lang="en-GB" dirty="0" smtClean="0"/>
              <a:t> </a:t>
            </a:r>
            <a:r>
              <a:rPr lang="en-GB" b="1" dirty="0" smtClean="0"/>
              <a:t>8.5k</a:t>
            </a:r>
            <a:r>
              <a:rPr lang="en-GB" dirty="0" smtClean="0"/>
              <a:t> </a:t>
            </a:r>
            <a:r>
              <a:rPr lang="en-GB" dirty="0"/>
              <a:t>→</a:t>
            </a:r>
            <a:r>
              <a:rPr lang="en-GB" dirty="0" smtClean="0"/>
              <a:t> </a:t>
            </a:r>
            <a:r>
              <a:rPr lang="en-GB" i="1" dirty="0" smtClean="0"/>
              <a:t>3.16:</a:t>
            </a:r>
            <a:r>
              <a:rPr lang="en-GB" dirty="0" smtClean="0"/>
              <a:t> </a:t>
            </a:r>
            <a:r>
              <a:rPr lang="en-GB" b="1" dirty="0" smtClean="0"/>
              <a:t>9.2k</a:t>
            </a:r>
          </a:p>
          <a:p>
            <a:r>
              <a:rPr lang="en-US" dirty="0" smtClean="0"/>
              <a:t>Test output is formatted as TAP (Test Anything Protocol)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77072"/>
            <a:ext cx="48291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13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Parts of V4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Maven as build tool</a:t>
            </a:r>
          </a:p>
          <a:p>
            <a:r>
              <a:rPr lang="en-US" dirty="0" smtClean="0"/>
              <a:t>Two layers of Maven submodules:</a:t>
            </a:r>
            <a:br>
              <a:rPr lang="en-US" dirty="0" smtClean="0"/>
            </a:br>
            <a:r>
              <a:rPr lang="en-US" dirty="0" smtClean="0"/>
              <a:t>Aggregation and inheritance  </a:t>
            </a:r>
          </a:p>
          <a:p>
            <a:r>
              <a:rPr lang="en-US" dirty="0" smtClean="0"/>
              <a:t>Parent project contains </a:t>
            </a:r>
            <a:r>
              <a:rPr lang="en-US" dirty="0" err="1" smtClean="0"/>
              <a:t>Git</a:t>
            </a:r>
            <a:r>
              <a:rPr lang="en-US" dirty="0" smtClean="0"/>
              <a:t> submodules</a:t>
            </a:r>
          </a:p>
          <a:p>
            <a:pPr lvl="1"/>
            <a:r>
              <a:rPr lang="en-US" dirty="0" smtClean="0"/>
              <a:t>Does not play well with some Maven plugins</a:t>
            </a:r>
          </a:p>
          <a:p>
            <a:r>
              <a:rPr lang="en-US" dirty="0" smtClean="0"/>
              <a:t>Deployment to Maven Central</a:t>
            </a:r>
            <a:endParaRPr lang="en-GB" dirty="0"/>
          </a:p>
        </p:txBody>
      </p:sp>
      <p:pic>
        <p:nvPicPr>
          <p:cNvPr id="5122" name="Picture 2" descr="https://maven.apache.org/images/maven-logo-black-on-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40768"/>
            <a:ext cx="323850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he Central Reposi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636" y="5013176"/>
            <a:ext cx="5069363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7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221" y="1322927"/>
            <a:ext cx="5983779" cy="14059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Jenkins Instances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90664" cy="4525963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CloudBees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C++ and </a:t>
            </a:r>
            <a:r>
              <a:rPr lang="en-US" dirty="0" smtClean="0"/>
              <a:t>Java</a:t>
            </a:r>
            <a:endParaRPr lang="en-US" dirty="0" smtClean="0"/>
          </a:p>
          <a:p>
            <a:pPr lvl="1"/>
            <a:r>
              <a:rPr lang="en-US" dirty="0" smtClean="0"/>
              <a:t>Linux host</a:t>
            </a:r>
            <a:endParaRPr lang="en-US" dirty="0" smtClean="0"/>
          </a:p>
          <a:p>
            <a:pPr lvl="1"/>
            <a:r>
              <a:rPr lang="en-US" dirty="0" smtClean="0"/>
              <a:t>Release builds</a:t>
            </a:r>
          </a:p>
          <a:p>
            <a:pPr lvl="1"/>
            <a:r>
              <a:rPr lang="en-US" dirty="0" smtClean="0"/>
              <a:t>Pull request builds</a:t>
            </a:r>
          </a:p>
        </p:txBody>
      </p:sp>
      <p:pic>
        <p:nvPicPr>
          <p:cNvPr id="1030" name="Picture 6" descr="https://jenkins.io/images/226px-Jenkins_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59" y="196407"/>
            <a:ext cx="964010" cy="133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jenkins.io/images/226px-Jenkins_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6407"/>
            <a:ext cx="964010" cy="133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88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Jenkins Instances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2000"/>
            <a:ext cx="2890664" cy="4752528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APS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C++ builds</a:t>
            </a:r>
          </a:p>
          <a:p>
            <a:pPr lvl="1"/>
            <a:r>
              <a:rPr lang="en-US" dirty="0" smtClean="0"/>
              <a:t>Only </a:t>
            </a:r>
            <a:r>
              <a:rPr lang="en-US" dirty="0" smtClean="0"/>
              <a:t>master </a:t>
            </a:r>
            <a:endParaRPr lang="en-US" dirty="0" smtClean="0"/>
          </a:p>
          <a:p>
            <a:pPr lvl="1"/>
            <a:r>
              <a:rPr lang="en-US" dirty="0" smtClean="0"/>
              <a:t>Host builds: Linux, </a:t>
            </a:r>
            <a:r>
              <a:rPr lang="en-US" dirty="0" err="1" smtClean="0"/>
              <a:t>MacOS</a:t>
            </a:r>
            <a:r>
              <a:rPr lang="en-US" dirty="0" smtClean="0"/>
              <a:t>, Solaris, Windows</a:t>
            </a:r>
            <a:endParaRPr lang="en-US" dirty="0" smtClean="0"/>
          </a:p>
          <a:p>
            <a:pPr lvl="1"/>
            <a:r>
              <a:rPr lang="en-US" dirty="0" smtClean="0"/>
              <a:t>Cross </a:t>
            </a:r>
            <a:r>
              <a:rPr lang="en-US" dirty="0" smtClean="0"/>
              <a:t>builds to many targets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268759"/>
            <a:ext cx="6012160" cy="20764735"/>
          </a:xfrm>
          <a:prstGeom prst="rect">
            <a:avLst/>
          </a:prstGeom>
        </p:spPr>
      </p:pic>
      <p:pic>
        <p:nvPicPr>
          <p:cNvPr id="8" name="Picture 6" descr="https://jenkins.io/images/226px-Jenkins_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59" y="196407"/>
            <a:ext cx="964010" cy="133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jenkins.io/images/226px-Jenkins_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6407"/>
            <a:ext cx="964010" cy="133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28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</a:t>
            </a:r>
            <a:r>
              <a:rPr lang="en-US" dirty="0" err="1" smtClean="0"/>
              <a:t>CloudBees</a:t>
            </a:r>
            <a:r>
              <a:rPr lang="en-US" dirty="0" smtClean="0"/>
              <a:t> Jenkins </a:t>
            </a:r>
            <a:r>
              <a:rPr lang="en-US" dirty="0" smtClean="0"/>
              <a:t>Jobs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CloudBees</a:t>
            </a:r>
            <a:r>
              <a:rPr lang="en-US" dirty="0" smtClean="0"/>
              <a:t> does not allow the Job DSL Plugin</a:t>
            </a:r>
          </a:p>
          <a:p>
            <a:pPr lvl="1"/>
            <a:r>
              <a:rPr lang="en-US" dirty="0" smtClean="0"/>
              <a:t>Script running on the server is too powerful</a:t>
            </a:r>
          </a:p>
          <a:p>
            <a:r>
              <a:rPr lang="en-US" dirty="0" smtClean="0"/>
              <a:t>Jenkins Job Builder</a:t>
            </a:r>
          </a:p>
          <a:p>
            <a:pPr lvl="1"/>
            <a:r>
              <a:rPr lang="en-US" dirty="0" smtClean="0"/>
              <a:t>Script creates job XML from YAML declarations (client side), then uploads to Jenkins</a:t>
            </a:r>
          </a:p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74938"/>
            <a:ext cx="4366552" cy="26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6191250"/>
            <a:ext cx="68389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29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Generation CI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Travis CI – cloud based builds</a:t>
            </a:r>
          </a:p>
          <a:p>
            <a:pPr lvl="1"/>
            <a:r>
              <a:rPr lang="en-US" dirty="0" smtClean="0"/>
              <a:t>host builds for Linux (</a:t>
            </a:r>
            <a:r>
              <a:rPr lang="en-US" dirty="0" err="1" smtClean="0"/>
              <a:t>gcc</a:t>
            </a:r>
            <a:r>
              <a:rPr lang="en-US" dirty="0" smtClean="0"/>
              <a:t>, clang), WINE</a:t>
            </a:r>
          </a:p>
          <a:p>
            <a:pPr lvl="1"/>
            <a:r>
              <a:rPr lang="en-US" dirty="0" smtClean="0"/>
              <a:t>cross </a:t>
            </a:r>
            <a:r>
              <a:rPr lang="en-US" dirty="0" smtClean="0"/>
              <a:t>builds for </a:t>
            </a:r>
            <a:r>
              <a:rPr lang="en-US" dirty="0" smtClean="0"/>
              <a:t>RTEMS</a:t>
            </a:r>
            <a:endParaRPr lang="en-US" dirty="0" smtClean="0"/>
          </a:p>
          <a:p>
            <a:pPr lvl="1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" y="3214882"/>
            <a:ext cx="8982075" cy="3609975"/>
          </a:xfrm>
          <a:prstGeom prst="rect">
            <a:avLst/>
          </a:prstGeom>
        </p:spPr>
      </p:pic>
      <p:sp>
        <p:nvSpPr>
          <p:cNvPr id="6" name="AutoShape 4" descr="The Travis CI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24744"/>
            <a:ext cx="26955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36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Generation CI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AppVeyor</a:t>
            </a:r>
            <a:r>
              <a:rPr lang="en-US" dirty="0" smtClean="0"/>
              <a:t>: Travis for Windows</a:t>
            </a:r>
          </a:p>
          <a:p>
            <a:pPr lvl="1"/>
            <a:r>
              <a:rPr lang="en-US" dirty="0" smtClean="0"/>
              <a:t>VS 2008, 2010, 2012, 2013, 2015, Cygwin</a:t>
            </a:r>
            <a:r>
              <a:rPr lang="en-US" dirty="0" smtClean="0"/>
              <a:t>, </a:t>
            </a:r>
            <a:r>
              <a:rPr lang="en-US" smtClean="0"/>
              <a:t>MinGW</a:t>
            </a:r>
            <a:endParaRPr lang="en-US" dirty="0" smtClean="0"/>
          </a:p>
          <a:p>
            <a:pPr lvl="1"/>
            <a:r>
              <a:rPr lang="en-US" dirty="0" smtClean="0"/>
              <a:t>32bit, 64bit  –  DLL, static build  –  debug, </a:t>
            </a:r>
            <a:r>
              <a:rPr lang="en-US" dirty="0" err="1" smtClean="0"/>
              <a:t>nodebug</a:t>
            </a:r>
            <a:endParaRPr lang="en-US" dirty="0" smtClean="0"/>
          </a:p>
          <a:p>
            <a:r>
              <a:rPr lang="en-US" dirty="0" smtClean="0"/>
              <a:t>Full matrix: ~50 jobs, taking ~7 hours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7" y="3789040"/>
            <a:ext cx="9144000" cy="359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https://www.appveyor.com/assets/images/appveyor-logo-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908721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32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PICS Support for OPC U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EPICS Support for OPC UA</Template>
  <TotalTime>512</TotalTime>
  <Words>241</Words>
  <Application>Microsoft Office PowerPoint</Application>
  <PresentationFormat>On-screen Show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EPICS Support for OPC UA</vt:lpstr>
      <vt:lpstr>CI Setup for EPICS Base</vt:lpstr>
      <vt:lpstr>EPICS Platforms</vt:lpstr>
      <vt:lpstr>Unit Tests in Base</vt:lpstr>
      <vt:lpstr>Java Parts of V4</vt:lpstr>
      <vt:lpstr>Two Jenkins Instances</vt:lpstr>
      <vt:lpstr>Two Jenkins Instances</vt:lpstr>
      <vt:lpstr>Generating CloudBees Jenkins Jobs</vt:lpstr>
      <vt:lpstr>Next Generation CI</vt:lpstr>
      <vt:lpstr>Next Generation CI</vt:lpstr>
      <vt:lpstr>Conclusion</vt:lpstr>
    </vt:vector>
  </TitlesOfParts>
  <Company>ITER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 Setup for EPICS Base</dc:title>
  <dc:creator>Lange Ralph</dc:creator>
  <cp:lastModifiedBy>Lange Ralph</cp:lastModifiedBy>
  <cp:revision>31</cp:revision>
  <dcterms:created xsi:type="dcterms:W3CDTF">2016-09-19T15:54:23Z</dcterms:created>
  <dcterms:modified xsi:type="dcterms:W3CDTF">2016-09-21T18:17:08Z</dcterms:modified>
</cp:coreProperties>
</file>