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5" r:id="rId2"/>
    <p:sldId id="329" r:id="rId3"/>
    <p:sldId id="301" r:id="rId4"/>
    <p:sldId id="306" r:id="rId5"/>
    <p:sldId id="307" r:id="rId6"/>
    <p:sldId id="309" r:id="rId7"/>
    <p:sldId id="310" r:id="rId8"/>
    <p:sldId id="311" r:id="rId9"/>
    <p:sldId id="312" r:id="rId10"/>
    <p:sldId id="314" r:id="rId11"/>
    <p:sldId id="313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05" r:id="rId20"/>
    <p:sldId id="330" r:id="rId21"/>
  </p:sldIdLst>
  <p:sldSz cx="9144000" cy="6858000" type="screen4x3"/>
  <p:notesSz cx="6642100" cy="9855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13" autoAdjust="0"/>
    <p:restoredTop sz="75830" autoAdjust="0"/>
  </p:normalViewPr>
  <p:slideViewPr>
    <p:cSldViewPr>
      <p:cViewPr varScale="1">
        <p:scale>
          <a:sx n="82" d="100"/>
          <a:sy n="82" d="100"/>
        </p:scale>
        <p:origin x="-55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6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8138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62375" y="0"/>
            <a:ext cx="2878138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A9EF8-82E4-42C7-B272-19EB4E79B38A}" type="datetimeFigureOut">
              <a:rPr lang="ko-KR" altLang="en-US" smtClean="0"/>
              <a:t>16. 9. 22.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61489"/>
            <a:ext cx="2878138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62375" y="9361489"/>
            <a:ext cx="2878138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072A2-A107-44F6-96BF-A5922D8B23A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070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7824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62321" y="1"/>
            <a:ext cx="287824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DE033-0068-472C-BF6F-08A1D96E4D99}" type="datetimeFigureOut">
              <a:rPr lang="ko-KR" altLang="en-US" smtClean="0"/>
              <a:t>16. 9. 22.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1231900"/>
            <a:ext cx="443230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4210" y="4742817"/>
            <a:ext cx="531368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60733"/>
            <a:ext cx="2878243" cy="494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62321" y="9360733"/>
            <a:ext cx="2878243" cy="494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9FE4-481E-4344-9B63-9BC6016D8B6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689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very nervous because it is my first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english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presentation.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me start by saying just a few word about myself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name is seeing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my major is department of accelerator science. oh sorry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ph.d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candidate student 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university in Korea.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going to present signal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setup and test using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appliance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3177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is can be explained due to pre-calculation of capacity of the buffer in the monitor mode, regardless of the engine thread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1041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This means that the loss of data is small to store a large amount of PV</a:t>
            </a:r>
          </a:p>
          <a:p>
            <a:r>
              <a:rPr lang="en-US" altLang="ko-KR" dirty="0" smtClean="0"/>
              <a:t>The data is increased almost constantly as PV increased.</a:t>
            </a:r>
          </a:p>
          <a:p>
            <a:r>
              <a:rPr lang="en-US" altLang="ko-KR" dirty="0" smtClean="0"/>
              <a:t>This means that the loss of data is small to store a large</a:t>
            </a:r>
          </a:p>
          <a:p>
            <a:r>
              <a:rPr lang="en-US" altLang="ko-KR" dirty="0" smtClean="0"/>
              <a:t>amount of PV. The highest data rate appeared to 7199415.52</a:t>
            </a:r>
          </a:p>
          <a:p>
            <a:r>
              <a:rPr lang="en-US" altLang="ko-KR" dirty="0" smtClean="0"/>
              <a:t>byte / sec (6.8658 MB / sec), 579.31 GB / day, 211448.19</a:t>
            </a:r>
          </a:p>
          <a:p>
            <a:r>
              <a:rPr lang="en-US" altLang="ko-KR" dirty="0" smtClean="0"/>
              <a:t>GB / year (206.4923TB / year) at 38000 . PV in excess</a:t>
            </a:r>
          </a:p>
          <a:p>
            <a:r>
              <a:rPr lang="en-US" altLang="ko-KR" dirty="0" smtClean="0"/>
              <a:t>of 38,000 could not be confirmed because of insufficient</a:t>
            </a:r>
          </a:p>
          <a:p>
            <a:r>
              <a:rPr lang="en-US" altLang="ko-KR" dirty="0" err="1" smtClean="0"/>
              <a:t>PVmemory</a:t>
            </a:r>
            <a:r>
              <a:rPr lang="en-US" altLang="ko-KR" dirty="0" smtClean="0"/>
              <a:t> in the server. More PV event can be stored if we</a:t>
            </a:r>
          </a:p>
          <a:p>
            <a:r>
              <a:rPr lang="en-US" altLang="ko-KR" dirty="0" smtClean="0"/>
              <a:t>increase server’s memory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0000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More PV event can be stored if we increase server’s memory</a:t>
            </a:r>
          </a:p>
          <a:p>
            <a:r>
              <a:rPr lang="en-US" altLang="ko-KR" dirty="0" smtClean="0"/>
              <a:t>Event drop was occurred much less than the scan mode. Because monitor mode is used with pre-calculation of buffer capacity</a:t>
            </a:r>
          </a:p>
          <a:p>
            <a:r>
              <a:rPr lang="en-US" altLang="ko-KR" dirty="0" smtClean="0"/>
              <a:t>Event rate of monitor mode was superior to that of scan</a:t>
            </a:r>
          </a:p>
          <a:p>
            <a:r>
              <a:rPr lang="en-US" altLang="ko-KR" dirty="0" smtClean="0"/>
              <a:t>mode as 363405.53 when 38000 PV are counted. Event rate</a:t>
            </a:r>
          </a:p>
          <a:p>
            <a:r>
              <a:rPr lang="en-US" altLang="ko-KR" dirty="0" smtClean="0"/>
              <a:t>is expected to be much higher if the system has sufficient</a:t>
            </a:r>
          </a:p>
          <a:p>
            <a:r>
              <a:rPr lang="en-US" altLang="ko-KR" dirty="0" smtClean="0"/>
              <a:t>memory. When the archiving of 38,000 PV event rate was</a:t>
            </a:r>
          </a:p>
          <a:p>
            <a:r>
              <a:rPr lang="en-US" altLang="ko-KR" dirty="0" smtClean="0"/>
              <a:t>confirmed in 363495.53, it means that data loss 16504.47</a:t>
            </a:r>
          </a:p>
          <a:p>
            <a:r>
              <a:rPr lang="en-US" altLang="ko-KR" dirty="0" smtClean="0"/>
              <a:t>per second.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485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Multiple archiver appliance is a clustering of several single node archiver appliance. Each node in the cluster is</a:t>
            </a:r>
          </a:p>
          <a:p>
            <a:r>
              <a:rPr lang="en-US" altLang="ko-KR" dirty="0" smtClean="0"/>
              <a:t>independent, but can be controlled through load balancing.</a:t>
            </a:r>
          </a:p>
          <a:p>
            <a:r>
              <a:rPr lang="en-US" altLang="ko-KR" dirty="0" smtClean="0"/>
              <a:t>Load balancing is a service that distributes traffic properly</a:t>
            </a:r>
          </a:p>
          <a:p>
            <a:r>
              <a:rPr lang="en-US" altLang="ko-KR" dirty="0" smtClean="0"/>
              <a:t>by considering increase of server’s load rate and speed deterioration when high traffic occurs in one service. Multiple</a:t>
            </a:r>
            <a:r>
              <a:rPr lang="en-US" altLang="ko-KR" baseline="0" dirty="0" smtClean="0"/>
              <a:t> </a:t>
            </a:r>
            <a:r>
              <a:rPr lang="en-US" altLang="ko-KR" dirty="0" err="1" smtClean="0"/>
              <a:t>archiver</a:t>
            </a:r>
            <a:r>
              <a:rPr lang="en-US" altLang="ko-KR" dirty="0" smtClean="0"/>
              <a:t> appliance node can be extended as required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103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9689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6066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007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divided my presentation into three parts.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signal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configuration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single node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appliance setup and test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 multiple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appliance setup and test. but it is not depth test just using multiple archer appliance test.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55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using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appliance for signal archiving system.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know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appliance storage area consist of STS, MTS and LTS.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STS region uses ram file system it is used to maximize the file I/O performance in the local area. MTS region use extended file system and LTS region use Cluster file system.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line is fiber cable and blue line is gigabit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ethernet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cable. network storage was configured to use the GPFS.  and SAN switch was used for communication between SAN storage and server and connected directly to the server.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776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obtain the basic data through the single node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appliance test.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created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testIOC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testing single node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appliance.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읽기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 was tested scan mode and monitor mode.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7288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tested the archiving of 45000PV operated at 10Hz. sampling period is 0.1sec, policy default.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number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gradually increases, the time for counting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increases. it is disadvantage of scan mode. I think scan mode is not suitable for storing a large amounts of data.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374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graph show that the data do not increase constantly.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because the data loss.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0413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rate is also do not increase constantly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0963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 got a another problem.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data loss showed up at regular</a:t>
            </a:r>
          </a:p>
          <a:p>
            <a:r>
              <a:rPr lang="en-US" altLang="ko-KR" dirty="0" smtClean="0"/>
              <a:t>intervals, so we tested this if it was affected by buffer or</a:t>
            </a:r>
          </a:p>
          <a:p>
            <a:r>
              <a:rPr lang="en-US" altLang="ko-KR" dirty="0" smtClean="0"/>
              <a:t>problem of the archiver appliance algorithm.</a:t>
            </a:r>
          </a:p>
          <a:p>
            <a:r>
              <a:rPr lang="en-US" altLang="ko-KR" smtClean="0"/>
              <a:t>i </a:t>
            </a:r>
            <a:r>
              <a:rPr lang="en-US" altLang="ko-KR" dirty="0" smtClean="0"/>
              <a:t>have conducted several tests with the same event rate.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3856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reason for the periodic data loss caused by this is not</a:t>
            </a:r>
          </a:p>
          <a:p>
            <a:r>
              <a:rPr lang="en-US" altLang="ko-KR" dirty="0" smtClean="0"/>
              <a:t>an internal algorithm matter of the archiver appliance. The</a:t>
            </a:r>
          </a:p>
          <a:p>
            <a:r>
              <a:rPr lang="en-US" altLang="ko-KR" dirty="0" smtClean="0"/>
              <a:t>reason of data loss was caused by a buffer overflow. Data</a:t>
            </a:r>
          </a:p>
          <a:p>
            <a:r>
              <a:rPr lang="en-US" altLang="ko-KR" dirty="0" smtClean="0"/>
              <a:t>loss due to the buffer overflow could be improved with the</a:t>
            </a:r>
          </a:p>
          <a:p>
            <a:r>
              <a:rPr lang="en-US" altLang="ko-KR" dirty="0" smtClean="0"/>
              <a:t>addition of a system memory. A key of the signal archiving</a:t>
            </a:r>
          </a:p>
          <a:p>
            <a:r>
              <a:rPr lang="en-US" altLang="ko-KR" dirty="0" smtClean="0"/>
              <a:t>system is to design the system memory.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9FE4-481E-4344-9B63-9BC6016D8B6A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564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3rd floor Auditorium/Mini-Workshop/Work Scope/2015-07-07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493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 anchor="t" anchorCtr="0">
            <a:noAutofit/>
          </a:bodyPr>
          <a:lstStyle>
            <a:lvl1pPr algn="l">
              <a:defRPr sz="28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217443"/>
          </a:xfrm>
        </p:spPr>
        <p:txBody>
          <a:bodyPr/>
          <a:lstStyle>
            <a:lvl1pPr>
              <a:defRPr sz="2000" b="1"/>
            </a:lvl1pPr>
            <a:lvl2pPr>
              <a:defRPr sz="1600"/>
            </a:lvl2pPr>
            <a:lvl3pPr>
              <a:defRPr sz="1200"/>
            </a:lvl3pPr>
            <a:lvl4pPr>
              <a:defRPr sz="800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3rd floor Auditorium/Mini-Workshop/Work Scope/2015-07-07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19200" cy="365125"/>
          </a:xfrm>
        </p:spPr>
        <p:txBody>
          <a:bodyPr/>
          <a:lstStyle/>
          <a:p>
            <a:fld id="{F90D13BE-DFCF-4ADA-86FF-92A60F2C69F6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44263" y="815465"/>
            <a:ext cx="864096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25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3rd floor Auditorium/Mini-Workshop/Work Scope/2015-07-07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347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3rd floor Auditorium/Mini-Workshop/Work Scope/2015-07-07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D13BE-DFCF-4ADA-86FF-92A60F2C69F6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1026" name="Picture 2" descr="C:\Users\Admin\Desktop\ibs_risp_background1.png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" y="0"/>
            <a:ext cx="91428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29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1270420"/>
            <a:ext cx="8640960" cy="2158580"/>
          </a:xfrm>
        </p:spPr>
        <p:txBody>
          <a:bodyPr>
            <a:normAutofit/>
          </a:bodyPr>
          <a:lstStyle/>
          <a:p>
            <a:r>
              <a:rPr lang="en-US" altLang="ko-KR" sz="4800" b="1" dirty="0" smtClean="0">
                <a:latin typeface="Droid Serif" panose="02020600060500020200" pitchFamily="18" charset="0"/>
              </a:rPr>
              <a:t>Signal Archiving System</a:t>
            </a:r>
            <a:br>
              <a:rPr lang="en-US" altLang="ko-KR" sz="4800" b="1" dirty="0" smtClean="0">
                <a:latin typeface="Droid Serif" panose="02020600060500020200" pitchFamily="18" charset="0"/>
              </a:rPr>
            </a:br>
            <a:r>
              <a:rPr lang="en-US" altLang="ko-KR" sz="4800" b="1" dirty="0" smtClean="0">
                <a:latin typeface="Droid Serif" panose="02020600060500020200" pitchFamily="18" charset="0"/>
              </a:rPr>
              <a:t>Setup and Test </a:t>
            </a:r>
            <a:endParaRPr lang="ko-KR" altLang="en-US" sz="2200" b="1" dirty="0">
              <a:latin typeface="Droid Serif" panose="02020600060500020200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384" y="4149080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ko-KR" sz="2400" b="1" dirty="0" smtClean="0">
                <a:solidFill>
                  <a:srgbClr val="7030A0"/>
                </a:solidFill>
                <a:latin typeface="Droid Serif" panose="02020600060500020200" pitchFamily="18" charset="0"/>
              </a:rPr>
              <a:t>September 2016</a:t>
            </a:r>
          </a:p>
          <a:p>
            <a:r>
              <a:rPr lang="en-US" altLang="ko-KR" sz="2400" b="1" dirty="0" smtClean="0">
                <a:solidFill>
                  <a:srgbClr val="7030A0"/>
                </a:solidFill>
                <a:latin typeface="Droid Serif" panose="02020600060500020200" pitchFamily="18" charset="0"/>
              </a:rPr>
              <a:t>RISP /IBS</a:t>
            </a:r>
          </a:p>
          <a:p>
            <a:r>
              <a:rPr lang="en-US" altLang="ko-KR" sz="3600" b="1" dirty="0" err="1" smtClean="0">
                <a:solidFill>
                  <a:srgbClr val="7030A0"/>
                </a:solidFill>
                <a:latin typeface="Droid Serif" panose="02020600060500020200" pitchFamily="18" charset="0"/>
              </a:rPr>
              <a:t>Seung</a:t>
            </a:r>
            <a:r>
              <a:rPr lang="en-US" altLang="ko-KR" sz="3600" b="1" dirty="0" smtClean="0">
                <a:solidFill>
                  <a:srgbClr val="7030A0"/>
                </a:solidFill>
                <a:latin typeface="Droid Serif" panose="02020600060500020200" pitchFamily="18" charset="0"/>
              </a:rPr>
              <a:t> Hee Nam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240304" y="6356350"/>
            <a:ext cx="4663393" cy="365125"/>
          </a:xfrm>
        </p:spPr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899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Monitor Mode Test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80596" y="908720"/>
            <a:ext cx="8855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Mode</a:t>
            </a:r>
            <a:r>
              <a:rPr lang="ko-KR" altLang="en-US" dirty="0" smtClean="0"/>
              <a:t> </a:t>
            </a:r>
            <a:r>
              <a:rPr lang="en-US" altLang="ko-KR" dirty="0"/>
              <a:t>: </a:t>
            </a:r>
            <a:r>
              <a:rPr lang="en-US" altLang="ko-KR" dirty="0" smtClean="0"/>
              <a:t>Monitor </a:t>
            </a:r>
            <a:r>
              <a:rPr lang="en-US" altLang="ko-KR" dirty="0"/>
              <a:t>mode, sampling period : 0.1 sec,  </a:t>
            </a:r>
            <a:r>
              <a:rPr lang="en-US" altLang="ko-KR" dirty="0" smtClean="0"/>
              <a:t>ETL</a:t>
            </a:r>
            <a:r>
              <a:rPr lang="ko-KR" altLang="en-US" dirty="0"/>
              <a:t> </a:t>
            </a:r>
            <a:r>
              <a:rPr lang="en-US" altLang="ko-KR" dirty="0" smtClean="0"/>
              <a:t>policy</a:t>
            </a:r>
            <a:r>
              <a:rPr lang="ko-KR" altLang="en-US" dirty="0" smtClean="0"/>
              <a:t> </a:t>
            </a:r>
            <a:r>
              <a:rPr lang="en-US" altLang="ko-KR" dirty="0"/>
              <a:t>: default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79715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time taken for counting PV is almost constant at </a:t>
            </a:r>
            <a:r>
              <a:rPr lang="en-US" altLang="ko-KR" dirty="0" smtClean="0"/>
              <a:t>about 2 minutes</a:t>
            </a:r>
          </a:p>
          <a:p>
            <a:r>
              <a:rPr lang="en-US" altLang="ko-KR" dirty="0" smtClean="0"/>
              <a:t>(</a:t>
            </a:r>
            <a:r>
              <a:rPr lang="en-US" altLang="ko-KR" dirty="0"/>
              <a:t>This is can be explained due to pre-calculation of capacity of the buffer in the monitor mode, regardless of the engine </a:t>
            </a:r>
            <a:r>
              <a:rPr lang="en-US" altLang="ko-KR" dirty="0" smtClean="0"/>
              <a:t>thread)</a:t>
            </a:r>
            <a:endParaRPr lang="ko-KR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8" y="1422068"/>
            <a:ext cx="7800644" cy="33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9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Monitor Mode Test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11" y="1187733"/>
            <a:ext cx="7011378" cy="2791215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162267"/>
            <a:ext cx="74336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Max data rate (38000 PV)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7199415.52 byte/sec (6.8658 MB/sec)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579.31 GB/day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211448.19 GB/year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The </a:t>
            </a:r>
            <a:r>
              <a:rPr lang="en-US" altLang="ko-KR" dirty="0"/>
              <a:t>data is increased almost constantly as PV </a:t>
            </a:r>
            <a:r>
              <a:rPr lang="en-US" altLang="ko-KR" dirty="0" smtClean="0"/>
              <a:t>increased</a:t>
            </a:r>
          </a:p>
          <a:p>
            <a:r>
              <a:rPr lang="en-US" altLang="ko-KR" dirty="0" smtClean="0"/>
              <a:t>(</a:t>
            </a:r>
            <a:r>
              <a:rPr lang="en-US" altLang="ko-KR" dirty="0"/>
              <a:t>This means that the loss of data is small to store a large amount of PV</a:t>
            </a:r>
          </a:p>
          <a:p>
            <a:r>
              <a:rPr lang="en-US" altLang="ko-KR" dirty="0" smtClean="0"/>
              <a:t>)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sp>
        <p:nvSpPr>
          <p:cNvPr id="7" name="오른쪽 화살표 6"/>
          <p:cNvSpPr/>
          <p:nvPr/>
        </p:nvSpPr>
        <p:spPr>
          <a:xfrm>
            <a:off x="7346379" y="2073821"/>
            <a:ext cx="288032" cy="131043"/>
          </a:xfrm>
          <a:prstGeom prst="right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66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Monitor Mode Test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717032"/>
            <a:ext cx="90364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Max event rate : 363405.53 (38000 PV)</a:t>
            </a:r>
          </a:p>
          <a:p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PV in </a:t>
            </a:r>
            <a:r>
              <a:rPr lang="en-US" altLang="ko-KR" dirty="0" smtClean="0"/>
              <a:t>excess of </a:t>
            </a:r>
            <a:r>
              <a:rPr lang="en-US" altLang="ko-KR" dirty="0"/>
              <a:t>38,000 could not be confirmed because of </a:t>
            </a:r>
            <a:r>
              <a:rPr lang="en-US" altLang="ko-KR" dirty="0" smtClean="0"/>
              <a:t>insufficient memory in the server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More PV event can be stored if we increase server’s </a:t>
            </a:r>
            <a:r>
              <a:rPr lang="en-US" altLang="ko-KR" dirty="0" smtClean="0"/>
              <a:t>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Event loss :  16594.47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25" y="836712"/>
            <a:ext cx="6842150" cy="2950723"/>
          </a:xfrm>
        </p:spPr>
      </p:pic>
      <p:sp>
        <p:nvSpPr>
          <p:cNvPr id="7" name="오른쪽 화살표 6"/>
          <p:cNvSpPr/>
          <p:nvPr/>
        </p:nvSpPr>
        <p:spPr>
          <a:xfrm>
            <a:off x="7308304" y="1700808"/>
            <a:ext cx="288032" cy="122659"/>
          </a:xfrm>
          <a:prstGeom prst="right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610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Single Node Test 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908721"/>
            <a:ext cx="8640960" cy="5112568"/>
          </a:xfrm>
        </p:spPr>
        <p:txBody>
          <a:bodyPr>
            <a:normAutofit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Data loss can be solved this way</a:t>
            </a:r>
          </a:p>
          <a:p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/>
              <a:t>One can increase </a:t>
            </a:r>
            <a:r>
              <a:rPr lang="en-US" altLang="ko-KR" dirty="0" smtClean="0"/>
              <a:t>buffer capacity </a:t>
            </a:r>
            <a:r>
              <a:rPr lang="en-US" altLang="ko-KR" dirty="0"/>
              <a:t>by shortening sampling period</a:t>
            </a:r>
            <a:endParaRPr lang="en-US" altLang="ko-KR" dirty="0" smtClean="0"/>
          </a:p>
          <a:p>
            <a:pPr marL="800100" lvl="1" indent="-342900">
              <a:buFont typeface="+mj-lt"/>
              <a:buAutoNum type="arabicPeriod"/>
            </a:pP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 smtClean="0"/>
              <a:t>(</a:t>
            </a:r>
            <a:r>
              <a:rPr lang="en-US" altLang="ko-KR" dirty="0" err="1" smtClean="0"/>
              <a:t>Archiver</a:t>
            </a:r>
            <a:r>
              <a:rPr lang="en-US" altLang="ko-KR" dirty="0" smtClean="0"/>
              <a:t> appliance can </a:t>
            </a:r>
            <a:r>
              <a:rPr lang="en-US" altLang="ko-KR" dirty="0"/>
              <a:t>be set as minimum sampling period 0.1 and </a:t>
            </a:r>
            <a:r>
              <a:rPr lang="en-US" altLang="ko-KR" dirty="0" smtClean="0"/>
              <a:t>maximum sampling </a:t>
            </a:r>
            <a:r>
              <a:rPr lang="en-US" altLang="ko-KR" dirty="0"/>
              <a:t>period </a:t>
            </a:r>
            <a:r>
              <a:rPr lang="en-US" altLang="ko-KR" dirty="0" smtClean="0"/>
              <a:t>86400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marL="800100" lvl="1" indent="-342900">
              <a:buFont typeface="+mj-lt"/>
              <a:buAutoNum type="arabicPeriod"/>
            </a:pP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 smtClean="0"/>
              <a:t>Using the Multiple archiver appliance</a:t>
            </a:r>
          </a:p>
          <a:p>
            <a:pPr marL="400050"/>
            <a:endParaRPr lang="en-US" altLang="ko-KR" dirty="0"/>
          </a:p>
          <a:p>
            <a:pPr marL="400050"/>
            <a:r>
              <a:rPr lang="en-US" altLang="ko-KR" dirty="0" smtClean="0"/>
              <a:t>Conclusion</a:t>
            </a:r>
          </a:p>
          <a:p>
            <a:pPr marL="800100" lvl="1"/>
            <a:r>
              <a:rPr lang="en-US" altLang="ko-KR" dirty="0"/>
              <a:t>Monitor mode has better performance than scan </a:t>
            </a:r>
            <a:r>
              <a:rPr lang="en-US" altLang="ko-KR" dirty="0" smtClean="0"/>
              <a:t>mode, and </a:t>
            </a:r>
            <a:r>
              <a:rPr lang="en-US" altLang="ko-KR" dirty="0"/>
              <a:t>it is suitable for the storage of large amounts of </a:t>
            </a:r>
            <a:r>
              <a:rPr lang="en-US" altLang="ko-KR" dirty="0" smtClean="0"/>
              <a:t>data. However</a:t>
            </a:r>
            <a:r>
              <a:rPr lang="en-US" altLang="ko-KR" dirty="0"/>
              <a:t>, the monitor mode has also node down due to </a:t>
            </a:r>
            <a:r>
              <a:rPr lang="en-US" altLang="ko-KR" dirty="0" smtClean="0"/>
              <a:t>insufficient </a:t>
            </a:r>
            <a:r>
              <a:rPr lang="en-US" altLang="ko-KR" dirty="0"/>
              <a:t>system memory, therefore it is necessary to </a:t>
            </a:r>
            <a:r>
              <a:rPr lang="en-US" altLang="ko-KR" dirty="0" smtClean="0"/>
              <a:t>design the </a:t>
            </a:r>
            <a:r>
              <a:rPr lang="en-US" altLang="ko-KR" dirty="0"/>
              <a:t>node memory and use multiple archiver appliance.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946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Multiple Archiver Appliance Configuration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Using 2</a:t>
            </a:r>
            <a:r>
              <a:rPr lang="ko-KR" altLang="en-US" dirty="0" smtClean="0"/>
              <a:t> </a:t>
            </a:r>
            <a:r>
              <a:rPr lang="en-US" altLang="ko-KR" dirty="0" smtClean="0"/>
              <a:t>single node archiver appliance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Test environment</a:t>
            </a:r>
            <a:endParaRPr lang="en-US" altLang="ko-KR" dirty="0"/>
          </a:p>
          <a:p>
            <a:pPr lvl="1"/>
            <a:r>
              <a:rPr lang="en-US" altLang="ko-KR" dirty="0"/>
              <a:t>Archiver appliance </a:t>
            </a:r>
            <a:r>
              <a:rPr lang="en-US" altLang="ko-KR" dirty="0" smtClean="0"/>
              <a:t>node1 (GPFS Node1)</a:t>
            </a:r>
            <a:endParaRPr lang="en-US" altLang="ko-KR" dirty="0"/>
          </a:p>
          <a:p>
            <a:pPr lvl="2"/>
            <a:r>
              <a:rPr lang="en-US" altLang="ko-KR" dirty="0"/>
              <a:t>Intel(R) Xeon(R) CPU E5-2605 v2 2.6GHz(16-cores)</a:t>
            </a:r>
          </a:p>
          <a:p>
            <a:pPr lvl="2"/>
            <a:r>
              <a:rPr lang="en-US" altLang="ko-KR" dirty="0"/>
              <a:t>STS : </a:t>
            </a:r>
            <a:r>
              <a:rPr lang="en-US" altLang="ko-KR" dirty="0" err="1"/>
              <a:t>tmpfs</a:t>
            </a:r>
            <a:r>
              <a:rPr lang="en-US" altLang="ko-KR" dirty="0"/>
              <a:t>, MTS : SAS, LTS : GPFS</a:t>
            </a:r>
          </a:p>
          <a:p>
            <a:pPr lvl="1"/>
            <a:r>
              <a:rPr lang="en-US" altLang="ko-KR" dirty="0"/>
              <a:t>Archiver appliance </a:t>
            </a:r>
            <a:r>
              <a:rPr lang="en-US" altLang="ko-KR" dirty="0" smtClean="0"/>
              <a:t>node2 (GPFS Node2)</a:t>
            </a:r>
            <a:endParaRPr lang="en-US" altLang="ko-KR" dirty="0"/>
          </a:p>
          <a:p>
            <a:pPr lvl="2"/>
            <a:r>
              <a:rPr lang="en-US" altLang="ko-KR" dirty="0"/>
              <a:t>Intel(R) Xeon(R) CPU E5-2602 v2 2.1GHz(12-cores)</a:t>
            </a:r>
          </a:p>
          <a:p>
            <a:pPr lvl="2"/>
            <a:r>
              <a:rPr lang="en-US" altLang="ko-KR" dirty="0"/>
              <a:t>STS : </a:t>
            </a:r>
            <a:r>
              <a:rPr lang="en-US" altLang="ko-KR" dirty="0" err="1"/>
              <a:t>tmpfs</a:t>
            </a:r>
            <a:r>
              <a:rPr lang="en-US" altLang="ko-KR" dirty="0"/>
              <a:t>, MTS : SAS, LTS : </a:t>
            </a:r>
            <a:r>
              <a:rPr lang="en-US" altLang="ko-KR" dirty="0" smtClean="0"/>
              <a:t>GPFS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5" name="내용 개체 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1340768"/>
            <a:ext cx="4680520" cy="2199037"/>
          </a:xfrm>
          <a:prstGeom prst="rect">
            <a:avLst/>
          </a:prstGeom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744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Check the PV Load Balancing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8" y="1731191"/>
            <a:ext cx="8219048" cy="2561905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653136"/>
            <a:ext cx="83529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Input PV divided the each node to through the load balancing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/>
              <a:t>Data has been stored in the specified each node STS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26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Confirmation of PV information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1854018"/>
            <a:ext cx="2938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Details of PV is possible to check and change the part in detail.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0" y="980728"/>
            <a:ext cx="5660395" cy="5184576"/>
          </a:xfrm>
          <a:prstGeom prst="rect">
            <a:avLst/>
          </a:prstGeom>
        </p:spPr>
      </p:pic>
      <p:pic>
        <p:nvPicPr>
          <p:cNvPr id="9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3662"/>
            <a:ext cx="4176464" cy="1301818"/>
          </a:xfrm>
        </p:spPr>
      </p:pic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6908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Check state information of each node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375474" cy="2520000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28"/>
            <a:ext cx="3453081" cy="2520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5024"/>
            <a:ext cx="3385585" cy="252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45024"/>
            <a:ext cx="3453081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8305" y="1268760"/>
            <a:ext cx="183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Each appliance information can be found in the apache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533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Appliance Node Down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196752"/>
            <a:ext cx="8248650" cy="1000125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492896"/>
            <a:ext cx="8640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When a node down, we can see ‘Appliance Down’ message in the status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In this case the downed node control is not possible, but it is possible control the other nodes.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830173"/>
            <a:ext cx="8233404" cy="966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5157192"/>
            <a:ext cx="8640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When a node restart, we can see ‘Appliance assigned’ message in the status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It operated with saved </a:t>
            </a:r>
            <a:r>
              <a:rPr lang="en-US" altLang="ko-KR" dirty="0" err="1" smtClean="0"/>
              <a:t>archiver</a:t>
            </a:r>
            <a:r>
              <a:rPr lang="en-US" altLang="ko-KR" dirty="0" smtClean="0"/>
              <a:t> appliance node setting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842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Goal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54942" y="980728"/>
            <a:ext cx="4537538" cy="5145435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Lossless data store service </a:t>
            </a:r>
            <a:r>
              <a:rPr lang="en-US" altLang="ko-KR" dirty="0"/>
              <a:t>for RAON archiving </a:t>
            </a:r>
            <a:r>
              <a:rPr lang="en-US" altLang="ko-KR" dirty="0" smtClean="0"/>
              <a:t>system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24/7 days data </a:t>
            </a:r>
            <a:r>
              <a:rPr lang="en-US" altLang="ko-KR" dirty="0" smtClean="0"/>
              <a:t>service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nb-NO" altLang="ko-KR" dirty="0"/>
              <a:t>Fast response for </a:t>
            </a:r>
            <a:r>
              <a:rPr lang="nb-NO" altLang="ko-KR" dirty="0" err="1" smtClean="0"/>
              <a:t>large</a:t>
            </a:r>
            <a:r>
              <a:rPr lang="nb-NO" altLang="ko-KR" dirty="0" smtClean="0"/>
              <a:t> </a:t>
            </a:r>
            <a:r>
              <a:rPr lang="en-US" altLang="ko-KR" dirty="0" smtClean="0"/>
              <a:t>amount of </a:t>
            </a:r>
            <a:r>
              <a:rPr lang="nb-NO" altLang="ko-KR" dirty="0" smtClean="0"/>
              <a:t>da</a:t>
            </a:r>
            <a:r>
              <a:rPr lang="en-US" altLang="ko-KR" dirty="0" smtClean="0"/>
              <a:t>ta</a:t>
            </a:r>
            <a:endParaRPr lang="nb-NO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7" name="내용 개체 틀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1133"/>
            <a:ext cx="4103421" cy="3584051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501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Archiver Appliance </a:t>
            </a:r>
            <a:endParaRPr lang="en-US" altLang="ko-KR" sz="2800" dirty="0"/>
          </a:p>
          <a:p>
            <a:endParaRPr lang="en-US" altLang="ko-KR" sz="2800" dirty="0" smtClean="0"/>
          </a:p>
          <a:p>
            <a:endParaRPr lang="en-US" altLang="ko-KR" sz="2800" dirty="0" smtClean="0"/>
          </a:p>
          <a:p>
            <a:pPr lvl="1"/>
            <a:r>
              <a:rPr lang="en-US" altLang="ko-KR" sz="2000" smtClean="0"/>
              <a:t>Archiving </a:t>
            </a:r>
            <a:r>
              <a:rPr lang="en-US" altLang="ko-KR" sz="2000" dirty="0" smtClean="0"/>
              <a:t>System </a:t>
            </a:r>
            <a:r>
              <a:rPr lang="en-US" altLang="ko-KR" sz="2000" dirty="0"/>
              <a:t>C</a:t>
            </a:r>
            <a:r>
              <a:rPr lang="en-US" altLang="ko-KR" sz="2000" dirty="0" smtClean="0"/>
              <a:t>onfiguration </a:t>
            </a:r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Single Node Archiver Appliance Setup and Test</a:t>
            </a:r>
          </a:p>
          <a:p>
            <a:pPr lvl="1"/>
            <a:endParaRPr lang="en-US" altLang="ko-KR" sz="2000" dirty="0" smtClean="0"/>
          </a:p>
          <a:p>
            <a:pPr lvl="1"/>
            <a:r>
              <a:rPr lang="en-US" altLang="ko-KR" sz="2000" dirty="0" smtClean="0"/>
              <a:t>Multiple archiver appliance Setup and Test</a:t>
            </a:r>
          </a:p>
          <a:p>
            <a:pPr lvl="1"/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357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8000" dirty="0" smtClean="0"/>
              <a:t>Q&amp;A</a:t>
            </a:r>
            <a:r>
              <a:rPr lang="en-US" altLang="ko-KR" dirty="0" smtClean="0"/>
              <a:t> (</a:t>
            </a:r>
            <a:r>
              <a:rPr lang="en-US" altLang="ko-KR" sz="2800" dirty="0" smtClean="0"/>
              <a:t>namsh@ibs.re.kr)</a:t>
            </a:r>
            <a:endParaRPr lang="ko-KR" altLang="en-US" sz="2800" dirty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7200" dirty="0" smtClean="0"/>
              <a:t>Thank you</a:t>
            </a:r>
            <a:endParaRPr lang="ko-KR" altLang="en-US" sz="72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532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Archiving </a:t>
            </a:r>
            <a:r>
              <a:rPr lang="en-US" altLang="ko-KR" dirty="0" smtClean="0"/>
              <a:t>System Configuration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052736"/>
            <a:ext cx="893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/>
              <a:t>Using archiver appliance for signal archiving system</a:t>
            </a:r>
            <a:endParaRPr lang="ko-KR" altLang="en-US" b="1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pic>
        <p:nvPicPr>
          <p:cNvPr id="10" name="내용 개체 틀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2169"/>
            <a:ext cx="3528392" cy="3786267"/>
          </a:xfrm>
        </p:spPr>
      </p:pic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60920"/>
              </p:ext>
            </p:extLst>
          </p:nvPr>
        </p:nvGraphicFramePr>
        <p:xfrm>
          <a:off x="4067943" y="1844824"/>
          <a:ext cx="4824537" cy="3747798"/>
        </p:xfrm>
        <a:graphic>
          <a:graphicData uri="http://schemas.openxmlformats.org/drawingml/2006/table">
            <a:tbl>
              <a:tblPr/>
              <a:tblGrid>
                <a:gridCol w="982776"/>
                <a:gridCol w="1780675"/>
                <a:gridCol w="1030543"/>
                <a:gridCol w="1030543"/>
              </a:tblGrid>
              <a:tr h="3616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Storage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File System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59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STS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RAM Disk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err="1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tmpfs</a:t>
                      </a: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 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(RAM File System)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597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MTS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SAS Disk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ext4 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(Extended File System)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632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LTS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SAN (Storage Area Network)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Cluster File System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GPFS </a:t>
                      </a:r>
                    </a:p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(General Parallel File System)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771800" y="3356992"/>
            <a:ext cx="122413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73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Single Node Archiver Appliance Test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Test Environment (GPFS Node1)</a:t>
            </a:r>
          </a:p>
          <a:p>
            <a:pPr lvl="1"/>
            <a:r>
              <a:rPr lang="en-US" altLang="ko-KR" sz="1800" dirty="0" smtClean="0"/>
              <a:t>Intel(R) Xeon(R) CPU E5-2650 v2 2.6GHz(16-core)</a:t>
            </a:r>
          </a:p>
          <a:p>
            <a:pPr lvl="1"/>
            <a:r>
              <a:rPr lang="en-US" altLang="ko-KR" sz="1800" dirty="0" smtClean="0"/>
              <a:t>STS : </a:t>
            </a:r>
            <a:r>
              <a:rPr lang="en-US" altLang="ko-KR" sz="1800" dirty="0" err="1" smtClean="0"/>
              <a:t>tmpfs</a:t>
            </a:r>
            <a:r>
              <a:rPr lang="en-US" altLang="ko-KR" sz="1800" dirty="0" smtClean="0"/>
              <a:t> / MTS : SAS / LTS : GPFS</a:t>
            </a:r>
          </a:p>
          <a:p>
            <a:pPr marL="457200" lvl="1" indent="0">
              <a:buNone/>
            </a:pPr>
            <a:endParaRPr lang="en-US" altLang="ko-KR" sz="1800" dirty="0" smtClean="0"/>
          </a:p>
          <a:p>
            <a:pPr marL="400050"/>
            <a:r>
              <a:rPr lang="en-US" altLang="ko-KR" sz="2400" dirty="0" smtClean="0"/>
              <a:t>Test IOC</a:t>
            </a:r>
          </a:p>
          <a:p>
            <a:pPr marL="800100" lvl="1"/>
            <a:r>
              <a:rPr lang="en-US" altLang="ko-KR" sz="1800" dirty="0" smtClean="0"/>
              <a:t>Operating speed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: 10Hz</a:t>
            </a:r>
          </a:p>
          <a:p>
            <a:pPr marL="800100" lvl="1"/>
            <a:r>
              <a:rPr lang="en-US" altLang="ko-KR" sz="1800" dirty="0" smtClean="0"/>
              <a:t>PV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number : 5000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(double type)</a:t>
            </a:r>
          </a:p>
          <a:p>
            <a:pPr marL="800100" lvl="1"/>
            <a:r>
              <a:rPr lang="en-US" altLang="ko-KR" sz="1800" dirty="0" smtClean="0"/>
              <a:t>IOC</a:t>
            </a:r>
            <a:r>
              <a:rPr lang="ko-KR" altLang="en-US" sz="1800" dirty="0"/>
              <a:t> </a:t>
            </a:r>
            <a:r>
              <a:rPr lang="en-US" altLang="ko-KR" sz="1800" dirty="0" smtClean="0"/>
              <a:t>number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: 9</a:t>
            </a:r>
          </a:p>
          <a:p>
            <a:pPr marL="800100" lvl="1"/>
            <a:r>
              <a:rPr lang="en-US" altLang="ko-KR" sz="1800" dirty="0" smtClean="0"/>
              <a:t>Total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45000 PV</a:t>
            </a:r>
          </a:p>
          <a:p>
            <a:pPr marL="800100" lvl="1"/>
            <a:endParaRPr lang="en-US" altLang="ko-KR" sz="1800" dirty="0" smtClean="0"/>
          </a:p>
          <a:p>
            <a:r>
              <a:rPr lang="en-US" altLang="ko-KR" sz="2400" dirty="0" smtClean="0"/>
              <a:t>Archiving Mode Test</a:t>
            </a:r>
          </a:p>
          <a:p>
            <a:pPr lvl="1"/>
            <a:r>
              <a:rPr lang="en-US" altLang="ko-KR" sz="1800" dirty="0" smtClean="0"/>
              <a:t>Scan mode</a:t>
            </a:r>
          </a:p>
          <a:p>
            <a:pPr lvl="1"/>
            <a:r>
              <a:rPr lang="en-US" altLang="ko-KR" sz="1800" dirty="0" smtClean="0"/>
              <a:t>Monitor mode</a:t>
            </a:r>
          </a:p>
          <a:p>
            <a:pPr marL="457200"/>
            <a:endParaRPr lang="en-US" altLang="ko-KR" sz="24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817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Scan Mode Test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052736"/>
            <a:ext cx="757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Mode</a:t>
            </a:r>
            <a:r>
              <a:rPr lang="ko-KR" altLang="en-US" dirty="0" smtClean="0"/>
              <a:t> </a:t>
            </a:r>
            <a:r>
              <a:rPr lang="en-US" altLang="ko-KR" dirty="0" smtClean="0"/>
              <a:t>: Scan mode, sampling period : 0.1 sec,  ETL policy</a:t>
            </a:r>
            <a:r>
              <a:rPr lang="ko-KR" altLang="en-US" dirty="0" smtClean="0"/>
              <a:t> </a:t>
            </a:r>
            <a:r>
              <a:rPr lang="en-US" altLang="ko-KR" dirty="0" smtClean="0"/>
              <a:t>: default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4604935"/>
            <a:ext cx="8713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The </a:t>
            </a:r>
            <a:r>
              <a:rPr lang="en-US" altLang="ko-KR" dirty="0"/>
              <a:t>number of PV gradually </a:t>
            </a:r>
            <a:r>
              <a:rPr lang="en-US" altLang="ko-KR" dirty="0" smtClean="0"/>
              <a:t>increases</a:t>
            </a:r>
            <a:r>
              <a:rPr lang="en-US" altLang="ko-KR" dirty="0"/>
              <a:t>, </a:t>
            </a:r>
            <a:r>
              <a:rPr lang="en-US" altLang="ko-KR" dirty="0" smtClean="0"/>
              <a:t>the time </a:t>
            </a:r>
            <a:r>
              <a:rPr lang="en-US" altLang="ko-KR" dirty="0"/>
              <a:t>for </a:t>
            </a:r>
            <a:r>
              <a:rPr lang="en-US" altLang="ko-KR" dirty="0" smtClean="0"/>
              <a:t>counting PV </a:t>
            </a:r>
            <a:r>
              <a:rPr lang="en-US" altLang="ko-KR" dirty="0"/>
              <a:t>increases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Max connection time : 54 min</a:t>
            </a:r>
            <a:r>
              <a:rPr lang="ko-KR" altLang="en-US" dirty="0" smtClean="0"/>
              <a:t> </a:t>
            </a:r>
            <a:r>
              <a:rPr lang="en-US" altLang="ko-KR" dirty="0" smtClean="0"/>
              <a:t>24sec</a:t>
            </a:r>
            <a:r>
              <a:rPr lang="ko-KR" altLang="en-US" dirty="0" smtClean="0"/>
              <a:t> </a:t>
            </a:r>
            <a:r>
              <a:rPr lang="en-US" altLang="ko-KR" dirty="0" smtClean="0"/>
              <a:t>(36000PV -&gt; 37000PV)</a:t>
            </a:r>
          </a:p>
          <a:p>
            <a:endParaRPr lang="en-US" altLang="ko-KR" dirty="0" smtClean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1" y="1603620"/>
            <a:ext cx="8714277" cy="254546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8216487" y="3440807"/>
            <a:ext cx="720517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499992" y="3861048"/>
            <a:ext cx="648072" cy="132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</a:rPr>
              <a:t>Time</a:t>
            </a:r>
            <a:endParaRPr lang="ko-KR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3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Scan Mode Test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6" y="1196752"/>
            <a:ext cx="8553733" cy="3096344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302" y="4401978"/>
            <a:ext cx="52556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Max data rate (36000 PV)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3767794 byte/sec (3.5932 MB/sec)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303.18 GB/day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110660.82 GB/year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</a:t>
            </a:r>
            <a:r>
              <a:rPr lang="en-US" altLang="ko-KR" dirty="0" smtClean="0"/>
              <a:t>ata </a:t>
            </a:r>
            <a:r>
              <a:rPr lang="en-US" altLang="ko-KR" dirty="0"/>
              <a:t>do not increase constantly -&gt; </a:t>
            </a:r>
            <a:r>
              <a:rPr lang="en-US" altLang="ko-KR" dirty="0" smtClean="0"/>
              <a:t>data loss 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sp>
        <p:nvSpPr>
          <p:cNvPr id="7" name="오른쪽 화살표 6"/>
          <p:cNvSpPr/>
          <p:nvPr/>
        </p:nvSpPr>
        <p:spPr>
          <a:xfrm>
            <a:off x="7596336" y="2204864"/>
            <a:ext cx="288032" cy="122659"/>
          </a:xfrm>
          <a:prstGeom prst="right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21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Scan Mode Test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584215"/>
            <a:ext cx="46265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Max event rate : 190145.12 (36000 PV)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Event loss : 169854.88 (36000 PV)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29478"/>
            <a:ext cx="7872868" cy="3683709"/>
          </a:xfrm>
        </p:spPr>
      </p:pic>
      <p:sp>
        <p:nvSpPr>
          <p:cNvPr id="5" name="오른쪽 화살표 4"/>
          <p:cNvSpPr/>
          <p:nvPr/>
        </p:nvSpPr>
        <p:spPr>
          <a:xfrm>
            <a:off x="7346379" y="1916832"/>
            <a:ext cx="288032" cy="122659"/>
          </a:xfrm>
          <a:prstGeom prst="right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96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Scan Mode Test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591" y="1412776"/>
            <a:ext cx="697299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data loss showed up at </a:t>
            </a:r>
            <a:r>
              <a:rPr lang="en-US" altLang="ko-KR" dirty="0" smtClean="0"/>
              <a:t>regular intervals</a:t>
            </a:r>
          </a:p>
          <a:p>
            <a:r>
              <a:rPr lang="en-US" altLang="ko-KR" dirty="0" smtClean="0"/>
              <a:t>     (about every 10 seconds)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Why data loss occurs?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 smtClean="0"/>
              <a:t>Buffer problem?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 smtClean="0"/>
              <a:t>Appliance</a:t>
            </a:r>
            <a:r>
              <a:rPr lang="ko-KR" altLang="en-US" dirty="0" smtClean="0"/>
              <a:t> </a:t>
            </a:r>
            <a:r>
              <a:rPr lang="en-US" altLang="ko-KR" dirty="0" smtClean="0"/>
              <a:t>algorithm?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Test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/>
              <a:t>S</a:t>
            </a:r>
            <a:r>
              <a:rPr lang="en-US" altLang="ko-KR" dirty="0" smtClean="0"/>
              <a:t>ampling period : 0.1 sec, 1000 PV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 smtClean="0"/>
              <a:t>Sampling period : 0.2 sec, 2000 PV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dirty="0" smtClean="0"/>
              <a:t>Sampling period : 1 sec, 10000 PV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dirty="0" smtClean="0"/>
              <a:t>If buffer problem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ko-KR" dirty="0" smtClean="0"/>
              <a:t>Data loss showed up at regular intervals every test</a:t>
            </a:r>
            <a:endParaRPr lang="en-US" altLang="ko-K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If Appliance algorithm problem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 smtClean="0"/>
              <a:t> Data loss depends on the test</a:t>
            </a:r>
          </a:p>
        </p:txBody>
      </p:sp>
      <p:pic>
        <p:nvPicPr>
          <p:cNvPr id="8" name="내용 개체 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72126"/>
            <a:ext cx="4202552" cy="2560930"/>
          </a:xfrm>
        </p:spPr>
      </p:pic>
      <p:sp>
        <p:nvSpPr>
          <p:cNvPr id="9" name="TextBox 8"/>
          <p:cNvSpPr txBox="1"/>
          <p:nvPr/>
        </p:nvSpPr>
        <p:spPr>
          <a:xfrm>
            <a:off x="5938558" y="3923764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0.1 sec, 1000 PV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666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Scan Mode Test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13BE-DFCF-4ADA-86FF-92A60F2C69F6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3575"/>
            <a:ext cx="4320000" cy="290456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02916"/>
            <a:ext cx="5217391" cy="288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0158" y="4034614"/>
            <a:ext cx="105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0.2 sec</a:t>
            </a:r>
          </a:p>
          <a:p>
            <a:r>
              <a:rPr lang="en-US" altLang="ko-KR" dirty="0"/>
              <a:t>2</a:t>
            </a:r>
            <a:r>
              <a:rPr lang="en-US" altLang="ko-KR" dirty="0" smtClean="0"/>
              <a:t>000 PV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4731684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en-US" altLang="ko-KR" dirty="0" smtClean="0"/>
              <a:t> sec, 10000 PV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Control Group , September 2016, RISP / IBS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70158" y="5101016"/>
            <a:ext cx="8622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reason for the periodic data loss caused by this is not an internal algorithm matter of the archiver appliance. The reason of data loss was caused by a buffer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6113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Droid Serif"/>
        <a:ea typeface="Droid Serif"/>
        <a:cs typeface=""/>
      </a:majorFont>
      <a:minorFont>
        <a:latin typeface="Droid Serif"/>
        <a:ea typeface="Droid Serif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22698</TotalTime>
  <Words>1811</Words>
  <Application>Microsoft Macintosh PowerPoint</Application>
  <PresentationFormat>On-screen Show (4:3)</PresentationFormat>
  <Paragraphs>261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테마</vt:lpstr>
      <vt:lpstr>Signal Archiving System Setup and Test </vt:lpstr>
      <vt:lpstr>Contents</vt:lpstr>
      <vt:lpstr>Archiving System Configuration</vt:lpstr>
      <vt:lpstr>Single Node Archiver Appliance Test</vt:lpstr>
      <vt:lpstr>Scan Mode Test</vt:lpstr>
      <vt:lpstr>Scan Mode Test</vt:lpstr>
      <vt:lpstr>Scan Mode Test</vt:lpstr>
      <vt:lpstr>Scan Mode Test</vt:lpstr>
      <vt:lpstr>Scan Mode Test</vt:lpstr>
      <vt:lpstr>Monitor Mode Test</vt:lpstr>
      <vt:lpstr>Monitor Mode Test</vt:lpstr>
      <vt:lpstr>Monitor Mode Test</vt:lpstr>
      <vt:lpstr>Single Node Test Conclusion</vt:lpstr>
      <vt:lpstr>Multiple Archiver Appliance Configuration</vt:lpstr>
      <vt:lpstr>Check the PV Load Balancing</vt:lpstr>
      <vt:lpstr>Confirmation of PV information</vt:lpstr>
      <vt:lpstr>Check state information of each node</vt:lpstr>
      <vt:lpstr>Appliance Node Down</vt:lpstr>
      <vt:lpstr>Goal</vt:lpstr>
      <vt:lpstr>Q&amp;A (namsh@ibs.re.kr)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Accelerator Engineering Team Mini-Workshop Presentation</dc:title>
  <dc:creator>Admin</dc:creator>
  <cp:lastModifiedBy>D.K</cp:lastModifiedBy>
  <cp:revision>674</cp:revision>
  <cp:lastPrinted>2015-07-03T06:19:41Z</cp:lastPrinted>
  <dcterms:created xsi:type="dcterms:W3CDTF">2015-06-09T06:39:45Z</dcterms:created>
  <dcterms:modified xsi:type="dcterms:W3CDTF">2016-09-22T18:02:09Z</dcterms:modified>
</cp:coreProperties>
</file>