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Shape 4"/>
          <p:cNvSpPr txBox="1"/>
          <p:nvPr>
            <p:ph idx="10" type="dt"/>
          </p:nvPr>
        </p:nvSpPr>
        <p:spPr>
          <a:xfrm>
            <a:off x="3886200" y="0"/>
            <a:ext cx="2971799" cy="457200"/>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3pPr>
            <a:lvl4pPr indent="0" lvl="3" marL="137160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4pPr>
            <a:lvl5pPr indent="0" lvl="4" marL="182880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6800"/>
            <a:ext cx="29717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Shape 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 name="Shape 47"/>
        <p:cNvGrpSpPr/>
        <p:nvPr/>
      </p:nvGrpSpPr>
      <p:grpSpPr>
        <a:xfrm>
          <a:off x="0" y="0"/>
          <a:ext cx="0" cy="0"/>
          <a:chOff x="0" y="0"/>
          <a:chExt cx="0" cy="0"/>
        </a:xfrm>
      </p:grpSpPr>
      <p:sp>
        <p:nvSpPr>
          <p:cNvPr id="48" name="Shape 4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p>
        </p:txBody>
      </p:sp>
      <p:sp>
        <p:nvSpPr>
          <p:cNvPr id="49" name="Shape 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0" name="Shape 5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69850" lvl="0" marL="2197100" rtl="0">
              <a:lnSpc>
                <a:spcPct val="150000"/>
              </a:lnSpc>
              <a:spcBef>
                <a:spcPts val="0"/>
              </a:spcBef>
              <a:buClr>
                <a:schemeClr val="dk1"/>
              </a:buClr>
              <a:buSzPct val="91666"/>
              <a:buFont typeface="Arial"/>
              <a:buNone/>
            </a:pPr>
            <a:r>
              <a:rPr lang="en-US">
                <a:solidFill>
                  <a:srgbClr val="444444"/>
                </a:solidFill>
                <a:highlight>
                  <a:srgbClr val="FEFEFE"/>
                </a:highlight>
                <a:latin typeface="Arial"/>
                <a:ea typeface="Arial"/>
                <a:cs typeface="Arial"/>
                <a:sym typeface="Arial"/>
              </a:rPr>
              <a:t>Diamond has had an operational fast orbit feedback system since 2007 which has proved to be reliable through routine use since that time. The implementation of the feedback controllers uses distributed VxWorks IOCs for calculating the required correction values in each corrector magnet. These IOCs are more easily modified than systems using FPGAs, allowing us to introduce additional features into our soft real time control system and control these features using EPICS. We have used this functionality to produce dynamic closed bumps into our electron beam orbit, measure the BPM to corrector response matrix and characterise the response of our corrector magnets. In the future an additional feature we would like to implement is feed-forward suppression of electron beam noise introduced by I10's fast switching chicane.</a:t>
            </a:r>
          </a:p>
          <a:p>
            <a:pPr indent="-69850" lvl="0" marL="2197100" rtl="0">
              <a:lnSpc>
                <a:spcPct val="115000"/>
              </a:lnSpc>
              <a:spcBef>
                <a:spcPts val="0"/>
              </a:spcBef>
              <a:buClr>
                <a:schemeClr val="dk1"/>
              </a:buClr>
              <a:buSzPct val="91666"/>
              <a:buFont typeface="Arial"/>
              <a:buNone/>
            </a:pPr>
            <a:r>
              <a:t/>
            </a:r>
            <a:endParaRPr>
              <a:solidFill>
                <a:srgbClr val="444444"/>
              </a:solidFill>
              <a:highlight>
                <a:srgbClr val="FEFEFE"/>
              </a:highlight>
              <a:latin typeface="Arial"/>
              <a:ea typeface="Arial"/>
              <a:cs typeface="Arial"/>
              <a:sym typeface="Arial"/>
            </a:endParaRPr>
          </a:p>
          <a:p>
            <a:pPr indent="0" lvl="0" marL="0" marR="0" rtl="0" algn="l">
              <a:spcBef>
                <a:spcPts val="0"/>
              </a:spcBef>
              <a:spcAft>
                <a:spcPts val="0"/>
              </a:spcAft>
              <a:buSzPct val="250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
        <p:nvSpPr>
          <p:cNvPr id="134" name="Shape 134"/>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
        <p:nvSpPr>
          <p:cNvPr id="146" name="Shape 146"/>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
        <p:nvSpPr>
          <p:cNvPr id="153" name="Shape 153"/>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60" name="Shape 160"/>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
        <p:nvSpPr>
          <p:cNvPr id="181" name="Shape 181"/>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
        <p:nvSpPr>
          <p:cNvPr id="188" name="Shape 188"/>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97" name="Shape 197"/>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
        <p:nvSpPr>
          <p:cNvPr id="219" name="Shape 219"/>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31" name="Shape 231"/>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
        <p:nvSpPr>
          <p:cNvPr id="238" name="Shape 238"/>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914400" y="4343400"/>
            <a:ext cx="5029200" cy="4114800"/>
          </a:xfrm>
          <a:prstGeom prst="rect">
            <a:avLst/>
          </a:prstGeom>
        </p:spPr>
        <p:txBody>
          <a:bodyPr anchorCtr="0" anchor="t" bIns="91425" lIns="91425" rIns="91425" tIns="91425">
            <a:noAutofit/>
          </a:bodyPr>
          <a:lstStyle/>
          <a:p>
            <a:pPr indent="-69850" lvl="0" marL="2197100">
              <a:lnSpc>
                <a:spcPct val="150000"/>
              </a:lnSpc>
              <a:spcBef>
                <a:spcPts val="0"/>
              </a:spcBef>
              <a:buClr>
                <a:schemeClr val="dk1"/>
              </a:buClr>
              <a:buSzPct val="91666"/>
              <a:buFont typeface="Arial"/>
              <a:buNone/>
            </a:pPr>
            <a:r>
              <a:rPr lang="en-US">
                <a:solidFill>
                  <a:srgbClr val="444444"/>
                </a:solidFill>
                <a:highlight>
                  <a:srgbClr val="FEFEFE"/>
                </a:highlight>
                <a:latin typeface="Arial"/>
                <a:ea typeface="Arial"/>
                <a:cs typeface="Arial"/>
                <a:sym typeface="Arial"/>
              </a:rPr>
              <a:t>Diamond has had an operational fast orbit feedback system since 2007 which has proved to be reliable through routine use since that time. The implementation of the feedback controllers uses distributed VxWorks IOCs for calculating the required correction values in each corrector magnet. These IOCs are more easily modified than systems using FPGAs, allowing us to introduce additional features into our soft real time control system and control these features using EPICS. We have used this functionality to produce dynamic closed bumps into our electron beam orbit, measure the BPM to corrector response matrix and characterise the response of our corrector magnets. In the future an additional feature we would like to implement is feed-forward suppression of electron beam noise introduced by I10's fast switching chicane.</a:t>
            </a:r>
          </a:p>
          <a:p>
            <a:pPr lvl="0">
              <a:spcBef>
                <a:spcPts val="0"/>
              </a:spcBef>
              <a:buNone/>
            </a:pPr>
            <a:r>
              <a:t/>
            </a:r>
            <a:endParaRPr/>
          </a:p>
        </p:txBody>
      </p:sp>
      <p:sp>
        <p:nvSpPr>
          <p:cNvPr id="57" name="Shape 57"/>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
        <p:nvSpPr>
          <p:cNvPr id="257" name="Shape 257"/>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
        <p:nvSpPr>
          <p:cNvPr id="265" name="Shape 265"/>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74" name="Shape 274"/>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
        <p:nvSpPr>
          <p:cNvPr id="281" name="Shape 281"/>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
        <p:nvSpPr>
          <p:cNvPr id="295" name="Shape 295"/>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302" name="Shape 302"/>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310" name="Shape 310"/>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
        <p:nvSpPr>
          <p:cNvPr id="317" name="Shape 317"/>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23" name="Shape 323"/>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
        <p:nvSpPr>
          <p:cNvPr id="324" name="Shape 324"/>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30" name="Shape 330"/>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
        <p:nvSpPr>
          <p:cNvPr id="331" name="Shape 331"/>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rPr lang="en-US"/>
              <a:t>Typical arc of our 24 cell machine. Each cell has 7 BPMs and Correctors. (yes we have broken the symmetry with 9/9 for two ‘mini-beta’ cells).</a:t>
            </a:r>
          </a:p>
        </p:txBody>
      </p:sp>
      <p:sp>
        <p:nvSpPr>
          <p:cNvPr id="64" name="Shape 64"/>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rPr lang="en-US"/>
              <a:t>Arrangement of equipment for each cell. BPMs connect to Libera, which connect to FOFB IOC, which connect to PS.</a:t>
            </a:r>
          </a:p>
        </p:txBody>
      </p:sp>
      <p:sp>
        <p:nvSpPr>
          <p:cNvPr id="72" name="Shape 72"/>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rPr lang="en-US"/>
              <a:t>Location of networking cables</a:t>
            </a:r>
          </a:p>
        </p:txBody>
      </p:sp>
      <p:sp>
        <p:nvSpPr>
          <p:cNvPr id="83" name="Shape 83"/>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rPr lang="en-US"/>
              <a:t>Connections between BPMs are arranged in a star network between each cell. The FOFB communications controller and BPM communications controller transfer packets on a synchronised tick.</a:t>
            </a:r>
          </a:p>
        </p:txBody>
      </p:sp>
      <p:sp>
        <p:nvSpPr>
          <p:cNvPr id="95" name="Shape 95"/>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rPr lang="en-US"/>
              <a:t>Location of FOFB IOC. Each IOC is responsible for setting the demand of all the correctors in its cell.</a:t>
            </a:r>
          </a:p>
        </p:txBody>
      </p:sp>
      <p:sp>
        <p:nvSpPr>
          <p:cNvPr id="103" name="Shape 103"/>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rPr lang="en-US"/>
              <a:t>Left: FOFB IOC running VxWorks. Right: PMC card, responsible for communications controller, transfers data via DMA. The IOC is responsible for calculating the correction, giving us easy prototyping compared to all FPGA solutions.</a:t>
            </a:r>
          </a:p>
        </p:txBody>
      </p:sp>
      <p:sp>
        <p:nvSpPr>
          <p:cNvPr id="115" name="Shape 115"/>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rPr lang="en-US"/>
              <a:t>Archiver records data</a:t>
            </a:r>
          </a:p>
        </p:txBody>
      </p:sp>
      <p:sp>
        <p:nvSpPr>
          <p:cNvPr id="127" name="Shape 127"/>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1" name="Shape 41"/>
        <p:cNvGrpSpPr/>
        <p:nvPr/>
      </p:nvGrpSpPr>
      <p:grpSpPr>
        <a:xfrm>
          <a:off x="0" y="0"/>
          <a:ext cx="0" cy="0"/>
          <a:chOff x="0" y="0"/>
          <a:chExt cx="0" cy="0"/>
        </a:xfrm>
      </p:grpSpPr>
      <p:sp>
        <p:nvSpPr>
          <p:cNvPr id="42" name="Shape 42"/>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2pPr>
            <a:lvl3pPr indent="0" lvl="2"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3pPr>
            <a:lvl4pPr indent="0" lvl="3"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4pPr>
            <a:lvl5pPr indent="0" lvl="4"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5pPr>
            <a:lvl6pPr indent="0" lvl="5" marL="457200" marR="0" rtl="0" algn="l">
              <a:spcBef>
                <a:spcPts val="0"/>
              </a:spcBef>
              <a:spcAft>
                <a:spcPts val="0"/>
              </a:spcAft>
              <a:buNone/>
              <a:defRPr b="1" baseline="30000" i="0" sz="2400" u="none" cap="none" strike="noStrike">
                <a:solidFill>
                  <a:srgbClr val="000000"/>
                </a:solidFill>
                <a:latin typeface="Arial"/>
                <a:ea typeface="Arial"/>
                <a:cs typeface="Arial"/>
                <a:sym typeface="Arial"/>
              </a:defRPr>
            </a:lvl6pPr>
            <a:lvl7pPr indent="0" lvl="6" marL="914400" marR="0" rtl="0" algn="l">
              <a:spcBef>
                <a:spcPts val="0"/>
              </a:spcBef>
              <a:spcAft>
                <a:spcPts val="0"/>
              </a:spcAft>
              <a:buNone/>
              <a:defRPr b="1" baseline="30000" i="0" sz="2400" u="none" cap="none" strike="noStrike">
                <a:solidFill>
                  <a:srgbClr val="000000"/>
                </a:solidFill>
                <a:latin typeface="Arial"/>
                <a:ea typeface="Arial"/>
                <a:cs typeface="Arial"/>
                <a:sym typeface="Arial"/>
              </a:defRPr>
            </a:lvl7pPr>
            <a:lvl8pPr indent="0" lvl="7" marL="1371600" marR="0" rtl="0" algn="l">
              <a:spcBef>
                <a:spcPts val="0"/>
              </a:spcBef>
              <a:spcAft>
                <a:spcPts val="0"/>
              </a:spcAft>
              <a:buNone/>
              <a:defRPr b="1" baseline="30000" i="0" sz="2400" u="none" cap="none" strike="noStrike">
                <a:solidFill>
                  <a:srgbClr val="000000"/>
                </a:solidFill>
                <a:latin typeface="Arial"/>
                <a:ea typeface="Arial"/>
                <a:cs typeface="Arial"/>
                <a:sym typeface="Arial"/>
              </a:defRPr>
            </a:lvl8pPr>
            <a:lvl9pPr indent="0" lvl="8" marL="1828800" marR="0" rtl="0" algn="l">
              <a:spcBef>
                <a:spcPts val="0"/>
              </a:spcBef>
              <a:spcAft>
                <a:spcPts val="0"/>
              </a:spcAft>
              <a:buNone/>
              <a:defRPr b="1" baseline="30000" i="0" sz="2400" u="none" cap="none" strike="noStrike">
                <a:solidFill>
                  <a:srgbClr val="000000"/>
                </a:solidFill>
                <a:latin typeface="Arial"/>
                <a:ea typeface="Arial"/>
                <a:cs typeface="Arial"/>
                <a:sym typeface="Arial"/>
              </a:defRPr>
            </a:lvl9pPr>
          </a:lstStyle>
          <a:p/>
        </p:txBody>
      </p:sp>
      <p:sp>
        <p:nvSpPr>
          <p:cNvPr id="43" name="Shape 43"/>
          <p:cNvSpPr txBox="1"/>
          <p:nvPr>
            <p:ph idx="1" type="body"/>
          </p:nvPr>
        </p:nvSpPr>
        <p:spPr>
          <a:xfrm rot="5400000">
            <a:off x="2308950" y="-251550"/>
            <a:ext cx="4526100" cy="82296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44" name="Shape 44"/>
        <p:cNvGrpSpPr/>
        <p:nvPr/>
      </p:nvGrpSpPr>
      <p:grpSpPr>
        <a:xfrm>
          <a:off x="0" y="0"/>
          <a:ext cx="0" cy="0"/>
          <a:chOff x="0" y="0"/>
          <a:chExt cx="0" cy="0"/>
        </a:xfrm>
      </p:grpSpPr>
      <p:sp>
        <p:nvSpPr>
          <p:cNvPr id="45" name="Shape 45"/>
          <p:cNvSpPr txBox="1"/>
          <p:nvPr>
            <p:ph type="title"/>
          </p:nvPr>
        </p:nvSpPr>
        <p:spPr>
          <a:xfrm rot="5400000">
            <a:off x="4732350" y="2171687"/>
            <a:ext cx="5851500" cy="20574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2pPr>
            <a:lvl3pPr indent="0" lvl="2"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3pPr>
            <a:lvl4pPr indent="0" lvl="3"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4pPr>
            <a:lvl5pPr indent="0" lvl="4"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5pPr>
            <a:lvl6pPr indent="0" lvl="5" marL="457200" marR="0" rtl="0" algn="l">
              <a:spcBef>
                <a:spcPts val="0"/>
              </a:spcBef>
              <a:spcAft>
                <a:spcPts val="0"/>
              </a:spcAft>
              <a:buNone/>
              <a:defRPr b="1" baseline="30000" i="0" sz="2400" u="none" cap="none" strike="noStrike">
                <a:solidFill>
                  <a:srgbClr val="000000"/>
                </a:solidFill>
                <a:latin typeface="Arial"/>
                <a:ea typeface="Arial"/>
                <a:cs typeface="Arial"/>
                <a:sym typeface="Arial"/>
              </a:defRPr>
            </a:lvl6pPr>
            <a:lvl7pPr indent="0" lvl="6" marL="914400" marR="0" rtl="0" algn="l">
              <a:spcBef>
                <a:spcPts val="0"/>
              </a:spcBef>
              <a:spcAft>
                <a:spcPts val="0"/>
              </a:spcAft>
              <a:buNone/>
              <a:defRPr b="1" baseline="30000" i="0" sz="2400" u="none" cap="none" strike="noStrike">
                <a:solidFill>
                  <a:srgbClr val="000000"/>
                </a:solidFill>
                <a:latin typeface="Arial"/>
                <a:ea typeface="Arial"/>
                <a:cs typeface="Arial"/>
                <a:sym typeface="Arial"/>
              </a:defRPr>
            </a:lvl7pPr>
            <a:lvl8pPr indent="0" lvl="7" marL="1371600" marR="0" rtl="0" algn="l">
              <a:spcBef>
                <a:spcPts val="0"/>
              </a:spcBef>
              <a:spcAft>
                <a:spcPts val="0"/>
              </a:spcAft>
              <a:buNone/>
              <a:defRPr b="1" baseline="30000" i="0" sz="2400" u="none" cap="none" strike="noStrike">
                <a:solidFill>
                  <a:srgbClr val="000000"/>
                </a:solidFill>
                <a:latin typeface="Arial"/>
                <a:ea typeface="Arial"/>
                <a:cs typeface="Arial"/>
                <a:sym typeface="Arial"/>
              </a:defRPr>
            </a:lvl8pPr>
            <a:lvl9pPr indent="0" lvl="8" marL="1828800" marR="0" rtl="0" algn="l">
              <a:spcBef>
                <a:spcPts val="0"/>
              </a:spcBef>
              <a:spcAft>
                <a:spcPts val="0"/>
              </a:spcAft>
              <a:buNone/>
              <a:defRPr b="1" baseline="30000" i="0" sz="2400" u="none" cap="none" strike="noStrike">
                <a:solidFill>
                  <a:srgbClr val="000000"/>
                </a:solidFill>
                <a:latin typeface="Arial"/>
                <a:ea typeface="Arial"/>
                <a:cs typeface="Arial"/>
                <a:sym typeface="Arial"/>
              </a:defRPr>
            </a:lvl9pPr>
          </a:lstStyle>
          <a:p/>
        </p:txBody>
      </p:sp>
      <p:sp>
        <p:nvSpPr>
          <p:cNvPr id="46" name="Shape 46"/>
          <p:cNvSpPr txBox="1"/>
          <p:nvPr>
            <p:ph idx="1" type="body"/>
          </p:nvPr>
        </p:nvSpPr>
        <p:spPr>
          <a:xfrm rot="5400000">
            <a:off x="541350" y="190487"/>
            <a:ext cx="5851500" cy="6019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2" name="Shape 12"/>
        <p:cNvGrpSpPr/>
        <p:nvPr/>
      </p:nvGrpSpPr>
      <p:grpSpPr>
        <a:xfrm>
          <a:off x="0" y="0"/>
          <a:ext cx="0" cy="0"/>
          <a:chOff x="0" y="0"/>
          <a:chExt cx="0" cy="0"/>
        </a:xfrm>
      </p:grpSpPr>
      <p:sp>
        <p:nvSpPr>
          <p:cNvPr id="13" name="Shape 13"/>
          <p:cNvSpPr txBox="1"/>
          <p:nvPr>
            <p:ph type="ctrTitle"/>
          </p:nvPr>
        </p:nvSpPr>
        <p:spPr>
          <a:xfrm>
            <a:off x="685800" y="2130425"/>
            <a:ext cx="7772400" cy="1470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2pPr>
            <a:lvl3pPr indent="0" lvl="2"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3pPr>
            <a:lvl4pPr indent="0" lvl="3"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4pPr>
            <a:lvl5pPr indent="0" lvl="4"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5pPr>
            <a:lvl6pPr indent="0" lvl="5" marL="457200" marR="0" rtl="0" algn="l">
              <a:spcBef>
                <a:spcPts val="0"/>
              </a:spcBef>
              <a:spcAft>
                <a:spcPts val="0"/>
              </a:spcAft>
              <a:buNone/>
              <a:defRPr b="1" baseline="30000" i="0" sz="2400" u="none" cap="none" strike="noStrike">
                <a:solidFill>
                  <a:srgbClr val="000000"/>
                </a:solidFill>
                <a:latin typeface="Arial"/>
                <a:ea typeface="Arial"/>
                <a:cs typeface="Arial"/>
                <a:sym typeface="Arial"/>
              </a:defRPr>
            </a:lvl6pPr>
            <a:lvl7pPr indent="0" lvl="6" marL="914400" marR="0" rtl="0" algn="l">
              <a:spcBef>
                <a:spcPts val="0"/>
              </a:spcBef>
              <a:spcAft>
                <a:spcPts val="0"/>
              </a:spcAft>
              <a:buNone/>
              <a:defRPr b="1" baseline="30000" i="0" sz="2400" u="none" cap="none" strike="noStrike">
                <a:solidFill>
                  <a:srgbClr val="000000"/>
                </a:solidFill>
                <a:latin typeface="Arial"/>
                <a:ea typeface="Arial"/>
                <a:cs typeface="Arial"/>
                <a:sym typeface="Arial"/>
              </a:defRPr>
            </a:lvl7pPr>
            <a:lvl8pPr indent="0" lvl="7" marL="1371600" marR="0" rtl="0" algn="l">
              <a:spcBef>
                <a:spcPts val="0"/>
              </a:spcBef>
              <a:spcAft>
                <a:spcPts val="0"/>
              </a:spcAft>
              <a:buNone/>
              <a:defRPr b="1" baseline="30000" i="0" sz="2400" u="none" cap="none" strike="noStrike">
                <a:solidFill>
                  <a:srgbClr val="000000"/>
                </a:solidFill>
                <a:latin typeface="Arial"/>
                <a:ea typeface="Arial"/>
                <a:cs typeface="Arial"/>
                <a:sym typeface="Arial"/>
              </a:defRPr>
            </a:lvl8pPr>
            <a:lvl9pPr indent="0" lvl="8" marL="1828800" marR="0" rtl="0" algn="l">
              <a:spcBef>
                <a:spcPts val="0"/>
              </a:spcBef>
              <a:spcAft>
                <a:spcPts val="0"/>
              </a:spcAft>
              <a:buNone/>
              <a:defRPr b="1" baseline="30000" i="0" sz="2400" u="none" cap="none" strike="noStrike">
                <a:solidFill>
                  <a:srgbClr val="000000"/>
                </a:solidFill>
                <a:latin typeface="Arial"/>
                <a:ea typeface="Arial"/>
                <a:cs typeface="Arial"/>
                <a:sym typeface="Arial"/>
              </a:defRPr>
            </a:lvl9pPr>
          </a:lstStyle>
          <a:p/>
        </p:txBody>
      </p:sp>
      <p:sp>
        <p:nvSpPr>
          <p:cNvPr id="14" name="Shape 14"/>
          <p:cNvSpPr txBox="1"/>
          <p:nvPr>
            <p:ph idx="1" type="subTitle"/>
          </p:nvPr>
        </p:nvSpPr>
        <p:spPr>
          <a:xfrm>
            <a:off x="1371600" y="3886200"/>
            <a:ext cx="6400800"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Times New Roman"/>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ctr">
              <a:spcBef>
                <a:spcPts val="560"/>
              </a:spcBef>
              <a:spcAft>
                <a:spcPts val="0"/>
              </a:spcAft>
              <a:buClr>
                <a:schemeClr val="dk1"/>
              </a:buClr>
              <a:buFont typeface="Times New Roman"/>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ctr">
              <a:spcBef>
                <a:spcPts val="480"/>
              </a:spcBef>
              <a:spcAft>
                <a:spcPts val="0"/>
              </a:spcAft>
              <a:buClr>
                <a:schemeClr val="dk1"/>
              </a:buClr>
              <a:buFont typeface="Times New Roman"/>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baseline="30000" i="0" sz="36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2pPr>
            <a:lvl3pPr indent="0" lvl="2"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3pPr>
            <a:lvl4pPr indent="0" lvl="3"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4pPr>
            <a:lvl5pPr indent="0" lvl="4"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5pPr>
            <a:lvl6pPr indent="0" lvl="5" marL="457200" marR="0" rtl="0" algn="l">
              <a:spcBef>
                <a:spcPts val="0"/>
              </a:spcBef>
              <a:spcAft>
                <a:spcPts val="0"/>
              </a:spcAft>
              <a:buNone/>
              <a:defRPr b="1" baseline="30000" i="0" sz="2400" u="none" cap="none" strike="noStrike">
                <a:solidFill>
                  <a:srgbClr val="000000"/>
                </a:solidFill>
                <a:latin typeface="Arial"/>
                <a:ea typeface="Arial"/>
                <a:cs typeface="Arial"/>
                <a:sym typeface="Arial"/>
              </a:defRPr>
            </a:lvl6pPr>
            <a:lvl7pPr indent="0" lvl="6" marL="914400" marR="0" rtl="0" algn="l">
              <a:spcBef>
                <a:spcPts val="0"/>
              </a:spcBef>
              <a:spcAft>
                <a:spcPts val="0"/>
              </a:spcAft>
              <a:buNone/>
              <a:defRPr b="1" baseline="30000" i="0" sz="2400" u="none" cap="none" strike="noStrike">
                <a:solidFill>
                  <a:srgbClr val="000000"/>
                </a:solidFill>
                <a:latin typeface="Arial"/>
                <a:ea typeface="Arial"/>
                <a:cs typeface="Arial"/>
                <a:sym typeface="Arial"/>
              </a:defRPr>
            </a:lvl7pPr>
            <a:lvl8pPr indent="0" lvl="7" marL="1371600" marR="0" rtl="0" algn="l">
              <a:spcBef>
                <a:spcPts val="0"/>
              </a:spcBef>
              <a:spcAft>
                <a:spcPts val="0"/>
              </a:spcAft>
              <a:buNone/>
              <a:defRPr b="1" baseline="30000" i="0" sz="2400" u="none" cap="none" strike="noStrike">
                <a:solidFill>
                  <a:srgbClr val="000000"/>
                </a:solidFill>
                <a:latin typeface="Arial"/>
                <a:ea typeface="Arial"/>
                <a:cs typeface="Arial"/>
                <a:sym typeface="Arial"/>
              </a:defRPr>
            </a:lvl8pPr>
            <a:lvl9pPr indent="0" lvl="8" marL="1828800" marR="0" rtl="0" algn="l">
              <a:spcBef>
                <a:spcPts val="0"/>
              </a:spcBef>
              <a:spcAft>
                <a:spcPts val="0"/>
              </a:spcAft>
              <a:buNone/>
              <a:defRPr b="1" baseline="30000" i="0" sz="2400" u="none" cap="none" strike="noStrike">
                <a:solidFill>
                  <a:srgbClr val="000000"/>
                </a:solidFill>
                <a:latin typeface="Arial"/>
                <a:ea typeface="Arial"/>
                <a:cs typeface="Arial"/>
                <a:sym typeface="Arial"/>
              </a:defRPr>
            </a:lvl9pPr>
          </a:lstStyle>
          <a:p/>
        </p:txBody>
      </p:sp>
      <p:sp>
        <p:nvSpPr>
          <p:cNvPr id="17" name="Shape 17"/>
          <p:cNvSpPr txBox="1"/>
          <p:nvPr>
            <p:ph idx="1" type="body"/>
          </p:nvPr>
        </p:nvSpPr>
        <p:spPr>
          <a:xfrm>
            <a:off x="457200" y="1600200"/>
            <a:ext cx="8229600" cy="4488900"/>
          </a:xfrm>
          <a:prstGeom prst="rect">
            <a:avLst/>
          </a:prstGeom>
          <a:solidFill>
            <a:srgbClr val="FFFFFF">
              <a:alpha val="78150"/>
            </a:srgbClr>
          </a:solidFill>
          <a:ln>
            <a:noFill/>
          </a:ln>
        </p:spPr>
        <p:txBody>
          <a:bodyPr anchorCtr="0" anchor="t" bIns="91425" lIns="91425" rIns="91425" tIns="91425"/>
          <a:lstStyle>
            <a:lvl1pPr indent="-139700" lvl="0" marL="342900" marR="0" rtl="0" algn="l">
              <a:spcBef>
                <a:spcPts val="640"/>
              </a:spcBef>
              <a:spcAft>
                <a:spcPts val="1000"/>
              </a:spcAft>
              <a:buClr>
                <a:schemeClr val="dk1"/>
              </a:buClr>
              <a:buSzPct val="160000"/>
              <a:buFont typeface="Times New Roman"/>
              <a:buChar char="•"/>
              <a:defRPr b="0" i="0" sz="2000" u="none" cap="none" strike="noStrike">
                <a:solidFill>
                  <a:schemeClr val="dk1"/>
                </a:solidFill>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8" name="Shape 18"/>
        <p:cNvGrpSpPr/>
        <p:nvPr/>
      </p:nvGrpSpPr>
      <p:grpSpPr>
        <a:xfrm>
          <a:off x="0" y="0"/>
          <a:ext cx="0" cy="0"/>
          <a:chOff x="0" y="0"/>
          <a:chExt cx="0" cy="0"/>
        </a:xfrm>
      </p:grpSpPr>
      <p:sp>
        <p:nvSpPr>
          <p:cNvPr id="19" name="Shape 19"/>
          <p:cNvSpPr txBox="1"/>
          <p:nvPr>
            <p:ph type="title"/>
          </p:nvPr>
        </p:nvSpPr>
        <p:spPr>
          <a:xfrm>
            <a:off x="722312" y="4406900"/>
            <a:ext cx="7772400" cy="1362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baseline="30000" i="0" sz="40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2pPr>
            <a:lvl3pPr indent="0" lvl="2"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3pPr>
            <a:lvl4pPr indent="0" lvl="3"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4pPr>
            <a:lvl5pPr indent="0" lvl="4"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5pPr>
            <a:lvl6pPr indent="0" lvl="5" marL="457200" marR="0" rtl="0" algn="l">
              <a:spcBef>
                <a:spcPts val="0"/>
              </a:spcBef>
              <a:spcAft>
                <a:spcPts val="0"/>
              </a:spcAft>
              <a:buNone/>
              <a:defRPr b="1" baseline="30000" i="0" sz="2400" u="none" cap="none" strike="noStrike">
                <a:solidFill>
                  <a:srgbClr val="000000"/>
                </a:solidFill>
                <a:latin typeface="Arial"/>
                <a:ea typeface="Arial"/>
                <a:cs typeface="Arial"/>
                <a:sym typeface="Arial"/>
              </a:defRPr>
            </a:lvl6pPr>
            <a:lvl7pPr indent="0" lvl="6" marL="914400" marR="0" rtl="0" algn="l">
              <a:spcBef>
                <a:spcPts val="0"/>
              </a:spcBef>
              <a:spcAft>
                <a:spcPts val="0"/>
              </a:spcAft>
              <a:buNone/>
              <a:defRPr b="1" baseline="30000" i="0" sz="2400" u="none" cap="none" strike="noStrike">
                <a:solidFill>
                  <a:srgbClr val="000000"/>
                </a:solidFill>
                <a:latin typeface="Arial"/>
                <a:ea typeface="Arial"/>
                <a:cs typeface="Arial"/>
                <a:sym typeface="Arial"/>
              </a:defRPr>
            </a:lvl7pPr>
            <a:lvl8pPr indent="0" lvl="7" marL="1371600" marR="0" rtl="0" algn="l">
              <a:spcBef>
                <a:spcPts val="0"/>
              </a:spcBef>
              <a:spcAft>
                <a:spcPts val="0"/>
              </a:spcAft>
              <a:buNone/>
              <a:defRPr b="1" baseline="30000" i="0" sz="2400" u="none" cap="none" strike="noStrike">
                <a:solidFill>
                  <a:srgbClr val="000000"/>
                </a:solidFill>
                <a:latin typeface="Arial"/>
                <a:ea typeface="Arial"/>
                <a:cs typeface="Arial"/>
                <a:sym typeface="Arial"/>
              </a:defRPr>
            </a:lvl8pPr>
            <a:lvl9pPr indent="0" lvl="8" marL="1828800" marR="0" rtl="0" algn="l">
              <a:spcBef>
                <a:spcPts val="0"/>
              </a:spcBef>
              <a:spcAft>
                <a:spcPts val="0"/>
              </a:spcAft>
              <a:buNone/>
              <a:defRPr b="1" baseline="30000" i="0" sz="2400" u="none" cap="none" strike="noStrike">
                <a:solidFill>
                  <a:srgbClr val="000000"/>
                </a:solidFill>
                <a:latin typeface="Arial"/>
                <a:ea typeface="Arial"/>
                <a:cs typeface="Arial"/>
                <a:sym typeface="Arial"/>
              </a:defRPr>
            </a:lvl9pPr>
          </a:lstStyle>
          <a:p/>
        </p:txBody>
      </p:sp>
      <p:sp>
        <p:nvSpPr>
          <p:cNvPr id="20" name="Shape 20"/>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457200" marR="0" rtl="0" algn="l">
              <a:spcBef>
                <a:spcPts val="360"/>
              </a:spcBef>
              <a:spcAft>
                <a:spcPts val="0"/>
              </a:spcAft>
              <a:buClr>
                <a:schemeClr val="dk1"/>
              </a:buClr>
              <a:buFont typeface="Times New Roman"/>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320"/>
              </a:spcBef>
              <a:spcAft>
                <a:spcPts val="0"/>
              </a:spcAft>
              <a:buClr>
                <a:schemeClr val="dk1"/>
              </a:buClr>
              <a:buFont typeface="Times New Roman"/>
              <a:buNone/>
              <a:defRPr b="0" i="0" sz="1600" u="none" cap="none" strike="noStrike">
                <a:solidFill>
                  <a:schemeClr val="dk1"/>
                </a:solidFill>
                <a:latin typeface="Times New Roman"/>
                <a:ea typeface="Times New Roman"/>
                <a:cs typeface="Times New Roman"/>
                <a:sym typeface="Times New Roman"/>
              </a:defRPr>
            </a:lvl3pPr>
            <a:lvl4pPr indent="0" lvl="3" marL="1371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18288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22860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27432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32004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3657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baseline="30000" i="0" sz="36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2pPr>
            <a:lvl3pPr indent="0" lvl="2"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3pPr>
            <a:lvl4pPr indent="0" lvl="3"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4pPr>
            <a:lvl5pPr indent="0" lvl="4"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5pPr>
            <a:lvl6pPr indent="0" lvl="5" marL="457200" marR="0" rtl="0" algn="l">
              <a:spcBef>
                <a:spcPts val="0"/>
              </a:spcBef>
              <a:spcAft>
                <a:spcPts val="0"/>
              </a:spcAft>
              <a:buNone/>
              <a:defRPr b="1" baseline="30000" i="0" sz="2400" u="none" cap="none" strike="noStrike">
                <a:solidFill>
                  <a:srgbClr val="000000"/>
                </a:solidFill>
                <a:latin typeface="Arial"/>
                <a:ea typeface="Arial"/>
                <a:cs typeface="Arial"/>
                <a:sym typeface="Arial"/>
              </a:defRPr>
            </a:lvl6pPr>
            <a:lvl7pPr indent="0" lvl="6" marL="914400" marR="0" rtl="0" algn="l">
              <a:spcBef>
                <a:spcPts val="0"/>
              </a:spcBef>
              <a:spcAft>
                <a:spcPts val="0"/>
              </a:spcAft>
              <a:buNone/>
              <a:defRPr b="1" baseline="30000" i="0" sz="2400" u="none" cap="none" strike="noStrike">
                <a:solidFill>
                  <a:srgbClr val="000000"/>
                </a:solidFill>
                <a:latin typeface="Arial"/>
                <a:ea typeface="Arial"/>
                <a:cs typeface="Arial"/>
                <a:sym typeface="Arial"/>
              </a:defRPr>
            </a:lvl7pPr>
            <a:lvl8pPr indent="0" lvl="7" marL="1371600" marR="0" rtl="0" algn="l">
              <a:spcBef>
                <a:spcPts val="0"/>
              </a:spcBef>
              <a:spcAft>
                <a:spcPts val="0"/>
              </a:spcAft>
              <a:buNone/>
              <a:defRPr b="1" baseline="30000" i="0" sz="2400" u="none" cap="none" strike="noStrike">
                <a:solidFill>
                  <a:srgbClr val="000000"/>
                </a:solidFill>
                <a:latin typeface="Arial"/>
                <a:ea typeface="Arial"/>
                <a:cs typeface="Arial"/>
                <a:sym typeface="Arial"/>
              </a:defRPr>
            </a:lvl8pPr>
            <a:lvl9pPr indent="0" lvl="8" marL="1828800" marR="0" rtl="0" algn="l">
              <a:spcBef>
                <a:spcPts val="0"/>
              </a:spcBef>
              <a:spcAft>
                <a:spcPts val="0"/>
              </a:spcAft>
              <a:buNone/>
              <a:defRPr b="1" baseline="30000" i="0" sz="2400" u="none" cap="none" strike="noStrike">
                <a:solidFill>
                  <a:srgbClr val="000000"/>
                </a:solidFill>
                <a:latin typeface="Arial"/>
                <a:ea typeface="Arial"/>
                <a:cs typeface="Arial"/>
                <a:sym typeface="Arial"/>
              </a:defRPr>
            </a:lvl9pPr>
          </a:lstStyle>
          <a:p/>
        </p:txBody>
      </p:sp>
      <p:sp>
        <p:nvSpPr>
          <p:cNvPr id="23" name="Shape 23"/>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133350" lvl="1" marL="74295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101600" lvl="2" marL="1143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114300" lvl="3" marL="1600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114300" lvl="5" marL="25146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24" name="Shape 24"/>
          <p:cNvSpPr txBox="1"/>
          <p:nvPr>
            <p:ph idx="2" type="body"/>
          </p:nvPr>
        </p:nvSpPr>
        <p:spPr>
          <a:xfrm>
            <a:off x="4648200" y="1600200"/>
            <a:ext cx="4038600" cy="45261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133350" lvl="1" marL="74295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101600" lvl="2" marL="1143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114300" lvl="3" marL="1600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114300" lvl="5" marL="25146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5" name="Shape 25"/>
        <p:cNvGrpSpPr/>
        <p:nvPr/>
      </p:nvGrpSpPr>
      <p:grpSpPr>
        <a:xfrm>
          <a:off x="0" y="0"/>
          <a:ext cx="0" cy="0"/>
          <a:chOff x="0" y="0"/>
          <a:chExt cx="0" cy="0"/>
        </a:xfrm>
      </p:grpSpPr>
      <p:sp>
        <p:nvSpPr>
          <p:cNvPr id="26" name="Shape 26"/>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2pPr>
            <a:lvl3pPr indent="0" lvl="2"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3pPr>
            <a:lvl4pPr indent="0" lvl="3"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4pPr>
            <a:lvl5pPr indent="0" lvl="4"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5pPr>
            <a:lvl6pPr indent="0" lvl="5" marL="457200" marR="0" rtl="0" algn="l">
              <a:spcBef>
                <a:spcPts val="0"/>
              </a:spcBef>
              <a:spcAft>
                <a:spcPts val="0"/>
              </a:spcAft>
              <a:buNone/>
              <a:defRPr b="1" baseline="30000" i="0" sz="2400" u="none" cap="none" strike="noStrike">
                <a:solidFill>
                  <a:srgbClr val="000000"/>
                </a:solidFill>
                <a:latin typeface="Arial"/>
                <a:ea typeface="Arial"/>
                <a:cs typeface="Arial"/>
                <a:sym typeface="Arial"/>
              </a:defRPr>
            </a:lvl6pPr>
            <a:lvl7pPr indent="0" lvl="6" marL="914400" marR="0" rtl="0" algn="l">
              <a:spcBef>
                <a:spcPts val="0"/>
              </a:spcBef>
              <a:spcAft>
                <a:spcPts val="0"/>
              </a:spcAft>
              <a:buNone/>
              <a:defRPr b="1" baseline="30000" i="0" sz="2400" u="none" cap="none" strike="noStrike">
                <a:solidFill>
                  <a:srgbClr val="000000"/>
                </a:solidFill>
                <a:latin typeface="Arial"/>
                <a:ea typeface="Arial"/>
                <a:cs typeface="Arial"/>
                <a:sym typeface="Arial"/>
              </a:defRPr>
            </a:lvl7pPr>
            <a:lvl8pPr indent="0" lvl="7" marL="1371600" marR="0" rtl="0" algn="l">
              <a:spcBef>
                <a:spcPts val="0"/>
              </a:spcBef>
              <a:spcAft>
                <a:spcPts val="0"/>
              </a:spcAft>
              <a:buNone/>
              <a:defRPr b="1" baseline="30000" i="0" sz="2400" u="none" cap="none" strike="noStrike">
                <a:solidFill>
                  <a:srgbClr val="000000"/>
                </a:solidFill>
                <a:latin typeface="Arial"/>
                <a:ea typeface="Arial"/>
                <a:cs typeface="Arial"/>
                <a:sym typeface="Arial"/>
              </a:defRPr>
            </a:lvl8pPr>
            <a:lvl9pPr indent="0" lvl="8" marL="1828800" marR="0" rtl="0" algn="l">
              <a:spcBef>
                <a:spcPts val="0"/>
              </a:spcBef>
              <a:spcAft>
                <a:spcPts val="0"/>
              </a:spcAft>
              <a:buNone/>
              <a:defRPr b="1" baseline="30000" i="0" sz="2400" u="none" cap="none" strike="noStrike">
                <a:solidFill>
                  <a:srgbClr val="000000"/>
                </a:solidFill>
                <a:latin typeface="Arial"/>
                <a:ea typeface="Arial"/>
                <a:cs typeface="Arial"/>
                <a:sym typeface="Arial"/>
              </a:defRPr>
            </a:lvl9pPr>
          </a:lstStyle>
          <a:p/>
        </p:txBody>
      </p:sp>
      <p:sp>
        <p:nvSpPr>
          <p:cNvPr id="27" name="Shape 27"/>
          <p:cNvSpPr txBox="1"/>
          <p:nvPr>
            <p:ph idx="1" type="body"/>
          </p:nvPr>
        </p:nvSpPr>
        <p:spPr>
          <a:xfrm>
            <a:off x="457200" y="1535112"/>
            <a:ext cx="4040100" cy="639899"/>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28" name="Shape 28"/>
          <p:cNvSpPr txBox="1"/>
          <p:nvPr>
            <p:ph idx="2" type="body"/>
          </p:nvPr>
        </p:nvSpPr>
        <p:spPr>
          <a:xfrm>
            <a:off x="457200" y="2174875"/>
            <a:ext cx="4040100" cy="39513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158750" lvl="1" marL="74295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114300" lvl="2" marL="1143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127000" lvl="3" marL="1600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127000" lvl="5" marL="25146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127000" lvl="6" marL="29718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127000" lvl="7" marL="34290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127000" lvl="8" marL="3886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29" name="Shape 29"/>
          <p:cNvSpPr txBox="1"/>
          <p:nvPr>
            <p:ph idx="3" type="body"/>
          </p:nvPr>
        </p:nvSpPr>
        <p:spPr>
          <a:xfrm>
            <a:off x="4645025" y="1535112"/>
            <a:ext cx="4041900" cy="639899"/>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30" name="Shape 30"/>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158750" lvl="1" marL="74295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114300" lvl="2" marL="1143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127000" lvl="3" marL="1600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127000" lvl="5" marL="25146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127000" lvl="6" marL="29718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127000" lvl="7" marL="34290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127000" lvl="8" marL="3886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2pPr>
            <a:lvl3pPr indent="0" lvl="2"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3pPr>
            <a:lvl4pPr indent="0" lvl="3"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4pPr>
            <a:lvl5pPr indent="0" lvl="4"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5pPr>
            <a:lvl6pPr indent="0" lvl="5" marL="457200" marR="0" rtl="0" algn="l">
              <a:spcBef>
                <a:spcPts val="0"/>
              </a:spcBef>
              <a:spcAft>
                <a:spcPts val="0"/>
              </a:spcAft>
              <a:buNone/>
              <a:defRPr b="1" baseline="30000" i="0" sz="2400" u="none" cap="none" strike="noStrike">
                <a:solidFill>
                  <a:srgbClr val="000000"/>
                </a:solidFill>
                <a:latin typeface="Arial"/>
                <a:ea typeface="Arial"/>
                <a:cs typeface="Arial"/>
                <a:sym typeface="Arial"/>
              </a:defRPr>
            </a:lvl6pPr>
            <a:lvl7pPr indent="0" lvl="6" marL="914400" marR="0" rtl="0" algn="l">
              <a:spcBef>
                <a:spcPts val="0"/>
              </a:spcBef>
              <a:spcAft>
                <a:spcPts val="0"/>
              </a:spcAft>
              <a:buNone/>
              <a:defRPr b="1" baseline="30000" i="0" sz="2400" u="none" cap="none" strike="noStrike">
                <a:solidFill>
                  <a:srgbClr val="000000"/>
                </a:solidFill>
                <a:latin typeface="Arial"/>
                <a:ea typeface="Arial"/>
                <a:cs typeface="Arial"/>
                <a:sym typeface="Arial"/>
              </a:defRPr>
            </a:lvl7pPr>
            <a:lvl8pPr indent="0" lvl="7" marL="1371600" marR="0" rtl="0" algn="l">
              <a:spcBef>
                <a:spcPts val="0"/>
              </a:spcBef>
              <a:spcAft>
                <a:spcPts val="0"/>
              </a:spcAft>
              <a:buNone/>
              <a:defRPr b="1" baseline="30000" i="0" sz="2400" u="none" cap="none" strike="noStrike">
                <a:solidFill>
                  <a:srgbClr val="000000"/>
                </a:solidFill>
                <a:latin typeface="Arial"/>
                <a:ea typeface="Arial"/>
                <a:cs typeface="Arial"/>
                <a:sym typeface="Arial"/>
              </a:defRPr>
            </a:lvl8pPr>
            <a:lvl9pPr indent="0" lvl="8" marL="1828800" marR="0" rtl="0" algn="l">
              <a:spcBef>
                <a:spcPts val="0"/>
              </a:spcBef>
              <a:spcAft>
                <a:spcPts val="0"/>
              </a:spcAft>
              <a:buNone/>
              <a:defRPr b="1" baseline="30000" i="0" sz="2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3" name="Shape 33"/>
        <p:cNvGrpSpPr/>
        <p:nvPr/>
      </p:nvGrpSpPr>
      <p:grpSpPr>
        <a:xfrm>
          <a:off x="0" y="0"/>
          <a:ext cx="0" cy="0"/>
          <a:chOff x="0" y="0"/>
          <a:chExt cx="0" cy="0"/>
        </a:xfrm>
      </p:grpSpPr>
      <p:sp>
        <p:nvSpPr>
          <p:cNvPr id="34" name="Shape 34"/>
          <p:cNvSpPr txBox="1"/>
          <p:nvPr>
            <p:ph type="title"/>
          </p:nvPr>
        </p:nvSpPr>
        <p:spPr>
          <a:xfrm>
            <a:off x="457200" y="273050"/>
            <a:ext cx="3008400" cy="11619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baseline="30000" i="0" sz="20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2pPr>
            <a:lvl3pPr indent="0" lvl="2"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3pPr>
            <a:lvl4pPr indent="0" lvl="3"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4pPr>
            <a:lvl5pPr indent="0" lvl="4"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5pPr>
            <a:lvl6pPr indent="0" lvl="5" marL="457200" marR="0" rtl="0" algn="l">
              <a:spcBef>
                <a:spcPts val="0"/>
              </a:spcBef>
              <a:spcAft>
                <a:spcPts val="0"/>
              </a:spcAft>
              <a:buNone/>
              <a:defRPr b="1" baseline="30000" i="0" sz="2400" u="none" cap="none" strike="noStrike">
                <a:solidFill>
                  <a:srgbClr val="000000"/>
                </a:solidFill>
                <a:latin typeface="Arial"/>
                <a:ea typeface="Arial"/>
                <a:cs typeface="Arial"/>
                <a:sym typeface="Arial"/>
              </a:defRPr>
            </a:lvl6pPr>
            <a:lvl7pPr indent="0" lvl="6" marL="914400" marR="0" rtl="0" algn="l">
              <a:spcBef>
                <a:spcPts val="0"/>
              </a:spcBef>
              <a:spcAft>
                <a:spcPts val="0"/>
              </a:spcAft>
              <a:buNone/>
              <a:defRPr b="1" baseline="30000" i="0" sz="2400" u="none" cap="none" strike="noStrike">
                <a:solidFill>
                  <a:srgbClr val="000000"/>
                </a:solidFill>
                <a:latin typeface="Arial"/>
                <a:ea typeface="Arial"/>
                <a:cs typeface="Arial"/>
                <a:sym typeface="Arial"/>
              </a:defRPr>
            </a:lvl7pPr>
            <a:lvl8pPr indent="0" lvl="7" marL="1371600" marR="0" rtl="0" algn="l">
              <a:spcBef>
                <a:spcPts val="0"/>
              </a:spcBef>
              <a:spcAft>
                <a:spcPts val="0"/>
              </a:spcAft>
              <a:buNone/>
              <a:defRPr b="1" baseline="30000" i="0" sz="2400" u="none" cap="none" strike="noStrike">
                <a:solidFill>
                  <a:srgbClr val="000000"/>
                </a:solidFill>
                <a:latin typeface="Arial"/>
                <a:ea typeface="Arial"/>
                <a:cs typeface="Arial"/>
                <a:sym typeface="Arial"/>
              </a:defRPr>
            </a:lvl8pPr>
            <a:lvl9pPr indent="0" lvl="8" marL="1828800" marR="0" rtl="0" algn="l">
              <a:spcBef>
                <a:spcPts val="0"/>
              </a:spcBef>
              <a:spcAft>
                <a:spcPts val="0"/>
              </a:spcAft>
              <a:buNone/>
              <a:defRPr b="1" baseline="30000" i="0" sz="2400" u="none" cap="none" strike="noStrike">
                <a:solidFill>
                  <a:srgbClr val="000000"/>
                </a:solidFill>
                <a:latin typeface="Arial"/>
                <a:ea typeface="Arial"/>
                <a:cs typeface="Arial"/>
                <a:sym typeface="Arial"/>
              </a:defRPr>
            </a:lvl9pPr>
          </a:lstStyle>
          <a:p/>
        </p:txBody>
      </p:sp>
      <p:sp>
        <p:nvSpPr>
          <p:cNvPr id="35" name="Shape 35"/>
          <p:cNvSpPr txBox="1"/>
          <p:nvPr>
            <p:ph idx="1" type="body"/>
          </p:nvPr>
        </p:nvSpPr>
        <p:spPr>
          <a:xfrm>
            <a:off x="3575050" y="273050"/>
            <a:ext cx="5111700" cy="58530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36" name="Shape 36"/>
          <p:cNvSpPr txBox="1"/>
          <p:nvPr>
            <p:ph idx="2" type="body"/>
          </p:nvPr>
        </p:nvSpPr>
        <p:spPr>
          <a:xfrm>
            <a:off x="457200" y="1435100"/>
            <a:ext cx="3008400" cy="46911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7" name="Shape 37"/>
        <p:cNvGrpSpPr/>
        <p:nvPr/>
      </p:nvGrpSpPr>
      <p:grpSpPr>
        <a:xfrm>
          <a:off x="0" y="0"/>
          <a:ext cx="0" cy="0"/>
          <a:chOff x="0" y="0"/>
          <a:chExt cx="0" cy="0"/>
        </a:xfrm>
      </p:grpSpPr>
      <p:sp>
        <p:nvSpPr>
          <p:cNvPr id="38" name="Shape 38"/>
          <p:cNvSpPr txBox="1"/>
          <p:nvPr>
            <p:ph type="title"/>
          </p:nvPr>
        </p:nvSpPr>
        <p:spPr>
          <a:xfrm>
            <a:off x="1792288" y="4800600"/>
            <a:ext cx="5486400" cy="5667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baseline="30000" i="0" sz="2000" u="none" cap="none" strike="noStrike">
                <a:solidFill>
                  <a:srgbClr val="000000"/>
                </a:solidFill>
                <a:latin typeface="Arial"/>
                <a:ea typeface="Arial"/>
                <a:cs typeface="Arial"/>
                <a:sym typeface="Arial"/>
              </a:defRPr>
            </a:lvl1pPr>
            <a:lvl2pPr indent="0" lvl="1"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2pPr>
            <a:lvl3pPr indent="0" lvl="2"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3pPr>
            <a:lvl4pPr indent="0" lvl="3"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4pPr>
            <a:lvl5pPr indent="0" lvl="4" marL="0" marR="0" rtl="0" algn="l">
              <a:spcBef>
                <a:spcPts val="0"/>
              </a:spcBef>
              <a:spcAft>
                <a:spcPts val="0"/>
              </a:spcAft>
              <a:buNone/>
              <a:defRPr b="1" baseline="30000" i="0" sz="2400" u="none" cap="none" strike="noStrike">
                <a:solidFill>
                  <a:srgbClr val="000000"/>
                </a:solidFill>
                <a:latin typeface="Arial"/>
                <a:ea typeface="Arial"/>
                <a:cs typeface="Arial"/>
                <a:sym typeface="Arial"/>
              </a:defRPr>
            </a:lvl5pPr>
            <a:lvl6pPr indent="0" lvl="5" marL="457200" marR="0" rtl="0" algn="l">
              <a:spcBef>
                <a:spcPts val="0"/>
              </a:spcBef>
              <a:spcAft>
                <a:spcPts val="0"/>
              </a:spcAft>
              <a:buNone/>
              <a:defRPr b="1" baseline="30000" i="0" sz="2400" u="none" cap="none" strike="noStrike">
                <a:solidFill>
                  <a:srgbClr val="000000"/>
                </a:solidFill>
                <a:latin typeface="Arial"/>
                <a:ea typeface="Arial"/>
                <a:cs typeface="Arial"/>
                <a:sym typeface="Arial"/>
              </a:defRPr>
            </a:lvl6pPr>
            <a:lvl7pPr indent="0" lvl="6" marL="914400" marR="0" rtl="0" algn="l">
              <a:spcBef>
                <a:spcPts val="0"/>
              </a:spcBef>
              <a:spcAft>
                <a:spcPts val="0"/>
              </a:spcAft>
              <a:buNone/>
              <a:defRPr b="1" baseline="30000" i="0" sz="2400" u="none" cap="none" strike="noStrike">
                <a:solidFill>
                  <a:srgbClr val="000000"/>
                </a:solidFill>
                <a:latin typeface="Arial"/>
                <a:ea typeface="Arial"/>
                <a:cs typeface="Arial"/>
                <a:sym typeface="Arial"/>
              </a:defRPr>
            </a:lvl7pPr>
            <a:lvl8pPr indent="0" lvl="7" marL="1371600" marR="0" rtl="0" algn="l">
              <a:spcBef>
                <a:spcPts val="0"/>
              </a:spcBef>
              <a:spcAft>
                <a:spcPts val="0"/>
              </a:spcAft>
              <a:buNone/>
              <a:defRPr b="1" baseline="30000" i="0" sz="2400" u="none" cap="none" strike="noStrike">
                <a:solidFill>
                  <a:srgbClr val="000000"/>
                </a:solidFill>
                <a:latin typeface="Arial"/>
                <a:ea typeface="Arial"/>
                <a:cs typeface="Arial"/>
                <a:sym typeface="Arial"/>
              </a:defRPr>
            </a:lvl8pPr>
            <a:lvl9pPr indent="0" lvl="8" marL="1828800" marR="0" rtl="0" algn="l">
              <a:spcBef>
                <a:spcPts val="0"/>
              </a:spcBef>
              <a:spcAft>
                <a:spcPts val="0"/>
              </a:spcAft>
              <a:buNone/>
              <a:defRPr b="1" baseline="30000" i="0" sz="2400" u="none" cap="none" strike="noStrike">
                <a:solidFill>
                  <a:srgbClr val="000000"/>
                </a:solidFill>
                <a:latin typeface="Arial"/>
                <a:ea typeface="Arial"/>
                <a:cs typeface="Arial"/>
                <a:sym typeface="Arial"/>
              </a:defRPr>
            </a:lvl9pPr>
          </a:lstStyle>
          <a:p/>
        </p:txBody>
      </p:sp>
      <p:sp>
        <p:nvSpPr>
          <p:cNvPr id="39" name="Shape 39"/>
          <p:cNvSpPr/>
          <p:nvPr>
            <p:ph idx="2" type="pic"/>
          </p:nvPr>
        </p:nvSpPr>
        <p:spPr>
          <a:xfrm>
            <a:off x="1792288" y="612775"/>
            <a:ext cx="5486400"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Times New Roman"/>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l">
              <a:spcBef>
                <a:spcPts val="560"/>
              </a:spcBef>
              <a:spcAft>
                <a:spcPts val="0"/>
              </a:spcAft>
              <a:buClr>
                <a:schemeClr val="dk1"/>
              </a:buClr>
              <a:buFont typeface="Times New Roman"/>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l">
              <a:spcBef>
                <a:spcPts val="480"/>
              </a:spcBef>
              <a:spcAft>
                <a:spcPts val="0"/>
              </a:spcAft>
              <a:buClr>
                <a:schemeClr val="dk1"/>
              </a:buClr>
              <a:buFont typeface="Times New Roman"/>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40" name="Shape 40"/>
          <p:cNvSpPr txBox="1"/>
          <p:nvPr>
            <p:ph idx="1" type="body"/>
          </p:nvPr>
        </p:nvSpPr>
        <p:spPr>
          <a:xfrm>
            <a:off x="1792288" y="5367337"/>
            <a:ext cx="5486400" cy="8049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pic>
        <p:nvPicPr>
          <p:cNvPr id="10" name="Shape 10"/>
          <p:cNvPicPr preferRelativeResize="0"/>
          <p:nvPr/>
        </p:nvPicPr>
        <p:blipFill rotWithShape="1">
          <a:blip r:embed="rId1">
            <a:alphaModFix/>
          </a:blip>
          <a:srcRect b="0" l="0" r="0" t="0"/>
          <a:stretch/>
        </p:blipFill>
        <p:spPr>
          <a:xfrm>
            <a:off x="0" y="3584575"/>
            <a:ext cx="8763000" cy="32733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0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00.png"/><Relationship Id="rId4" Type="http://schemas.openxmlformats.org/officeDocument/2006/relationships/image" Target="../media/image0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0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04.jpg"/><Relationship Id="rId4" Type="http://schemas.openxmlformats.org/officeDocument/2006/relationships/image" Target="../media/image0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x="0" y="0"/>
          <a:ext cx="0" cy="0"/>
          <a:chOff x="0" y="0"/>
          <a:chExt cx="0" cy="0"/>
        </a:xfrm>
      </p:grpSpPr>
      <p:sp>
        <p:nvSpPr>
          <p:cNvPr id="52" name="Shape 52"/>
          <p:cNvSpPr txBox="1"/>
          <p:nvPr>
            <p:ph type="ctrTitle"/>
          </p:nvPr>
        </p:nvSpPr>
        <p:spPr>
          <a:xfrm>
            <a:off x="685800" y="2130425"/>
            <a:ext cx="7772400" cy="1470000"/>
          </a:xfrm>
          <a:prstGeom prst="rect">
            <a:avLst/>
          </a:prstGeom>
        </p:spPr>
        <p:txBody>
          <a:bodyPr anchorCtr="0" anchor="t" bIns="91425" lIns="91425" rIns="91425" tIns="91425">
            <a:noAutofit/>
          </a:bodyPr>
          <a:lstStyle/>
          <a:p>
            <a:pPr lvl="0" algn="ctr">
              <a:spcBef>
                <a:spcPts val="0"/>
              </a:spcBef>
              <a:buClr>
                <a:schemeClr val="dk1"/>
              </a:buClr>
              <a:buSzPct val="25000"/>
              <a:buFont typeface="Arial"/>
              <a:buNone/>
            </a:pPr>
            <a:r>
              <a:rPr b="0" lang="en-US" sz="5200">
                <a:solidFill>
                  <a:schemeClr val="dk1"/>
                </a:solidFill>
              </a:rPr>
              <a:t>Further uses of fast orbit feedback controllers</a:t>
            </a:r>
          </a:p>
          <a:p>
            <a:pPr lvl="0">
              <a:spcBef>
                <a:spcPts val="0"/>
              </a:spcBef>
              <a:buNone/>
            </a:pPr>
            <a:r>
              <a:t/>
            </a:r>
            <a:endParaRPr/>
          </a:p>
        </p:txBody>
      </p:sp>
      <p:sp>
        <p:nvSpPr>
          <p:cNvPr id="53" name="Shape 53"/>
          <p:cNvSpPr txBox="1"/>
          <p:nvPr/>
        </p:nvSpPr>
        <p:spPr>
          <a:xfrm>
            <a:off x="-50" y="4240475"/>
            <a:ext cx="9144000" cy="399300"/>
          </a:xfrm>
          <a:prstGeom prst="rect">
            <a:avLst/>
          </a:prstGeom>
          <a:solidFill>
            <a:srgbClr val="FFFFFF">
              <a:alpha val="78150"/>
            </a:srgbClr>
          </a:solidFill>
          <a:ln>
            <a:noFill/>
          </a:ln>
        </p:spPr>
        <p:txBody>
          <a:bodyPr anchorCtr="0" anchor="ctr" bIns="91425" lIns="91425" rIns="91425" tIns="91425">
            <a:noAutofit/>
          </a:bodyPr>
          <a:lstStyle/>
          <a:p>
            <a:pPr lvl="0" rtl="0" algn="ctr">
              <a:spcBef>
                <a:spcPts val="0"/>
              </a:spcBef>
              <a:buNone/>
            </a:pPr>
            <a:r>
              <a:rPr lang="en-US" sz="1800"/>
              <a:t>Matthew Furseman</a:t>
            </a:r>
          </a:p>
          <a:p>
            <a:pPr lvl="0" rtl="0" algn="ctr">
              <a:spcBef>
                <a:spcPts val="0"/>
              </a:spcBef>
              <a:buNone/>
            </a:pPr>
            <a:r>
              <a:t/>
            </a:r>
            <a:endParaRPr sz="1000"/>
          </a:p>
          <a:p>
            <a:pPr lvl="0" rtl="0" algn="ctr">
              <a:spcBef>
                <a:spcPts val="0"/>
              </a:spcBef>
              <a:buNone/>
            </a:pPr>
            <a:r>
              <a:rPr lang="en-US" sz="1800"/>
              <a:t>16:30, Tuesday 20th September, 2016</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None/>
            </a:pPr>
            <a:r>
              <a:rPr lang="en-US"/>
              <a:t>What is an excitation?</a:t>
            </a:r>
          </a:p>
        </p:txBody>
      </p:sp>
      <p:sp>
        <p:nvSpPr>
          <p:cNvPr id="137" name="Shape 137"/>
          <p:cNvSpPr txBox="1"/>
          <p:nvPr>
            <p:ph idx="1" type="body"/>
          </p:nvPr>
        </p:nvSpPr>
        <p:spPr>
          <a:xfrm>
            <a:off x="457200" y="1600200"/>
            <a:ext cx="8229600" cy="883800"/>
          </a:xfrm>
          <a:prstGeom prst="rect">
            <a:avLst/>
          </a:prstGeom>
        </p:spPr>
        <p:txBody>
          <a:bodyPr anchorCtr="0" anchor="t" bIns="91425" lIns="91425" rIns="91425" tIns="91425">
            <a:noAutofit/>
          </a:bodyPr>
          <a:lstStyle/>
          <a:p>
            <a:pPr indent="0" lvl="0" marL="203200" rtl="0">
              <a:spcBef>
                <a:spcPts val="0"/>
              </a:spcBef>
              <a:buNone/>
            </a:pPr>
            <a:r>
              <a:rPr lang="en-US"/>
              <a:t>Perturb the electron beam using a corrector magnet so that the reading from a BPM follows a sine wave:</a:t>
            </a:r>
          </a:p>
        </p:txBody>
      </p:sp>
      <p:pic>
        <p:nvPicPr>
          <p:cNvPr descr="1000px-Simple_sine_wave.svg.png" id="138" name="Shape 138"/>
          <p:cNvPicPr preferRelativeResize="0"/>
          <p:nvPr/>
        </p:nvPicPr>
        <p:blipFill>
          <a:blip r:embed="rId3">
            <a:alphaModFix/>
          </a:blip>
          <a:stretch>
            <a:fillRect/>
          </a:stretch>
        </p:blipFill>
        <p:spPr>
          <a:xfrm>
            <a:off x="2025650" y="2666550"/>
            <a:ext cx="4634850" cy="3137525"/>
          </a:xfrm>
          <a:prstGeom prst="rect">
            <a:avLst/>
          </a:prstGeom>
          <a:noFill/>
          <a:ln>
            <a:noFill/>
          </a:ln>
        </p:spPr>
      </p:pic>
      <p:cxnSp>
        <p:nvCxnSpPr>
          <p:cNvPr id="139" name="Shape 139"/>
          <p:cNvCxnSpPr/>
          <p:nvPr/>
        </p:nvCxnSpPr>
        <p:spPr>
          <a:xfrm>
            <a:off x="2209150" y="2710825"/>
            <a:ext cx="0" cy="2870100"/>
          </a:xfrm>
          <a:prstGeom prst="straightConnector1">
            <a:avLst/>
          </a:prstGeom>
          <a:noFill/>
          <a:ln cap="flat" cmpd="sng" w="38100">
            <a:solidFill>
              <a:schemeClr val="dk2"/>
            </a:solidFill>
            <a:prstDash val="solid"/>
            <a:round/>
            <a:headEnd len="lg" w="lg" type="stealth"/>
            <a:tailEnd len="lg" w="lg" type="none"/>
          </a:ln>
        </p:spPr>
      </p:cxnSp>
      <p:cxnSp>
        <p:nvCxnSpPr>
          <p:cNvPr id="140" name="Shape 140"/>
          <p:cNvCxnSpPr/>
          <p:nvPr/>
        </p:nvCxnSpPr>
        <p:spPr>
          <a:xfrm rot="10800000">
            <a:off x="2209150" y="4247475"/>
            <a:ext cx="5143500" cy="0"/>
          </a:xfrm>
          <a:prstGeom prst="straightConnector1">
            <a:avLst/>
          </a:prstGeom>
          <a:noFill/>
          <a:ln cap="flat" cmpd="sng" w="38100">
            <a:solidFill>
              <a:schemeClr val="dk2"/>
            </a:solidFill>
            <a:prstDash val="solid"/>
            <a:round/>
            <a:headEnd len="lg" w="lg" type="stealth"/>
            <a:tailEnd len="lg" w="lg" type="none"/>
          </a:ln>
        </p:spPr>
      </p:cxnSp>
      <p:sp>
        <p:nvSpPr>
          <p:cNvPr id="141" name="Shape 141"/>
          <p:cNvSpPr txBox="1"/>
          <p:nvPr/>
        </p:nvSpPr>
        <p:spPr>
          <a:xfrm>
            <a:off x="1301100" y="2926725"/>
            <a:ext cx="952500" cy="426600"/>
          </a:xfrm>
          <a:prstGeom prst="rect">
            <a:avLst/>
          </a:prstGeom>
          <a:noFill/>
          <a:ln>
            <a:noFill/>
          </a:ln>
        </p:spPr>
        <p:txBody>
          <a:bodyPr anchorCtr="0" anchor="t" bIns="91425" lIns="91425" rIns="91425" tIns="91425">
            <a:noAutofit/>
          </a:bodyPr>
          <a:lstStyle/>
          <a:p>
            <a:pPr lvl="0" algn="r">
              <a:spcBef>
                <a:spcPts val="0"/>
              </a:spcBef>
              <a:buNone/>
            </a:pPr>
            <a:r>
              <a:rPr b="1" i="1" lang="en-US"/>
              <a:t>BPM</a:t>
            </a:r>
          </a:p>
          <a:p>
            <a:pPr lvl="0" algn="r">
              <a:spcBef>
                <a:spcPts val="0"/>
              </a:spcBef>
              <a:buNone/>
            </a:pPr>
            <a:r>
              <a:rPr b="1" i="1" lang="en-US"/>
              <a:t>reading</a:t>
            </a:r>
          </a:p>
        </p:txBody>
      </p:sp>
      <p:sp>
        <p:nvSpPr>
          <p:cNvPr id="142" name="Shape 142"/>
          <p:cNvSpPr txBox="1"/>
          <p:nvPr/>
        </p:nvSpPr>
        <p:spPr>
          <a:xfrm>
            <a:off x="6165200" y="4164925"/>
            <a:ext cx="952500" cy="426600"/>
          </a:xfrm>
          <a:prstGeom prst="rect">
            <a:avLst/>
          </a:prstGeom>
          <a:noFill/>
          <a:ln>
            <a:noFill/>
          </a:ln>
        </p:spPr>
        <p:txBody>
          <a:bodyPr anchorCtr="0" anchor="t" bIns="91425" lIns="91425" rIns="91425" tIns="91425">
            <a:noAutofit/>
          </a:bodyPr>
          <a:lstStyle/>
          <a:p>
            <a:pPr lvl="0" rtl="0" algn="r">
              <a:spcBef>
                <a:spcPts val="0"/>
              </a:spcBef>
              <a:buNone/>
            </a:pPr>
            <a:r>
              <a:rPr b="1" i="1" lang="en-US"/>
              <a:t>time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None/>
            </a:pPr>
            <a:r>
              <a:rPr lang="en-US"/>
              <a:t>Excitation interface</a:t>
            </a:r>
          </a:p>
        </p:txBody>
      </p:sp>
      <p:sp>
        <p:nvSpPr>
          <p:cNvPr id="149" name="Shape 149"/>
          <p:cNvSpPr txBox="1"/>
          <p:nvPr>
            <p:ph idx="1" type="body"/>
          </p:nvPr>
        </p:nvSpPr>
        <p:spPr>
          <a:xfrm>
            <a:off x="457200" y="1600200"/>
            <a:ext cx="8229600" cy="4488900"/>
          </a:xfrm>
          <a:prstGeom prst="rect">
            <a:avLst/>
          </a:prstGeom>
        </p:spPr>
        <p:txBody>
          <a:bodyPr anchorCtr="0" anchor="t" bIns="91425" lIns="91425" rIns="91425" tIns="91425">
            <a:noAutofit/>
          </a:bodyPr>
          <a:lstStyle/>
          <a:p>
            <a:pPr indent="0" lvl="0" marL="0" rtl="0">
              <a:spcBef>
                <a:spcPts val="0"/>
              </a:spcBef>
              <a:buNone/>
            </a:pPr>
            <a:r>
              <a:rPr lang="en-US"/>
              <a:t>Each IOC is running a synchronised 10 kHz loop connected to power supply controllers. Why not modify it to provide a sinusoidal disturbance around the ring?</a:t>
            </a:r>
          </a:p>
          <a:p>
            <a:pPr indent="-228600" lvl="0" marL="457200" rtl="0">
              <a:spcBef>
                <a:spcPts val="0"/>
              </a:spcBef>
            </a:pPr>
            <a:r>
              <a:rPr lang="en-US"/>
              <a:t>Excitations are programmed into the IOC via PVs.</a:t>
            </a:r>
          </a:p>
          <a:p>
            <a:pPr indent="-228600" lvl="0" marL="457200" rtl="0">
              <a:spcBef>
                <a:spcPts val="0"/>
              </a:spcBef>
            </a:pPr>
            <a:r>
              <a:rPr lang="en-US"/>
              <a:t>The start times of excitations are specified in synchronised ‘FA’ ticks.</a:t>
            </a:r>
          </a:p>
          <a:p>
            <a:pPr indent="-228600" lvl="0" marL="457200" rtl="0">
              <a:spcBef>
                <a:spcPts val="0"/>
              </a:spcBef>
            </a:pPr>
            <a:r>
              <a:rPr lang="en-US"/>
              <a:t>Almost arbitrary frequencies are achieved using a phase advance per tick.</a:t>
            </a:r>
          </a:p>
          <a:p>
            <a:pPr indent="-228600" lvl="0" marL="457200">
              <a:spcBef>
                <a:spcPts val="0"/>
              </a:spcBef>
            </a:pPr>
            <a:r>
              <a:rPr lang="en-US"/>
              <a:t>Separate frequency, amplitude and start time control for each horizontal and vertical corrector.</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None/>
            </a:pPr>
            <a:r>
              <a:rPr lang="en-US"/>
              <a:t>Uses of excitations</a:t>
            </a:r>
          </a:p>
        </p:txBody>
      </p:sp>
      <p:sp>
        <p:nvSpPr>
          <p:cNvPr id="156" name="Shape 156"/>
          <p:cNvSpPr txBox="1"/>
          <p:nvPr>
            <p:ph idx="1" type="body"/>
          </p:nvPr>
        </p:nvSpPr>
        <p:spPr>
          <a:xfrm>
            <a:off x="457200" y="1600200"/>
            <a:ext cx="8229600" cy="3523500"/>
          </a:xfrm>
          <a:prstGeom prst="rect">
            <a:avLst/>
          </a:prstGeom>
        </p:spPr>
        <p:txBody>
          <a:bodyPr anchorCtr="0" anchor="t" bIns="91425" lIns="91425" rIns="91425" tIns="91425">
            <a:noAutofit/>
          </a:bodyPr>
          <a:lstStyle/>
          <a:p>
            <a:pPr indent="-381000" lvl="0" marL="457200" rtl="0">
              <a:spcBef>
                <a:spcPts val="0"/>
              </a:spcBef>
              <a:buSzPct val="120000"/>
              <a:buFont typeface="Arial"/>
            </a:pPr>
            <a:r>
              <a:rPr b="1" lang="en-US"/>
              <a:t>Dynamic closed bumps</a:t>
            </a:r>
          </a:p>
          <a:p>
            <a:pPr indent="0" lvl="0" marL="0">
              <a:spcBef>
                <a:spcPts val="0"/>
              </a:spcBef>
              <a:buNone/>
            </a:pPr>
            <a:r>
              <a:t/>
            </a:r>
            <a:endParaRPr/>
          </a:p>
          <a:p>
            <a:pPr indent="-381000" lvl="0" marL="457200" rtl="0">
              <a:spcBef>
                <a:spcPts val="0"/>
              </a:spcBef>
              <a:buSzPct val="120000"/>
              <a:buFont typeface="Arial"/>
            </a:pPr>
            <a:r>
              <a:rPr lang="en-US"/>
              <a:t>Response matrix measurement</a:t>
            </a:r>
          </a:p>
          <a:p>
            <a:pPr indent="0" lvl="0" marL="0">
              <a:spcBef>
                <a:spcPts val="0"/>
              </a:spcBef>
              <a:buNone/>
            </a:pPr>
            <a:r>
              <a:t/>
            </a:r>
            <a:endParaRPr/>
          </a:p>
          <a:p>
            <a:pPr indent="-381000" lvl="0" marL="457200" rtl="0">
              <a:spcBef>
                <a:spcPts val="0"/>
              </a:spcBef>
              <a:buSzPct val="120000"/>
              <a:buFont typeface="Arial"/>
            </a:pPr>
            <a:r>
              <a:rPr lang="en-US"/>
              <a:t>Dynamic response of corrector magnets</a:t>
            </a:r>
          </a:p>
          <a:p>
            <a:pPr indent="0" lvl="0" marL="0" rtl="0">
              <a:spcBef>
                <a:spcPts val="0"/>
              </a:spcBef>
              <a:buNone/>
            </a:pPr>
            <a:r>
              <a:t/>
            </a:r>
            <a:endParaRPr/>
          </a:p>
          <a:p>
            <a:pPr indent="-381000" lvl="0" marL="457200">
              <a:spcBef>
                <a:spcPts val="0"/>
              </a:spcBef>
              <a:buSzPct val="120000"/>
              <a:buFont typeface="Arial"/>
            </a:pPr>
            <a:r>
              <a:rPr lang="en-US"/>
              <a:t>I10 switching suppression</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p:nvPr/>
        </p:nvSpPr>
        <p:spPr>
          <a:xfrm>
            <a:off x="1714575" y="3077912"/>
            <a:ext cx="190500" cy="1041300"/>
          </a:xfrm>
          <a:prstGeom prst="rect">
            <a:avLst/>
          </a:prstGeom>
          <a:solidFill>
            <a:srgbClr val="B6D7A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3" name="Shape 163"/>
          <p:cNvSpPr/>
          <p:nvPr/>
        </p:nvSpPr>
        <p:spPr>
          <a:xfrm>
            <a:off x="2082875" y="3077912"/>
            <a:ext cx="190500" cy="10413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4" name="Shape 164"/>
          <p:cNvSpPr txBox="1"/>
          <p:nvPr>
            <p:ph type="title"/>
          </p:nvPr>
        </p:nvSpPr>
        <p:spPr>
          <a:xfrm>
            <a:off x="457200" y="274637"/>
            <a:ext cx="8229600" cy="1143000"/>
          </a:xfrm>
          <a:prstGeom prst="rect">
            <a:avLst/>
          </a:prstGeom>
        </p:spPr>
        <p:txBody>
          <a:bodyPr anchorCtr="0" anchor="t" bIns="91425" lIns="91425" rIns="91425" tIns="91425">
            <a:noAutofit/>
          </a:bodyPr>
          <a:lstStyle/>
          <a:p>
            <a:pPr lvl="0" rtl="0">
              <a:spcBef>
                <a:spcPts val="0"/>
              </a:spcBef>
              <a:buNone/>
            </a:pPr>
            <a:r>
              <a:rPr lang="en-US"/>
              <a:t>Dynamic closed bumps</a:t>
            </a:r>
          </a:p>
          <a:p>
            <a:pPr lvl="0" rtl="0">
              <a:spcBef>
                <a:spcPts val="0"/>
              </a:spcBef>
              <a:buNone/>
            </a:pPr>
            <a:r>
              <a:t/>
            </a:r>
            <a:endParaRPr/>
          </a:p>
          <a:p>
            <a:pPr lvl="0" rtl="0">
              <a:spcBef>
                <a:spcPts val="0"/>
              </a:spcBef>
              <a:buNone/>
            </a:pPr>
            <a:r>
              <a:t/>
            </a:r>
            <a:endParaRPr/>
          </a:p>
        </p:txBody>
      </p:sp>
      <p:cxnSp>
        <p:nvCxnSpPr>
          <p:cNvPr id="165" name="Shape 165"/>
          <p:cNvCxnSpPr/>
          <p:nvPr/>
        </p:nvCxnSpPr>
        <p:spPr>
          <a:xfrm>
            <a:off x="834975" y="3573212"/>
            <a:ext cx="6663600" cy="0"/>
          </a:xfrm>
          <a:prstGeom prst="straightConnector1">
            <a:avLst/>
          </a:prstGeom>
          <a:noFill/>
          <a:ln cap="flat" cmpd="sng" w="9525">
            <a:solidFill>
              <a:schemeClr val="dk2"/>
            </a:solidFill>
            <a:prstDash val="solid"/>
            <a:round/>
            <a:headEnd len="lg" w="lg" type="none"/>
            <a:tailEnd len="lg" w="lg" type="triangle"/>
          </a:ln>
        </p:spPr>
      </p:cxnSp>
      <p:sp>
        <p:nvSpPr>
          <p:cNvPr id="166" name="Shape 166"/>
          <p:cNvSpPr txBox="1"/>
          <p:nvPr/>
        </p:nvSpPr>
        <p:spPr>
          <a:xfrm>
            <a:off x="7204025" y="3231887"/>
            <a:ext cx="1454100" cy="394200"/>
          </a:xfrm>
          <a:prstGeom prst="rect">
            <a:avLst/>
          </a:prstGeom>
          <a:noFill/>
          <a:ln>
            <a:noFill/>
          </a:ln>
        </p:spPr>
        <p:txBody>
          <a:bodyPr anchorCtr="0" anchor="t" bIns="91425" lIns="91425" rIns="91425" tIns="91425">
            <a:noAutofit/>
          </a:bodyPr>
          <a:lstStyle/>
          <a:p>
            <a:pPr lvl="0" rtl="0">
              <a:spcBef>
                <a:spcPts val="0"/>
              </a:spcBef>
              <a:buNone/>
            </a:pPr>
            <a:r>
              <a:rPr lang="en-US"/>
              <a:t>e</a:t>
            </a:r>
          </a:p>
        </p:txBody>
      </p:sp>
      <p:sp>
        <p:nvSpPr>
          <p:cNvPr id="167" name="Shape 167"/>
          <p:cNvSpPr txBox="1"/>
          <p:nvPr/>
        </p:nvSpPr>
        <p:spPr>
          <a:xfrm>
            <a:off x="1905075" y="4055712"/>
            <a:ext cx="1454100" cy="394200"/>
          </a:xfrm>
          <a:prstGeom prst="rect">
            <a:avLst/>
          </a:prstGeom>
          <a:noFill/>
          <a:ln>
            <a:noFill/>
          </a:ln>
        </p:spPr>
        <p:txBody>
          <a:bodyPr anchorCtr="0" anchor="t" bIns="91425" lIns="91425" rIns="91425" tIns="91425">
            <a:noAutofit/>
          </a:bodyPr>
          <a:lstStyle/>
          <a:p>
            <a:pPr lvl="0" rtl="0">
              <a:spcBef>
                <a:spcPts val="0"/>
              </a:spcBef>
              <a:buNone/>
            </a:pPr>
            <a:r>
              <a:rPr lang="en-US"/>
              <a:t>EBPM</a:t>
            </a:r>
          </a:p>
        </p:txBody>
      </p:sp>
      <p:sp>
        <p:nvSpPr>
          <p:cNvPr id="168" name="Shape 168"/>
          <p:cNvSpPr txBox="1"/>
          <p:nvPr/>
        </p:nvSpPr>
        <p:spPr>
          <a:xfrm>
            <a:off x="1082775" y="2738787"/>
            <a:ext cx="1454100" cy="394200"/>
          </a:xfrm>
          <a:prstGeom prst="rect">
            <a:avLst/>
          </a:prstGeom>
          <a:noFill/>
          <a:ln>
            <a:noFill/>
          </a:ln>
        </p:spPr>
        <p:txBody>
          <a:bodyPr anchorCtr="0" anchor="t" bIns="91425" lIns="91425" rIns="91425" tIns="91425">
            <a:noAutofit/>
          </a:bodyPr>
          <a:lstStyle/>
          <a:p>
            <a:pPr lvl="0" rtl="0">
              <a:spcBef>
                <a:spcPts val="0"/>
              </a:spcBef>
              <a:buNone/>
            </a:pPr>
            <a:r>
              <a:rPr lang="en-US"/>
              <a:t>Corrector</a:t>
            </a:r>
          </a:p>
        </p:txBody>
      </p:sp>
      <p:sp>
        <p:nvSpPr>
          <p:cNvPr id="169" name="Shape 169"/>
          <p:cNvSpPr/>
          <p:nvPr/>
        </p:nvSpPr>
        <p:spPr>
          <a:xfrm>
            <a:off x="3990975" y="3077912"/>
            <a:ext cx="190500" cy="1041300"/>
          </a:xfrm>
          <a:prstGeom prst="rect">
            <a:avLst/>
          </a:prstGeom>
          <a:solidFill>
            <a:srgbClr val="B6D7A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0" name="Shape 170"/>
          <p:cNvSpPr/>
          <p:nvPr/>
        </p:nvSpPr>
        <p:spPr>
          <a:xfrm>
            <a:off x="4359275" y="3077912"/>
            <a:ext cx="190500" cy="10413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1" name="Shape 171"/>
          <p:cNvSpPr txBox="1"/>
          <p:nvPr/>
        </p:nvSpPr>
        <p:spPr>
          <a:xfrm>
            <a:off x="4181475" y="4055712"/>
            <a:ext cx="1454100" cy="394200"/>
          </a:xfrm>
          <a:prstGeom prst="rect">
            <a:avLst/>
          </a:prstGeom>
          <a:noFill/>
          <a:ln>
            <a:noFill/>
          </a:ln>
        </p:spPr>
        <p:txBody>
          <a:bodyPr anchorCtr="0" anchor="t" bIns="91425" lIns="91425" rIns="91425" tIns="91425">
            <a:noAutofit/>
          </a:bodyPr>
          <a:lstStyle/>
          <a:p>
            <a:pPr lvl="0" rtl="0">
              <a:spcBef>
                <a:spcPts val="0"/>
              </a:spcBef>
              <a:buNone/>
            </a:pPr>
            <a:r>
              <a:rPr lang="en-US"/>
              <a:t>EBPM</a:t>
            </a:r>
          </a:p>
        </p:txBody>
      </p:sp>
      <p:sp>
        <p:nvSpPr>
          <p:cNvPr id="172" name="Shape 172"/>
          <p:cNvSpPr txBox="1"/>
          <p:nvPr/>
        </p:nvSpPr>
        <p:spPr>
          <a:xfrm>
            <a:off x="3359175" y="2738787"/>
            <a:ext cx="1454100" cy="394200"/>
          </a:xfrm>
          <a:prstGeom prst="rect">
            <a:avLst/>
          </a:prstGeom>
          <a:noFill/>
          <a:ln>
            <a:noFill/>
          </a:ln>
        </p:spPr>
        <p:txBody>
          <a:bodyPr anchorCtr="0" anchor="t" bIns="91425" lIns="91425" rIns="91425" tIns="91425">
            <a:noAutofit/>
          </a:bodyPr>
          <a:lstStyle/>
          <a:p>
            <a:pPr lvl="0" rtl="0">
              <a:spcBef>
                <a:spcPts val="0"/>
              </a:spcBef>
              <a:buNone/>
            </a:pPr>
            <a:r>
              <a:rPr lang="en-US"/>
              <a:t>Corrector</a:t>
            </a:r>
          </a:p>
        </p:txBody>
      </p:sp>
      <p:sp>
        <p:nvSpPr>
          <p:cNvPr id="173" name="Shape 173"/>
          <p:cNvSpPr/>
          <p:nvPr/>
        </p:nvSpPr>
        <p:spPr>
          <a:xfrm>
            <a:off x="6124575" y="3077912"/>
            <a:ext cx="190500" cy="1041300"/>
          </a:xfrm>
          <a:prstGeom prst="rect">
            <a:avLst/>
          </a:prstGeom>
          <a:solidFill>
            <a:srgbClr val="B6D7A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4" name="Shape 174"/>
          <p:cNvSpPr/>
          <p:nvPr/>
        </p:nvSpPr>
        <p:spPr>
          <a:xfrm>
            <a:off x="6492875" y="3077912"/>
            <a:ext cx="190500" cy="10413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5" name="Shape 175"/>
          <p:cNvSpPr txBox="1"/>
          <p:nvPr/>
        </p:nvSpPr>
        <p:spPr>
          <a:xfrm>
            <a:off x="6315075" y="4055712"/>
            <a:ext cx="1454100" cy="394200"/>
          </a:xfrm>
          <a:prstGeom prst="rect">
            <a:avLst/>
          </a:prstGeom>
          <a:noFill/>
          <a:ln>
            <a:noFill/>
          </a:ln>
        </p:spPr>
        <p:txBody>
          <a:bodyPr anchorCtr="0" anchor="t" bIns="91425" lIns="91425" rIns="91425" tIns="91425">
            <a:noAutofit/>
          </a:bodyPr>
          <a:lstStyle/>
          <a:p>
            <a:pPr lvl="0" rtl="0">
              <a:spcBef>
                <a:spcPts val="0"/>
              </a:spcBef>
              <a:buNone/>
            </a:pPr>
            <a:r>
              <a:rPr lang="en-US"/>
              <a:t>EBPM</a:t>
            </a:r>
          </a:p>
        </p:txBody>
      </p:sp>
      <p:sp>
        <p:nvSpPr>
          <p:cNvPr id="176" name="Shape 176"/>
          <p:cNvSpPr txBox="1"/>
          <p:nvPr/>
        </p:nvSpPr>
        <p:spPr>
          <a:xfrm>
            <a:off x="5492775" y="2738787"/>
            <a:ext cx="1454100" cy="394200"/>
          </a:xfrm>
          <a:prstGeom prst="rect">
            <a:avLst/>
          </a:prstGeom>
          <a:noFill/>
          <a:ln>
            <a:noFill/>
          </a:ln>
        </p:spPr>
        <p:txBody>
          <a:bodyPr anchorCtr="0" anchor="t" bIns="91425" lIns="91425" rIns="91425" tIns="91425">
            <a:noAutofit/>
          </a:bodyPr>
          <a:lstStyle/>
          <a:p>
            <a:pPr lvl="0" rtl="0">
              <a:spcBef>
                <a:spcPts val="0"/>
              </a:spcBef>
              <a:buNone/>
            </a:pPr>
            <a:r>
              <a:rPr lang="en-US"/>
              <a:t>Corrector</a:t>
            </a:r>
          </a:p>
        </p:txBody>
      </p:sp>
      <p:sp>
        <p:nvSpPr>
          <p:cNvPr id="177" name="Shape 177"/>
          <p:cNvSpPr/>
          <p:nvPr/>
        </p:nvSpPr>
        <p:spPr>
          <a:xfrm>
            <a:off x="1631300" y="3218825"/>
            <a:ext cx="5607050" cy="457200"/>
          </a:xfrm>
          <a:custGeom>
            <a:pathLst>
              <a:path extrusionOk="0" h="18288" w="224282">
                <a:moveTo>
                  <a:pt x="0" y="18288"/>
                </a:moveTo>
                <a:lnTo>
                  <a:pt x="98552" y="0"/>
                </a:lnTo>
                <a:lnTo>
                  <a:pt x="184404" y="16256"/>
                </a:lnTo>
                <a:lnTo>
                  <a:pt x="224282" y="11430"/>
                </a:lnTo>
              </a:path>
            </a:pathLst>
          </a:custGeom>
          <a:noFill/>
          <a:ln cap="flat" cmpd="sng" w="28575">
            <a:solidFill>
              <a:srgbClr val="FF0000"/>
            </a:solidFill>
            <a:prstDash val="solid"/>
            <a:round/>
            <a:headEnd len="lg" w="lg" type="none"/>
            <a:tailEnd len="lg" w="lg" type="none"/>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lang="en-US"/>
              <a:t>Dynamic closed bumps</a:t>
            </a:r>
          </a:p>
          <a:p>
            <a:pPr lvl="0">
              <a:spcBef>
                <a:spcPts val="0"/>
              </a:spcBef>
              <a:buClr>
                <a:schemeClr val="dk1"/>
              </a:buClr>
              <a:buSzPct val="30555"/>
              <a:buFont typeface="Arial"/>
              <a:buNone/>
            </a:pPr>
            <a:r>
              <a:t/>
            </a:r>
            <a:endParaRPr/>
          </a:p>
          <a:p>
            <a:pPr lvl="0">
              <a:spcBef>
                <a:spcPts val="0"/>
              </a:spcBef>
              <a:buNone/>
            </a:pPr>
            <a:r>
              <a:t/>
            </a:r>
            <a:endParaRPr/>
          </a:p>
        </p:txBody>
      </p:sp>
      <p:sp>
        <p:nvSpPr>
          <p:cNvPr id="184" name="Shape 184"/>
          <p:cNvSpPr txBox="1"/>
          <p:nvPr>
            <p:ph idx="1" type="body"/>
          </p:nvPr>
        </p:nvSpPr>
        <p:spPr>
          <a:xfrm>
            <a:off x="457200" y="1600200"/>
            <a:ext cx="8229600" cy="4488900"/>
          </a:xfrm>
          <a:prstGeom prst="rect">
            <a:avLst/>
          </a:prstGeom>
        </p:spPr>
        <p:txBody>
          <a:bodyPr anchorCtr="0" anchor="t" bIns="91425" lIns="91425" rIns="91425" tIns="91425">
            <a:noAutofit/>
          </a:bodyPr>
          <a:lstStyle/>
          <a:p>
            <a:pPr indent="0" lvl="0" marL="0" rtl="0">
              <a:spcBef>
                <a:spcPts val="0"/>
              </a:spcBef>
              <a:buNone/>
            </a:pPr>
            <a:r>
              <a:rPr lang="en-US"/>
              <a:t>Create electron beam disturbance on isolated BPMs.</a:t>
            </a:r>
          </a:p>
          <a:p>
            <a:pPr indent="-228600" lvl="0" marL="457200">
              <a:spcBef>
                <a:spcPts val="0"/>
              </a:spcBef>
            </a:pPr>
            <a:r>
              <a:rPr lang="en-US"/>
              <a:t>Invert the BPM to corrector response matrix.</a:t>
            </a:r>
          </a:p>
          <a:p>
            <a:pPr indent="-228600" lvl="0" marL="457200" rtl="0">
              <a:spcBef>
                <a:spcPts val="0"/>
              </a:spcBef>
            </a:pPr>
            <a:r>
              <a:rPr lang="en-US"/>
              <a:t>Take a row of the inverted matrix, these are the corrector values required to change the reading on a single BPM.</a:t>
            </a:r>
          </a:p>
          <a:p>
            <a:pPr indent="-228600" lvl="0" marL="457200" rtl="0">
              <a:spcBef>
                <a:spcPts val="0"/>
              </a:spcBef>
            </a:pPr>
            <a:r>
              <a:rPr lang="en-US"/>
              <a:t>Apply a synchronised excitation to the correctors using the magnitudes received from the inverse response matrix.</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None/>
            </a:pPr>
            <a:r>
              <a:rPr lang="en-US"/>
              <a:t>Dynamic closed bumps</a:t>
            </a:r>
          </a:p>
        </p:txBody>
      </p:sp>
      <p:sp>
        <p:nvSpPr>
          <p:cNvPr id="191" name="Shape 191"/>
          <p:cNvSpPr txBox="1"/>
          <p:nvPr>
            <p:ph idx="1" type="body"/>
          </p:nvPr>
        </p:nvSpPr>
        <p:spPr>
          <a:xfrm>
            <a:off x="457200" y="1600200"/>
            <a:ext cx="8229600" cy="4488900"/>
          </a:xfrm>
          <a:prstGeom prst="rect">
            <a:avLst/>
          </a:prstGeom>
        </p:spPr>
        <p:txBody>
          <a:bodyPr anchorCtr="0" anchor="t" bIns="91425" lIns="91425" rIns="91425" tIns="91425">
            <a:noAutofit/>
          </a:bodyPr>
          <a:lstStyle/>
          <a:p>
            <a:pPr lvl="0">
              <a:spcBef>
                <a:spcPts val="0"/>
              </a:spcBef>
              <a:buNone/>
            </a:pPr>
            <a:r>
              <a:t/>
            </a:r>
            <a:endParaRPr/>
          </a:p>
        </p:txBody>
      </p:sp>
      <p:pic>
        <p:nvPicPr>
          <p:cNvPr id="192" name="Shape 192"/>
          <p:cNvPicPr preferRelativeResize="0"/>
          <p:nvPr/>
        </p:nvPicPr>
        <p:blipFill rotWithShape="1">
          <a:blip r:embed="rId3">
            <a:alphaModFix/>
          </a:blip>
          <a:srcRect b="717" l="436" r="376" t="8422"/>
          <a:stretch/>
        </p:blipFill>
        <p:spPr>
          <a:xfrm>
            <a:off x="301625" y="1015725"/>
            <a:ext cx="8540750" cy="5657849"/>
          </a:xfrm>
          <a:prstGeom prst="rect">
            <a:avLst/>
          </a:prstGeom>
          <a:noFill/>
          <a:ln>
            <a:noFill/>
          </a:ln>
        </p:spPr>
      </p:pic>
      <p:sp>
        <p:nvSpPr>
          <p:cNvPr id="193" name="Shape 193"/>
          <p:cNvSpPr txBox="1"/>
          <p:nvPr/>
        </p:nvSpPr>
        <p:spPr>
          <a:xfrm>
            <a:off x="4789500" y="179850"/>
            <a:ext cx="3135300" cy="835800"/>
          </a:xfrm>
          <a:prstGeom prst="rect">
            <a:avLst/>
          </a:prstGeom>
          <a:solidFill>
            <a:srgbClr val="FFFFFF">
              <a:alpha val="78150"/>
            </a:srgbClr>
          </a:solidFill>
          <a:ln>
            <a:noFill/>
          </a:ln>
        </p:spPr>
        <p:txBody>
          <a:bodyPr anchorCtr="0" anchor="ctr" bIns="91425" lIns="91425" rIns="91425" tIns="91425">
            <a:noAutofit/>
          </a:bodyPr>
          <a:lstStyle/>
          <a:p>
            <a:pPr lvl="0" rtl="0" algn="ctr">
              <a:spcBef>
                <a:spcPts val="0"/>
              </a:spcBef>
              <a:buNone/>
            </a:pPr>
            <a:r>
              <a:rPr lang="en-US" sz="1800"/>
              <a:t>Single BPM being driven by correctors at 10Hz</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idx="1" type="body"/>
          </p:nvPr>
        </p:nvSpPr>
        <p:spPr>
          <a:xfrm>
            <a:off x="457200" y="1600200"/>
            <a:ext cx="8229600" cy="4488900"/>
          </a:xfrm>
          <a:prstGeom prst="rect">
            <a:avLst/>
          </a:prstGeom>
        </p:spPr>
        <p:txBody>
          <a:bodyPr anchorCtr="0" anchor="t" bIns="91425" lIns="91425" rIns="91425" tIns="91425">
            <a:noAutofit/>
          </a:bodyPr>
          <a:lstStyle/>
          <a:p>
            <a:pPr indent="-228600" lvl="0" marL="457200" rtl="0">
              <a:spcBef>
                <a:spcPts val="0"/>
              </a:spcBef>
            </a:pPr>
            <a:r>
              <a:rPr lang="en-US"/>
              <a:t>Subtract the IRM rows for two neighbouring BPMs either side of an insertion device straight.</a:t>
            </a:r>
          </a:p>
          <a:p>
            <a:pPr indent="-228600" lvl="0" marL="457200" rtl="0">
              <a:spcBef>
                <a:spcPts val="0"/>
              </a:spcBef>
            </a:pPr>
            <a:r>
              <a:rPr lang="en-US"/>
              <a:t>Apply to the ring to ‘see-saw’ through the ID creating an oscillating photon beam.</a:t>
            </a: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rPr lang="en-US" sz="1400"/>
              <a:t>Electron path, assuming the majority of deflection is achieved using just two correctors.</a:t>
            </a:r>
          </a:p>
        </p:txBody>
      </p:sp>
      <p:sp>
        <p:nvSpPr>
          <p:cNvPr id="200" name="Shape 200"/>
          <p:cNvSpPr/>
          <p:nvPr/>
        </p:nvSpPr>
        <p:spPr>
          <a:xfrm>
            <a:off x="5898500" y="4380875"/>
            <a:ext cx="190500" cy="10413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1" name="Shape 201"/>
          <p:cNvSpPr/>
          <p:nvPr/>
        </p:nvSpPr>
        <p:spPr>
          <a:xfrm>
            <a:off x="3155300" y="4380875"/>
            <a:ext cx="190500" cy="10413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2" name="Shape 202"/>
          <p:cNvSpPr txBox="1"/>
          <p:nvPr>
            <p:ph type="title"/>
          </p:nvPr>
        </p:nvSpPr>
        <p:spPr>
          <a:xfrm>
            <a:off x="457200" y="274637"/>
            <a:ext cx="8229600" cy="1143000"/>
          </a:xfrm>
          <a:prstGeom prst="rect">
            <a:avLst/>
          </a:prstGeom>
        </p:spPr>
        <p:txBody>
          <a:bodyPr anchorCtr="0" anchor="t" bIns="91425" lIns="91425" rIns="91425" tIns="91425">
            <a:noAutofit/>
          </a:bodyPr>
          <a:lstStyle/>
          <a:p>
            <a:pPr lvl="0" rtl="0">
              <a:spcBef>
                <a:spcPts val="0"/>
              </a:spcBef>
              <a:buNone/>
            </a:pPr>
            <a:r>
              <a:rPr lang="en-US"/>
              <a:t>Dynamic closed bumps</a:t>
            </a:r>
          </a:p>
          <a:p>
            <a:pPr lvl="0" rtl="0">
              <a:spcBef>
                <a:spcPts val="0"/>
              </a:spcBef>
              <a:buNone/>
            </a:pPr>
            <a:r>
              <a:t/>
            </a:r>
            <a:endParaRPr/>
          </a:p>
          <a:p>
            <a:pPr lvl="0" rtl="0">
              <a:spcBef>
                <a:spcPts val="0"/>
              </a:spcBef>
              <a:buNone/>
            </a:pPr>
            <a:r>
              <a:t/>
            </a:r>
            <a:endParaRPr/>
          </a:p>
        </p:txBody>
      </p:sp>
      <p:sp>
        <p:nvSpPr>
          <p:cNvPr id="203" name="Shape 203"/>
          <p:cNvSpPr/>
          <p:nvPr/>
        </p:nvSpPr>
        <p:spPr>
          <a:xfrm>
            <a:off x="3809350" y="4330075"/>
            <a:ext cx="1860600" cy="1092000"/>
          </a:xfrm>
          <a:prstGeom prst="rect">
            <a:avLst/>
          </a:prstGeom>
          <a:solidFill>
            <a:srgbClr val="CFE2F3"/>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US"/>
              <a:t>Insertion Device</a:t>
            </a:r>
          </a:p>
        </p:txBody>
      </p:sp>
      <p:cxnSp>
        <p:nvCxnSpPr>
          <p:cNvPr id="204" name="Shape 204"/>
          <p:cNvCxnSpPr/>
          <p:nvPr/>
        </p:nvCxnSpPr>
        <p:spPr>
          <a:xfrm>
            <a:off x="1796400" y="4876175"/>
            <a:ext cx="5531100" cy="0"/>
          </a:xfrm>
          <a:prstGeom prst="straightConnector1">
            <a:avLst/>
          </a:prstGeom>
          <a:noFill/>
          <a:ln cap="flat" cmpd="sng" w="9525">
            <a:solidFill>
              <a:schemeClr val="dk2"/>
            </a:solidFill>
            <a:prstDash val="solid"/>
            <a:round/>
            <a:headEnd len="lg" w="lg" type="none"/>
            <a:tailEnd len="lg" w="lg" type="triangle"/>
          </a:ln>
        </p:spPr>
      </p:cxnSp>
      <p:sp>
        <p:nvSpPr>
          <p:cNvPr id="205" name="Shape 205"/>
          <p:cNvSpPr txBox="1"/>
          <p:nvPr/>
        </p:nvSpPr>
        <p:spPr>
          <a:xfrm>
            <a:off x="6768450" y="4526925"/>
            <a:ext cx="1454100" cy="394200"/>
          </a:xfrm>
          <a:prstGeom prst="rect">
            <a:avLst/>
          </a:prstGeom>
          <a:noFill/>
          <a:ln>
            <a:noFill/>
          </a:ln>
        </p:spPr>
        <p:txBody>
          <a:bodyPr anchorCtr="0" anchor="t" bIns="91425" lIns="91425" rIns="91425" tIns="91425">
            <a:noAutofit/>
          </a:bodyPr>
          <a:lstStyle/>
          <a:p>
            <a:pPr lvl="0">
              <a:spcBef>
                <a:spcPts val="0"/>
              </a:spcBef>
              <a:buNone/>
            </a:pPr>
            <a:r>
              <a:rPr lang="en-US"/>
              <a:t>e</a:t>
            </a:r>
          </a:p>
        </p:txBody>
      </p:sp>
      <p:sp>
        <p:nvSpPr>
          <p:cNvPr id="206" name="Shape 206"/>
          <p:cNvSpPr txBox="1"/>
          <p:nvPr/>
        </p:nvSpPr>
        <p:spPr>
          <a:xfrm>
            <a:off x="2634650" y="4114075"/>
            <a:ext cx="1454100" cy="394200"/>
          </a:xfrm>
          <a:prstGeom prst="rect">
            <a:avLst/>
          </a:prstGeom>
          <a:noFill/>
          <a:ln>
            <a:noFill/>
          </a:ln>
        </p:spPr>
        <p:txBody>
          <a:bodyPr anchorCtr="0" anchor="t" bIns="91425" lIns="91425" rIns="91425" tIns="91425">
            <a:noAutofit/>
          </a:bodyPr>
          <a:lstStyle/>
          <a:p>
            <a:pPr lvl="0" rtl="0">
              <a:spcBef>
                <a:spcPts val="0"/>
              </a:spcBef>
              <a:buNone/>
            </a:pPr>
            <a:r>
              <a:rPr lang="en-US"/>
              <a:t>EBPM</a:t>
            </a:r>
          </a:p>
        </p:txBody>
      </p:sp>
      <p:sp>
        <p:nvSpPr>
          <p:cNvPr id="207" name="Shape 207"/>
          <p:cNvSpPr txBox="1"/>
          <p:nvPr/>
        </p:nvSpPr>
        <p:spPr>
          <a:xfrm>
            <a:off x="5898500" y="3977300"/>
            <a:ext cx="1454100" cy="394200"/>
          </a:xfrm>
          <a:prstGeom prst="rect">
            <a:avLst/>
          </a:prstGeom>
          <a:noFill/>
          <a:ln>
            <a:noFill/>
          </a:ln>
        </p:spPr>
        <p:txBody>
          <a:bodyPr anchorCtr="0" anchor="t" bIns="91425" lIns="91425" rIns="91425" tIns="91425">
            <a:noAutofit/>
          </a:bodyPr>
          <a:lstStyle/>
          <a:p>
            <a:pPr lvl="0" rtl="0">
              <a:spcBef>
                <a:spcPts val="0"/>
              </a:spcBef>
              <a:buNone/>
            </a:pPr>
            <a:r>
              <a:rPr lang="en-US"/>
              <a:t>EBPM</a:t>
            </a:r>
          </a:p>
        </p:txBody>
      </p:sp>
      <p:sp>
        <p:nvSpPr>
          <p:cNvPr id="208" name="Shape 208"/>
          <p:cNvSpPr/>
          <p:nvPr/>
        </p:nvSpPr>
        <p:spPr>
          <a:xfrm>
            <a:off x="1948800" y="4526925"/>
            <a:ext cx="5086350" cy="679450"/>
          </a:xfrm>
          <a:custGeom>
            <a:pathLst>
              <a:path extrusionOk="0" h="27178" w="203454">
                <a:moveTo>
                  <a:pt x="0" y="13970"/>
                </a:moveTo>
                <a:lnTo>
                  <a:pt x="53340" y="0"/>
                </a:lnTo>
                <a:lnTo>
                  <a:pt x="162814" y="27178"/>
                </a:lnTo>
                <a:lnTo>
                  <a:pt x="203454" y="13970"/>
                </a:lnTo>
              </a:path>
            </a:pathLst>
          </a:custGeom>
          <a:noFill/>
          <a:ln cap="flat" cmpd="sng" w="19050">
            <a:solidFill>
              <a:srgbClr val="FF0000"/>
            </a:solidFill>
            <a:prstDash val="solid"/>
            <a:round/>
            <a:headEnd len="lg" w="lg" type="none"/>
            <a:tailEnd len="lg" w="lg" type="none"/>
          </a:ln>
        </p:spPr>
      </p:sp>
      <p:sp>
        <p:nvSpPr>
          <p:cNvPr id="209" name="Shape 209"/>
          <p:cNvSpPr/>
          <p:nvPr/>
        </p:nvSpPr>
        <p:spPr>
          <a:xfrm flipH="1" rot="10800000">
            <a:off x="1948800" y="4460158"/>
            <a:ext cx="5086350" cy="882741"/>
          </a:xfrm>
          <a:custGeom>
            <a:pathLst>
              <a:path extrusionOk="0" h="27178" w="203454">
                <a:moveTo>
                  <a:pt x="0" y="13970"/>
                </a:moveTo>
                <a:lnTo>
                  <a:pt x="53340" y="0"/>
                </a:lnTo>
                <a:lnTo>
                  <a:pt x="162814" y="27178"/>
                </a:lnTo>
                <a:lnTo>
                  <a:pt x="203454" y="13970"/>
                </a:lnTo>
              </a:path>
            </a:pathLst>
          </a:custGeom>
          <a:noFill/>
          <a:ln cap="flat" cmpd="sng" w="19050">
            <a:solidFill>
              <a:srgbClr val="FF0000"/>
            </a:solidFill>
            <a:prstDash val="solid"/>
            <a:round/>
            <a:headEnd len="lg" w="lg" type="none"/>
            <a:tailEnd len="lg" w="lg" type="none"/>
          </a:ln>
        </p:spPr>
      </p:sp>
      <p:cxnSp>
        <p:nvCxnSpPr>
          <p:cNvPr id="210" name="Shape 210"/>
          <p:cNvCxnSpPr/>
          <p:nvPr/>
        </p:nvCxnSpPr>
        <p:spPr>
          <a:xfrm flipH="1" rot="10800000">
            <a:off x="6038250" y="3888650"/>
            <a:ext cx="1778100" cy="571500"/>
          </a:xfrm>
          <a:prstGeom prst="straightConnector1">
            <a:avLst/>
          </a:prstGeom>
          <a:noFill/>
          <a:ln cap="flat" cmpd="sng" w="19050">
            <a:solidFill>
              <a:srgbClr val="6FA8DC"/>
            </a:solidFill>
            <a:prstDash val="solid"/>
            <a:round/>
            <a:headEnd len="lg" w="lg" type="none"/>
            <a:tailEnd len="lg" w="lg" type="triangle"/>
          </a:ln>
        </p:spPr>
      </p:cxnSp>
      <p:cxnSp>
        <p:nvCxnSpPr>
          <p:cNvPr id="211" name="Shape 211"/>
          <p:cNvCxnSpPr/>
          <p:nvPr/>
        </p:nvCxnSpPr>
        <p:spPr>
          <a:xfrm>
            <a:off x="6038250" y="5206375"/>
            <a:ext cx="1803600" cy="483300"/>
          </a:xfrm>
          <a:prstGeom prst="straightConnector1">
            <a:avLst/>
          </a:prstGeom>
          <a:noFill/>
          <a:ln cap="flat" cmpd="sng" w="19050">
            <a:solidFill>
              <a:srgbClr val="6FA8DC"/>
            </a:solidFill>
            <a:prstDash val="solid"/>
            <a:round/>
            <a:headEnd len="lg" w="lg" type="none"/>
            <a:tailEnd len="lg" w="lg" type="triangle"/>
          </a:ln>
        </p:spPr>
      </p:cxnSp>
      <p:sp>
        <p:nvSpPr>
          <p:cNvPr id="212" name="Shape 212"/>
          <p:cNvSpPr txBox="1"/>
          <p:nvPr/>
        </p:nvSpPr>
        <p:spPr>
          <a:xfrm>
            <a:off x="7816350" y="3647550"/>
            <a:ext cx="1454100" cy="394200"/>
          </a:xfrm>
          <a:prstGeom prst="rect">
            <a:avLst/>
          </a:prstGeom>
          <a:noFill/>
          <a:ln>
            <a:noFill/>
          </a:ln>
        </p:spPr>
        <p:txBody>
          <a:bodyPr anchorCtr="0" anchor="t" bIns="91425" lIns="91425" rIns="91425" tIns="91425">
            <a:noAutofit/>
          </a:bodyPr>
          <a:lstStyle/>
          <a:p>
            <a:pPr lvl="0" rtl="0">
              <a:spcBef>
                <a:spcPts val="0"/>
              </a:spcBef>
              <a:buNone/>
            </a:pPr>
            <a:r>
              <a:rPr lang="en-US" sz="1700">
                <a:solidFill>
                  <a:srgbClr val="222222"/>
                </a:solidFill>
                <a:highlight>
                  <a:srgbClr val="FFFFF8"/>
                </a:highlight>
                <a:latin typeface="Times New Roman"/>
                <a:ea typeface="Times New Roman"/>
                <a:cs typeface="Times New Roman"/>
                <a:sym typeface="Times New Roman"/>
              </a:rPr>
              <a:t>γ</a:t>
            </a:r>
          </a:p>
        </p:txBody>
      </p:sp>
      <p:sp>
        <p:nvSpPr>
          <p:cNvPr id="213" name="Shape 213"/>
          <p:cNvSpPr txBox="1"/>
          <p:nvPr/>
        </p:nvSpPr>
        <p:spPr>
          <a:xfrm>
            <a:off x="7816350" y="5422175"/>
            <a:ext cx="1454100" cy="394200"/>
          </a:xfrm>
          <a:prstGeom prst="rect">
            <a:avLst/>
          </a:prstGeom>
          <a:noFill/>
          <a:ln>
            <a:noFill/>
          </a:ln>
        </p:spPr>
        <p:txBody>
          <a:bodyPr anchorCtr="0" anchor="t" bIns="91425" lIns="91425" rIns="91425" tIns="91425">
            <a:noAutofit/>
          </a:bodyPr>
          <a:lstStyle/>
          <a:p>
            <a:pPr lvl="0" rtl="0">
              <a:spcBef>
                <a:spcPts val="0"/>
              </a:spcBef>
              <a:buNone/>
            </a:pPr>
            <a:r>
              <a:rPr lang="en-US" sz="1700">
                <a:solidFill>
                  <a:srgbClr val="222222"/>
                </a:solidFill>
                <a:highlight>
                  <a:srgbClr val="FFFFF8"/>
                </a:highlight>
                <a:latin typeface="Times New Roman"/>
                <a:ea typeface="Times New Roman"/>
                <a:cs typeface="Times New Roman"/>
                <a:sym typeface="Times New Roman"/>
              </a:rPr>
              <a:t>γ</a:t>
            </a:r>
          </a:p>
        </p:txBody>
      </p:sp>
      <p:sp>
        <p:nvSpPr>
          <p:cNvPr id="214" name="Shape 214"/>
          <p:cNvSpPr/>
          <p:nvPr/>
        </p:nvSpPr>
        <p:spPr>
          <a:xfrm>
            <a:off x="8489550" y="3618875"/>
            <a:ext cx="107700" cy="25653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5" name="Shape 215"/>
          <p:cNvSpPr txBox="1"/>
          <p:nvPr/>
        </p:nvSpPr>
        <p:spPr>
          <a:xfrm>
            <a:off x="7879700" y="3412150"/>
            <a:ext cx="1454100" cy="394200"/>
          </a:xfrm>
          <a:prstGeom prst="rect">
            <a:avLst/>
          </a:prstGeom>
          <a:noFill/>
          <a:ln>
            <a:noFill/>
          </a:ln>
        </p:spPr>
        <p:txBody>
          <a:bodyPr anchorCtr="0" anchor="t" bIns="91425" lIns="91425" rIns="91425" tIns="91425">
            <a:noAutofit/>
          </a:bodyPr>
          <a:lstStyle/>
          <a:p>
            <a:pPr lvl="0" rtl="0">
              <a:spcBef>
                <a:spcPts val="0"/>
              </a:spcBef>
              <a:buNone/>
            </a:pPr>
            <a:r>
              <a:rPr lang="en-US"/>
              <a:t>XBPM</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lang="en-US"/>
              <a:t>Dynamic closed bumps</a:t>
            </a:r>
          </a:p>
          <a:p>
            <a:pPr lvl="0">
              <a:spcBef>
                <a:spcPts val="0"/>
              </a:spcBef>
              <a:buClr>
                <a:schemeClr val="dk1"/>
              </a:buClr>
              <a:buSzPct val="30555"/>
              <a:buFont typeface="Arial"/>
              <a:buNone/>
            </a:pPr>
            <a:r>
              <a:t/>
            </a:r>
            <a:endParaRPr/>
          </a:p>
          <a:p>
            <a:pPr lvl="0">
              <a:spcBef>
                <a:spcPts val="0"/>
              </a:spcBef>
              <a:buNone/>
            </a:pPr>
            <a:r>
              <a:t/>
            </a:r>
            <a:endParaRPr/>
          </a:p>
        </p:txBody>
      </p:sp>
      <p:sp>
        <p:nvSpPr>
          <p:cNvPr id="222" name="Shape 222"/>
          <p:cNvSpPr txBox="1"/>
          <p:nvPr>
            <p:ph idx="1" type="body"/>
          </p:nvPr>
        </p:nvSpPr>
        <p:spPr>
          <a:xfrm>
            <a:off x="457200" y="1507116"/>
            <a:ext cx="8382000" cy="4572000"/>
          </a:xfrm>
          <a:prstGeom prst="rect">
            <a:avLst/>
          </a:prstGeom>
        </p:spPr>
        <p:txBody>
          <a:bodyPr anchorCtr="0" anchor="t" bIns="91425" lIns="91425" rIns="91425" tIns="91425">
            <a:noAutofit/>
          </a:bodyPr>
          <a:lstStyle/>
          <a:p>
            <a:pPr lvl="0">
              <a:spcBef>
                <a:spcPts val="0"/>
              </a:spcBef>
              <a:buNone/>
            </a:pPr>
            <a:r>
              <a:t/>
            </a:r>
            <a:endParaRPr/>
          </a:p>
        </p:txBody>
      </p:sp>
      <p:pic>
        <p:nvPicPr>
          <p:cNvPr id="223" name="Shape 223"/>
          <p:cNvPicPr preferRelativeResize="0"/>
          <p:nvPr/>
        </p:nvPicPr>
        <p:blipFill rotWithShape="1">
          <a:blip r:embed="rId3">
            <a:alphaModFix/>
          </a:blip>
          <a:srcRect b="7379" l="1069" r="775" t="5701"/>
          <a:stretch/>
        </p:blipFill>
        <p:spPr>
          <a:xfrm>
            <a:off x="457200" y="1069587"/>
            <a:ext cx="8323792" cy="5557087"/>
          </a:xfrm>
          <a:prstGeom prst="rect">
            <a:avLst/>
          </a:prstGeom>
          <a:noFill/>
          <a:ln>
            <a:noFill/>
          </a:ln>
        </p:spPr>
      </p:pic>
      <p:sp>
        <p:nvSpPr>
          <p:cNvPr id="224" name="Shape 224"/>
          <p:cNvSpPr txBox="1"/>
          <p:nvPr/>
        </p:nvSpPr>
        <p:spPr>
          <a:xfrm>
            <a:off x="3944950" y="90950"/>
            <a:ext cx="3839400" cy="626100"/>
          </a:xfrm>
          <a:prstGeom prst="rect">
            <a:avLst/>
          </a:prstGeom>
          <a:solidFill>
            <a:srgbClr val="FFFFFF">
              <a:alpha val="78150"/>
            </a:srgbClr>
          </a:solidFill>
          <a:ln>
            <a:noFill/>
          </a:ln>
        </p:spPr>
        <p:txBody>
          <a:bodyPr anchorCtr="0" anchor="ctr" bIns="91425" lIns="91425" rIns="91425" tIns="91425">
            <a:noAutofit/>
          </a:bodyPr>
          <a:lstStyle/>
          <a:p>
            <a:pPr lvl="0" rtl="0" algn="ctr">
              <a:spcBef>
                <a:spcPts val="0"/>
              </a:spcBef>
              <a:buNone/>
            </a:pPr>
            <a:r>
              <a:rPr lang="en-US" sz="1800"/>
              <a:t>XBPM traces for three beamlines</a:t>
            </a:r>
          </a:p>
        </p:txBody>
      </p:sp>
      <p:sp>
        <p:nvSpPr>
          <p:cNvPr id="225" name="Shape 225"/>
          <p:cNvSpPr txBox="1"/>
          <p:nvPr/>
        </p:nvSpPr>
        <p:spPr>
          <a:xfrm>
            <a:off x="7392852" y="1651491"/>
            <a:ext cx="1388100" cy="527700"/>
          </a:xfrm>
          <a:prstGeom prst="rect">
            <a:avLst/>
          </a:prstGeom>
          <a:solidFill>
            <a:srgbClr val="FFFFFF"/>
          </a:solidFill>
          <a:ln cap="flat" cmpd="sng" w="19050">
            <a:solidFill>
              <a:srgbClr val="0000FF"/>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800">
                <a:solidFill>
                  <a:srgbClr val="0000FF"/>
                </a:solidFill>
              </a:rPr>
              <a:t>Fast bump</a:t>
            </a:r>
          </a:p>
        </p:txBody>
      </p:sp>
      <p:sp>
        <p:nvSpPr>
          <p:cNvPr id="226" name="Shape 226"/>
          <p:cNvSpPr txBox="1"/>
          <p:nvPr/>
        </p:nvSpPr>
        <p:spPr>
          <a:xfrm>
            <a:off x="7392852" y="3798732"/>
            <a:ext cx="1388100" cy="527700"/>
          </a:xfrm>
          <a:prstGeom prst="rect">
            <a:avLst/>
          </a:prstGeom>
          <a:solidFill>
            <a:srgbClr val="FFFFFF"/>
          </a:solid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800">
                <a:solidFill>
                  <a:srgbClr val="FF0000"/>
                </a:solidFill>
              </a:rPr>
              <a:t>Slow </a:t>
            </a:r>
            <a:r>
              <a:rPr lang="en-US" sz="1800">
                <a:solidFill>
                  <a:srgbClr val="FF0000"/>
                </a:solidFill>
              </a:rPr>
              <a:t>bump</a:t>
            </a:r>
          </a:p>
        </p:txBody>
      </p:sp>
      <p:sp>
        <p:nvSpPr>
          <p:cNvPr id="227" name="Shape 227"/>
          <p:cNvSpPr txBox="1"/>
          <p:nvPr/>
        </p:nvSpPr>
        <p:spPr>
          <a:xfrm>
            <a:off x="7392852" y="5441501"/>
            <a:ext cx="1388100" cy="527700"/>
          </a:xfrm>
          <a:prstGeom prst="rect">
            <a:avLst/>
          </a:prstGeom>
          <a:solidFill>
            <a:srgbClr val="FFFFFF"/>
          </a:solidFill>
          <a:ln cap="flat" cmpd="sng" w="19050">
            <a:solidFill>
              <a:srgbClr val="38761D"/>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800">
                <a:solidFill>
                  <a:srgbClr val="38761D"/>
                </a:solidFill>
              </a:rPr>
              <a:t>No </a:t>
            </a:r>
            <a:r>
              <a:rPr lang="en-US" sz="1800">
                <a:solidFill>
                  <a:srgbClr val="38761D"/>
                </a:solidFill>
              </a:rPr>
              <a:t>bump</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457200" y="274637"/>
            <a:ext cx="8229600" cy="1143000"/>
          </a:xfrm>
          <a:prstGeom prst="rect">
            <a:avLst/>
          </a:prstGeom>
        </p:spPr>
        <p:txBody>
          <a:bodyPr anchorCtr="0" anchor="t" bIns="91425" lIns="91425" rIns="91425" tIns="91425">
            <a:noAutofit/>
          </a:bodyPr>
          <a:lstStyle/>
          <a:p>
            <a:pPr lvl="0" rtl="0">
              <a:spcBef>
                <a:spcPts val="0"/>
              </a:spcBef>
              <a:buNone/>
            </a:pPr>
            <a:r>
              <a:rPr lang="en-US"/>
              <a:t>Uses of excitations</a:t>
            </a:r>
          </a:p>
        </p:txBody>
      </p:sp>
      <p:sp>
        <p:nvSpPr>
          <p:cNvPr id="234" name="Shape 234"/>
          <p:cNvSpPr txBox="1"/>
          <p:nvPr>
            <p:ph idx="1" type="body"/>
          </p:nvPr>
        </p:nvSpPr>
        <p:spPr>
          <a:xfrm>
            <a:off x="457200" y="1600200"/>
            <a:ext cx="8229600" cy="3523500"/>
          </a:xfrm>
          <a:prstGeom prst="rect">
            <a:avLst/>
          </a:prstGeom>
        </p:spPr>
        <p:txBody>
          <a:bodyPr anchorCtr="0" anchor="t" bIns="91425" lIns="91425" rIns="91425" tIns="91425">
            <a:noAutofit/>
          </a:bodyPr>
          <a:lstStyle/>
          <a:p>
            <a:pPr indent="-381000" lvl="0" marL="457200" rtl="0">
              <a:spcBef>
                <a:spcPts val="0"/>
              </a:spcBef>
              <a:buSzPct val="120000"/>
              <a:buFont typeface="Arial"/>
            </a:pPr>
            <a:r>
              <a:rPr lang="en-US" strike="sngStrike"/>
              <a:t>Dynamic closed bumps</a:t>
            </a:r>
          </a:p>
          <a:p>
            <a:pPr indent="0" lvl="0" marL="0" rtl="0">
              <a:spcBef>
                <a:spcPts val="0"/>
              </a:spcBef>
              <a:buNone/>
            </a:pPr>
            <a:r>
              <a:t/>
            </a:r>
            <a:endParaRPr/>
          </a:p>
          <a:p>
            <a:pPr indent="-381000" lvl="0" marL="457200" rtl="0">
              <a:spcBef>
                <a:spcPts val="0"/>
              </a:spcBef>
              <a:buSzPct val="120000"/>
              <a:buFont typeface="Arial"/>
            </a:pPr>
            <a:r>
              <a:rPr b="1" lang="en-US"/>
              <a:t>Response matrix </a:t>
            </a:r>
            <a:r>
              <a:rPr b="1" lang="en-US"/>
              <a:t>measurement</a:t>
            </a:r>
          </a:p>
          <a:p>
            <a:pPr indent="0" lvl="0" marL="0" rtl="0">
              <a:spcBef>
                <a:spcPts val="0"/>
              </a:spcBef>
              <a:buNone/>
            </a:pPr>
            <a:r>
              <a:t/>
            </a:r>
            <a:endParaRPr/>
          </a:p>
          <a:p>
            <a:pPr indent="-381000" lvl="0" marL="457200" rtl="0">
              <a:spcBef>
                <a:spcPts val="0"/>
              </a:spcBef>
              <a:buSzPct val="120000"/>
              <a:buFont typeface="Arial"/>
            </a:pPr>
            <a:r>
              <a:rPr lang="en-US"/>
              <a:t>Dynamic response of corrector magnets</a:t>
            </a:r>
          </a:p>
          <a:p>
            <a:pPr indent="0" lvl="0" marL="0" rtl="0">
              <a:spcBef>
                <a:spcPts val="0"/>
              </a:spcBef>
              <a:buNone/>
            </a:pPr>
            <a:r>
              <a:t/>
            </a:r>
            <a:endParaRPr/>
          </a:p>
          <a:p>
            <a:pPr indent="-381000" lvl="0" marL="457200" rtl="0">
              <a:spcBef>
                <a:spcPts val="0"/>
              </a:spcBef>
              <a:buSzPct val="120000"/>
              <a:buFont typeface="Arial"/>
            </a:pPr>
            <a:r>
              <a:rPr lang="en-US"/>
              <a:t>I10 switching suppression</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None/>
            </a:pPr>
            <a:r>
              <a:rPr lang="en-US"/>
              <a:t>Response matrix measurement</a:t>
            </a:r>
          </a:p>
        </p:txBody>
      </p:sp>
      <p:sp>
        <p:nvSpPr>
          <p:cNvPr id="241" name="Shape 241"/>
          <p:cNvSpPr txBox="1"/>
          <p:nvPr>
            <p:ph idx="1" type="body"/>
          </p:nvPr>
        </p:nvSpPr>
        <p:spPr>
          <a:xfrm>
            <a:off x="457200" y="1600200"/>
            <a:ext cx="8229600" cy="4488900"/>
          </a:xfrm>
          <a:prstGeom prst="rect">
            <a:avLst/>
          </a:prstGeom>
        </p:spPr>
        <p:txBody>
          <a:bodyPr anchorCtr="0" anchor="t" bIns="91425" lIns="91425" rIns="91425" tIns="91425">
            <a:noAutofit/>
          </a:bodyPr>
          <a:lstStyle/>
          <a:p>
            <a:pPr lvl="0">
              <a:spcBef>
                <a:spcPts val="0"/>
              </a:spcBef>
              <a:buNone/>
            </a:pPr>
            <a:r>
              <a:t/>
            </a:r>
            <a:endParaRPr/>
          </a:p>
        </p:txBody>
      </p:sp>
      <p:pic>
        <p:nvPicPr>
          <p:cNvPr id="242" name="Shape 242"/>
          <p:cNvPicPr preferRelativeResize="0"/>
          <p:nvPr/>
        </p:nvPicPr>
        <p:blipFill rotWithShape="1">
          <a:blip r:embed="rId3">
            <a:alphaModFix/>
          </a:blip>
          <a:srcRect b="7092" l="4438" r="711" t="4365"/>
          <a:stretch/>
        </p:blipFill>
        <p:spPr>
          <a:xfrm>
            <a:off x="279400" y="821737"/>
            <a:ext cx="8641975" cy="6045825"/>
          </a:xfrm>
          <a:prstGeom prst="rect">
            <a:avLst/>
          </a:prstGeom>
          <a:noFill/>
          <a:ln>
            <a:noFill/>
          </a:ln>
        </p:spPr>
      </p:pic>
      <p:sp>
        <p:nvSpPr>
          <p:cNvPr id="243" name="Shape 243"/>
          <p:cNvSpPr txBox="1"/>
          <p:nvPr/>
        </p:nvSpPr>
        <p:spPr>
          <a:xfrm>
            <a:off x="835125" y="3608200"/>
            <a:ext cx="3146700" cy="553500"/>
          </a:xfrm>
          <a:prstGeom prst="rect">
            <a:avLst/>
          </a:prstGeom>
          <a:solidFill>
            <a:srgbClr val="FFFFFF">
              <a:alpha val="78150"/>
            </a:srgbClr>
          </a:solidFill>
          <a:ln>
            <a:noFill/>
          </a:ln>
        </p:spPr>
        <p:txBody>
          <a:bodyPr anchorCtr="0" anchor="ctr" bIns="91425" lIns="91425" rIns="91425" tIns="91425">
            <a:noAutofit/>
          </a:bodyPr>
          <a:lstStyle/>
          <a:p>
            <a:pPr lvl="0" rtl="0" algn="ctr">
              <a:spcBef>
                <a:spcPts val="0"/>
              </a:spcBef>
              <a:buNone/>
            </a:pPr>
            <a:r>
              <a:rPr lang="en-US" sz="1800"/>
              <a:t>Each corrector driven in turn</a:t>
            </a:r>
          </a:p>
        </p:txBody>
      </p:sp>
      <p:sp>
        <p:nvSpPr>
          <p:cNvPr id="244" name="Shape 244"/>
          <p:cNvSpPr txBox="1"/>
          <p:nvPr/>
        </p:nvSpPr>
        <p:spPr>
          <a:xfrm>
            <a:off x="5533425" y="3672550"/>
            <a:ext cx="2021700" cy="424800"/>
          </a:xfrm>
          <a:prstGeom prst="rect">
            <a:avLst/>
          </a:prstGeom>
          <a:solidFill>
            <a:srgbClr val="FFFFFF">
              <a:alpha val="78150"/>
            </a:srgbClr>
          </a:solidFill>
          <a:ln>
            <a:noFill/>
          </a:ln>
        </p:spPr>
        <p:txBody>
          <a:bodyPr anchorCtr="0" anchor="ctr" bIns="91425" lIns="91425" rIns="91425" tIns="91425">
            <a:noAutofit/>
          </a:bodyPr>
          <a:lstStyle/>
          <a:p>
            <a:pPr lvl="0" rtl="0" algn="ctr">
              <a:spcBef>
                <a:spcPts val="0"/>
              </a:spcBef>
              <a:buNone/>
            </a:pPr>
            <a:r>
              <a:rPr lang="en-US"/>
              <a:t>Four correctors have slower dynamics</a:t>
            </a:r>
          </a:p>
        </p:txBody>
      </p:sp>
      <p:cxnSp>
        <p:nvCxnSpPr>
          <p:cNvPr id="245" name="Shape 245"/>
          <p:cNvCxnSpPr/>
          <p:nvPr/>
        </p:nvCxnSpPr>
        <p:spPr>
          <a:xfrm>
            <a:off x="5948950" y="4101450"/>
            <a:ext cx="18000" cy="445200"/>
          </a:xfrm>
          <a:prstGeom prst="straightConnector1">
            <a:avLst/>
          </a:prstGeom>
          <a:noFill/>
          <a:ln cap="flat" cmpd="sng" w="9525">
            <a:solidFill>
              <a:schemeClr val="dk2"/>
            </a:solidFill>
            <a:prstDash val="solid"/>
            <a:round/>
            <a:headEnd len="lg" w="lg" type="none"/>
            <a:tailEnd len="lg" w="lg" type="triangle"/>
          </a:ln>
        </p:spPr>
      </p:cxnSp>
      <p:cxnSp>
        <p:nvCxnSpPr>
          <p:cNvPr id="246" name="Shape 246"/>
          <p:cNvCxnSpPr/>
          <p:nvPr/>
        </p:nvCxnSpPr>
        <p:spPr>
          <a:xfrm flipH="1">
            <a:off x="5768550" y="4107475"/>
            <a:ext cx="30000" cy="409200"/>
          </a:xfrm>
          <a:prstGeom prst="straightConnector1">
            <a:avLst/>
          </a:prstGeom>
          <a:noFill/>
          <a:ln cap="flat" cmpd="sng" w="9525">
            <a:solidFill>
              <a:schemeClr val="dk2"/>
            </a:solidFill>
            <a:prstDash val="solid"/>
            <a:round/>
            <a:headEnd len="lg" w="lg" type="none"/>
            <a:tailEnd len="lg" w="lg" type="triangle"/>
          </a:ln>
        </p:spPr>
      </p:cxnSp>
      <p:cxnSp>
        <p:nvCxnSpPr>
          <p:cNvPr id="247" name="Shape 247"/>
          <p:cNvCxnSpPr/>
          <p:nvPr/>
        </p:nvCxnSpPr>
        <p:spPr>
          <a:xfrm flipH="1">
            <a:off x="4890300" y="4113475"/>
            <a:ext cx="739800" cy="433200"/>
          </a:xfrm>
          <a:prstGeom prst="straightConnector1">
            <a:avLst/>
          </a:prstGeom>
          <a:noFill/>
          <a:ln cap="flat" cmpd="sng" w="9525">
            <a:solidFill>
              <a:schemeClr val="dk2"/>
            </a:solidFill>
            <a:prstDash val="solid"/>
            <a:round/>
            <a:headEnd len="lg" w="lg" type="none"/>
            <a:tailEnd len="lg" w="lg" type="triangle"/>
          </a:ln>
        </p:spPr>
      </p:cxnSp>
      <p:cxnSp>
        <p:nvCxnSpPr>
          <p:cNvPr id="248" name="Shape 248"/>
          <p:cNvCxnSpPr/>
          <p:nvPr/>
        </p:nvCxnSpPr>
        <p:spPr>
          <a:xfrm flipH="1">
            <a:off x="5172900" y="4113475"/>
            <a:ext cx="565500" cy="439200"/>
          </a:xfrm>
          <a:prstGeom prst="straightConnector1">
            <a:avLst/>
          </a:prstGeom>
          <a:noFill/>
          <a:ln cap="flat" cmpd="sng" w="9525">
            <a:solidFill>
              <a:schemeClr val="dk2"/>
            </a:solidFill>
            <a:prstDash val="solid"/>
            <a:round/>
            <a:headEnd len="lg" w="lg" type="none"/>
            <a:tailEnd len="lg" w="lg" type="triangle"/>
          </a:ln>
        </p:spPr>
      </p:cxnSp>
      <p:cxnSp>
        <p:nvCxnSpPr>
          <p:cNvPr id="249" name="Shape 249"/>
          <p:cNvCxnSpPr/>
          <p:nvPr/>
        </p:nvCxnSpPr>
        <p:spPr>
          <a:xfrm rot="10800000">
            <a:off x="4926200" y="3150875"/>
            <a:ext cx="661800" cy="535500"/>
          </a:xfrm>
          <a:prstGeom prst="straightConnector1">
            <a:avLst/>
          </a:prstGeom>
          <a:noFill/>
          <a:ln cap="flat" cmpd="sng" w="9525">
            <a:solidFill>
              <a:schemeClr val="dk2"/>
            </a:solidFill>
            <a:prstDash val="solid"/>
            <a:round/>
            <a:headEnd len="lg" w="lg" type="none"/>
            <a:tailEnd len="lg" w="lg" type="triangle"/>
          </a:ln>
        </p:spPr>
      </p:cxnSp>
      <p:cxnSp>
        <p:nvCxnSpPr>
          <p:cNvPr id="250" name="Shape 250"/>
          <p:cNvCxnSpPr/>
          <p:nvPr/>
        </p:nvCxnSpPr>
        <p:spPr>
          <a:xfrm rot="10800000">
            <a:off x="5082575" y="3048825"/>
            <a:ext cx="643800" cy="619500"/>
          </a:xfrm>
          <a:prstGeom prst="straightConnector1">
            <a:avLst/>
          </a:prstGeom>
          <a:noFill/>
          <a:ln cap="flat" cmpd="sng" w="9525">
            <a:solidFill>
              <a:schemeClr val="dk2"/>
            </a:solidFill>
            <a:prstDash val="solid"/>
            <a:round/>
            <a:headEnd len="lg" w="lg" type="none"/>
            <a:tailEnd len="lg" w="lg" type="triangle"/>
          </a:ln>
        </p:spPr>
      </p:cxnSp>
      <p:cxnSp>
        <p:nvCxnSpPr>
          <p:cNvPr id="251" name="Shape 251"/>
          <p:cNvCxnSpPr/>
          <p:nvPr/>
        </p:nvCxnSpPr>
        <p:spPr>
          <a:xfrm rot="10800000">
            <a:off x="5672250" y="2904250"/>
            <a:ext cx="240600" cy="776100"/>
          </a:xfrm>
          <a:prstGeom prst="straightConnector1">
            <a:avLst/>
          </a:prstGeom>
          <a:noFill/>
          <a:ln cap="flat" cmpd="sng" w="9525">
            <a:solidFill>
              <a:schemeClr val="dk2"/>
            </a:solidFill>
            <a:prstDash val="solid"/>
            <a:round/>
            <a:headEnd len="lg" w="lg" type="none"/>
            <a:tailEnd len="lg" w="lg" type="triangle"/>
          </a:ln>
        </p:spPr>
      </p:cxnSp>
      <p:cxnSp>
        <p:nvCxnSpPr>
          <p:cNvPr id="252" name="Shape 252"/>
          <p:cNvCxnSpPr/>
          <p:nvPr/>
        </p:nvCxnSpPr>
        <p:spPr>
          <a:xfrm rot="10800000">
            <a:off x="5925000" y="2994550"/>
            <a:ext cx="156300" cy="685800"/>
          </a:xfrm>
          <a:prstGeom prst="straightConnector1">
            <a:avLst/>
          </a:prstGeom>
          <a:noFill/>
          <a:ln cap="flat" cmpd="sng" w="9525">
            <a:solidFill>
              <a:schemeClr val="dk2"/>
            </a:solidFill>
            <a:prstDash val="solid"/>
            <a:round/>
            <a:headEnd len="lg" w="lg" type="none"/>
            <a:tailEnd len="lg" w="lg" type="triangle"/>
          </a:ln>
        </p:spPr>
      </p:cxnSp>
      <p:sp>
        <p:nvSpPr>
          <p:cNvPr id="253" name="Shape 253"/>
          <p:cNvSpPr txBox="1"/>
          <p:nvPr/>
        </p:nvSpPr>
        <p:spPr>
          <a:xfrm>
            <a:off x="1081700" y="2439325"/>
            <a:ext cx="1372200" cy="501000"/>
          </a:xfrm>
          <a:prstGeom prst="rect">
            <a:avLst/>
          </a:prstGeom>
          <a:solidFill>
            <a:srgbClr val="FFFFFF">
              <a:alpha val="78150"/>
            </a:srgbClr>
          </a:solidFill>
          <a:ln>
            <a:noFill/>
          </a:ln>
        </p:spPr>
        <p:txBody>
          <a:bodyPr anchorCtr="0" anchor="ctr" bIns="91425" lIns="91425" rIns="91425" tIns="91425">
            <a:noAutofit/>
          </a:bodyPr>
          <a:lstStyle/>
          <a:p>
            <a:pPr lvl="0" rtl="0" algn="ctr">
              <a:spcBef>
                <a:spcPts val="0"/>
              </a:spcBef>
              <a:buNone/>
            </a:pPr>
            <a:r>
              <a:rPr lang="en-US"/>
              <a:t>Dispersion measurement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None/>
            </a:pPr>
            <a:r>
              <a:rPr lang="en-US"/>
              <a:t>Contents</a:t>
            </a:r>
          </a:p>
        </p:txBody>
      </p:sp>
      <p:sp>
        <p:nvSpPr>
          <p:cNvPr id="60" name="Shape 60"/>
          <p:cNvSpPr txBox="1"/>
          <p:nvPr>
            <p:ph idx="1" type="body"/>
          </p:nvPr>
        </p:nvSpPr>
        <p:spPr>
          <a:xfrm>
            <a:off x="457200" y="1600200"/>
            <a:ext cx="8229600" cy="2837700"/>
          </a:xfrm>
          <a:prstGeom prst="rect">
            <a:avLst/>
          </a:prstGeom>
        </p:spPr>
        <p:txBody>
          <a:bodyPr anchorCtr="0" anchor="t" bIns="91425" lIns="91425" rIns="91425" tIns="91425">
            <a:noAutofit/>
          </a:bodyPr>
          <a:lstStyle/>
          <a:p>
            <a:pPr indent="-381000" lvl="0" marL="457200" rtl="0">
              <a:spcBef>
                <a:spcPts val="0"/>
              </a:spcBef>
              <a:buSzPct val="120000"/>
              <a:buFont typeface="Arial"/>
            </a:pPr>
            <a:r>
              <a:rPr lang="en-US"/>
              <a:t>Overview of FOFB system</a:t>
            </a:r>
          </a:p>
          <a:p>
            <a:pPr indent="-381000" lvl="0" marL="457200" rtl="0">
              <a:spcBef>
                <a:spcPts val="0"/>
              </a:spcBef>
              <a:buSzPct val="120000"/>
              <a:buFont typeface="Arial"/>
            </a:pPr>
            <a:r>
              <a:rPr lang="en-US"/>
              <a:t>Excitation behaviour and interface</a:t>
            </a:r>
          </a:p>
          <a:p>
            <a:pPr indent="-381000" lvl="0" marL="457200" rtl="0">
              <a:spcBef>
                <a:spcPts val="0"/>
              </a:spcBef>
              <a:buSzPct val="120000"/>
              <a:buFont typeface="Arial"/>
            </a:pPr>
            <a:r>
              <a:rPr lang="en-US"/>
              <a:t>Dynamic closed bumps</a:t>
            </a:r>
          </a:p>
          <a:p>
            <a:pPr indent="-381000" lvl="0" marL="457200" rtl="0">
              <a:spcBef>
                <a:spcPts val="0"/>
              </a:spcBef>
              <a:buSzPct val="120000"/>
              <a:buFont typeface="Arial"/>
            </a:pPr>
            <a:r>
              <a:rPr lang="en-US"/>
              <a:t>Response matrix measurement</a:t>
            </a:r>
          </a:p>
          <a:p>
            <a:pPr indent="-381000" lvl="0" marL="457200" rtl="0">
              <a:spcBef>
                <a:spcPts val="0"/>
              </a:spcBef>
              <a:buSzPct val="120000"/>
              <a:buFont typeface="Arial"/>
            </a:pPr>
            <a:r>
              <a:rPr lang="en-US"/>
              <a:t>Dynamic response of corrector magnets</a:t>
            </a:r>
          </a:p>
          <a:p>
            <a:pPr indent="-381000" lvl="0" marL="457200" rtl="0">
              <a:spcBef>
                <a:spcPts val="0"/>
              </a:spcBef>
              <a:buSzPct val="120000"/>
              <a:buFont typeface="Arial"/>
            </a:pPr>
            <a:r>
              <a:rPr lang="en-US"/>
              <a:t>I10 switching suppression</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lang="en-US">
                <a:solidFill>
                  <a:schemeClr val="dk1"/>
                </a:solidFill>
              </a:rPr>
              <a:t>Response matrix measurement</a:t>
            </a:r>
          </a:p>
          <a:p>
            <a:pPr lvl="0">
              <a:spcBef>
                <a:spcPts val="0"/>
              </a:spcBef>
              <a:buNone/>
            </a:pPr>
            <a:r>
              <a:t/>
            </a:r>
            <a:endParaRPr/>
          </a:p>
        </p:txBody>
      </p:sp>
      <p:sp>
        <p:nvSpPr>
          <p:cNvPr id="260" name="Shape 260"/>
          <p:cNvSpPr txBox="1"/>
          <p:nvPr>
            <p:ph idx="1" type="body"/>
          </p:nvPr>
        </p:nvSpPr>
        <p:spPr>
          <a:xfrm>
            <a:off x="457200" y="1600200"/>
            <a:ext cx="8229600" cy="4488900"/>
          </a:xfrm>
          <a:prstGeom prst="rect">
            <a:avLst/>
          </a:prstGeom>
        </p:spPr>
        <p:txBody>
          <a:bodyPr anchorCtr="0" anchor="t" bIns="91425" lIns="91425" rIns="91425" tIns="91425">
            <a:noAutofit/>
          </a:bodyPr>
          <a:lstStyle/>
          <a:p>
            <a:pPr indent="-228600" lvl="0" marL="457200" rtl="0">
              <a:spcBef>
                <a:spcPts val="0"/>
              </a:spcBef>
            </a:pPr>
            <a:r>
              <a:rPr lang="en-US"/>
              <a:t>Load BPM data from the FA archiver</a:t>
            </a:r>
          </a:p>
          <a:p>
            <a:pPr indent="-228600" lvl="0" marL="457200" rtl="0">
              <a:spcBef>
                <a:spcPts val="0"/>
              </a:spcBef>
            </a:pPr>
            <a:r>
              <a:rPr lang="en-US"/>
              <a:t>Calculate each response matrix element</a:t>
            </a:r>
          </a:p>
          <a:p>
            <a:pPr indent="0" lvl="0" marL="0" rtl="0">
              <a:spcBef>
                <a:spcPts val="0"/>
              </a:spcBef>
              <a:buNone/>
            </a:pPr>
            <a:r>
              <a:t/>
            </a:r>
            <a:endParaRPr/>
          </a:p>
          <a:p>
            <a:pPr lvl="0">
              <a:spcBef>
                <a:spcPts val="0"/>
              </a:spcBef>
              <a:buNone/>
            </a:pPr>
            <a:r>
              <a:t/>
            </a:r>
            <a:endParaRPr/>
          </a:p>
        </p:txBody>
      </p:sp>
      <p:pic>
        <p:nvPicPr>
          <p:cNvPr descr="eq.png" id="261" name="Shape 261"/>
          <p:cNvPicPr preferRelativeResize="0"/>
          <p:nvPr/>
        </p:nvPicPr>
        <p:blipFill rotWithShape="1">
          <a:blip r:embed="rId3">
            <a:alphaModFix/>
          </a:blip>
          <a:srcRect b="367" l="0" r="0" t="367"/>
          <a:stretch/>
        </p:blipFill>
        <p:spPr>
          <a:xfrm>
            <a:off x="457200" y="3496192"/>
            <a:ext cx="8229597" cy="69691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pic>
        <p:nvPicPr>
          <p:cNvPr id="267" name="Shape 267"/>
          <p:cNvPicPr preferRelativeResize="0"/>
          <p:nvPr/>
        </p:nvPicPr>
        <p:blipFill rotWithShape="1">
          <a:blip r:embed="rId3">
            <a:alphaModFix/>
          </a:blip>
          <a:srcRect b="5230" l="8010" r="7222" t="5203"/>
          <a:stretch/>
        </p:blipFill>
        <p:spPr>
          <a:xfrm>
            <a:off x="4732625" y="2013974"/>
            <a:ext cx="4411375" cy="4031625"/>
          </a:xfrm>
          <a:prstGeom prst="rect">
            <a:avLst/>
          </a:prstGeom>
          <a:noFill/>
          <a:ln>
            <a:noFill/>
          </a:ln>
        </p:spPr>
      </p:pic>
      <p:sp>
        <p:nvSpPr>
          <p:cNvPr id="268" name="Shape 268"/>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None/>
            </a:pPr>
            <a:r>
              <a:rPr lang="en-US">
                <a:solidFill>
                  <a:schemeClr val="dk1"/>
                </a:solidFill>
              </a:rPr>
              <a:t>Response matrix measurement</a:t>
            </a:r>
          </a:p>
        </p:txBody>
      </p:sp>
      <p:pic>
        <p:nvPicPr>
          <p:cNvPr id="269" name="Shape 269"/>
          <p:cNvPicPr preferRelativeResize="0"/>
          <p:nvPr/>
        </p:nvPicPr>
        <p:blipFill rotWithShape="1">
          <a:blip r:embed="rId4">
            <a:alphaModFix/>
          </a:blip>
          <a:srcRect b="5775" l="8831" r="7373" t="5642"/>
          <a:stretch/>
        </p:blipFill>
        <p:spPr>
          <a:xfrm>
            <a:off x="1" y="2013974"/>
            <a:ext cx="4434424" cy="4054650"/>
          </a:xfrm>
          <a:prstGeom prst="rect">
            <a:avLst/>
          </a:prstGeom>
          <a:noFill/>
          <a:ln>
            <a:noFill/>
          </a:ln>
        </p:spPr>
      </p:pic>
      <p:sp>
        <p:nvSpPr>
          <p:cNvPr id="270" name="Shape 270"/>
          <p:cNvSpPr txBox="1"/>
          <p:nvPr/>
        </p:nvSpPr>
        <p:spPr>
          <a:xfrm>
            <a:off x="457200" y="1115550"/>
            <a:ext cx="7116600" cy="571500"/>
          </a:xfrm>
          <a:prstGeom prst="rect">
            <a:avLst/>
          </a:prstGeom>
          <a:solidFill>
            <a:srgbClr val="FFFFFF">
              <a:alpha val="78150"/>
            </a:srgbClr>
          </a:solidFill>
          <a:ln>
            <a:noFill/>
          </a:ln>
        </p:spPr>
        <p:txBody>
          <a:bodyPr anchorCtr="0" anchor="ctr" bIns="91425" lIns="91425" rIns="91425" tIns="91425">
            <a:noAutofit/>
          </a:bodyPr>
          <a:lstStyle/>
          <a:p>
            <a:pPr lvl="0" rtl="0" algn="l">
              <a:spcBef>
                <a:spcPts val="0"/>
              </a:spcBef>
              <a:buNone/>
            </a:pPr>
            <a:r>
              <a:rPr lang="en-US" sz="1800"/>
              <a:t>On axis response matrices in both planes, measured in 50 seconds.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type="title"/>
          </p:nvPr>
        </p:nvSpPr>
        <p:spPr>
          <a:xfrm>
            <a:off x="457200" y="274637"/>
            <a:ext cx="8229600" cy="1143000"/>
          </a:xfrm>
          <a:prstGeom prst="rect">
            <a:avLst/>
          </a:prstGeom>
        </p:spPr>
        <p:txBody>
          <a:bodyPr anchorCtr="0" anchor="t" bIns="91425" lIns="91425" rIns="91425" tIns="91425">
            <a:noAutofit/>
          </a:bodyPr>
          <a:lstStyle/>
          <a:p>
            <a:pPr lvl="0" rtl="0">
              <a:spcBef>
                <a:spcPts val="0"/>
              </a:spcBef>
              <a:buNone/>
            </a:pPr>
            <a:r>
              <a:rPr lang="en-US"/>
              <a:t>Uses of excitations</a:t>
            </a:r>
          </a:p>
        </p:txBody>
      </p:sp>
      <p:sp>
        <p:nvSpPr>
          <p:cNvPr id="277" name="Shape 277"/>
          <p:cNvSpPr txBox="1"/>
          <p:nvPr>
            <p:ph idx="1" type="body"/>
          </p:nvPr>
        </p:nvSpPr>
        <p:spPr>
          <a:xfrm>
            <a:off x="457200" y="1600200"/>
            <a:ext cx="8229600" cy="3523500"/>
          </a:xfrm>
          <a:prstGeom prst="rect">
            <a:avLst/>
          </a:prstGeom>
        </p:spPr>
        <p:txBody>
          <a:bodyPr anchorCtr="0" anchor="t" bIns="91425" lIns="91425" rIns="91425" tIns="91425">
            <a:noAutofit/>
          </a:bodyPr>
          <a:lstStyle/>
          <a:p>
            <a:pPr indent="-381000" lvl="0" marL="457200" rtl="0">
              <a:spcBef>
                <a:spcPts val="0"/>
              </a:spcBef>
              <a:buSzPct val="120000"/>
              <a:buFont typeface="Arial"/>
            </a:pPr>
            <a:r>
              <a:rPr lang="en-US" strike="sngStrike"/>
              <a:t>Dynamic closed bumps</a:t>
            </a:r>
          </a:p>
          <a:p>
            <a:pPr indent="0" lvl="0" marL="0" rtl="0">
              <a:spcBef>
                <a:spcPts val="0"/>
              </a:spcBef>
              <a:buNone/>
            </a:pPr>
            <a:r>
              <a:t/>
            </a:r>
            <a:endParaRPr strike="sngStrike"/>
          </a:p>
          <a:p>
            <a:pPr indent="-381000" lvl="0" marL="457200" rtl="0">
              <a:spcBef>
                <a:spcPts val="0"/>
              </a:spcBef>
              <a:buSzPct val="120000"/>
              <a:buFont typeface="Arial"/>
            </a:pPr>
            <a:r>
              <a:rPr lang="en-US" strike="sngStrike"/>
              <a:t>Response matrix measurement</a:t>
            </a:r>
          </a:p>
          <a:p>
            <a:pPr indent="0" lvl="0" marL="0" rtl="0">
              <a:spcBef>
                <a:spcPts val="0"/>
              </a:spcBef>
              <a:buNone/>
            </a:pPr>
            <a:r>
              <a:t/>
            </a:r>
            <a:endParaRPr/>
          </a:p>
          <a:p>
            <a:pPr indent="-381000" lvl="0" marL="457200" rtl="0">
              <a:spcBef>
                <a:spcPts val="0"/>
              </a:spcBef>
              <a:buSzPct val="120000"/>
              <a:buFont typeface="Arial"/>
            </a:pPr>
            <a:r>
              <a:rPr b="1" lang="en-US"/>
              <a:t>Dynamic response of corrector magnets</a:t>
            </a:r>
          </a:p>
          <a:p>
            <a:pPr indent="0" lvl="0" marL="0" rtl="0">
              <a:spcBef>
                <a:spcPts val="0"/>
              </a:spcBef>
              <a:buNone/>
            </a:pPr>
            <a:r>
              <a:t/>
            </a:r>
            <a:endParaRPr/>
          </a:p>
          <a:p>
            <a:pPr indent="-381000" lvl="0" marL="457200" rtl="0">
              <a:spcBef>
                <a:spcPts val="0"/>
              </a:spcBef>
              <a:buSzPct val="120000"/>
              <a:buFont typeface="Arial"/>
            </a:pPr>
            <a:r>
              <a:rPr lang="en-US"/>
              <a:t>I10 switching suppression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idx="1" type="body"/>
          </p:nvPr>
        </p:nvSpPr>
        <p:spPr>
          <a:xfrm>
            <a:off x="1034425" y="4031600"/>
            <a:ext cx="2025600" cy="1143000"/>
          </a:xfrm>
          <a:prstGeom prst="rect">
            <a:avLst/>
          </a:prstGeom>
          <a:noFill/>
        </p:spPr>
        <p:txBody>
          <a:bodyPr anchorCtr="0" anchor="t" bIns="91425" lIns="91425" rIns="91425" tIns="91425">
            <a:noAutofit/>
          </a:bodyPr>
          <a:lstStyle/>
          <a:p>
            <a:pPr lvl="0" rtl="0">
              <a:spcBef>
                <a:spcPts val="0"/>
              </a:spcBef>
              <a:buNone/>
            </a:pPr>
            <a:r>
              <a:rPr b="1" lang="en-US" sz="1600"/>
              <a:t>High frequency</a:t>
            </a:r>
          </a:p>
          <a:p>
            <a:pPr lvl="0" rtl="0">
              <a:spcBef>
                <a:spcPts val="0"/>
              </a:spcBef>
              <a:buNone/>
            </a:pPr>
            <a:r>
              <a:rPr lang="en-US" sz="1600"/>
              <a:t>Magnet lags</a:t>
            </a:r>
          </a:p>
        </p:txBody>
      </p:sp>
      <p:sp>
        <p:nvSpPr>
          <p:cNvPr id="284" name="Shape 284"/>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None/>
            </a:pPr>
            <a:r>
              <a:rPr lang="en-US"/>
              <a:t>Dynamic response of corrector magnets</a:t>
            </a:r>
          </a:p>
        </p:txBody>
      </p:sp>
      <p:sp>
        <p:nvSpPr>
          <p:cNvPr id="285" name="Shape 285"/>
          <p:cNvSpPr txBox="1"/>
          <p:nvPr>
            <p:ph idx="1" type="body"/>
          </p:nvPr>
        </p:nvSpPr>
        <p:spPr>
          <a:xfrm>
            <a:off x="1034425" y="1764650"/>
            <a:ext cx="2025600" cy="1143000"/>
          </a:xfrm>
          <a:prstGeom prst="rect">
            <a:avLst/>
          </a:prstGeom>
        </p:spPr>
        <p:txBody>
          <a:bodyPr anchorCtr="0" anchor="t" bIns="91425" lIns="91425" rIns="91425" tIns="91425">
            <a:noAutofit/>
          </a:bodyPr>
          <a:lstStyle/>
          <a:p>
            <a:pPr lvl="0" rtl="0">
              <a:spcBef>
                <a:spcPts val="0"/>
              </a:spcBef>
              <a:buNone/>
            </a:pPr>
            <a:r>
              <a:rPr b="1" lang="en-US" sz="1600"/>
              <a:t>Low frequency</a:t>
            </a:r>
          </a:p>
          <a:p>
            <a:pPr lvl="0" rtl="0">
              <a:spcBef>
                <a:spcPts val="0"/>
              </a:spcBef>
              <a:buNone/>
            </a:pPr>
            <a:r>
              <a:rPr lang="en-US" sz="1600"/>
              <a:t>Magnet keeps up with demand</a:t>
            </a:r>
          </a:p>
        </p:txBody>
      </p:sp>
      <p:pic>
        <p:nvPicPr>
          <p:cNvPr descr="1000px-Simple_sine_wave.svg.png" id="286" name="Shape 286"/>
          <p:cNvPicPr preferRelativeResize="0"/>
          <p:nvPr/>
        </p:nvPicPr>
        <p:blipFill>
          <a:blip r:embed="rId3">
            <a:alphaModFix/>
          </a:blip>
          <a:stretch>
            <a:fillRect/>
          </a:stretch>
        </p:blipFill>
        <p:spPr>
          <a:xfrm>
            <a:off x="3060025" y="1764650"/>
            <a:ext cx="4672839" cy="2025675"/>
          </a:xfrm>
          <a:prstGeom prst="rect">
            <a:avLst/>
          </a:prstGeom>
          <a:noFill/>
          <a:ln>
            <a:noFill/>
          </a:ln>
        </p:spPr>
      </p:pic>
      <p:pic>
        <p:nvPicPr>
          <p:cNvPr id="287" name="Shape 287"/>
          <p:cNvPicPr preferRelativeResize="0"/>
          <p:nvPr/>
        </p:nvPicPr>
        <p:blipFill>
          <a:blip r:embed="rId4">
            <a:alphaModFix/>
          </a:blip>
          <a:stretch>
            <a:fillRect/>
          </a:stretch>
        </p:blipFill>
        <p:spPr>
          <a:xfrm>
            <a:off x="3117958" y="1764650"/>
            <a:ext cx="4672840" cy="2025675"/>
          </a:xfrm>
          <a:prstGeom prst="rect">
            <a:avLst/>
          </a:prstGeom>
          <a:noFill/>
          <a:ln>
            <a:noFill/>
          </a:ln>
        </p:spPr>
      </p:pic>
      <p:pic>
        <p:nvPicPr>
          <p:cNvPr descr="1000px-Simple_sine_wave.svg.png" id="288" name="Shape 288"/>
          <p:cNvPicPr preferRelativeResize="0"/>
          <p:nvPr/>
        </p:nvPicPr>
        <p:blipFill>
          <a:blip r:embed="rId3">
            <a:alphaModFix/>
          </a:blip>
          <a:stretch>
            <a:fillRect/>
          </a:stretch>
        </p:blipFill>
        <p:spPr>
          <a:xfrm>
            <a:off x="3060025" y="3987150"/>
            <a:ext cx="2230292" cy="2025675"/>
          </a:xfrm>
          <a:prstGeom prst="rect">
            <a:avLst/>
          </a:prstGeom>
          <a:noFill/>
          <a:ln>
            <a:noFill/>
          </a:ln>
        </p:spPr>
      </p:pic>
      <p:pic>
        <p:nvPicPr>
          <p:cNvPr id="289" name="Shape 289"/>
          <p:cNvPicPr preferRelativeResize="0"/>
          <p:nvPr/>
        </p:nvPicPr>
        <p:blipFill>
          <a:blip r:embed="rId4">
            <a:alphaModFix/>
          </a:blip>
          <a:stretch>
            <a:fillRect/>
          </a:stretch>
        </p:blipFill>
        <p:spPr>
          <a:xfrm>
            <a:off x="3343207" y="3987150"/>
            <a:ext cx="2230292" cy="2025675"/>
          </a:xfrm>
          <a:prstGeom prst="rect">
            <a:avLst/>
          </a:prstGeom>
          <a:noFill/>
          <a:ln>
            <a:noFill/>
          </a:ln>
        </p:spPr>
      </p:pic>
      <p:pic>
        <p:nvPicPr>
          <p:cNvPr descr="1000px-Simple_sine_wave.svg.png" id="290" name="Shape 290"/>
          <p:cNvPicPr preferRelativeResize="0"/>
          <p:nvPr/>
        </p:nvPicPr>
        <p:blipFill>
          <a:blip r:embed="rId3">
            <a:alphaModFix/>
          </a:blip>
          <a:stretch>
            <a:fillRect/>
          </a:stretch>
        </p:blipFill>
        <p:spPr>
          <a:xfrm flipH="1" rot="10800000">
            <a:off x="5112874" y="3974450"/>
            <a:ext cx="2230292" cy="2025675"/>
          </a:xfrm>
          <a:prstGeom prst="rect">
            <a:avLst/>
          </a:prstGeom>
          <a:noFill/>
          <a:ln>
            <a:noFill/>
          </a:ln>
        </p:spPr>
      </p:pic>
      <p:pic>
        <p:nvPicPr>
          <p:cNvPr id="291" name="Shape 291"/>
          <p:cNvPicPr preferRelativeResize="0"/>
          <p:nvPr/>
        </p:nvPicPr>
        <p:blipFill>
          <a:blip r:embed="rId4">
            <a:alphaModFix/>
          </a:blip>
          <a:stretch>
            <a:fillRect/>
          </a:stretch>
        </p:blipFill>
        <p:spPr>
          <a:xfrm flipH="1" rot="10800000">
            <a:off x="5396056" y="3974450"/>
            <a:ext cx="2230292" cy="2025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None/>
            </a:pPr>
            <a:r>
              <a:rPr lang="en-US"/>
              <a:t>Dynamic response of corrector magnets</a:t>
            </a:r>
          </a:p>
        </p:txBody>
      </p:sp>
      <p:sp>
        <p:nvSpPr>
          <p:cNvPr id="298" name="Shape 298"/>
          <p:cNvSpPr txBox="1"/>
          <p:nvPr>
            <p:ph idx="1" type="body"/>
          </p:nvPr>
        </p:nvSpPr>
        <p:spPr>
          <a:xfrm>
            <a:off x="457200" y="1600200"/>
            <a:ext cx="8229600" cy="4488900"/>
          </a:xfrm>
          <a:prstGeom prst="rect">
            <a:avLst/>
          </a:prstGeom>
        </p:spPr>
        <p:txBody>
          <a:bodyPr anchorCtr="0" anchor="t" bIns="91425" lIns="91425" rIns="91425" tIns="91425">
            <a:noAutofit/>
          </a:bodyPr>
          <a:lstStyle/>
          <a:p>
            <a:pPr indent="-228600" lvl="0" marL="457200" rtl="0">
              <a:spcBef>
                <a:spcPts val="0"/>
              </a:spcBef>
            </a:pPr>
            <a:r>
              <a:rPr lang="en-US"/>
              <a:t>Excite a corrector with a constant frequency sine wave.</a:t>
            </a:r>
          </a:p>
          <a:p>
            <a:pPr indent="-228600" lvl="0" marL="457200" rtl="0">
              <a:spcBef>
                <a:spcPts val="0"/>
              </a:spcBef>
            </a:pPr>
            <a:r>
              <a:rPr lang="en-US"/>
              <a:t>Mix the BPM data from the FA archiver with a synthesized sine and cosine wave as per the response matrix measurement.</a:t>
            </a:r>
          </a:p>
          <a:p>
            <a:pPr indent="-228600" lvl="0" marL="457200" rtl="0">
              <a:spcBef>
                <a:spcPts val="0"/>
              </a:spcBef>
            </a:pPr>
            <a:r>
              <a:rPr lang="en-US"/>
              <a:t>The generating wave is constant phase and magnitude, so we return a single IQ data pair representing each excitation.</a:t>
            </a:r>
          </a:p>
          <a:p>
            <a:pPr indent="-228600" lvl="0" marL="457200" rtl="0">
              <a:spcBef>
                <a:spcPts val="0"/>
              </a:spcBef>
            </a:pPr>
            <a:r>
              <a:rPr lang="en-US"/>
              <a:t>Increase frequency of excitations in steps, up to our nyquist frequency of ~5 kHz.</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457200" y="274637"/>
            <a:ext cx="8229600" cy="1143000"/>
          </a:xfrm>
          <a:prstGeom prst="rect">
            <a:avLst/>
          </a:prstGeom>
        </p:spPr>
        <p:txBody>
          <a:bodyPr anchorCtr="0" anchor="t" bIns="91425" lIns="91425" rIns="91425" tIns="91425">
            <a:noAutofit/>
          </a:bodyPr>
          <a:lstStyle/>
          <a:p>
            <a:pPr lvl="0" rtl="0">
              <a:spcBef>
                <a:spcPts val="0"/>
              </a:spcBef>
              <a:buNone/>
            </a:pPr>
            <a:r>
              <a:rPr lang="en-US"/>
              <a:t>Dynamic response of corrector magnets</a:t>
            </a:r>
          </a:p>
        </p:txBody>
      </p:sp>
      <p:pic>
        <p:nvPicPr>
          <p:cNvPr id="305" name="Shape 305"/>
          <p:cNvPicPr preferRelativeResize="0"/>
          <p:nvPr/>
        </p:nvPicPr>
        <p:blipFill>
          <a:blip r:embed="rId3">
            <a:alphaModFix/>
          </a:blip>
          <a:stretch>
            <a:fillRect/>
          </a:stretch>
        </p:blipFill>
        <p:spPr>
          <a:xfrm>
            <a:off x="571475" y="0"/>
            <a:ext cx="8001026" cy="6858000"/>
          </a:xfrm>
          <a:prstGeom prst="rect">
            <a:avLst/>
          </a:prstGeom>
          <a:noFill/>
          <a:ln>
            <a:noFill/>
          </a:ln>
        </p:spPr>
      </p:pic>
      <p:sp>
        <p:nvSpPr>
          <p:cNvPr id="306" name="Shape 306"/>
          <p:cNvSpPr txBox="1"/>
          <p:nvPr/>
        </p:nvSpPr>
        <p:spPr>
          <a:xfrm>
            <a:off x="7118400" y="914925"/>
            <a:ext cx="1454100" cy="394200"/>
          </a:xfrm>
          <a:prstGeom prst="rect">
            <a:avLst/>
          </a:prstGeom>
          <a:noFill/>
          <a:ln>
            <a:noFill/>
          </a:ln>
        </p:spPr>
        <p:txBody>
          <a:bodyPr anchorCtr="0" anchor="t" bIns="91425" lIns="91425" rIns="91425" tIns="91425">
            <a:noAutofit/>
          </a:bodyPr>
          <a:lstStyle/>
          <a:p>
            <a:pPr lvl="0" rt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type="title"/>
          </p:nvPr>
        </p:nvSpPr>
        <p:spPr>
          <a:xfrm>
            <a:off x="457200" y="274637"/>
            <a:ext cx="8229600" cy="1143000"/>
          </a:xfrm>
          <a:prstGeom prst="rect">
            <a:avLst/>
          </a:prstGeom>
        </p:spPr>
        <p:txBody>
          <a:bodyPr anchorCtr="0" anchor="t" bIns="91425" lIns="91425" rIns="91425" tIns="91425">
            <a:noAutofit/>
          </a:bodyPr>
          <a:lstStyle/>
          <a:p>
            <a:pPr lvl="0" rtl="0">
              <a:spcBef>
                <a:spcPts val="0"/>
              </a:spcBef>
              <a:buNone/>
            </a:pPr>
            <a:r>
              <a:rPr lang="en-US"/>
              <a:t>Uses of excitations</a:t>
            </a:r>
          </a:p>
        </p:txBody>
      </p:sp>
      <p:sp>
        <p:nvSpPr>
          <p:cNvPr id="313" name="Shape 313"/>
          <p:cNvSpPr txBox="1"/>
          <p:nvPr>
            <p:ph idx="1" type="body"/>
          </p:nvPr>
        </p:nvSpPr>
        <p:spPr>
          <a:xfrm>
            <a:off x="457200" y="1600200"/>
            <a:ext cx="8229600" cy="3523500"/>
          </a:xfrm>
          <a:prstGeom prst="rect">
            <a:avLst/>
          </a:prstGeom>
        </p:spPr>
        <p:txBody>
          <a:bodyPr anchorCtr="0" anchor="t" bIns="91425" lIns="91425" rIns="91425" tIns="91425">
            <a:noAutofit/>
          </a:bodyPr>
          <a:lstStyle/>
          <a:p>
            <a:pPr indent="-381000" lvl="0" marL="457200" rtl="0">
              <a:spcBef>
                <a:spcPts val="0"/>
              </a:spcBef>
              <a:buSzPct val="120000"/>
              <a:buFont typeface="Arial"/>
            </a:pPr>
            <a:r>
              <a:rPr lang="en-US" strike="sngStrike"/>
              <a:t>Dynamic closed bumps</a:t>
            </a:r>
          </a:p>
          <a:p>
            <a:pPr indent="0" lvl="0" marL="0" rtl="0">
              <a:spcBef>
                <a:spcPts val="0"/>
              </a:spcBef>
              <a:buNone/>
            </a:pPr>
            <a:r>
              <a:t/>
            </a:r>
            <a:endParaRPr strike="sngStrike"/>
          </a:p>
          <a:p>
            <a:pPr indent="-381000" lvl="0" marL="457200" rtl="0">
              <a:spcBef>
                <a:spcPts val="0"/>
              </a:spcBef>
              <a:buSzPct val="120000"/>
              <a:buFont typeface="Arial"/>
            </a:pPr>
            <a:r>
              <a:rPr lang="en-US" strike="sngStrike"/>
              <a:t>Response matrix measurement</a:t>
            </a:r>
          </a:p>
          <a:p>
            <a:pPr indent="0" lvl="0" marL="0" rtl="0">
              <a:spcBef>
                <a:spcPts val="0"/>
              </a:spcBef>
              <a:buNone/>
            </a:pPr>
            <a:r>
              <a:t/>
            </a:r>
            <a:endParaRPr strike="sngStrike"/>
          </a:p>
          <a:p>
            <a:pPr indent="-381000" lvl="0" marL="457200" rtl="0">
              <a:spcBef>
                <a:spcPts val="0"/>
              </a:spcBef>
              <a:buSzPct val="120000"/>
              <a:buFont typeface="Arial"/>
            </a:pPr>
            <a:r>
              <a:rPr lang="en-US" strike="sngStrike"/>
              <a:t>Dynamic response of corrector magnets</a:t>
            </a:r>
          </a:p>
          <a:p>
            <a:pPr indent="0" lvl="0" marL="0" rtl="0">
              <a:spcBef>
                <a:spcPts val="0"/>
              </a:spcBef>
              <a:buNone/>
            </a:pPr>
            <a:r>
              <a:t/>
            </a:r>
            <a:endParaRPr/>
          </a:p>
          <a:p>
            <a:pPr indent="-381000" lvl="0" marL="457200" rtl="0">
              <a:spcBef>
                <a:spcPts val="0"/>
              </a:spcBef>
              <a:buSzPct val="120000"/>
              <a:buFont typeface="Arial"/>
            </a:pPr>
            <a:r>
              <a:rPr b="1" lang="en-US"/>
              <a:t>I10 switching suppression</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None/>
            </a:pPr>
            <a:r>
              <a:rPr lang="en-US"/>
              <a:t>I10 fast chicane switching</a:t>
            </a:r>
          </a:p>
        </p:txBody>
      </p:sp>
      <p:pic>
        <p:nvPicPr>
          <p:cNvPr id="320" name="Shape 320"/>
          <p:cNvPicPr preferRelativeResize="0"/>
          <p:nvPr/>
        </p:nvPicPr>
        <p:blipFill rotWithShape="1">
          <a:blip r:embed="rId3">
            <a:alphaModFix/>
          </a:blip>
          <a:srcRect b="46113" l="2837" r="2267" t="6283"/>
          <a:stretch/>
        </p:blipFill>
        <p:spPr>
          <a:xfrm>
            <a:off x="457200" y="1721650"/>
            <a:ext cx="8229600" cy="37211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Clr>
                <a:schemeClr val="dk1"/>
              </a:buClr>
              <a:buSzPct val="30555"/>
              <a:buFont typeface="Arial"/>
              <a:buNone/>
            </a:pPr>
            <a:r>
              <a:rPr lang="en-US"/>
              <a:t>I10 switching suppression</a:t>
            </a:r>
          </a:p>
          <a:p>
            <a:pPr lvl="0">
              <a:spcBef>
                <a:spcPts val="0"/>
              </a:spcBef>
              <a:buClr>
                <a:schemeClr val="dk1"/>
              </a:buClr>
              <a:buSzPct val="30555"/>
              <a:buFont typeface="Arial"/>
              <a:buNone/>
            </a:pPr>
            <a:r>
              <a:t/>
            </a:r>
            <a:endParaRPr/>
          </a:p>
          <a:p>
            <a:pPr lvl="0">
              <a:spcBef>
                <a:spcPts val="0"/>
              </a:spcBef>
              <a:buNone/>
            </a:pPr>
            <a:r>
              <a:t/>
            </a:r>
            <a:endParaRPr/>
          </a:p>
        </p:txBody>
      </p:sp>
      <p:sp>
        <p:nvSpPr>
          <p:cNvPr id="327" name="Shape 327"/>
          <p:cNvSpPr txBox="1"/>
          <p:nvPr>
            <p:ph idx="1" type="body"/>
          </p:nvPr>
        </p:nvSpPr>
        <p:spPr>
          <a:xfrm>
            <a:off x="457200" y="1600200"/>
            <a:ext cx="8229600" cy="4488900"/>
          </a:xfrm>
          <a:prstGeom prst="rect">
            <a:avLst/>
          </a:prstGeom>
        </p:spPr>
        <p:txBody>
          <a:bodyPr anchorCtr="0" anchor="t" bIns="91425" lIns="91425" rIns="91425" tIns="91425">
            <a:noAutofit/>
          </a:bodyPr>
          <a:lstStyle/>
          <a:p>
            <a:pPr indent="-355600" lvl="0" marL="457200" rtl="0">
              <a:spcBef>
                <a:spcPts val="0"/>
              </a:spcBef>
              <a:buSzPct val="100000"/>
            </a:pPr>
            <a:r>
              <a:rPr lang="en-US"/>
              <a:t>I10 Fast switching chicane: Dedicated dipole magnets installed for switching electron beam off axis between two insertion devices in different polarizations.</a:t>
            </a:r>
          </a:p>
          <a:p>
            <a:pPr indent="-355600" lvl="0" marL="457200" rtl="0">
              <a:spcBef>
                <a:spcPts val="0"/>
              </a:spcBef>
              <a:buSzPct val="100000"/>
            </a:pPr>
            <a:r>
              <a:rPr lang="en-US"/>
              <a:t>Magnets are cycled at 10 Hz and are designed to act in a horizontal plane.</a:t>
            </a:r>
          </a:p>
          <a:p>
            <a:pPr indent="-355600" lvl="0" marL="457200" rtl="0">
              <a:spcBef>
                <a:spcPts val="0"/>
              </a:spcBef>
              <a:buSzPct val="100000"/>
            </a:pPr>
            <a:r>
              <a:rPr lang="en-US"/>
              <a:t>Small leakage into vertical plain remains uncorrected.</a:t>
            </a:r>
          </a:p>
          <a:p>
            <a:pPr indent="-355600" lvl="0" marL="457200">
              <a:spcBef>
                <a:spcPts val="0"/>
              </a:spcBef>
              <a:buSzPct val="100000"/>
            </a:pPr>
            <a:r>
              <a:rPr lang="en-US"/>
              <a:t>Envisage a plan to measure non-closed component and then correct with a feedforward scheme using FOFB controllers.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sp>
        <p:nvSpPr>
          <p:cNvPr id="333" name="Shape 333"/>
          <p:cNvSpPr txBox="1"/>
          <p:nvPr>
            <p:ph type="title"/>
          </p:nvPr>
        </p:nvSpPr>
        <p:spPr>
          <a:xfrm>
            <a:off x="457200" y="274663"/>
            <a:ext cx="8229600" cy="2473200"/>
          </a:xfrm>
          <a:prstGeom prst="rect">
            <a:avLst/>
          </a:prstGeom>
        </p:spPr>
        <p:txBody>
          <a:bodyPr anchorCtr="0" anchor="ctr" bIns="91425" lIns="91425" rIns="91425" tIns="91425">
            <a:noAutofit/>
          </a:bodyPr>
          <a:lstStyle/>
          <a:p>
            <a:pPr lvl="0">
              <a:spcBef>
                <a:spcPts val="0"/>
              </a:spcBef>
              <a:buNone/>
            </a:pPr>
            <a:r>
              <a:rPr lang="en-US"/>
              <a:t>Thanks for listening!</a:t>
            </a:r>
          </a:p>
        </p:txBody>
      </p:sp>
      <p:sp>
        <p:nvSpPr>
          <p:cNvPr id="334" name="Shape 334"/>
          <p:cNvSpPr txBox="1"/>
          <p:nvPr>
            <p:ph idx="1" type="body"/>
          </p:nvPr>
        </p:nvSpPr>
        <p:spPr>
          <a:xfrm>
            <a:off x="457200" y="3138925"/>
            <a:ext cx="8229600" cy="2950200"/>
          </a:xfrm>
          <a:prstGeom prst="rect">
            <a:avLst/>
          </a:prstGeom>
        </p:spPr>
        <p:txBody>
          <a:bodyPr anchorCtr="0" anchor="t" bIns="91425" lIns="91425" rIns="91425" tIns="91425">
            <a:noAutofit/>
          </a:bodyPr>
          <a:lstStyle/>
          <a:p>
            <a:pPr lvl="0">
              <a:spcBef>
                <a:spcPts val="0"/>
              </a:spcBef>
              <a:buNone/>
            </a:pPr>
            <a:r>
              <a:rPr lang="en-US"/>
              <a:t>Overview of fast orbit feedback </a:t>
            </a:r>
            <a:r>
              <a:rPr lang="en-US"/>
              <a:t>system</a:t>
            </a:r>
          </a:p>
          <a:p>
            <a:pPr lvl="0">
              <a:spcBef>
                <a:spcPts val="0"/>
              </a:spcBef>
              <a:buClr>
                <a:schemeClr val="dk1"/>
              </a:buClr>
              <a:buSzPct val="55000"/>
              <a:buFont typeface="Arial"/>
              <a:buNone/>
            </a:pPr>
            <a:r>
              <a:rPr lang="en-US"/>
              <a:t>Excitation behaviour and interface</a:t>
            </a:r>
          </a:p>
          <a:p>
            <a:pPr lvl="0">
              <a:spcBef>
                <a:spcPts val="0"/>
              </a:spcBef>
              <a:buClr>
                <a:schemeClr val="dk1"/>
              </a:buClr>
              <a:buSzPct val="55000"/>
              <a:buFont typeface="Arial"/>
              <a:buNone/>
            </a:pPr>
            <a:r>
              <a:rPr lang="en-US"/>
              <a:t>Dynamic closed bumps</a:t>
            </a:r>
          </a:p>
          <a:p>
            <a:pPr lvl="0">
              <a:spcBef>
                <a:spcPts val="0"/>
              </a:spcBef>
              <a:buClr>
                <a:schemeClr val="dk1"/>
              </a:buClr>
              <a:buSzPct val="55000"/>
              <a:buFont typeface="Arial"/>
              <a:buNone/>
            </a:pPr>
            <a:r>
              <a:rPr lang="en-US"/>
              <a:t>Response matrix measurement</a:t>
            </a:r>
          </a:p>
          <a:p>
            <a:pPr lvl="0">
              <a:spcBef>
                <a:spcPts val="0"/>
              </a:spcBef>
              <a:buClr>
                <a:schemeClr val="dk1"/>
              </a:buClr>
              <a:buSzPct val="55000"/>
              <a:buFont typeface="Arial"/>
              <a:buNone/>
            </a:pPr>
            <a:r>
              <a:rPr lang="en-US"/>
              <a:t>Dynamic response of corrector magnets</a:t>
            </a:r>
          </a:p>
          <a:p>
            <a:pPr lvl="0" rtl="0">
              <a:spcBef>
                <a:spcPts val="0"/>
              </a:spcBef>
              <a:buNone/>
            </a:pPr>
            <a:r>
              <a:rPr lang="en-US"/>
              <a:t>I10 switching suppression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None/>
            </a:pPr>
            <a:r>
              <a:rPr lang="en-US"/>
              <a:t>Layout of FOFB components</a:t>
            </a:r>
          </a:p>
        </p:txBody>
      </p:sp>
      <p:sp>
        <p:nvSpPr>
          <p:cNvPr id="67" name="Shape 67"/>
          <p:cNvSpPr txBox="1"/>
          <p:nvPr>
            <p:ph idx="1" type="body"/>
          </p:nvPr>
        </p:nvSpPr>
        <p:spPr>
          <a:xfrm>
            <a:off x="457200" y="1600200"/>
            <a:ext cx="8229600" cy="4488900"/>
          </a:xfrm>
          <a:prstGeom prst="rect">
            <a:avLst/>
          </a:prstGeom>
        </p:spPr>
        <p:txBody>
          <a:bodyPr anchorCtr="0" anchor="t" bIns="91425" lIns="91425" rIns="91425" tIns="91425">
            <a:noAutofit/>
          </a:bodyPr>
          <a:lstStyle/>
          <a:p>
            <a:pPr lvl="0">
              <a:spcBef>
                <a:spcPts val="0"/>
              </a:spcBef>
              <a:buNone/>
            </a:pPr>
            <a:r>
              <a:rPr lang="en-US"/>
              <a:t>Global orbit correction at 10kHz</a:t>
            </a:r>
          </a:p>
          <a:p>
            <a:pPr lvl="0">
              <a:spcBef>
                <a:spcPts val="0"/>
              </a:spcBef>
              <a:buNone/>
            </a:pPr>
            <a:r>
              <a:rPr lang="en-US"/>
              <a:t>172 BPMs, 172 Correctors within sextupoles</a:t>
            </a:r>
          </a:p>
        </p:txBody>
      </p:sp>
      <p:pic>
        <p:nvPicPr>
          <p:cNvPr descr="overview.png" id="68" name="Shape 68"/>
          <p:cNvPicPr preferRelativeResize="0"/>
          <p:nvPr/>
        </p:nvPicPr>
        <p:blipFill>
          <a:blip r:embed="rId3">
            <a:alphaModFix/>
          </a:blip>
          <a:stretch>
            <a:fillRect/>
          </a:stretch>
        </p:blipFill>
        <p:spPr>
          <a:xfrm>
            <a:off x="0" y="2788953"/>
            <a:ext cx="9143999" cy="40690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None/>
            </a:pPr>
            <a:r>
              <a:t/>
            </a:r>
            <a:endParaRPr/>
          </a:p>
        </p:txBody>
      </p:sp>
      <p:sp>
        <p:nvSpPr>
          <p:cNvPr id="75" name="Shape 75"/>
          <p:cNvSpPr txBox="1"/>
          <p:nvPr>
            <p:ph idx="1" type="body"/>
          </p:nvPr>
        </p:nvSpPr>
        <p:spPr>
          <a:xfrm>
            <a:off x="457200" y="1600200"/>
            <a:ext cx="8229600" cy="4488900"/>
          </a:xfrm>
          <a:prstGeom prst="rect">
            <a:avLst/>
          </a:prstGeom>
        </p:spPr>
        <p:txBody>
          <a:bodyPr anchorCtr="0" anchor="t" bIns="91425" lIns="91425" rIns="91425" tIns="91425">
            <a:noAutofit/>
          </a:bodyPr>
          <a:lstStyle/>
          <a:p>
            <a:pPr lvl="0">
              <a:spcBef>
                <a:spcPts val="0"/>
              </a:spcBef>
              <a:buNone/>
            </a:pPr>
            <a:r>
              <a:t/>
            </a:r>
            <a:endParaRPr/>
          </a:p>
        </p:txBody>
      </p:sp>
      <p:pic>
        <p:nvPicPr>
          <p:cNvPr descr="racks.jpg" id="76" name="Shape 76"/>
          <p:cNvPicPr preferRelativeResize="0"/>
          <p:nvPr/>
        </p:nvPicPr>
        <p:blipFill rotWithShape="1">
          <a:blip r:embed="rId3">
            <a:alphaModFix/>
          </a:blip>
          <a:srcRect b="0" l="0" r="0" t="0"/>
          <a:stretch/>
        </p:blipFill>
        <p:spPr>
          <a:xfrm>
            <a:off x="1" y="2046"/>
            <a:ext cx="9143999" cy="6853903"/>
          </a:xfrm>
          <a:prstGeom prst="rect">
            <a:avLst/>
          </a:prstGeom>
          <a:noFill/>
          <a:ln>
            <a:noFill/>
          </a:ln>
        </p:spPr>
      </p:pic>
      <p:sp>
        <p:nvSpPr>
          <p:cNvPr id="77" name="Shape 77"/>
          <p:cNvSpPr txBox="1"/>
          <p:nvPr/>
        </p:nvSpPr>
        <p:spPr>
          <a:xfrm>
            <a:off x="750350" y="2849225"/>
            <a:ext cx="1797000" cy="744000"/>
          </a:xfrm>
          <a:prstGeom prst="rect">
            <a:avLst/>
          </a:prstGeom>
          <a:solidFill>
            <a:srgbClr val="FFFFFF">
              <a:alpha val="78150"/>
            </a:srgbClr>
          </a:solidFill>
          <a:ln>
            <a:noFill/>
          </a:ln>
        </p:spPr>
        <p:txBody>
          <a:bodyPr anchorCtr="0" anchor="ctr" bIns="91425" lIns="91425" rIns="91425" tIns="91425">
            <a:noAutofit/>
          </a:bodyPr>
          <a:lstStyle/>
          <a:p>
            <a:pPr lvl="0" rtl="0" algn="ctr">
              <a:spcBef>
                <a:spcPts val="0"/>
              </a:spcBef>
              <a:buNone/>
            </a:pPr>
            <a:r>
              <a:rPr lang="en-US" sz="1800"/>
              <a:t>Power Supply</a:t>
            </a:r>
          </a:p>
          <a:p>
            <a:pPr lvl="0" algn="ctr">
              <a:spcBef>
                <a:spcPts val="0"/>
              </a:spcBef>
              <a:buNone/>
            </a:pPr>
            <a:r>
              <a:rPr lang="en-US" sz="1800"/>
              <a:t>VME Crate</a:t>
            </a:r>
          </a:p>
        </p:txBody>
      </p:sp>
      <p:sp>
        <p:nvSpPr>
          <p:cNvPr id="78" name="Shape 78"/>
          <p:cNvSpPr txBox="1"/>
          <p:nvPr/>
        </p:nvSpPr>
        <p:spPr>
          <a:xfrm>
            <a:off x="3387625" y="109600"/>
            <a:ext cx="1797000" cy="744000"/>
          </a:xfrm>
          <a:prstGeom prst="rect">
            <a:avLst/>
          </a:prstGeom>
          <a:solidFill>
            <a:srgbClr val="FFFFFF">
              <a:alpha val="78150"/>
            </a:srgbClr>
          </a:solidFill>
          <a:ln>
            <a:noFill/>
          </a:ln>
        </p:spPr>
        <p:txBody>
          <a:bodyPr anchorCtr="0" anchor="ctr" bIns="91425" lIns="91425" rIns="91425" tIns="91425">
            <a:noAutofit/>
          </a:bodyPr>
          <a:lstStyle/>
          <a:p>
            <a:pPr lvl="0" rtl="0" algn="ctr">
              <a:spcBef>
                <a:spcPts val="0"/>
              </a:spcBef>
              <a:buNone/>
            </a:pPr>
            <a:r>
              <a:rPr lang="en-US" sz="1800"/>
              <a:t>Corrector Power Supplies</a:t>
            </a:r>
          </a:p>
        </p:txBody>
      </p:sp>
      <p:sp>
        <p:nvSpPr>
          <p:cNvPr id="79" name="Shape 79"/>
          <p:cNvSpPr txBox="1"/>
          <p:nvPr/>
        </p:nvSpPr>
        <p:spPr>
          <a:xfrm>
            <a:off x="7197175" y="2079025"/>
            <a:ext cx="1797000" cy="744000"/>
          </a:xfrm>
          <a:prstGeom prst="rect">
            <a:avLst/>
          </a:prstGeom>
          <a:solidFill>
            <a:srgbClr val="FFFFFF">
              <a:alpha val="78150"/>
            </a:srgbClr>
          </a:solidFill>
          <a:ln>
            <a:noFill/>
          </a:ln>
        </p:spPr>
        <p:txBody>
          <a:bodyPr anchorCtr="0" anchor="ctr" bIns="91425" lIns="91425" rIns="91425" tIns="91425">
            <a:noAutofit/>
          </a:bodyPr>
          <a:lstStyle/>
          <a:p>
            <a:pPr lvl="0" rtl="0" algn="ctr">
              <a:spcBef>
                <a:spcPts val="0"/>
              </a:spcBef>
              <a:buNone/>
            </a:pPr>
            <a:r>
              <a:rPr lang="en-US" sz="1800"/>
              <a:t>Diagnostics Rack</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457200" y="274637"/>
            <a:ext cx="8229600" cy="1143000"/>
          </a:xfrm>
          <a:prstGeom prst="rect">
            <a:avLst/>
          </a:prstGeom>
        </p:spPr>
        <p:txBody>
          <a:bodyPr anchorCtr="0" anchor="t" bIns="91425" lIns="91425" rIns="91425" tIns="91425">
            <a:noAutofit/>
          </a:bodyPr>
          <a:lstStyle/>
          <a:p>
            <a:pPr lvl="0" rtl="0">
              <a:spcBef>
                <a:spcPts val="0"/>
              </a:spcBef>
              <a:buNone/>
            </a:pPr>
            <a:r>
              <a:t/>
            </a:r>
            <a:endParaRPr/>
          </a:p>
        </p:txBody>
      </p:sp>
      <p:sp>
        <p:nvSpPr>
          <p:cNvPr id="86" name="Shape 86"/>
          <p:cNvSpPr txBox="1"/>
          <p:nvPr>
            <p:ph idx="1" type="body"/>
          </p:nvPr>
        </p:nvSpPr>
        <p:spPr>
          <a:xfrm>
            <a:off x="457200" y="1600200"/>
            <a:ext cx="8229600" cy="4488900"/>
          </a:xfrm>
          <a:prstGeom prst="rect">
            <a:avLst/>
          </a:prstGeom>
        </p:spPr>
        <p:txBody>
          <a:bodyPr anchorCtr="0" anchor="t" bIns="91425" lIns="91425" rIns="91425" tIns="91425">
            <a:noAutofit/>
          </a:bodyPr>
          <a:lstStyle/>
          <a:p>
            <a:pPr lvl="0" rtl="0">
              <a:spcBef>
                <a:spcPts val="0"/>
              </a:spcBef>
              <a:buNone/>
            </a:pPr>
            <a:r>
              <a:t/>
            </a:r>
            <a:endParaRPr/>
          </a:p>
        </p:txBody>
      </p:sp>
      <p:pic>
        <p:nvPicPr>
          <p:cNvPr descr="racks.jpg" id="87" name="Shape 87"/>
          <p:cNvPicPr preferRelativeResize="0"/>
          <p:nvPr/>
        </p:nvPicPr>
        <p:blipFill rotWithShape="1">
          <a:blip r:embed="rId3">
            <a:alphaModFix/>
          </a:blip>
          <a:srcRect b="0" l="0" r="0" t="0"/>
          <a:stretch/>
        </p:blipFill>
        <p:spPr>
          <a:xfrm>
            <a:off x="1" y="2046"/>
            <a:ext cx="9143999" cy="6853903"/>
          </a:xfrm>
          <a:prstGeom prst="rect">
            <a:avLst/>
          </a:prstGeom>
          <a:noFill/>
          <a:ln>
            <a:noFill/>
          </a:ln>
        </p:spPr>
      </p:pic>
      <p:sp>
        <p:nvSpPr>
          <p:cNvPr id="88" name="Shape 88"/>
          <p:cNvSpPr txBox="1"/>
          <p:nvPr/>
        </p:nvSpPr>
        <p:spPr>
          <a:xfrm>
            <a:off x="750350" y="2849225"/>
            <a:ext cx="1797000" cy="744000"/>
          </a:xfrm>
          <a:prstGeom prst="rect">
            <a:avLst/>
          </a:prstGeom>
          <a:solidFill>
            <a:srgbClr val="FFFFFF">
              <a:alpha val="78150"/>
            </a:srgbClr>
          </a:solidFill>
          <a:ln>
            <a:noFill/>
          </a:ln>
        </p:spPr>
        <p:txBody>
          <a:bodyPr anchorCtr="0" anchor="ctr" bIns="91425" lIns="91425" rIns="91425" tIns="91425">
            <a:noAutofit/>
          </a:bodyPr>
          <a:lstStyle/>
          <a:p>
            <a:pPr lvl="0" rtl="0" algn="ctr">
              <a:spcBef>
                <a:spcPts val="0"/>
              </a:spcBef>
              <a:buNone/>
            </a:pPr>
            <a:r>
              <a:rPr lang="en-US" sz="1800"/>
              <a:t>Power Supply</a:t>
            </a:r>
          </a:p>
          <a:p>
            <a:pPr lvl="0" rtl="0" algn="ctr">
              <a:spcBef>
                <a:spcPts val="0"/>
              </a:spcBef>
              <a:buNone/>
            </a:pPr>
            <a:r>
              <a:rPr lang="en-US" sz="1800"/>
              <a:t>VME Crate</a:t>
            </a:r>
          </a:p>
        </p:txBody>
      </p:sp>
      <p:sp>
        <p:nvSpPr>
          <p:cNvPr id="89" name="Shape 89"/>
          <p:cNvSpPr txBox="1"/>
          <p:nvPr/>
        </p:nvSpPr>
        <p:spPr>
          <a:xfrm>
            <a:off x="3387625" y="109600"/>
            <a:ext cx="1797000" cy="744000"/>
          </a:xfrm>
          <a:prstGeom prst="rect">
            <a:avLst/>
          </a:prstGeom>
          <a:solidFill>
            <a:srgbClr val="FFFFFF">
              <a:alpha val="78150"/>
            </a:srgbClr>
          </a:solidFill>
          <a:ln>
            <a:noFill/>
          </a:ln>
        </p:spPr>
        <p:txBody>
          <a:bodyPr anchorCtr="0" anchor="ctr" bIns="91425" lIns="91425" rIns="91425" tIns="91425">
            <a:noAutofit/>
          </a:bodyPr>
          <a:lstStyle/>
          <a:p>
            <a:pPr lvl="0" rtl="0" algn="ctr">
              <a:spcBef>
                <a:spcPts val="0"/>
              </a:spcBef>
              <a:buNone/>
            </a:pPr>
            <a:r>
              <a:rPr lang="en-US" sz="1800"/>
              <a:t>Corrector Power Supplies</a:t>
            </a:r>
          </a:p>
        </p:txBody>
      </p:sp>
      <p:sp>
        <p:nvSpPr>
          <p:cNvPr id="90" name="Shape 90"/>
          <p:cNvSpPr/>
          <p:nvPr/>
        </p:nvSpPr>
        <p:spPr>
          <a:xfrm>
            <a:off x="6401000" y="3403700"/>
            <a:ext cx="2905800" cy="3622200"/>
          </a:xfrm>
          <a:prstGeom prst="ellipse">
            <a:avLst/>
          </a:prstGeom>
          <a:noFill/>
          <a:ln cap="flat" cmpd="sng" w="114300">
            <a:solidFill>
              <a:srgbClr val="F1C23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1" name="Shape 91"/>
          <p:cNvSpPr txBox="1"/>
          <p:nvPr/>
        </p:nvSpPr>
        <p:spPr>
          <a:xfrm>
            <a:off x="7197175" y="2079025"/>
            <a:ext cx="1797000" cy="744000"/>
          </a:xfrm>
          <a:prstGeom prst="rect">
            <a:avLst/>
          </a:prstGeom>
          <a:solidFill>
            <a:srgbClr val="FFFFFF">
              <a:alpha val="78150"/>
            </a:srgbClr>
          </a:solidFill>
          <a:ln>
            <a:noFill/>
          </a:ln>
        </p:spPr>
        <p:txBody>
          <a:bodyPr anchorCtr="0" anchor="ctr" bIns="91425" lIns="91425" rIns="91425" tIns="91425">
            <a:noAutofit/>
          </a:bodyPr>
          <a:lstStyle/>
          <a:p>
            <a:pPr lvl="0" rtl="0" algn="ctr">
              <a:spcBef>
                <a:spcPts val="0"/>
              </a:spcBef>
              <a:buNone/>
            </a:pPr>
            <a:r>
              <a:rPr lang="en-US" sz="1800"/>
              <a:t>Diagnostics Rack</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p:nvPr/>
        </p:nvSpPr>
        <p:spPr>
          <a:xfrm>
            <a:off x="-150" y="4958725"/>
            <a:ext cx="9144000" cy="18993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98" name="Shape 98"/>
          <p:cNvSpPr txBox="1"/>
          <p:nvPr>
            <p:ph idx="1" type="body"/>
          </p:nvPr>
        </p:nvSpPr>
        <p:spPr>
          <a:xfrm>
            <a:off x="457200" y="1600200"/>
            <a:ext cx="8229600" cy="4488900"/>
          </a:xfrm>
          <a:prstGeom prst="rect">
            <a:avLst/>
          </a:prstGeom>
        </p:spPr>
        <p:txBody>
          <a:bodyPr anchorCtr="0" anchor="t" bIns="91425" lIns="91425" rIns="91425" tIns="91425">
            <a:noAutofit/>
          </a:bodyPr>
          <a:lstStyle/>
          <a:p>
            <a:pPr lvl="0">
              <a:spcBef>
                <a:spcPts val="0"/>
              </a:spcBef>
              <a:buNone/>
            </a:pPr>
            <a:r>
              <a:t/>
            </a:r>
            <a:endParaRPr/>
          </a:p>
        </p:txBody>
      </p:sp>
      <p:pic>
        <p:nvPicPr>
          <p:cNvPr descr="connections-raw.png" id="99" name="Shape 99"/>
          <p:cNvPicPr preferRelativeResize="0"/>
          <p:nvPr/>
        </p:nvPicPr>
        <p:blipFill rotWithShape="1">
          <a:blip r:embed="rId3">
            <a:alphaModFix/>
          </a:blip>
          <a:srcRect b="13341" l="17289" r="17295" t="13436"/>
          <a:stretch/>
        </p:blipFill>
        <p:spPr>
          <a:xfrm>
            <a:off x="0" y="230537"/>
            <a:ext cx="9144000" cy="63969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457200" y="274637"/>
            <a:ext cx="8229600" cy="1143000"/>
          </a:xfrm>
          <a:prstGeom prst="rect">
            <a:avLst/>
          </a:prstGeom>
        </p:spPr>
        <p:txBody>
          <a:bodyPr anchorCtr="0" anchor="t" bIns="91425" lIns="91425" rIns="91425" tIns="91425">
            <a:noAutofit/>
          </a:bodyPr>
          <a:lstStyle/>
          <a:p>
            <a:pPr lvl="0" rtl="0">
              <a:spcBef>
                <a:spcPts val="0"/>
              </a:spcBef>
              <a:buNone/>
            </a:pPr>
            <a:r>
              <a:t/>
            </a:r>
            <a:endParaRPr/>
          </a:p>
        </p:txBody>
      </p:sp>
      <p:sp>
        <p:nvSpPr>
          <p:cNvPr id="106" name="Shape 106"/>
          <p:cNvSpPr txBox="1"/>
          <p:nvPr>
            <p:ph idx="1" type="body"/>
          </p:nvPr>
        </p:nvSpPr>
        <p:spPr>
          <a:xfrm>
            <a:off x="457200" y="1600200"/>
            <a:ext cx="8229600" cy="4488900"/>
          </a:xfrm>
          <a:prstGeom prst="rect">
            <a:avLst/>
          </a:prstGeom>
        </p:spPr>
        <p:txBody>
          <a:bodyPr anchorCtr="0" anchor="t" bIns="91425" lIns="91425" rIns="91425" tIns="91425">
            <a:noAutofit/>
          </a:bodyPr>
          <a:lstStyle/>
          <a:p>
            <a:pPr lvl="0" rtl="0">
              <a:spcBef>
                <a:spcPts val="0"/>
              </a:spcBef>
              <a:buNone/>
            </a:pPr>
            <a:r>
              <a:t/>
            </a:r>
            <a:endParaRPr/>
          </a:p>
        </p:txBody>
      </p:sp>
      <p:pic>
        <p:nvPicPr>
          <p:cNvPr descr="racks.jpg" id="107" name="Shape 107"/>
          <p:cNvPicPr preferRelativeResize="0"/>
          <p:nvPr/>
        </p:nvPicPr>
        <p:blipFill rotWithShape="1">
          <a:blip r:embed="rId3">
            <a:alphaModFix/>
          </a:blip>
          <a:srcRect b="0" l="0" r="0" t="0"/>
          <a:stretch/>
        </p:blipFill>
        <p:spPr>
          <a:xfrm>
            <a:off x="1" y="2046"/>
            <a:ext cx="9143999" cy="6853903"/>
          </a:xfrm>
          <a:prstGeom prst="rect">
            <a:avLst/>
          </a:prstGeom>
          <a:noFill/>
          <a:ln>
            <a:noFill/>
          </a:ln>
        </p:spPr>
      </p:pic>
      <p:sp>
        <p:nvSpPr>
          <p:cNvPr id="108" name="Shape 108"/>
          <p:cNvSpPr txBox="1"/>
          <p:nvPr/>
        </p:nvSpPr>
        <p:spPr>
          <a:xfrm>
            <a:off x="750350" y="2849225"/>
            <a:ext cx="1797000" cy="744000"/>
          </a:xfrm>
          <a:prstGeom prst="rect">
            <a:avLst/>
          </a:prstGeom>
          <a:solidFill>
            <a:srgbClr val="FFFFFF">
              <a:alpha val="78150"/>
            </a:srgbClr>
          </a:solidFill>
          <a:ln>
            <a:noFill/>
          </a:ln>
        </p:spPr>
        <p:txBody>
          <a:bodyPr anchorCtr="0" anchor="ctr" bIns="91425" lIns="91425" rIns="91425" tIns="91425">
            <a:noAutofit/>
          </a:bodyPr>
          <a:lstStyle/>
          <a:p>
            <a:pPr lvl="0" rtl="0" algn="ctr">
              <a:spcBef>
                <a:spcPts val="0"/>
              </a:spcBef>
              <a:buNone/>
            </a:pPr>
            <a:r>
              <a:rPr lang="en-US" sz="1800"/>
              <a:t>Power Supply</a:t>
            </a:r>
          </a:p>
          <a:p>
            <a:pPr lvl="0" rtl="0" algn="ctr">
              <a:spcBef>
                <a:spcPts val="0"/>
              </a:spcBef>
              <a:buNone/>
            </a:pPr>
            <a:r>
              <a:rPr lang="en-US" sz="1800"/>
              <a:t>VME Crate</a:t>
            </a:r>
          </a:p>
        </p:txBody>
      </p:sp>
      <p:sp>
        <p:nvSpPr>
          <p:cNvPr id="109" name="Shape 109"/>
          <p:cNvSpPr txBox="1"/>
          <p:nvPr/>
        </p:nvSpPr>
        <p:spPr>
          <a:xfrm>
            <a:off x="3387625" y="109600"/>
            <a:ext cx="1797000" cy="744000"/>
          </a:xfrm>
          <a:prstGeom prst="rect">
            <a:avLst/>
          </a:prstGeom>
          <a:solidFill>
            <a:srgbClr val="FFFFFF">
              <a:alpha val="78150"/>
            </a:srgbClr>
          </a:solidFill>
          <a:ln>
            <a:noFill/>
          </a:ln>
        </p:spPr>
        <p:txBody>
          <a:bodyPr anchorCtr="0" anchor="ctr" bIns="91425" lIns="91425" rIns="91425" tIns="91425">
            <a:noAutofit/>
          </a:bodyPr>
          <a:lstStyle/>
          <a:p>
            <a:pPr lvl="0" rtl="0" algn="ctr">
              <a:spcBef>
                <a:spcPts val="0"/>
              </a:spcBef>
              <a:buNone/>
            </a:pPr>
            <a:r>
              <a:rPr lang="en-US" sz="1800"/>
              <a:t>Corrector Power Supplies</a:t>
            </a:r>
          </a:p>
        </p:txBody>
      </p:sp>
      <p:sp>
        <p:nvSpPr>
          <p:cNvPr id="110" name="Shape 110"/>
          <p:cNvSpPr/>
          <p:nvPr/>
        </p:nvSpPr>
        <p:spPr>
          <a:xfrm>
            <a:off x="595925" y="448525"/>
            <a:ext cx="631800" cy="1537200"/>
          </a:xfrm>
          <a:prstGeom prst="ellipse">
            <a:avLst/>
          </a:prstGeom>
          <a:noFill/>
          <a:ln cap="flat" cmpd="sng" w="114300">
            <a:solidFill>
              <a:srgbClr val="F1C23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1" name="Shape 111"/>
          <p:cNvSpPr txBox="1"/>
          <p:nvPr/>
        </p:nvSpPr>
        <p:spPr>
          <a:xfrm>
            <a:off x="7197175" y="2079025"/>
            <a:ext cx="1797000" cy="744000"/>
          </a:xfrm>
          <a:prstGeom prst="rect">
            <a:avLst/>
          </a:prstGeom>
          <a:solidFill>
            <a:srgbClr val="FFFFFF">
              <a:alpha val="78150"/>
            </a:srgbClr>
          </a:solidFill>
          <a:ln>
            <a:noFill/>
          </a:ln>
        </p:spPr>
        <p:txBody>
          <a:bodyPr anchorCtr="0" anchor="ctr" bIns="91425" lIns="91425" rIns="91425" tIns="91425">
            <a:noAutofit/>
          </a:bodyPr>
          <a:lstStyle/>
          <a:p>
            <a:pPr lvl="0" rtl="0" algn="ctr">
              <a:spcBef>
                <a:spcPts val="0"/>
              </a:spcBef>
              <a:buNone/>
            </a:pPr>
            <a:r>
              <a:rPr lang="en-US" sz="1800"/>
              <a:t>Diagnostics Rack</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None/>
            </a:pPr>
            <a:r>
              <a:rPr lang="en-US"/>
              <a:t>Fast orbit feedback IOC and PMC</a:t>
            </a:r>
          </a:p>
        </p:txBody>
      </p:sp>
      <p:sp>
        <p:nvSpPr>
          <p:cNvPr id="118" name="Shape 118"/>
          <p:cNvSpPr txBox="1"/>
          <p:nvPr>
            <p:ph idx="1" type="body"/>
          </p:nvPr>
        </p:nvSpPr>
        <p:spPr>
          <a:xfrm>
            <a:off x="457200" y="1600200"/>
            <a:ext cx="4038600" cy="4526100"/>
          </a:xfrm>
          <a:prstGeom prst="rect">
            <a:avLst/>
          </a:prstGeom>
        </p:spPr>
        <p:txBody>
          <a:bodyPr anchorCtr="0" anchor="t" bIns="91425" lIns="91425" rIns="91425" tIns="91425">
            <a:noAutofit/>
          </a:bodyPr>
          <a:lstStyle/>
          <a:p>
            <a:pPr lvl="0">
              <a:spcBef>
                <a:spcPts val="0"/>
              </a:spcBef>
              <a:buNone/>
            </a:pPr>
            <a:r>
              <a:t/>
            </a:r>
            <a:endParaRPr/>
          </a:p>
        </p:txBody>
      </p:sp>
      <p:sp>
        <p:nvSpPr>
          <p:cNvPr id="119" name="Shape 119"/>
          <p:cNvSpPr txBox="1"/>
          <p:nvPr>
            <p:ph idx="2" type="body"/>
          </p:nvPr>
        </p:nvSpPr>
        <p:spPr>
          <a:xfrm>
            <a:off x="4648200" y="1600200"/>
            <a:ext cx="4038600" cy="4526100"/>
          </a:xfrm>
          <a:prstGeom prst="rect">
            <a:avLst/>
          </a:prstGeom>
        </p:spPr>
        <p:txBody>
          <a:bodyPr anchorCtr="0" anchor="t" bIns="91425" lIns="91425" rIns="91425" tIns="91425">
            <a:noAutofit/>
          </a:bodyPr>
          <a:lstStyle/>
          <a:p>
            <a:pPr lvl="0">
              <a:spcBef>
                <a:spcPts val="0"/>
              </a:spcBef>
              <a:buNone/>
            </a:pPr>
            <a:r>
              <a:t/>
            </a:r>
            <a:endParaRPr/>
          </a:p>
        </p:txBody>
      </p:sp>
      <p:pic>
        <p:nvPicPr>
          <p:cNvPr descr="ioc.jpg" id="120" name="Shape 120"/>
          <p:cNvPicPr preferRelativeResize="0"/>
          <p:nvPr/>
        </p:nvPicPr>
        <p:blipFill rotWithShape="1">
          <a:blip r:embed="rId3">
            <a:alphaModFix/>
          </a:blip>
          <a:srcRect b="0" l="2664" r="2531" t="0"/>
          <a:stretch/>
        </p:blipFill>
        <p:spPr>
          <a:xfrm rot="5400000">
            <a:off x="212737" y="1845887"/>
            <a:ext cx="4527549" cy="4041525"/>
          </a:xfrm>
          <a:prstGeom prst="rect">
            <a:avLst/>
          </a:prstGeom>
          <a:noFill/>
          <a:ln>
            <a:noFill/>
          </a:ln>
        </p:spPr>
      </p:pic>
      <p:pic>
        <p:nvPicPr>
          <p:cNvPr id="121" name="Shape 121"/>
          <p:cNvPicPr preferRelativeResize="0"/>
          <p:nvPr/>
        </p:nvPicPr>
        <p:blipFill rotWithShape="1">
          <a:blip r:embed="rId4">
            <a:alphaModFix/>
          </a:blip>
          <a:srcRect b="0" l="2665" r="2816" t="0"/>
          <a:stretch/>
        </p:blipFill>
        <p:spPr>
          <a:xfrm rot="5400000">
            <a:off x="4410750" y="1839049"/>
            <a:ext cx="4513499" cy="4041149"/>
          </a:xfrm>
          <a:prstGeom prst="rect">
            <a:avLst/>
          </a:prstGeom>
          <a:noFill/>
          <a:ln>
            <a:noFill/>
          </a:ln>
        </p:spPr>
      </p:pic>
      <p:sp>
        <p:nvSpPr>
          <p:cNvPr id="122" name="Shape 122"/>
          <p:cNvSpPr txBox="1"/>
          <p:nvPr/>
        </p:nvSpPr>
        <p:spPr>
          <a:xfrm>
            <a:off x="6528850" y="5236825"/>
            <a:ext cx="2055600" cy="725100"/>
          </a:xfrm>
          <a:prstGeom prst="rect">
            <a:avLst/>
          </a:prstGeom>
          <a:solidFill>
            <a:srgbClr val="FFFFFF">
              <a:alpha val="78150"/>
            </a:srgbClr>
          </a:solidFill>
          <a:ln>
            <a:noFill/>
          </a:ln>
        </p:spPr>
        <p:txBody>
          <a:bodyPr anchorCtr="0" anchor="ctr" bIns="91425" lIns="91425" rIns="91425" tIns="91425">
            <a:noAutofit/>
          </a:bodyPr>
          <a:lstStyle/>
          <a:p>
            <a:pPr lvl="0" rtl="0" algn="ctr">
              <a:spcBef>
                <a:spcPts val="0"/>
              </a:spcBef>
              <a:buNone/>
            </a:pPr>
            <a:r>
              <a:rPr lang="en-US" sz="1800"/>
              <a:t>Communications Controller (FPGA)</a:t>
            </a:r>
          </a:p>
        </p:txBody>
      </p:sp>
      <p:sp>
        <p:nvSpPr>
          <p:cNvPr id="123" name="Shape 123"/>
          <p:cNvSpPr txBox="1"/>
          <p:nvPr/>
        </p:nvSpPr>
        <p:spPr>
          <a:xfrm>
            <a:off x="2674400" y="1777275"/>
            <a:ext cx="1706400" cy="571500"/>
          </a:xfrm>
          <a:prstGeom prst="rect">
            <a:avLst/>
          </a:prstGeom>
          <a:solidFill>
            <a:srgbClr val="FFFFFF">
              <a:alpha val="78150"/>
            </a:srgbClr>
          </a:solidFill>
          <a:ln>
            <a:noFill/>
          </a:ln>
        </p:spPr>
        <p:txBody>
          <a:bodyPr anchorCtr="0" anchor="ctr" bIns="91425" lIns="91425" rIns="91425" tIns="91425">
            <a:noAutofit/>
          </a:bodyPr>
          <a:lstStyle/>
          <a:p>
            <a:pPr lvl="0" rtl="0" algn="ctr">
              <a:spcBef>
                <a:spcPts val="0"/>
              </a:spcBef>
              <a:buNone/>
            </a:pPr>
            <a:r>
              <a:rPr lang="en-US" sz="1800"/>
              <a:t>EPICS IOC</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pic>
        <p:nvPicPr>
          <p:cNvPr descr="fa.png" id="129" name="Shape 129"/>
          <p:cNvPicPr preferRelativeResize="0"/>
          <p:nvPr/>
        </p:nvPicPr>
        <p:blipFill rotWithShape="1">
          <a:blip r:embed="rId3">
            <a:alphaModFix/>
          </a:blip>
          <a:srcRect b="22688" l="13738" r="10146" t="14533"/>
          <a:stretch/>
        </p:blipFill>
        <p:spPr>
          <a:xfrm>
            <a:off x="457200" y="1600200"/>
            <a:ext cx="8229600" cy="4242450"/>
          </a:xfrm>
          <a:prstGeom prst="rect">
            <a:avLst/>
          </a:prstGeom>
          <a:noFill/>
          <a:ln>
            <a:noFill/>
          </a:ln>
        </p:spPr>
      </p:pic>
      <p:sp>
        <p:nvSpPr>
          <p:cNvPr id="130" name="Shape 130"/>
          <p:cNvSpPr txBox="1"/>
          <p:nvPr>
            <p:ph type="title"/>
          </p:nvPr>
        </p:nvSpPr>
        <p:spPr>
          <a:xfrm>
            <a:off x="457200" y="274637"/>
            <a:ext cx="8229600" cy="1143000"/>
          </a:xfrm>
          <a:prstGeom prst="rect">
            <a:avLst/>
          </a:prstGeom>
        </p:spPr>
        <p:txBody>
          <a:bodyPr anchorCtr="0" anchor="t" bIns="91425" lIns="91425" rIns="91425" tIns="91425">
            <a:noAutofit/>
          </a:bodyPr>
          <a:lstStyle/>
          <a:p>
            <a:pPr lvl="0">
              <a:spcBef>
                <a:spcPts val="0"/>
              </a:spcBef>
              <a:buNone/>
            </a:pPr>
            <a:r>
              <a:rPr lang="en-US"/>
              <a:t>Fast acquisition archiver</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