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68" r:id="rId4"/>
    <p:sldId id="280" r:id="rId5"/>
    <p:sldId id="289" r:id="rId6"/>
    <p:sldId id="259" r:id="rId7"/>
    <p:sldId id="270" r:id="rId8"/>
    <p:sldId id="274" r:id="rId9"/>
    <p:sldId id="273" r:id="rId10"/>
    <p:sldId id="281" r:id="rId11"/>
    <p:sldId id="262" r:id="rId12"/>
    <p:sldId id="282" r:id="rId13"/>
    <p:sldId id="283" r:id="rId14"/>
    <p:sldId id="284" r:id="rId15"/>
    <p:sldId id="285" r:id="rId16"/>
    <p:sldId id="286" r:id="rId17"/>
    <p:sldId id="287" r:id="rId18"/>
    <p:sldId id="272" r:id="rId19"/>
    <p:sldId id="25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7E4E"/>
    <a:srgbClr val="EDE992"/>
    <a:srgbClr val="EAE591"/>
    <a:srgbClr val="FFF99E"/>
    <a:srgbClr val="E1D3C3"/>
    <a:srgbClr val="FDEDDB"/>
    <a:srgbClr val="DEDCA7"/>
    <a:srgbClr val="FFFFE7"/>
    <a:srgbClr val="F4F3B6"/>
    <a:srgbClr val="A99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 autoAdjust="0"/>
    <p:restoredTop sz="94676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-44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2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9/18/16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7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7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70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70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70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70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70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65109F8C-9F4D-5945-807D-33CC9F4EE4DF}" type="datetimeFigureOut">
              <a:rPr lang="en-US" smtClean="0"/>
              <a:pPr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65109F8C-9F4D-5945-807D-33CC9F4EE4DF}" type="datetimeFigureOut">
              <a:rPr lang="en-US" smtClean="0"/>
              <a:pPr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65109F8C-9F4D-5945-807D-33CC9F4EE4DF}" type="datetimeFigureOut">
              <a:rPr lang="en-US" smtClean="0"/>
              <a:pPr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65109F8C-9F4D-5945-807D-33CC9F4EE4DF}" type="datetimeFigureOut">
              <a:rPr lang="en-US" smtClean="0"/>
              <a:pPr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65109F8C-9F4D-5945-807D-33CC9F4EE4DF}" type="datetimeFigureOut">
              <a:rPr lang="en-US" smtClean="0"/>
              <a:pPr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65109F8C-9F4D-5945-807D-33CC9F4EE4DF}" type="datetimeFigureOut">
              <a:rPr lang="en-US" smtClean="0"/>
              <a:pPr/>
              <a:t>9/18/16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65109F8C-9F4D-5945-807D-33CC9F4EE4DF}" type="datetimeFigureOut">
              <a:rPr lang="en-US" smtClean="0"/>
              <a:pPr/>
              <a:t>9/18/16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65109F8C-9F4D-5945-807D-33CC9F4EE4DF}" type="datetimeFigureOut">
              <a:rPr lang="en-US" smtClean="0"/>
              <a:pPr/>
              <a:t>9/18/16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65109F8C-9F4D-5945-807D-33CC9F4EE4DF}" type="datetimeFigureOut">
              <a:rPr lang="en-US" smtClean="0"/>
              <a:pPr/>
              <a:t>9/18/16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65109F8C-9F4D-5945-807D-33CC9F4EE4DF}" type="datetimeFigureOut">
              <a:rPr lang="en-US" smtClean="0"/>
              <a:pPr/>
              <a:t>9/18/16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fld id="{65109F8C-9F4D-5945-807D-33CC9F4EE4DF}" type="datetimeFigureOut">
              <a:rPr lang="en-US" smtClean="0"/>
              <a:pPr/>
              <a:t>9/18/16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4.jp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30.jp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8.jp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8.jp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llb-fisheye-zoom.png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"/>
            <a:ext cx="9144000" cy="5345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err="1" smtClean="0"/>
              <a:t>JLab</a:t>
            </a:r>
            <a:r>
              <a:rPr lang="en-US" sz="3600" dirty="0" smtClean="0"/>
              <a:t> Hall B Controls:</a:t>
            </a:r>
            <a:br>
              <a:rPr lang="en-US" sz="3600" dirty="0" smtClean="0"/>
            </a:br>
            <a:r>
              <a:rPr lang="en-US" sz="3600" dirty="0" smtClean="0"/>
              <a:t>Infrastructure and IT Integration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14980"/>
            <a:ext cx="6400800" cy="92381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Wesley Moore</a:t>
            </a:r>
          </a:p>
          <a:p>
            <a:r>
              <a:rPr lang="en-US" sz="2000" dirty="0" err="1" smtClean="0">
                <a:solidFill>
                  <a:schemeClr val="tx1"/>
                </a:solidFill>
              </a:rPr>
              <a:t>JLab</a:t>
            </a:r>
            <a:r>
              <a:rPr lang="en-US" sz="2000" dirty="0" smtClean="0">
                <a:solidFill>
                  <a:schemeClr val="tx1"/>
                </a:solidFill>
              </a:rPr>
              <a:t> CNI</a:t>
            </a:r>
          </a:p>
        </p:txBody>
      </p:sp>
      <p:sp>
        <p:nvSpPr>
          <p:cNvPr id="5" name="Shape 117"/>
          <p:cNvSpPr txBox="1">
            <a:spLocks/>
          </p:cNvSpPr>
          <p:nvPr/>
        </p:nvSpPr>
        <p:spPr>
          <a:xfrm>
            <a:off x="63025" y="6108025"/>
            <a:ext cx="6400799" cy="7046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600" dirty="0" smtClean="0">
                <a:solidFill>
                  <a:srgbClr val="FFFFFF"/>
                </a:solidFill>
              </a:rPr>
              <a:t>EPICS Collaboration Meeting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600" dirty="0" smtClean="0">
                <a:solidFill>
                  <a:srgbClr val="FFFFFF"/>
                </a:solidFill>
              </a:rPr>
              <a:t>September 2016 - ORNL</a:t>
            </a:r>
            <a:endParaRPr lang="en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i="1" dirty="0" err="1" smtClean="0"/>
              <a:t>WebOPI</a:t>
            </a:r>
            <a:endParaRPr lang="en-US" sz="3200" i="1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07819" y="879193"/>
            <a:ext cx="3409361" cy="2535577"/>
          </a:xfrm>
          <a:solidFill>
            <a:srgbClr val="FFFFE7"/>
          </a:solidFill>
          <a:ln>
            <a:solidFill>
              <a:srgbClr val="A99A55"/>
            </a:solidFill>
          </a:ln>
          <a:effectLst>
            <a:glow rad="101600">
              <a:srgbClr val="FFFFE7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Configuration</a:t>
            </a:r>
          </a:p>
          <a:p>
            <a:r>
              <a:rPr lang="en-US" sz="1600" dirty="0" smtClean="0"/>
              <a:t>RHEL7 VM, 8-Core, 8GB</a:t>
            </a:r>
          </a:p>
          <a:p>
            <a:endParaRPr lang="en-US" sz="800" dirty="0" smtClean="0"/>
          </a:p>
          <a:p>
            <a:r>
              <a:rPr lang="en-US" sz="1600" dirty="0" smtClean="0"/>
              <a:t>Tomcat reverse </a:t>
            </a:r>
            <a:r>
              <a:rPr lang="en-US" sz="1600" dirty="0" err="1" smtClean="0"/>
              <a:t>proxyed</a:t>
            </a:r>
            <a:r>
              <a:rPr lang="en-US" sz="1600" dirty="0" smtClean="0"/>
              <a:t> behind Apache for access control.</a:t>
            </a:r>
          </a:p>
          <a:p>
            <a:endParaRPr lang="en-US" sz="800" dirty="0" smtClean="0"/>
          </a:p>
          <a:p>
            <a:r>
              <a:rPr lang="en-US" sz="1600" dirty="0" smtClean="0"/>
              <a:t>Firewall </a:t>
            </a:r>
            <a:r>
              <a:rPr lang="en-US" sz="1600" dirty="0" smtClean="0"/>
              <a:t>rules allow access to Read-only CA Gateway</a:t>
            </a:r>
            <a:r>
              <a:rPr lang="en-US" sz="1600" dirty="0" smtClean="0"/>
              <a:t>.</a:t>
            </a:r>
            <a:endParaRPr lang="en-US" sz="1600" dirty="0"/>
          </a:p>
          <a:p>
            <a:endParaRPr lang="en-US" sz="800" dirty="0"/>
          </a:p>
          <a:p>
            <a:r>
              <a:rPr lang="en-US" sz="1600" dirty="0" smtClean="0"/>
              <a:t>Available </a:t>
            </a:r>
            <a:r>
              <a:rPr lang="en-US" sz="1600" dirty="0"/>
              <a:t>off-site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50362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559" y="34043"/>
            <a:ext cx="1548015" cy="631475"/>
          </a:xfrm>
          <a:prstGeom prst="rect">
            <a:avLst/>
          </a:prstGeom>
        </p:spPr>
      </p:pic>
      <p:pic>
        <p:nvPicPr>
          <p:cNvPr id="20" name="Picture 19" descr="tomca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74" y="34044"/>
            <a:ext cx="885966" cy="631852"/>
          </a:xfrm>
          <a:prstGeom prst="rect">
            <a:avLst/>
          </a:prstGeom>
        </p:spPr>
      </p:pic>
      <p:pic>
        <p:nvPicPr>
          <p:cNvPr id="21" name="Picture 20" descr="webopi-vacu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252" y="846221"/>
            <a:ext cx="5470350" cy="556454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1639" y="6109831"/>
            <a:ext cx="3530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Apache/Tomcat: Marty Wise (</a:t>
            </a:r>
            <a:r>
              <a:rPr lang="en-US" sz="1600" i="1" dirty="0" err="1" smtClean="0"/>
              <a:t>JLab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11641" y="226536"/>
            <a:ext cx="1208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Migration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11641" y="3606479"/>
            <a:ext cx="3405539" cy="24689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dirty="0" smtClean="0"/>
              <a:t>Findings</a:t>
            </a:r>
          </a:p>
          <a:p>
            <a:r>
              <a:rPr lang="en-US" sz="1600" dirty="0" smtClean="0"/>
              <a:t>Images with PVs didn’t display.</a:t>
            </a:r>
          </a:p>
          <a:p>
            <a:endParaRPr lang="en-US" sz="800" dirty="0" smtClean="0"/>
          </a:p>
          <a:p>
            <a:r>
              <a:rPr lang="en-US" sz="1600" dirty="0" smtClean="0"/>
              <a:t>Have seen linked OPIs not resolve.</a:t>
            </a:r>
          </a:p>
          <a:p>
            <a:endParaRPr lang="en-US" sz="800" dirty="0" smtClean="0"/>
          </a:p>
          <a:p>
            <a:r>
              <a:rPr lang="en-US" sz="1600" dirty="0" smtClean="0"/>
              <a:t>Macro inheritance issues.</a:t>
            </a:r>
          </a:p>
          <a:p>
            <a:endParaRPr lang="en-US" sz="800" dirty="0" smtClean="0"/>
          </a:p>
          <a:p>
            <a:r>
              <a:rPr lang="en-US" sz="1600" dirty="0" smtClean="0"/>
              <a:t>Had to use relative paths, we copied our full CSS Share to webserver.</a:t>
            </a:r>
          </a:p>
          <a:p>
            <a:endParaRPr lang="en-US" sz="800" dirty="0" smtClean="0"/>
          </a:p>
          <a:p>
            <a:r>
              <a:rPr lang="en-US" sz="1600" dirty="0" err="1" smtClean="0"/>
              <a:t>font.def</a:t>
            </a:r>
            <a:r>
              <a:rPr lang="en-US" sz="1600" dirty="0" smtClean="0"/>
              <a:t> still needs tuning.</a:t>
            </a:r>
            <a:endParaRPr lang="en-US" sz="1600" dirty="0"/>
          </a:p>
        </p:txBody>
      </p:sp>
      <p:sp>
        <p:nvSpPr>
          <p:cNvPr id="40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7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BEAST XML Generator</a:t>
            </a:r>
            <a:endParaRPr lang="en-US" sz="3200" i="1" dirty="0"/>
          </a:p>
        </p:txBody>
      </p:sp>
      <p:pic>
        <p:nvPicPr>
          <p:cNvPr id="7" name="Content Placeholder 6" descr="csv2beast-csv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r="-3128"/>
          <a:stretch/>
        </p:blipFill>
        <p:spPr>
          <a:xfrm>
            <a:off x="111639" y="881263"/>
            <a:ext cx="9025128" cy="283037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9738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 descr="csv2beast-xm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24" y="2735523"/>
            <a:ext cx="5318516" cy="36427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639" y="3913948"/>
            <a:ext cx="3558522" cy="23764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95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b="1" dirty="0" smtClean="0"/>
              <a:t>csv2beast.py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Import/export spreadsheet as CSV for convenience.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CSV converted to BEAST XML.</a:t>
            </a:r>
          </a:p>
          <a:p>
            <a:pPr marL="285750" indent="-285750">
              <a:buFont typeface="Arial"/>
              <a:buChar char="•"/>
            </a:pPr>
            <a:endParaRPr lang="en-US" sz="10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Sub-elements found by column headers.</a:t>
            </a:r>
          </a:p>
          <a:p>
            <a:pPr marL="285750" indent="-285750">
              <a:buFont typeface="Arial"/>
              <a:buChar char="•"/>
            </a:pPr>
            <a:endParaRPr lang="en-US" sz="1000" dirty="0"/>
          </a:p>
          <a:p>
            <a:r>
              <a:rPr lang="en-US" sz="1600" i="1" dirty="0" smtClean="0"/>
              <a:t>Anyone have similar tools?</a:t>
            </a:r>
          </a:p>
        </p:txBody>
      </p:sp>
      <p:cxnSp>
        <p:nvCxnSpPr>
          <p:cNvPr id="12" name="Curved Connector 11"/>
          <p:cNvCxnSpPr/>
          <p:nvPr/>
        </p:nvCxnSpPr>
        <p:spPr>
          <a:xfrm flipV="1">
            <a:off x="3123965" y="4815081"/>
            <a:ext cx="1564908" cy="56173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1641" y="226536"/>
            <a:ext cx="980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Utilities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5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i="1" dirty="0" err="1" smtClean="0"/>
              <a:t>softIOC</a:t>
            </a:r>
            <a:r>
              <a:rPr lang="en-US" sz="3600" i="1" dirty="0" smtClean="0"/>
              <a:t> Management</a:t>
            </a:r>
            <a:endParaRPr lang="en-US" sz="3200" i="1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674918" y="932859"/>
            <a:ext cx="4270223" cy="1900363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lumMod val="20000"/>
                <a:lumOff val="80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err="1" smtClean="0"/>
              <a:t>softioc_console</a:t>
            </a:r>
            <a:r>
              <a:rPr lang="en-US" sz="1800" b="1" dirty="0" smtClean="0"/>
              <a:t>*</a:t>
            </a:r>
          </a:p>
          <a:p>
            <a:r>
              <a:rPr lang="en-US" sz="1600" dirty="0" smtClean="0"/>
              <a:t>Uses </a:t>
            </a:r>
            <a:r>
              <a:rPr lang="en-US" sz="1600" dirty="0" err="1" smtClean="0"/>
              <a:t>procServ.conf</a:t>
            </a:r>
            <a:r>
              <a:rPr lang="en-US" sz="1600" dirty="0" smtClean="0"/>
              <a:t> as “lookup table”</a:t>
            </a:r>
          </a:p>
          <a:p>
            <a:r>
              <a:rPr lang="en-US" sz="1600" dirty="0" smtClean="0"/>
              <a:t>Issues </a:t>
            </a:r>
            <a:r>
              <a:rPr lang="en-US" sz="1600" dirty="0" err="1" smtClean="0"/>
              <a:t>ssh</a:t>
            </a:r>
            <a:r>
              <a:rPr lang="en-US" sz="1600" dirty="0"/>
              <a:t>/</a:t>
            </a:r>
            <a:r>
              <a:rPr lang="en-US" sz="1600" dirty="0" smtClean="0"/>
              <a:t>telnet commands to </a:t>
            </a:r>
            <a:r>
              <a:rPr lang="en-US" sz="1600" dirty="0" err="1" smtClean="0"/>
              <a:t>softIOC</a:t>
            </a:r>
            <a:r>
              <a:rPr lang="en-US" sz="1600" dirty="0" smtClean="0"/>
              <a:t> host and port number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50362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1639" y="6109831"/>
            <a:ext cx="3530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*Written by: Anthony </a:t>
            </a:r>
            <a:r>
              <a:rPr lang="en-US" sz="1600" i="1" dirty="0" err="1" smtClean="0"/>
              <a:t>Cuffe</a:t>
            </a:r>
            <a:r>
              <a:rPr lang="en-US" sz="1600" i="1" dirty="0"/>
              <a:t> </a:t>
            </a:r>
            <a:r>
              <a:rPr lang="en-US" sz="1600" i="1" dirty="0" smtClean="0"/>
              <a:t>(</a:t>
            </a:r>
            <a:r>
              <a:rPr lang="en-US" sz="1600" i="1" dirty="0" err="1" smtClean="0"/>
              <a:t>JLab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3504" y="932859"/>
            <a:ext cx="4278009" cy="3184384"/>
          </a:xfrm>
          <a:prstGeom prst="rect">
            <a:avLst/>
          </a:prstGeom>
          <a:solidFill>
            <a:srgbClr val="FFFFE7"/>
          </a:solidFill>
          <a:ln>
            <a:solidFill>
              <a:srgbClr val="DEDCA7"/>
            </a:solidFill>
          </a:ln>
          <a:effectLst>
            <a:glow rad="101600">
              <a:srgbClr val="FFFFE7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 err="1" smtClean="0"/>
              <a:t>procServMgr</a:t>
            </a:r>
            <a:r>
              <a:rPr lang="en-US" sz="1800" b="1" dirty="0" smtClean="0"/>
              <a:t>*</a:t>
            </a:r>
            <a:endParaRPr lang="en-US" sz="2800" b="1" dirty="0" smtClean="0"/>
          </a:p>
          <a:p>
            <a:r>
              <a:rPr lang="en-US" sz="1600" dirty="0" smtClean="0"/>
              <a:t>Launcher for </a:t>
            </a:r>
            <a:r>
              <a:rPr lang="en-US" sz="1600" dirty="0" err="1" smtClean="0"/>
              <a:t>procServ</a:t>
            </a:r>
            <a:endParaRPr lang="en-US" sz="1600" dirty="0" smtClean="0"/>
          </a:p>
          <a:p>
            <a:r>
              <a:rPr lang="en-US" sz="1600" dirty="0" smtClean="0"/>
              <a:t>Uses a simple </a:t>
            </a:r>
            <a:r>
              <a:rPr lang="en-US" sz="1600" dirty="0" err="1" smtClean="0"/>
              <a:t>config</a:t>
            </a:r>
            <a:r>
              <a:rPr lang="en-US" sz="1600" dirty="0" smtClean="0"/>
              <a:t> file to manage:</a:t>
            </a:r>
          </a:p>
          <a:p>
            <a:pPr lvl="1"/>
            <a:r>
              <a:rPr lang="en-US" sz="1600" dirty="0" smtClean="0"/>
              <a:t>Server hostname</a:t>
            </a:r>
          </a:p>
          <a:p>
            <a:pPr lvl="1"/>
            <a:r>
              <a:rPr lang="en-US" sz="1600" dirty="0" smtClean="0"/>
              <a:t>telnet port number</a:t>
            </a:r>
          </a:p>
          <a:p>
            <a:pPr lvl="1"/>
            <a:r>
              <a:rPr lang="en-US" sz="1600" dirty="0" smtClean="0"/>
              <a:t>IOC enable/disable</a:t>
            </a:r>
          </a:p>
          <a:p>
            <a:pPr lvl="1"/>
            <a:r>
              <a:rPr lang="en-US" sz="1600" dirty="0" err="1" smtClean="0"/>
              <a:t>etc</a:t>
            </a:r>
            <a:r>
              <a:rPr lang="is-IS" sz="1600" dirty="0" smtClean="0"/>
              <a:t>...</a:t>
            </a:r>
            <a:endParaRPr lang="en-US" sz="1600" dirty="0" smtClean="0"/>
          </a:p>
          <a:p>
            <a:r>
              <a:rPr lang="en-US" sz="1600" dirty="0" smtClean="0"/>
              <a:t>Key actions:</a:t>
            </a:r>
          </a:p>
          <a:p>
            <a:pPr lvl="1"/>
            <a:r>
              <a:rPr lang="en-US" sz="1600" dirty="0"/>
              <a:t>s</a:t>
            </a:r>
            <a:r>
              <a:rPr lang="en-US" sz="1600" dirty="0" smtClean="0"/>
              <a:t>tart/stop/restart</a:t>
            </a:r>
          </a:p>
          <a:p>
            <a:pPr lvl="1"/>
            <a:r>
              <a:rPr lang="en-US" sz="1600" dirty="0" smtClean="0"/>
              <a:t>check (start if not running)</a:t>
            </a:r>
          </a:p>
        </p:txBody>
      </p:sp>
      <p:pic>
        <p:nvPicPr>
          <p:cNvPr id="20" name="Picture 19" descr="procServMgr-confi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14" b="15604"/>
          <a:stretch/>
        </p:blipFill>
        <p:spPr>
          <a:xfrm>
            <a:off x="153503" y="4556255"/>
            <a:ext cx="8791637" cy="14996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7684" y="4179309"/>
            <a:ext cx="237982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procServ.conf</a:t>
            </a:r>
            <a:r>
              <a:rPr lang="en-US" i="1" dirty="0" smtClean="0"/>
              <a:t> snippet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4909017" y="2341144"/>
            <a:ext cx="3805693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s</a:t>
            </a:r>
            <a:r>
              <a:rPr lang="en-US" sz="1600" dirty="0" err="1" smtClean="0"/>
              <a:t>sh</a:t>
            </a:r>
            <a:r>
              <a:rPr lang="en-US" sz="1600" dirty="0" smtClean="0"/>
              <a:t> –</a:t>
            </a:r>
            <a:r>
              <a:rPr lang="en-US" sz="1600" dirty="0" err="1" smtClean="0"/>
              <a:t>xt</a:t>
            </a:r>
            <a:r>
              <a:rPr lang="en-US" sz="1600" dirty="0" smtClean="0"/>
              <a:t> &lt;hostname&gt; telnet </a:t>
            </a:r>
            <a:r>
              <a:rPr lang="en-US" sz="1600" dirty="0" err="1" smtClean="0"/>
              <a:t>localhost</a:t>
            </a:r>
            <a:r>
              <a:rPr lang="en-US" sz="1600" dirty="0" smtClean="0"/>
              <a:t> &lt;port&gt;</a:t>
            </a:r>
            <a:endParaRPr lang="en-US" sz="1600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674917" y="3084444"/>
            <a:ext cx="4270224" cy="103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lumMod val="20000"/>
                <a:lumOff val="80000"/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 smtClean="0"/>
              <a:t>Puppet</a:t>
            </a:r>
            <a:endParaRPr lang="en-US" sz="1800" dirty="0" smtClean="0"/>
          </a:p>
          <a:p>
            <a:r>
              <a:rPr lang="en-US" sz="1600" dirty="0" smtClean="0"/>
              <a:t>Installs </a:t>
            </a:r>
            <a:r>
              <a:rPr lang="en-US" sz="1600" dirty="0" err="1" smtClean="0"/>
              <a:t>cronjobs</a:t>
            </a:r>
            <a:r>
              <a:rPr lang="en-US" sz="1600" dirty="0" smtClean="0"/>
              <a:t> on </a:t>
            </a:r>
            <a:r>
              <a:rPr lang="en-US" sz="1600" dirty="0" err="1" smtClean="0"/>
              <a:t>softIOC</a:t>
            </a:r>
            <a:r>
              <a:rPr lang="en-US" sz="1600" dirty="0" smtClean="0"/>
              <a:t> servers, for polling </a:t>
            </a:r>
            <a:r>
              <a:rPr lang="en-US" sz="1600" dirty="0" err="1" smtClean="0"/>
              <a:t>procServMgr</a:t>
            </a:r>
            <a:endParaRPr lang="en-US" sz="16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505200" y="3772941"/>
            <a:ext cx="140381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1641" y="226536"/>
            <a:ext cx="980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Utilities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9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Host Management</a:t>
            </a:r>
            <a:endParaRPr lang="en-US" sz="3200" i="1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111641" y="911179"/>
            <a:ext cx="3393560" cy="3286311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lumMod val="20000"/>
                <a:lumOff val="80000"/>
                <a:alpha val="75000"/>
              </a:schemeClr>
            </a:glo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Configuration</a:t>
            </a:r>
            <a:endParaRPr lang="en-US" sz="1800" dirty="0" smtClean="0"/>
          </a:p>
          <a:p>
            <a:r>
              <a:rPr lang="en-US" sz="1600" dirty="0" smtClean="0"/>
              <a:t>RHEL6 VM</a:t>
            </a:r>
          </a:p>
          <a:p>
            <a:r>
              <a:rPr lang="en-US" sz="1600" dirty="0" smtClean="0"/>
              <a:t>Puppet</a:t>
            </a:r>
          </a:p>
          <a:p>
            <a:r>
              <a:rPr lang="en-US" sz="1600" dirty="0" smtClean="0"/>
              <a:t>Puppet Dashboard</a:t>
            </a:r>
          </a:p>
          <a:p>
            <a:r>
              <a:rPr lang="en-US" sz="1600" dirty="0" err="1" smtClean="0"/>
              <a:t>Facter</a:t>
            </a:r>
            <a:r>
              <a:rPr lang="en-US" sz="1600" dirty="0" smtClean="0"/>
              <a:t> (system profiling)</a:t>
            </a:r>
          </a:p>
          <a:p>
            <a:r>
              <a:rPr lang="en-US" sz="1600" dirty="0" smtClean="0"/>
              <a:t>All open source</a:t>
            </a:r>
          </a:p>
          <a:p>
            <a:endParaRPr lang="en-US" sz="1000" dirty="0" smtClean="0"/>
          </a:p>
          <a:p>
            <a:pPr marL="0" indent="0">
              <a:buNone/>
            </a:pPr>
            <a:r>
              <a:rPr lang="en-US" sz="1800" b="1" dirty="0" smtClean="0"/>
              <a:t>Notes</a:t>
            </a:r>
            <a:endParaRPr lang="en-US" sz="1800" dirty="0"/>
          </a:p>
          <a:p>
            <a:pPr marL="0" indent="0">
              <a:buNone/>
            </a:pPr>
            <a:r>
              <a:rPr lang="en-US" sz="1400" dirty="0" smtClean="0"/>
              <a:t>Host naming scheme makes Puppet </a:t>
            </a:r>
            <a:r>
              <a:rPr lang="en-US" sz="1400" dirty="0" err="1" smtClean="0"/>
              <a:t>config</a:t>
            </a:r>
            <a:r>
              <a:rPr lang="en-US" sz="1400" dirty="0" smtClean="0"/>
              <a:t> easier, allowing regex matching.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400" dirty="0" smtClean="0"/>
              <a:t>Not used for IOCs.  Maybe in the future.</a:t>
            </a:r>
          </a:p>
        </p:txBody>
      </p:sp>
      <p:sp>
        <p:nvSpPr>
          <p:cNvPr id="2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50362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9" name="Picture 28" descr="puppet_dashboar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914" y="911179"/>
            <a:ext cx="5408986" cy="3286311"/>
          </a:xfrm>
          <a:prstGeom prst="rect">
            <a:avLst/>
          </a:prstGeom>
        </p:spPr>
      </p:pic>
      <p:pic>
        <p:nvPicPr>
          <p:cNvPr id="30" name="Picture 29" descr="puppet-labs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509" y="0"/>
            <a:ext cx="1407391" cy="703696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111641" y="4326595"/>
            <a:ext cx="8887260" cy="16855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lumMod val="20000"/>
                <a:lumOff val="80000"/>
                <a:alpha val="75000"/>
              </a:schemeClr>
            </a:glow>
          </a:effectLst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 smtClean="0"/>
              <a:t>Manages</a:t>
            </a:r>
            <a:endParaRPr lang="en-US" sz="2400" b="1" dirty="0" smtClean="0"/>
          </a:p>
          <a:p>
            <a:r>
              <a:rPr lang="en-US" sz="1600" dirty="0" smtClean="0"/>
              <a:t>Installed packages, yum repos</a:t>
            </a:r>
          </a:p>
          <a:p>
            <a:r>
              <a:rPr lang="en-US" sz="1600" dirty="0" smtClean="0"/>
              <a:t>NFS mount points, </a:t>
            </a:r>
            <a:r>
              <a:rPr lang="en-US" sz="1600" dirty="0" err="1" smtClean="0"/>
              <a:t>autofs</a:t>
            </a:r>
            <a:endParaRPr lang="en-US" sz="1600" dirty="0" smtClean="0"/>
          </a:p>
          <a:p>
            <a:r>
              <a:rPr lang="en-US" sz="1600" dirty="0" smtClean="0"/>
              <a:t>Group accounts/</a:t>
            </a:r>
            <a:r>
              <a:rPr lang="en-US" sz="1600" dirty="0" err="1" smtClean="0"/>
              <a:t>passwd</a:t>
            </a:r>
            <a:endParaRPr lang="en-US" sz="1600" dirty="0" smtClean="0"/>
          </a:p>
          <a:p>
            <a:r>
              <a:rPr lang="en-US" sz="1600" dirty="0" err="1" smtClean="0"/>
              <a:t>cron</a:t>
            </a:r>
            <a:r>
              <a:rPr lang="en-US" sz="1600" dirty="0" smtClean="0"/>
              <a:t> jobs for IOC startups</a:t>
            </a:r>
          </a:p>
          <a:p>
            <a:endParaRPr lang="en-US" sz="1600" dirty="0" smtClean="0"/>
          </a:p>
          <a:p>
            <a:r>
              <a:rPr lang="en-US" sz="1600" dirty="0" smtClean="0"/>
              <a:t>Ensures services running. Ex:</a:t>
            </a:r>
            <a:endParaRPr lang="en-US" sz="1600" dirty="0"/>
          </a:p>
          <a:p>
            <a:pPr lvl="1"/>
            <a:r>
              <a:rPr lang="en-US" sz="1600" dirty="0"/>
              <a:t>CA Gateways</a:t>
            </a:r>
          </a:p>
          <a:p>
            <a:pPr lvl="1"/>
            <a:r>
              <a:rPr lang="en-US" sz="1600" dirty="0" err="1" smtClean="0"/>
              <a:t>iocLogServer</a:t>
            </a:r>
            <a:endParaRPr lang="en-US" sz="1600" dirty="0"/>
          </a:p>
          <a:p>
            <a:r>
              <a:rPr lang="en-US" sz="1600" dirty="0" err="1" smtClean="0"/>
              <a:t>Logrotate</a:t>
            </a:r>
            <a:endParaRPr lang="en-US" sz="1600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111641" y="226536"/>
            <a:ext cx="159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IT Integration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1639" y="6107988"/>
            <a:ext cx="3530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Puppet Server: Sherman White (</a:t>
            </a:r>
            <a:r>
              <a:rPr lang="en-US" sz="1600" i="1" dirty="0" err="1" smtClean="0"/>
              <a:t>JLab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  <p:sp>
        <p:nvSpPr>
          <p:cNvPr id="34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8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Monitoring</a:t>
            </a:r>
            <a:endParaRPr lang="en-US" sz="3200" i="1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1641" y="911180"/>
            <a:ext cx="1931479" cy="2979642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5">
                <a:lumMod val="20000"/>
                <a:lumOff val="80000"/>
                <a:alpha val="75000"/>
              </a:schemeClr>
            </a:glo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Configuration</a:t>
            </a:r>
            <a:endParaRPr lang="en-US" sz="2000" b="1" dirty="0" smtClean="0"/>
          </a:p>
          <a:p>
            <a:r>
              <a:rPr lang="en-US" sz="1600" dirty="0" smtClean="0"/>
              <a:t>RHEL6 VM</a:t>
            </a:r>
          </a:p>
          <a:p>
            <a:r>
              <a:rPr lang="en-US" sz="1600" dirty="0" err="1" smtClean="0"/>
              <a:t>Nagios</a:t>
            </a:r>
            <a:r>
              <a:rPr lang="en-US" sz="1600" dirty="0" smtClean="0"/>
              <a:t> 4.0.6</a:t>
            </a:r>
          </a:p>
          <a:p>
            <a:r>
              <a:rPr lang="en-US" sz="1600" dirty="0" smtClean="0"/>
              <a:t>NRPE 2.15</a:t>
            </a:r>
          </a:p>
          <a:p>
            <a:r>
              <a:rPr lang="en-US" sz="1600" dirty="0" smtClean="0"/>
              <a:t>Apache</a:t>
            </a:r>
          </a:p>
          <a:p>
            <a:r>
              <a:rPr lang="en-US" sz="1600" dirty="0" smtClean="0"/>
              <a:t>All open source</a:t>
            </a:r>
          </a:p>
          <a:p>
            <a:pPr marL="0" indent="0">
              <a:buNone/>
            </a:pPr>
            <a:endParaRPr lang="en-US" sz="1400" b="1" dirty="0" smtClean="0"/>
          </a:p>
          <a:p>
            <a:pPr marL="0" indent="0">
              <a:buNone/>
            </a:pPr>
            <a:r>
              <a:rPr lang="en-US" sz="1800" b="1" dirty="0" smtClean="0"/>
              <a:t>Notes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Sends Email and SMS alerts.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50362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83" y="911179"/>
            <a:ext cx="6830633" cy="29796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0" b="25931"/>
          <a:stretch/>
        </p:blipFill>
        <p:spPr>
          <a:xfrm>
            <a:off x="7287431" y="69182"/>
            <a:ext cx="1711470" cy="557464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111641" y="4061416"/>
            <a:ext cx="8887260" cy="2247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lumMod val="20000"/>
                <a:lumOff val="80000"/>
                <a:alpha val="75000"/>
              </a:schemeClr>
            </a:glow>
          </a:effectLst>
        </p:spPr>
        <p:txBody>
          <a:bodyPr vert="horz" lIns="91440" tIns="45720" rIns="91440" bIns="45720" numCol="2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b="1" dirty="0" smtClean="0"/>
              <a:t>Monitors</a:t>
            </a:r>
            <a:endParaRPr lang="en-US" sz="2000" b="1" dirty="0" smtClean="0"/>
          </a:p>
          <a:p>
            <a:pPr marL="0" indent="0">
              <a:buFont typeface="Arial"/>
              <a:buNone/>
            </a:pPr>
            <a:endParaRPr lang="en-US" sz="1600" b="1" dirty="0"/>
          </a:p>
          <a:p>
            <a:pPr marL="0" indent="0">
              <a:buFont typeface="Arial"/>
              <a:buNone/>
            </a:pPr>
            <a:r>
              <a:rPr lang="en-US" sz="1600" dirty="0" smtClean="0"/>
              <a:t>Resources including:</a:t>
            </a:r>
          </a:p>
          <a:p>
            <a:r>
              <a:rPr lang="en-US" sz="1600" dirty="0" smtClean="0"/>
              <a:t>CPU load</a:t>
            </a:r>
          </a:p>
          <a:p>
            <a:r>
              <a:rPr lang="en-US" sz="1600" dirty="0" smtClean="0"/>
              <a:t>Disk space</a:t>
            </a:r>
          </a:p>
          <a:p>
            <a:r>
              <a:rPr lang="en-US" sz="1600" dirty="0" smtClean="0"/>
              <a:t>Process count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Services including:</a:t>
            </a:r>
          </a:p>
          <a:p>
            <a:r>
              <a:rPr lang="en-US" sz="1600" dirty="0" smtClean="0"/>
              <a:t>Alarm Server/</a:t>
            </a:r>
            <a:r>
              <a:rPr lang="en-US" sz="1600" dirty="0" err="1" smtClean="0"/>
              <a:t>Notifier</a:t>
            </a:r>
            <a:endParaRPr lang="en-US" sz="1600" dirty="0" smtClean="0"/>
          </a:p>
          <a:p>
            <a:r>
              <a:rPr lang="en-US" sz="1600" dirty="0" smtClean="0"/>
              <a:t>CA Gateways</a:t>
            </a:r>
          </a:p>
          <a:p>
            <a:r>
              <a:rPr lang="en-US" sz="1600" dirty="0" smtClean="0"/>
              <a:t>Verify 2-factor logins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1641" y="226536"/>
            <a:ext cx="159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IT Integration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82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Linux VDI</a:t>
            </a:r>
            <a:endParaRPr lang="en-US" sz="3200" i="1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97686" y="818496"/>
            <a:ext cx="3228608" cy="5193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2"/>
                </a:solidFill>
              </a:rPr>
              <a:t>V</a:t>
            </a:r>
            <a:r>
              <a:rPr lang="en-US" sz="2400" dirty="0" smtClean="0"/>
              <a:t>irtual </a:t>
            </a:r>
            <a:r>
              <a:rPr lang="en-US" sz="2400" b="1" dirty="0" smtClean="0">
                <a:solidFill>
                  <a:srgbClr val="C0504D"/>
                </a:solidFill>
              </a:rPr>
              <a:t>D</a:t>
            </a:r>
            <a:r>
              <a:rPr lang="en-US" sz="2400" dirty="0" smtClean="0"/>
              <a:t>esktop </a:t>
            </a:r>
            <a:r>
              <a:rPr lang="en-US" sz="2400" b="1" dirty="0" smtClean="0">
                <a:solidFill>
                  <a:srgbClr val="C0504D"/>
                </a:solidFill>
              </a:rPr>
              <a:t>I</a:t>
            </a:r>
            <a:r>
              <a:rPr lang="en-US" sz="2400" dirty="0" smtClean="0"/>
              <a:t>nfrastructure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500" dirty="0" smtClean="0"/>
              <a:t>After installing client app: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 smtClean="0"/>
              <a:t>Login to VDI connection server (password)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 smtClean="0"/>
              <a:t>Select a VM-pool from list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 smtClean="0"/>
              <a:t>Login to Linux VM (2-factor)</a:t>
            </a:r>
            <a:endParaRPr lang="en-US" sz="2400" dirty="0"/>
          </a:p>
          <a:p>
            <a:pPr marL="0" indent="0">
              <a:buNone/>
            </a:pPr>
            <a:endParaRPr lang="en-US" sz="1500" b="1" u="sng" dirty="0" smtClean="0"/>
          </a:p>
          <a:p>
            <a:r>
              <a:rPr lang="en-US" sz="1500" dirty="0" smtClean="0"/>
              <a:t>Hosted on our existing VM infrastructure</a:t>
            </a:r>
          </a:p>
          <a:p>
            <a:r>
              <a:rPr lang="en-US" sz="1500" dirty="0" smtClean="0"/>
              <a:t>Cross-platform clients</a:t>
            </a:r>
          </a:p>
          <a:p>
            <a:endParaRPr lang="en-US" sz="1500" dirty="0"/>
          </a:p>
          <a:p>
            <a:endParaRPr lang="en-US" sz="1500" dirty="0" smtClean="0"/>
          </a:p>
          <a:p>
            <a:r>
              <a:rPr lang="en-US" sz="1500" dirty="0" smtClean="0"/>
              <a:t>Reconnect to existing sessions</a:t>
            </a:r>
          </a:p>
          <a:p>
            <a:r>
              <a:rPr lang="en-US" sz="1500" dirty="0" smtClean="0"/>
              <a:t>Used for remote r/w access</a:t>
            </a:r>
          </a:p>
          <a:p>
            <a:r>
              <a:rPr lang="en-US" sz="1500" dirty="0"/>
              <a:t>VMs managed by Puppet, monitored by </a:t>
            </a:r>
            <a:r>
              <a:rPr lang="en-US" sz="1500" dirty="0" err="1"/>
              <a:t>Nagios</a:t>
            </a:r>
            <a:endParaRPr lang="en-US" sz="1500" dirty="0"/>
          </a:p>
          <a:p>
            <a:endParaRPr lang="en-US" sz="1500" dirty="0" smtClean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50362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4" name="Picture 23" descr="vmware-horizon-log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4" b="25155"/>
          <a:stretch/>
        </p:blipFill>
        <p:spPr>
          <a:xfrm>
            <a:off x="6949580" y="45788"/>
            <a:ext cx="2117178" cy="62645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1641" y="226536"/>
            <a:ext cx="159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IT Integration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641" y="6012132"/>
            <a:ext cx="3214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Infrastructure: </a:t>
            </a:r>
            <a:r>
              <a:rPr lang="en-US" sz="1600" i="1" dirty="0" err="1" smtClean="0"/>
              <a:t>Myung</a:t>
            </a:r>
            <a:r>
              <a:rPr lang="en-US" sz="1600" i="1" dirty="0" smtClean="0"/>
              <a:t> Bang (</a:t>
            </a:r>
            <a:r>
              <a:rPr lang="en-US" sz="1600" i="1" dirty="0" err="1" smtClean="0"/>
              <a:t>JLab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  <p:pic>
        <p:nvPicPr>
          <p:cNvPr id="27" name="Picture 26" descr="cross-platfor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4" b="25906"/>
          <a:stretch/>
        </p:blipFill>
        <p:spPr>
          <a:xfrm>
            <a:off x="1524499" y="4139758"/>
            <a:ext cx="1472783" cy="4806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8"/>
          <a:stretch/>
        </p:blipFill>
        <p:spPr>
          <a:xfrm>
            <a:off x="433071" y="4167672"/>
            <a:ext cx="1133856" cy="480869"/>
          </a:xfrm>
          <a:prstGeom prst="rect">
            <a:avLst/>
          </a:prstGeom>
        </p:spPr>
      </p:pic>
      <p:pic>
        <p:nvPicPr>
          <p:cNvPr id="29" name="Picture 28" descr="vdi-logi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90" y="797563"/>
            <a:ext cx="2929906" cy="2356664"/>
          </a:xfrm>
          <a:prstGeom prst="rect">
            <a:avLst/>
          </a:prstGeom>
        </p:spPr>
      </p:pic>
      <p:pic>
        <p:nvPicPr>
          <p:cNvPr id="30" name="Picture 29" descr="vdi-pool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1843"/>
          <a:stretch/>
        </p:blipFill>
        <p:spPr>
          <a:xfrm>
            <a:off x="5987674" y="1446767"/>
            <a:ext cx="3156325" cy="19659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90" y="3062562"/>
            <a:ext cx="5357410" cy="3348382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5764575" y="1613110"/>
            <a:ext cx="465498" cy="46057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3378233" y="3484242"/>
            <a:ext cx="460514" cy="46057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34" name="Oval 33"/>
          <p:cNvSpPr/>
          <p:nvPr/>
        </p:nvSpPr>
        <p:spPr>
          <a:xfrm>
            <a:off x="3099133" y="930152"/>
            <a:ext cx="460514" cy="46057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75110" y="818496"/>
            <a:ext cx="2591647" cy="62827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200" dirty="0" smtClean="0"/>
              <a:t>Linux uses </a:t>
            </a:r>
            <a:r>
              <a:rPr lang="en-US" sz="1200" b="1" i="1" dirty="0" smtClean="0"/>
              <a:t>VMware Blast</a:t>
            </a:r>
            <a:r>
              <a:rPr lang="en-US" sz="1200" dirty="0" smtClean="0"/>
              <a:t> protocol</a:t>
            </a:r>
            <a:endParaRPr lang="en-US" sz="1200" dirty="0"/>
          </a:p>
          <a:p>
            <a:r>
              <a:rPr lang="en-US" sz="1200" dirty="0" smtClean="0"/>
              <a:t>Windows uses </a:t>
            </a:r>
            <a:r>
              <a:rPr lang="en-US" sz="1200" b="1" i="1" dirty="0" err="1" smtClean="0"/>
              <a:t>PCoIP</a:t>
            </a:r>
            <a:endParaRPr lang="en-US" sz="1200" dirty="0"/>
          </a:p>
        </p:txBody>
      </p:sp>
      <p:sp>
        <p:nvSpPr>
          <p:cNvPr id="36" name="Rounded Rectangular Callout 35"/>
          <p:cNvSpPr/>
          <p:nvPr/>
        </p:nvSpPr>
        <p:spPr>
          <a:xfrm>
            <a:off x="7893521" y="3205238"/>
            <a:ext cx="1173237" cy="361181"/>
          </a:xfrm>
          <a:prstGeom prst="wedgeRoundRectCallout">
            <a:avLst>
              <a:gd name="adj1" fmla="val 22479"/>
              <a:gd name="adj2" fmla="val 4488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RHEL7 VM</a:t>
            </a:r>
            <a:endParaRPr lang="en-US" sz="1400" dirty="0"/>
          </a:p>
        </p:txBody>
      </p:sp>
      <p:sp>
        <p:nvSpPr>
          <p:cNvPr id="37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9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Linux VDI Mobile</a:t>
            </a:r>
            <a:endParaRPr lang="en-US" sz="3200" i="1" dirty="0"/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50362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9" name="Picture 38" descr="vmware-horizon-log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4" b="25155"/>
          <a:stretch/>
        </p:blipFill>
        <p:spPr>
          <a:xfrm>
            <a:off x="6949580" y="45788"/>
            <a:ext cx="2117178" cy="62645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1641" y="226536"/>
            <a:ext cx="159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IT Integration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1" name="Picture 40" descr="vmware-mobile-desktop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72" y="828523"/>
            <a:ext cx="5796986" cy="3260805"/>
          </a:xfrm>
          <a:prstGeom prst="rect">
            <a:avLst/>
          </a:prstGeom>
          <a:ln w="19050" cmpd="sng">
            <a:noFill/>
          </a:ln>
        </p:spPr>
      </p:pic>
      <p:pic>
        <p:nvPicPr>
          <p:cNvPr id="42" name="Picture 41" descr="vmware-mobile-desktop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72" y="3141678"/>
            <a:ext cx="5796986" cy="3260805"/>
          </a:xfrm>
          <a:prstGeom prst="rect">
            <a:avLst/>
          </a:prstGeom>
          <a:ln w="19050" cmpd="sng">
            <a:noFill/>
          </a:ln>
        </p:spPr>
      </p:pic>
      <p:pic>
        <p:nvPicPr>
          <p:cNvPr id="43" name="Picture 42" descr="vmware-mobile-desktop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0" y="828524"/>
            <a:ext cx="3137573" cy="5577910"/>
          </a:xfrm>
          <a:prstGeom prst="rect">
            <a:avLst/>
          </a:prstGeom>
          <a:ln w="19050" cmpd="sng">
            <a:noFill/>
          </a:ln>
        </p:spPr>
      </p:pic>
      <p:sp>
        <p:nvSpPr>
          <p:cNvPr id="44" name="Rounded Rectangular Callout 43"/>
          <p:cNvSpPr/>
          <p:nvPr/>
        </p:nvSpPr>
        <p:spPr>
          <a:xfrm>
            <a:off x="1255948" y="1560585"/>
            <a:ext cx="1870854" cy="414172"/>
          </a:xfrm>
          <a:prstGeom prst="wedgeRoundRectCallout">
            <a:avLst>
              <a:gd name="adj1" fmla="val 22479"/>
              <a:gd name="adj2" fmla="val 13250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Horizon Toolbar</a:t>
            </a:r>
            <a:endParaRPr lang="en-US" dirty="0"/>
          </a:p>
        </p:txBody>
      </p:sp>
      <p:sp>
        <p:nvSpPr>
          <p:cNvPr id="45" name="Rounded Rectangular Callout 44"/>
          <p:cNvSpPr/>
          <p:nvPr/>
        </p:nvSpPr>
        <p:spPr>
          <a:xfrm>
            <a:off x="2233584" y="5596657"/>
            <a:ext cx="1975437" cy="460573"/>
          </a:xfrm>
          <a:prstGeom prst="wedgeRoundRectCallout">
            <a:avLst>
              <a:gd name="adj1" fmla="val 22479"/>
              <a:gd name="adj2" fmla="val 4488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Samsung s5</a:t>
            </a:r>
            <a:endParaRPr lang="en-US" dirty="0"/>
          </a:p>
        </p:txBody>
      </p:sp>
      <p:sp>
        <p:nvSpPr>
          <p:cNvPr id="46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8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VDI Misc.</a:t>
            </a:r>
            <a:endParaRPr lang="en-US" sz="3200" i="1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4838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6" name="Picture 15" descr="vmware-horizon-log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4" b="25155"/>
          <a:stretch/>
        </p:blipFill>
        <p:spPr>
          <a:xfrm>
            <a:off x="6949580" y="45788"/>
            <a:ext cx="2117178" cy="62645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1641" y="226536"/>
            <a:ext cx="159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IT Integration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1587" y="4248981"/>
            <a:ext cx="4075171" cy="21295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s-IS" dirty="0" smtClean="0"/>
              <a:t>Just to show Windows works fine too....</a:t>
            </a:r>
          </a:p>
        </p:txBody>
      </p:sp>
      <p:pic>
        <p:nvPicPr>
          <p:cNvPr id="19" name="Picture 18" descr="vmware-window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20" y="3799290"/>
            <a:ext cx="4649200" cy="2615175"/>
          </a:xfrm>
          <a:prstGeom prst="rect">
            <a:avLst/>
          </a:prstGeom>
        </p:spPr>
      </p:pic>
      <p:pic>
        <p:nvPicPr>
          <p:cNvPr id="20" name="Picture 19" descr="vdi-we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" y="2817990"/>
            <a:ext cx="3120092" cy="22668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1641" y="849412"/>
            <a:ext cx="2900143" cy="20760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s-IS" sz="1600" b="1" dirty="0" smtClean="0"/>
              <a:t>HTML Access</a:t>
            </a:r>
          </a:p>
          <a:p>
            <a:pPr marL="285750" indent="-285750">
              <a:buFont typeface="Arial"/>
              <a:buChar char="•"/>
            </a:pPr>
            <a:r>
              <a:rPr lang="is-IS" sz="1600" dirty="0" smtClean="0"/>
              <a:t>Connect to Virtual Desktop using only a browser</a:t>
            </a:r>
          </a:p>
          <a:p>
            <a:pPr marL="285750" indent="-285750">
              <a:buFont typeface="Arial"/>
              <a:buChar char="•"/>
            </a:pPr>
            <a:r>
              <a:rPr lang="is-IS" sz="1600" dirty="0" smtClean="0"/>
              <a:t>No client install required</a:t>
            </a:r>
          </a:p>
          <a:p>
            <a:endParaRPr lang="is-IS" sz="1600" dirty="0" smtClean="0"/>
          </a:p>
          <a:p>
            <a:r>
              <a:rPr lang="is-IS" sz="1600" dirty="0" smtClean="0"/>
              <a:t>We haven’t configured, but on the TODO list.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6678413" y="4219748"/>
            <a:ext cx="2208303" cy="460573"/>
          </a:xfrm>
          <a:prstGeom prst="wedgeRoundRectCallout">
            <a:avLst>
              <a:gd name="adj1" fmla="val 22479"/>
              <a:gd name="adj2" fmla="val 4488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Win10, Samsung s5</a:t>
            </a:r>
            <a:endParaRPr lang="en-US" dirty="0"/>
          </a:p>
        </p:txBody>
      </p:sp>
      <p:pic>
        <p:nvPicPr>
          <p:cNvPr id="24" name="Picture 23" descr="vmware-we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85" y="825165"/>
            <a:ext cx="6132216" cy="2974125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6678413" y="2647945"/>
            <a:ext cx="2208303" cy="507845"/>
          </a:xfrm>
          <a:prstGeom prst="wedgeRoundRectCallout">
            <a:avLst>
              <a:gd name="adj1" fmla="val 22479"/>
              <a:gd name="adj2" fmla="val 4488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Win8, Firefox</a:t>
            </a:r>
          </a:p>
          <a:p>
            <a:pPr algn="ctr"/>
            <a:r>
              <a:rPr lang="en-US" sz="1100" dirty="0" smtClean="0"/>
              <a:t>Credit: </a:t>
            </a:r>
            <a:r>
              <a:rPr lang="en-US" sz="1100" dirty="0" err="1" smtClean="0"/>
              <a:t>labs.vmware.com</a:t>
            </a:r>
            <a:endParaRPr lang="en-US" sz="11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702692" y="2647945"/>
            <a:ext cx="467234" cy="946568"/>
          </a:xfrm>
          <a:prstGeom prst="straightConnector1">
            <a:avLst/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vmware-windows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04" y="3799290"/>
            <a:ext cx="1471036" cy="26151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1641" y="5084846"/>
            <a:ext cx="2900143" cy="12936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s-IS" b="1" dirty="0" smtClean="0"/>
              <a:t>Windows</a:t>
            </a:r>
            <a:endParaRPr lang="is-IS" sz="1600" b="1" dirty="0" smtClean="0"/>
          </a:p>
          <a:p>
            <a:pPr marL="285750" indent="-285750">
              <a:buFont typeface="Arial"/>
              <a:buChar char="•"/>
            </a:pPr>
            <a:r>
              <a:rPr lang="is-IS" sz="1600" dirty="0" smtClean="0"/>
              <a:t>Better support than Linux </a:t>
            </a:r>
            <a:r>
              <a:rPr lang="is-IS" sz="1400" i="1" dirty="0" smtClean="0"/>
              <a:t>(No zero-clients yet)</a:t>
            </a:r>
            <a:endParaRPr lang="is-IS" sz="1600" i="1" dirty="0" smtClean="0"/>
          </a:p>
          <a:p>
            <a:pPr marL="285750" indent="-285750">
              <a:buFont typeface="Arial"/>
              <a:buChar char="•"/>
            </a:pPr>
            <a:r>
              <a:rPr lang="is-IS" sz="1600" dirty="0" smtClean="0"/>
              <a:t>U</a:t>
            </a:r>
            <a:r>
              <a:rPr lang="en-US" sz="1600" dirty="0" smtClean="0"/>
              <a:t>s</a:t>
            </a:r>
            <a:r>
              <a:rPr lang="is-IS" sz="1600" dirty="0" smtClean="0"/>
              <a:t>ed for thin-clients and zero-clients at JLab</a:t>
            </a:r>
          </a:p>
        </p:txBody>
      </p:sp>
      <p:sp>
        <p:nvSpPr>
          <p:cNvPr id="30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3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Future Plans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0654"/>
            <a:ext cx="8229600" cy="503551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Integrate </a:t>
            </a:r>
            <a:r>
              <a:rPr lang="en-US" sz="2800" dirty="0" err="1" smtClean="0"/>
              <a:t>JLab</a:t>
            </a:r>
            <a:r>
              <a:rPr lang="en-US" sz="2800" dirty="0" smtClean="0"/>
              <a:t> tools with CS-Studio</a:t>
            </a:r>
            <a:endParaRPr lang="en-US" sz="2800" dirty="0"/>
          </a:p>
          <a:p>
            <a:pPr lvl="1"/>
            <a:r>
              <a:rPr lang="en-US" sz="2600" dirty="0" smtClean="0"/>
              <a:t>Logbooks</a:t>
            </a:r>
          </a:p>
          <a:p>
            <a:pPr lvl="1"/>
            <a:r>
              <a:rPr lang="en-US" sz="2600" dirty="0" err="1" smtClean="0"/>
              <a:t>Mya</a:t>
            </a:r>
            <a:r>
              <a:rPr lang="en-US" sz="2600" dirty="0" smtClean="0"/>
              <a:t> </a:t>
            </a:r>
            <a:r>
              <a:rPr lang="en-US" sz="2600" dirty="0" err="1" smtClean="0"/>
              <a:t>Archiver</a:t>
            </a:r>
            <a:endParaRPr lang="en-US" sz="2600" dirty="0" smtClean="0"/>
          </a:p>
          <a:p>
            <a:pPr lvl="1"/>
            <a:endParaRPr lang="en-US" sz="2400" dirty="0" smtClean="0"/>
          </a:p>
          <a:p>
            <a:r>
              <a:rPr lang="en-US" dirty="0" smtClean="0"/>
              <a:t>Split alarm configuration</a:t>
            </a:r>
          </a:p>
          <a:p>
            <a:pPr lvl="1"/>
            <a:r>
              <a:rPr lang="en-US" sz="2600" dirty="0" smtClean="0"/>
              <a:t>Provide separate trees for main detectors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Improve deployment of new releases</a:t>
            </a:r>
          </a:p>
          <a:p>
            <a:pPr lvl="1"/>
            <a:r>
              <a:rPr lang="en-US" sz="2600" dirty="0" smtClean="0"/>
              <a:t>CS-Studio</a:t>
            </a:r>
          </a:p>
          <a:p>
            <a:pPr lvl="1"/>
            <a:r>
              <a:rPr lang="en-US" sz="2600" dirty="0" smtClean="0"/>
              <a:t>BEAST</a:t>
            </a:r>
          </a:p>
          <a:p>
            <a:pPr lvl="1"/>
            <a:r>
              <a:rPr lang="en-US" sz="2600" dirty="0" err="1" smtClean="0"/>
              <a:t>WebOPI</a:t>
            </a:r>
            <a:r>
              <a:rPr lang="en-US" sz="2600" dirty="0" smtClean="0"/>
              <a:t> and OPI tree to webserver</a:t>
            </a:r>
          </a:p>
          <a:p>
            <a:endParaRPr lang="en-US" sz="3000" dirty="0"/>
          </a:p>
          <a:p>
            <a:r>
              <a:rPr lang="en-US" sz="3000" dirty="0" smtClean="0"/>
              <a:t>Configure VDI HTML access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6281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0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Questions?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latin typeface="Minion Pro"/>
              </a:rPr>
              <a:t>Acknowledgements:</a:t>
            </a:r>
            <a:endParaRPr lang="en-US" sz="2000" b="1" dirty="0" smtClean="0">
              <a:latin typeface="Minion Pro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smtClean="0"/>
              <a:t>	</a:t>
            </a:r>
            <a:r>
              <a:rPr lang="en-US" sz="1800" dirty="0" smtClean="0"/>
              <a:t>Nathan </a:t>
            </a:r>
            <a:r>
              <a:rPr lang="en-US" sz="1800" dirty="0" err="1" smtClean="0"/>
              <a:t>Baltzell</a:t>
            </a:r>
            <a:r>
              <a:rPr lang="en-US" sz="1800" dirty="0" smtClean="0"/>
              <a:t> (</a:t>
            </a:r>
            <a:r>
              <a:rPr lang="en-US" sz="1800" dirty="0" err="1" smtClean="0"/>
              <a:t>JLab</a:t>
            </a:r>
            <a:r>
              <a:rPr lang="en-US" sz="1800" dirty="0" smtClean="0"/>
              <a:t>, Hall B)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smtClean="0"/>
              <a:t>	</a:t>
            </a:r>
            <a:r>
              <a:rPr lang="en-US" sz="1800" dirty="0" err="1" smtClean="0"/>
              <a:t>Myung</a:t>
            </a:r>
            <a:r>
              <a:rPr lang="en-US" sz="1800" dirty="0" smtClean="0"/>
              <a:t> Bang (</a:t>
            </a:r>
            <a:r>
              <a:rPr lang="en-US" sz="1800" dirty="0" err="1" smtClean="0"/>
              <a:t>JLab</a:t>
            </a:r>
            <a:r>
              <a:rPr lang="en-US" sz="1800" dirty="0" smtClean="0"/>
              <a:t>, CNI)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smtClean="0"/>
              <a:t>	Marty Wise (</a:t>
            </a:r>
            <a:r>
              <a:rPr lang="en-US" sz="1800" dirty="0" err="1" smtClean="0"/>
              <a:t>JLab</a:t>
            </a:r>
            <a:r>
              <a:rPr lang="en-US" sz="1800" dirty="0" smtClean="0"/>
              <a:t>, CNI)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50362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2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Overview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6108"/>
            <a:ext cx="8229600" cy="4870055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>
                <a:latin typeface="Minion Pro"/>
              </a:rPr>
              <a:t>Hall B at </a:t>
            </a:r>
            <a:r>
              <a:rPr lang="en-US" sz="2800" dirty="0" err="1" smtClean="0">
                <a:latin typeface="Minion Pro"/>
              </a:rPr>
              <a:t>JLab</a:t>
            </a:r>
            <a:endParaRPr lang="en-US" sz="2800" dirty="0" smtClean="0">
              <a:latin typeface="Minion Pro"/>
            </a:endParaRPr>
          </a:p>
          <a:p>
            <a:pPr marL="0" indent="0">
              <a:buNone/>
            </a:pPr>
            <a:endParaRPr lang="en-US" sz="2800" dirty="0" smtClean="0">
              <a:latin typeface="Minion Pro"/>
            </a:endParaRPr>
          </a:p>
          <a:p>
            <a:r>
              <a:rPr lang="en-US" sz="2800" dirty="0" smtClean="0"/>
              <a:t>Migration to modern software</a:t>
            </a:r>
          </a:p>
          <a:p>
            <a:pPr lvl="1"/>
            <a:r>
              <a:rPr lang="en-US" sz="2400" dirty="0" smtClean="0"/>
              <a:t>EPICS, GUIs, 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endParaRPr lang="en-US" sz="2800" dirty="0" smtClean="0"/>
          </a:p>
          <a:p>
            <a:r>
              <a:rPr lang="en-US" sz="2800" dirty="0" smtClean="0"/>
              <a:t>Useful utility scripts</a:t>
            </a:r>
          </a:p>
          <a:p>
            <a:endParaRPr lang="en-US" sz="2800" dirty="0" smtClean="0">
              <a:latin typeface="Minion Pro"/>
            </a:endParaRPr>
          </a:p>
          <a:p>
            <a:r>
              <a:rPr lang="en-US" sz="2800" dirty="0" smtClean="0">
                <a:latin typeface="Minion Pro"/>
              </a:rPr>
              <a:t>How we leveraged IT and security expertise</a:t>
            </a:r>
          </a:p>
          <a:p>
            <a:pPr lvl="1"/>
            <a:r>
              <a:rPr lang="en-US" sz="2400" dirty="0" smtClean="0"/>
              <a:t>Host Management</a:t>
            </a:r>
          </a:p>
          <a:p>
            <a:pPr lvl="1"/>
            <a:r>
              <a:rPr lang="en-US" sz="2400" dirty="0" smtClean="0">
                <a:latin typeface="Minion Pro"/>
              </a:rPr>
              <a:t>Monitoring</a:t>
            </a:r>
          </a:p>
          <a:p>
            <a:pPr lvl="1"/>
            <a:r>
              <a:rPr lang="en-US" sz="2400" dirty="0" smtClean="0"/>
              <a:t>Remote Access</a:t>
            </a:r>
          </a:p>
          <a:p>
            <a:endParaRPr lang="en-US" sz="2800" dirty="0"/>
          </a:p>
          <a:p>
            <a:r>
              <a:rPr lang="en-US" sz="2800" dirty="0" smtClean="0"/>
              <a:t>Future plans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6369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Hall B at </a:t>
            </a:r>
            <a:r>
              <a:rPr lang="en-US" sz="3200" i="1" dirty="0" err="1" smtClean="0"/>
              <a:t>JLab</a:t>
            </a:r>
            <a:endParaRPr lang="en-US" sz="3200" i="1" dirty="0"/>
          </a:p>
        </p:txBody>
      </p:sp>
      <p:pic>
        <p:nvPicPr>
          <p:cNvPr id="23" name="Content Placeholder 22" descr="jlab3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" b="3746"/>
          <a:stretch>
            <a:fillRect/>
          </a:stretch>
        </p:blipFill>
        <p:spPr>
          <a:xfrm>
            <a:off x="-1" y="791396"/>
            <a:ext cx="7396021" cy="399577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50362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347789" y="4591638"/>
            <a:ext cx="1345659" cy="414172"/>
          </a:xfrm>
          <a:prstGeom prst="wedgeRoundRectCallout">
            <a:avLst>
              <a:gd name="adj1" fmla="val 21351"/>
              <a:gd name="adj2" fmla="val -11079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Hall B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984679" y="3725066"/>
            <a:ext cx="593610" cy="540574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ebaf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19" y="3127434"/>
            <a:ext cx="5308689" cy="327720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</p:pic>
      <p:sp>
        <p:nvSpPr>
          <p:cNvPr id="25" name="TextBox 24"/>
          <p:cNvSpPr txBox="1"/>
          <p:nvPr/>
        </p:nvSpPr>
        <p:spPr>
          <a:xfrm>
            <a:off x="4023860" y="3309151"/>
            <a:ext cx="13487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CEBAF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828" y="6126221"/>
            <a:ext cx="2255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Google Maps: taken 09/08/2016</a:t>
            </a:r>
            <a:endParaRPr lang="en-US" sz="1200" i="1" dirty="0"/>
          </a:p>
        </p:txBody>
      </p:sp>
      <p:sp>
        <p:nvSpPr>
          <p:cNvPr id="17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9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Hall B at </a:t>
            </a:r>
            <a:r>
              <a:rPr lang="en-US" sz="3200" i="1" dirty="0" err="1" smtClean="0"/>
              <a:t>JLab</a:t>
            </a:r>
            <a:endParaRPr lang="en-US" sz="3200" i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" y="813272"/>
            <a:ext cx="8936097" cy="50265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56789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5463807" y="1927560"/>
            <a:ext cx="2043121" cy="414172"/>
          </a:xfrm>
          <a:prstGeom prst="wedgeRoundRectCallout">
            <a:avLst>
              <a:gd name="adj1" fmla="val -18635"/>
              <a:gd name="adj2" fmla="val 12739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Torus Magnet </a:t>
            </a:r>
          </a:p>
          <a:p>
            <a:pPr algn="ctr"/>
            <a:r>
              <a:rPr lang="en-US" sz="1050" dirty="0" smtClean="0"/>
              <a:t>(while under construction)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814759" y="1767671"/>
            <a:ext cx="2167365" cy="414172"/>
          </a:xfrm>
          <a:prstGeom prst="wedgeRoundRectCallout">
            <a:avLst>
              <a:gd name="adj1" fmla="val 22479"/>
              <a:gd name="adj2" fmla="val 1276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CLAS12 Detector</a:t>
            </a:r>
            <a:endParaRPr lang="en-US" dirty="0"/>
          </a:p>
        </p:txBody>
      </p:sp>
      <p:sp>
        <p:nvSpPr>
          <p:cNvPr id="3" name="Left Arrow 2"/>
          <p:cNvSpPr/>
          <p:nvPr/>
        </p:nvSpPr>
        <p:spPr>
          <a:xfrm>
            <a:off x="7647012" y="2711428"/>
            <a:ext cx="1330476" cy="5684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Beamline</a:t>
            </a:r>
            <a:endParaRPr lang="en-US" sz="1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3989606" y="994013"/>
            <a:ext cx="2167365" cy="414172"/>
          </a:xfrm>
          <a:prstGeom prst="wedgeRoundRectCallout">
            <a:avLst>
              <a:gd name="adj1" fmla="val 61281"/>
              <a:gd name="adj2" fmla="val 2362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20-ton Radial Crane</a:t>
            </a:r>
            <a:endParaRPr lang="en-US" dirty="0"/>
          </a:p>
        </p:txBody>
      </p:sp>
      <p:sp>
        <p:nvSpPr>
          <p:cNvPr id="20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8" descr="hallb-fisheye-zoo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r="4951"/>
          <a:stretch>
            <a:fillRect/>
          </a:stretch>
        </p:blipFill>
        <p:spPr>
          <a:xfrm>
            <a:off x="-1" y="837462"/>
            <a:ext cx="9139831" cy="5026555"/>
          </a:xfrm>
        </p:spPr>
      </p:pic>
      <p:sp>
        <p:nvSpPr>
          <p:cNvPr id="16" name="Rounded Rectangular Callout 15"/>
          <p:cNvSpPr/>
          <p:nvPr/>
        </p:nvSpPr>
        <p:spPr>
          <a:xfrm>
            <a:off x="3244144" y="5288671"/>
            <a:ext cx="2043121" cy="456567"/>
          </a:xfrm>
          <a:prstGeom prst="wedgeRoundRectCallout">
            <a:avLst>
              <a:gd name="adj1" fmla="val -21003"/>
              <a:gd name="adj2" fmla="val -12083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Torus Magnet</a:t>
            </a:r>
          </a:p>
          <a:p>
            <a:pPr algn="ctr"/>
            <a:r>
              <a:rPr lang="en-US" sz="1200" dirty="0" smtClean="0"/>
              <a:t>(commissioning)</a:t>
            </a:r>
            <a:endParaRPr lang="en-US" sz="1200" dirty="0"/>
          </a:p>
        </p:txBody>
      </p:sp>
      <p:sp>
        <p:nvSpPr>
          <p:cNvPr id="17" name="Rounded Rectangular Callout 16"/>
          <p:cNvSpPr/>
          <p:nvPr/>
        </p:nvSpPr>
        <p:spPr>
          <a:xfrm>
            <a:off x="814759" y="1767671"/>
            <a:ext cx="2167365" cy="414172"/>
          </a:xfrm>
          <a:prstGeom prst="wedgeRoundRectCallout">
            <a:avLst>
              <a:gd name="adj1" fmla="val 22479"/>
              <a:gd name="adj2" fmla="val 13250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CLAS12 Detector</a:t>
            </a:r>
            <a:endParaRPr lang="en-US" dirty="0"/>
          </a:p>
        </p:txBody>
      </p:sp>
      <p:sp>
        <p:nvSpPr>
          <p:cNvPr id="23" name="Left Arrow 22"/>
          <p:cNvSpPr/>
          <p:nvPr/>
        </p:nvSpPr>
        <p:spPr>
          <a:xfrm>
            <a:off x="4973562" y="3497621"/>
            <a:ext cx="1330476" cy="5684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Beam Direction</a:t>
            </a:r>
            <a:endParaRPr lang="en-US" sz="1200" dirty="0"/>
          </a:p>
        </p:txBody>
      </p:sp>
      <p:pic>
        <p:nvPicPr>
          <p:cNvPr id="2" name="Picture 1" descr="torus-fro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48" y="3872524"/>
            <a:ext cx="1961987" cy="2542791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sp>
        <p:nvSpPr>
          <p:cNvPr id="22" name="Rounded Rectangular Callout 21"/>
          <p:cNvSpPr/>
          <p:nvPr/>
        </p:nvSpPr>
        <p:spPr>
          <a:xfrm>
            <a:off x="5170855" y="5931230"/>
            <a:ext cx="1774230" cy="414172"/>
          </a:xfrm>
          <a:prstGeom prst="wedgeRoundRectCallout">
            <a:avLst>
              <a:gd name="adj1" fmla="val 68249"/>
              <a:gd name="adj2" fmla="val -5961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Torus Magnet</a:t>
            </a:r>
          </a:p>
          <a:p>
            <a:pPr algn="ctr"/>
            <a:r>
              <a:rPr lang="en-US" sz="1200" dirty="0" smtClean="0"/>
              <a:t>(front view)</a:t>
            </a:r>
            <a:endParaRPr lang="en-US" sz="2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Hall B at </a:t>
            </a:r>
            <a:r>
              <a:rPr lang="en-US" sz="3200" i="1" dirty="0" err="1" smtClean="0"/>
              <a:t>JLab</a:t>
            </a:r>
            <a:endParaRPr lang="en-US" sz="3200" i="1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56789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828" y="6126221"/>
            <a:ext cx="1375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Taken 09/08/2016</a:t>
            </a:r>
            <a:endParaRPr lang="en-US" sz="1200" i="1" dirty="0"/>
          </a:p>
        </p:txBody>
      </p:sp>
      <p:sp>
        <p:nvSpPr>
          <p:cNvPr id="24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7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as12-desig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-31" r="5119" b="-31"/>
          <a:stretch/>
        </p:blipFill>
        <p:spPr>
          <a:xfrm>
            <a:off x="4003414" y="865654"/>
            <a:ext cx="5112977" cy="4271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Hall B at </a:t>
            </a:r>
            <a:r>
              <a:rPr lang="en-US" sz="3200" i="1" dirty="0" err="1" smtClean="0"/>
              <a:t>JLab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55" y="938788"/>
            <a:ext cx="8229600" cy="5035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Slow controls supports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, </a:t>
            </a:r>
          </a:p>
          <a:p>
            <a:pPr marL="0" indent="0">
              <a:buNone/>
            </a:pPr>
            <a:r>
              <a:rPr lang="en-US" sz="1800" dirty="0" smtClean="0"/>
              <a:t>detectors, and experiments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1800" dirty="0" smtClean="0"/>
              <a:t>&gt;50 apps/drivers, &gt;65 IOCs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800" dirty="0" smtClean="0"/>
              <a:t>Diverse subsystem support:</a:t>
            </a:r>
          </a:p>
          <a:p>
            <a:r>
              <a:rPr lang="en-US" sz="1600" dirty="0" smtClean="0"/>
              <a:t>Cryogenics (mostly PLC-based)</a:t>
            </a:r>
          </a:p>
          <a:p>
            <a:r>
              <a:rPr lang="en-US" sz="1600" dirty="0" smtClean="0"/>
              <a:t>Detectors, targets</a:t>
            </a:r>
          </a:p>
          <a:p>
            <a:r>
              <a:rPr lang="en-US" sz="1600" dirty="0" smtClean="0"/>
              <a:t>Magnets</a:t>
            </a:r>
          </a:p>
          <a:p>
            <a:r>
              <a:rPr lang="en-US" sz="1600" dirty="0" smtClean="0"/>
              <a:t>Vacuum</a:t>
            </a:r>
          </a:p>
          <a:p>
            <a:r>
              <a:rPr lang="en-US" sz="1600" dirty="0" smtClean="0"/>
              <a:t>Motors (collimators, harps, </a:t>
            </a:r>
            <a:r>
              <a:rPr lang="is-IS" sz="1600" dirty="0" smtClean="0"/>
              <a:t>targets)</a:t>
            </a:r>
            <a:endParaRPr lang="en-US" sz="1600" dirty="0" smtClean="0"/>
          </a:p>
          <a:p>
            <a:r>
              <a:rPr lang="en-US" sz="1600" dirty="0" err="1" smtClean="0"/>
              <a:t>Scalers</a:t>
            </a:r>
            <a:endParaRPr lang="en-US" sz="1600" dirty="0" smtClean="0"/>
          </a:p>
          <a:p>
            <a:r>
              <a:rPr lang="en-US" sz="1600" dirty="0" smtClean="0"/>
              <a:t>Gas (He, N, </a:t>
            </a:r>
            <a:r>
              <a:rPr lang="en-US" sz="1600" dirty="0" err="1" smtClean="0"/>
              <a:t>etc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High/Low voltage</a:t>
            </a:r>
          </a:p>
          <a:p>
            <a:r>
              <a:rPr lang="en-US" sz="1600" dirty="0" smtClean="0"/>
              <a:t>Chillers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50362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9423" y="5418319"/>
            <a:ext cx="3933991" cy="1153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050" dirty="0" smtClean="0"/>
              <a:t>Slow Controls Team:</a:t>
            </a:r>
          </a:p>
          <a:p>
            <a:pPr marL="0" indent="0">
              <a:buFont typeface="Arial"/>
              <a:buNone/>
            </a:pPr>
            <a:r>
              <a:rPr lang="en-US" sz="1050" dirty="0" smtClean="0"/>
              <a:t>	Wesley Moore, Nathan </a:t>
            </a:r>
            <a:r>
              <a:rPr lang="en-US" sz="1050" dirty="0" err="1" smtClean="0"/>
              <a:t>Baltzell</a:t>
            </a:r>
            <a:r>
              <a:rPr lang="en-US" sz="1050" dirty="0" smtClean="0"/>
              <a:t> (</a:t>
            </a:r>
            <a:r>
              <a:rPr lang="en-US" sz="1050" dirty="0" err="1" smtClean="0"/>
              <a:t>JLab</a:t>
            </a:r>
            <a:r>
              <a:rPr lang="en-US" sz="1050" dirty="0" smtClean="0"/>
              <a:t>)</a:t>
            </a:r>
          </a:p>
          <a:p>
            <a:pPr marL="0" indent="0">
              <a:buFont typeface="Arial"/>
              <a:buNone/>
            </a:pPr>
            <a:r>
              <a:rPr lang="en-US" sz="1050" dirty="0" smtClean="0"/>
              <a:t>	Ken Livingston, Bryan McKinnon (Glasgow)</a:t>
            </a:r>
          </a:p>
          <a:p>
            <a:pPr marL="0" indent="0">
              <a:buFont typeface="Arial"/>
              <a:buNone/>
            </a:pPr>
            <a:r>
              <a:rPr lang="en-US" sz="1050" dirty="0" smtClean="0"/>
              <a:t>PLC Programming:</a:t>
            </a:r>
          </a:p>
          <a:p>
            <a:pPr marL="0" indent="0">
              <a:buFont typeface="Arial"/>
              <a:buNone/>
            </a:pPr>
            <a:r>
              <a:rPr lang="en-US" sz="1050" dirty="0"/>
              <a:t>	</a:t>
            </a:r>
            <a:r>
              <a:rPr lang="en-US" sz="1050" dirty="0" smtClean="0"/>
              <a:t>Nicholas Sandoval, Pablo </a:t>
            </a:r>
            <a:r>
              <a:rPr lang="en-US" sz="1050" dirty="0" err="1" smtClean="0"/>
              <a:t>Campero</a:t>
            </a:r>
            <a:r>
              <a:rPr lang="en-US" sz="1050" dirty="0" smtClean="0"/>
              <a:t> (</a:t>
            </a:r>
            <a:r>
              <a:rPr lang="en-US" sz="1050" dirty="0" err="1" smtClean="0"/>
              <a:t>JLab</a:t>
            </a:r>
            <a:r>
              <a:rPr lang="en-US" sz="1050" dirty="0" smtClean="0"/>
              <a:t>)</a:t>
            </a:r>
          </a:p>
        </p:txBody>
      </p:sp>
      <p:pic>
        <p:nvPicPr>
          <p:cNvPr id="6" name="Picture 5" descr="CLAS12-tex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047" y="3893912"/>
            <a:ext cx="1929872" cy="1201859"/>
          </a:xfrm>
          <a:prstGeom prst="rect">
            <a:avLst/>
          </a:prstGeom>
        </p:spPr>
      </p:pic>
      <p:pic>
        <p:nvPicPr>
          <p:cNvPr id="7" name="Picture 6" descr="HPS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14" y="5234315"/>
            <a:ext cx="1906976" cy="1159457"/>
          </a:xfrm>
          <a:prstGeom prst="rect">
            <a:avLst/>
          </a:prstGeom>
        </p:spPr>
      </p:pic>
      <p:pic>
        <p:nvPicPr>
          <p:cNvPr id="8" name="Picture 7" descr="PRad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08" y="5401975"/>
            <a:ext cx="2218992" cy="8370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44693" y="5165432"/>
            <a:ext cx="11163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A99A55"/>
                </a:solidFill>
              </a:rPr>
              <a:t>HPS</a:t>
            </a:r>
            <a:endParaRPr lang="en-US" b="1" dirty="0">
              <a:solidFill>
                <a:srgbClr val="A99A5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9182" y="5388018"/>
            <a:ext cx="213132" cy="152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EPICS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86" y="1287604"/>
            <a:ext cx="3073410" cy="4462578"/>
          </a:xfrm>
          <a:solidFill>
            <a:schemeClr val="accent6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lumMod val="20000"/>
                <a:lumOff val="80000"/>
                <a:alpha val="75000"/>
              </a:schemeClr>
            </a:glow>
            <a:outerShdw blurRad="50800" dist="38100" dir="2700000" algn="tl" rotWithShape="0">
              <a:schemeClr val="bg1">
                <a:lumMod val="85000"/>
                <a:alpha val="43000"/>
              </a:scheme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EPICS R3.13.4</a:t>
            </a:r>
          </a:p>
          <a:p>
            <a:pPr lvl="1"/>
            <a:r>
              <a:rPr lang="en-US" sz="1400" dirty="0" smtClean="0"/>
              <a:t>VME-centric (</a:t>
            </a:r>
            <a:r>
              <a:rPr lang="en-US" sz="1400" dirty="0" err="1" smtClean="0"/>
              <a:t>VxWorks</a:t>
            </a:r>
            <a:r>
              <a:rPr lang="en-US" sz="1400" dirty="0" smtClean="0"/>
              <a:t>)</a:t>
            </a:r>
          </a:p>
          <a:p>
            <a:pPr lvl="1"/>
            <a:endParaRPr lang="en-US" sz="1400" dirty="0" smtClean="0"/>
          </a:p>
          <a:p>
            <a:pPr marL="0" indent="0">
              <a:buNone/>
            </a:pPr>
            <a:r>
              <a:rPr lang="en-US" sz="1800" dirty="0" smtClean="0"/>
              <a:t>MEDM 3.1.9</a:t>
            </a:r>
            <a:endParaRPr lang="en-US" sz="1800" dirty="0"/>
          </a:p>
          <a:p>
            <a:pPr marL="57150" indent="0">
              <a:buNone/>
            </a:pPr>
            <a:endParaRPr lang="en-US" sz="1400" dirty="0" smtClean="0"/>
          </a:p>
          <a:p>
            <a:pPr marL="57150" indent="0">
              <a:buNone/>
            </a:pPr>
            <a:endParaRPr lang="en-US" sz="1400" dirty="0" smtClean="0"/>
          </a:p>
          <a:p>
            <a:pPr marL="57150" indent="0">
              <a:buNone/>
            </a:pPr>
            <a:r>
              <a:rPr lang="en-US" sz="1800" dirty="0" smtClean="0"/>
              <a:t>ALH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No web interfaces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800" dirty="0" smtClean="0"/>
              <a:t>CVS for </a:t>
            </a:r>
            <a:r>
              <a:rPr lang="en-US" sz="1800" b="1" i="1" u="sng" dirty="0" smtClean="0"/>
              <a:t>most</a:t>
            </a:r>
            <a:r>
              <a:rPr lang="en-US" sz="1800" dirty="0" smtClean="0"/>
              <a:t> code</a:t>
            </a:r>
          </a:p>
          <a:p>
            <a:pPr lvl="1"/>
            <a:r>
              <a:rPr lang="en-US" sz="1200" dirty="0" smtClean="0"/>
              <a:t>Some with no version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64319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505200" y="1289630"/>
            <a:ext cx="5398710" cy="4462578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lumMod val="20000"/>
                <a:lumOff val="80000"/>
                <a:alpha val="75000"/>
              </a:schemeClr>
            </a:glow>
            <a:outerShdw blurRad="50800" dist="38100" dir="2700000" algn="tl" rotWithShape="0">
              <a:schemeClr val="bg1">
                <a:lumMod val="85000"/>
                <a:alpha val="43000"/>
              </a:scheme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1800" dirty="0" smtClean="0"/>
              <a:t>EPICS </a:t>
            </a:r>
            <a:r>
              <a:rPr lang="en-US" sz="1800" dirty="0" smtClean="0"/>
              <a:t>R3.14.12.5</a:t>
            </a:r>
          </a:p>
          <a:p>
            <a:pPr lvl="1"/>
            <a:r>
              <a:rPr lang="is-IS" sz="1400" dirty="0" smtClean="0"/>
              <a:t>softIOC-centric (RHEL7 64-bit)</a:t>
            </a:r>
          </a:p>
          <a:p>
            <a:pPr lvl="1"/>
            <a:endParaRPr lang="is-IS" sz="1400" dirty="0" smtClean="0"/>
          </a:p>
          <a:p>
            <a:pPr marL="57150" indent="0">
              <a:buNone/>
            </a:pPr>
            <a:r>
              <a:rPr lang="is-IS" sz="1800" dirty="0" smtClean="0"/>
              <a:t>CS-Studio 4.1.1</a:t>
            </a:r>
          </a:p>
          <a:p>
            <a:pPr marL="800100" lvl="1"/>
            <a:r>
              <a:rPr lang="is-IS" sz="1400" dirty="0" smtClean="0"/>
              <a:t>Wrapper script generates tmp workspace</a:t>
            </a:r>
          </a:p>
          <a:p>
            <a:pPr marL="800100" lvl="1"/>
            <a:r>
              <a:rPr lang="is-IS" sz="1400" dirty="0" smtClean="0"/>
              <a:t>Open MEDM-style Menu or Alarm Perspective</a:t>
            </a:r>
          </a:p>
          <a:p>
            <a:pPr marL="57150" indent="0">
              <a:buNone/>
            </a:pPr>
            <a:r>
              <a:rPr lang="is-IS" sz="1800" dirty="0" smtClean="0"/>
              <a:t>BEAST/Notifier</a:t>
            </a:r>
          </a:p>
          <a:p>
            <a:pPr marL="914400" lvl="1" indent="-457200"/>
            <a:r>
              <a:rPr lang="en-US" sz="1400" dirty="0" smtClean="0"/>
              <a:t>Some script generated </a:t>
            </a:r>
            <a:r>
              <a:rPr lang="en-US" sz="1400" dirty="0" err="1" smtClean="0"/>
              <a:t>configs</a:t>
            </a:r>
            <a:endParaRPr lang="en-US" sz="1400" dirty="0" smtClean="0"/>
          </a:p>
          <a:p>
            <a:pPr marL="914400" lvl="1" indent="-457200"/>
            <a:endParaRPr lang="en-US" sz="1400" dirty="0" smtClean="0"/>
          </a:p>
          <a:p>
            <a:pPr marL="57150" indent="0">
              <a:buNone/>
            </a:pPr>
            <a:r>
              <a:rPr lang="is-IS" sz="1800" dirty="0" smtClean="0"/>
              <a:t>WebOPI</a:t>
            </a:r>
          </a:p>
          <a:p>
            <a:pPr marL="800100" lvl="1"/>
            <a:r>
              <a:rPr lang="is-IS" sz="1400" dirty="0" smtClean="0"/>
              <a:t>Read-only gateway access</a:t>
            </a:r>
          </a:p>
          <a:p>
            <a:pPr marL="800100" lvl="1"/>
            <a:r>
              <a:rPr lang="is-IS" sz="1400" dirty="0" smtClean="0"/>
              <a:t>Used for Management Staff and basic monitoring</a:t>
            </a:r>
          </a:p>
          <a:p>
            <a:pPr marL="57150" indent="0">
              <a:buNone/>
            </a:pPr>
            <a:endParaRPr lang="is-IS" sz="1400" dirty="0" smtClean="0"/>
          </a:p>
          <a:p>
            <a:pPr marL="57150" indent="0">
              <a:buNone/>
            </a:pPr>
            <a:r>
              <a:rPr lang="is-IS" sz="1800" dirty="0" smtClean="0"/>
              <a:t>Git for </a:t>
            </a:r>
            <a:r>
              <a:rPr lang="is-IS" sz="1800" b="1" i="1" u="sng" dirty="0" smtClean="0"/>
              <a:t>all</a:t>
            </a:r>
            <a:r>
              <a:rPr lang="is-IS" sz="1800" dirty="0" smtClean="0"/>
              <a:t> code</a:t>
            </a:r>
          </a:p>
          <a:p>
            <a:pPr lvl="1"/>
            <a:r>
              <a:rPr lang="is-IS" sz="1400" dirty="0" smtClean="0"/>
              <a:t>Branching (master, develop, hotfix)</a:t>
            </a:r>
            <a:endParaRPr lang="en-US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64145" y="764383"/>
            <a:ext cx="3073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Before</a:t>
            </a:r>
            <a:r>
              <a:rPr lang="is-IS" sz="2800" dirty="0" smtClean="0"/>
              <a:t>…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00" y="764383"/>
            <a:ext cx="5398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After</a:t>
            </a:r>
            <a:r>
              <a:rPr lang="is-IS" sz="2800" dirty="0" smtClean="0"/>
              <a:t>…</a:t>
            </a:r>
            <a:endParaRPr lang="en-US" sz="28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0086" y="5889748"/>
            <a:ext cx="8703824" cy="474529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glow rad="101600">
              <a:schemeClr val="accent1">
                <a:lumMod val="20000"/>
                <a:lumOff val="80000"/>
                <a:alpha val="75000"/>
              </a:schemeClr>
            </a:glow>
            <a:outerShdw blurRad="50800" dist="38100" dir="2700000" algn="tl" rotWithShape="0">
              <a:schemeClr val="bg1">
                <a:lumMod val="85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/>
              <a:t>Archiving done with </a:t>
            </a:r>
            <a:r>
              <a:rPr lang="en-US" sz="1800" dirty="0" err="1" smtClean="0"/>
              <a:t>JLab’s</a:t>
            </a:r>
            <a:r>
              <a:rPr lang="en-US" sz="1800" dirty="0" smtClean="0"/>
              <a:t> </a:t>
            </a:r>
            <a:r>
              <a:rPr lang="en-US" sz="1800" dirty="0" err="1" smtClean="0"/>
              <a:t>Mya</a:t>
            </a:r>
            <a:r>
              <a:rPr lang="en-US" sz="1800" dirty="0" smtClean="0"/>
              <a:t> </a:t>
            </a:r>
            <a:r>
              <a:rPr lang="en-US" sz="1800" dirty="0" err="1" smtClean="0"/>
              <a:t>Archiver</a:t>
            </a:r>
            <a:r>
              <a:rPr lang="en-US" sz="1800" dirty="0" smtClean="0"/>
              <a:t>/Viewer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9550" y="841675"/>
            <a:ext cx="1784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&lt;</a:t>
            </a:r>
            <a:r>
              <a:rPr lang="en-US" sz="2000" i="1" dirty="0" smtClean="0"/>
              <a:t>2yr migration</a:t>
            </a:r>
            <a:endParaRPr lang="en-US" sz="20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1641" y="226536"/>
            <a:ext cx="1208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Migration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2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CS-Studio</a:t>
            </a:r>
            <a:endParaRPr lang="en-US" sz="3200" i="1" dirty="0"/>
          </a:p>
        </p:txBody>
      </p:sp>
      <p:pic>
        <p:nvPicPr>
          <p:cNvPr id="4" name="Content Placeholder 3" descr="clascss-alarm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" b="2047"/>
          <a:stretch/>
        </p:blipFill>
        <p:spPr>
          <a:xfrm>
            <a:off x="171520" y="2086183"/>
            <a:ext cx="7779873" cy="427863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63695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641" y="835851"/>
            <a:ext cx="7839752" cy="11714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 smtClean="0"/>
              <a:t>CSS launcher scripts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clascss</a:t>
            </a:r>
            <a:r>
              <a:rPr lang="en-US" sz="1600" dirty="0" smtClean="0"/>
              <a:t> , opens CSS with MEDM-style.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err="1" smtClean="0"/>
              <a:t>clascss</a:t>
            </a:r>
            <a:r>
              <a:rPr lang="en-US" sz="1600" dirty="0" smtClean="0"/>
              <a:t>-alarm,  opens CSS in alarm perspective with menu to the left.</a:t>
            </a:r>
          </a:p>
          <a:p>
            <a:endParaRPr lang="en-US" sz="800" dirty="0"/>
          </a:p>
          <a:p>
            <a:r>
              <a:rPr lang="en-US" sz="1400" i="1" dirty="0" smtClean="0"/>
              <a:t>Both generate </a:t>
            </a:r>
            <a:r>
              <a:rPr lang="en-US" sz="1400" b="1" i="1" u="sng" dirty="0" smtClean="0">
                <a:solidFill>
                  <a:schemeClr val="accent2"/>
                </a:solidFill>
              </a:rPr>
              <a:t>temporary</a:t>
            </a:r>
            <a:r>
              <a:rPr lang="en-US" sz="1400" i="1" dirty="0" smtClean="0">
                <a:solidFill>
                  <a:schemeClr val="accent2"/>
                </a:solidFill>
              </a:rPr>
              <a:t> </a:t>
            </a:r>
            <a:r>
              <a:rPr lang="en-US" sz="1400" i="1" dirty="0" smtClean="0"/>
              <a:t>Workspaces, provides consistent behavior and user experience.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641" y="226536"/>
            <a:ext cx="1208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Migration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Content Placeholder 3" descr="clascss-alar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6793" r="90913" b="3333"/>
          <a:stretch/>
        </p:blipFill>
        <p:spPr>
          <a:xfrm>
            <a:off x="8088547" y="1057249"/>
            <a:ext cx="940324" cy="533183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7611069" y="1815630"/>
            <a:ext cx="465498" cy="46057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7858290" y="838944"/>
            <a:ext cx="460514" cy="46057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35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0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554"/>
            <a:ext cx="8229600" cy="36504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CS-Studio</a:t>
            </a:r>
            <a:endParaRPr lang="en-US" sz="32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50362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639" y="863431"/>
            <a:ext cx="5428487" cy="13196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/>
              <a:t>GUIs a combination of: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Script generation, internal and external to CSS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Image overlays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Hand drawn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81" y="2952249"/>
            <a:ext cx="5355215" cy="34972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641" y="226536"/>
            <a:ext cx="1208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Migration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34" y="3449084"/>
            <a:ext cx="3800765" cy="30003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35" y="806065"/>
            <a:ext cx="3800765" cy="2801200"/>
          </a:xfrm>
          <a:prstGeom prst="rect">
            <a:avLst/>
          </a:prstGeom>
        </p:spPr>
      </p:pic>
      <p:pic>
        <p:nvPicPr>
          <p:cNvPr id="7" name="Content Placeholder 6" descr="ecal.jpg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/>
        </p:blipFill>
        <p:spPr>
          <a:xfrm>
            <a:off x="2270312" y="1642496"/>
            <a:ext cx="3264603" cy="3329896"/>
          </a:xfrm>
        </p:spPr>
      </p:pic>
      <p:sp>
        <p:nvSpPr>
          <p:cNvPr id="16" name="Shape 117"/>
          <p:cNvSpPr txBox="1">
            <a:spLocks/>
          </p:cNvSpPr>
          <p:nvPr/>
        </p:nvSpPr>
        <p:spPr>
          <a:xfrm>
            <a:off x="2043120" y="6479757"/>
            <a:ext cx="2374438" cy="35579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inion Pro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smtClean="0">
                <a:solidFill>
                  <a:srgbClr val="FFFFFF"/>
                </a:solidFill>
              </a:rPr>
              <a:t>Wesley Moore</a:t>
            </a:r>
          </a:p>
          <a:p>
            <a:pPr algn="l">
              <a:spcBef>
                <a:spcPts val="0"/>
              </a:spcBef>
              <a:buClr>
                <a:srgbClr val="888888"/>
              </a:buClr>
              <a:buSzPct val="25000"/>
            </a:pPr>
            <a:r>
              <a:rPr lang="en-US" sz="1100" i="1" dirty="0" err="1" smtClean="0">
                <a:solidFill>
                  <a:srgbClr val="FFFFFF"/>
                </a:solidFill>
              </a:rPr>
              <a:t>wmoore@jlab.org</a:t>
            </a:r>
            <a:endParaRPr lang="en" sz="11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1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14413</TotalTime>
  <Words>1000</Words>
  <Application>Microsoft Macintosh PowerPoint</Application>
  <PresentationFormat>On-screen Show (4:3)</PresentationFormat>
  <Paragraphs>331</Paragraphs>
  <Slides>19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Theme</vt:lpstr>
      <vt:lpstr>JLab Hall B Controls: Infrastructure and IT Integration</vt:lpstr>
      <vt:lpstr>Overview</vt:lpstr>
      <vt:lpstr>Hall B at JLab</vt:lpstr>
      <vt:lpstr>Hall B at JLab</vt:lpstr>
      <vt:lpstr>Hall B at JLab</vt:lpstr>
      <vt:lpstr>Hall B at JLab</vt:lpstr>
      <vt:lpstr>EPICS</vt:lpstr>
      <vt:lpstr>CS-Studio</vt:lpstr>
      <vt:lpstr>CS-Studio</vt:lpstr>
      <vt:lpstr>WebOPI</vt:lpstr>
      <vt:lpstr>BEAST XML Generator</vt:lpstr>
      <vt:lpstr>softIOC Management</vt:lpstr>
      <vt:lpstr>Host Management</vt:lpstr>
      <vt:lpstr>Monitoring</vt:lpstr>
      <vt:lpstr>Linux VDI</vt:lpstr>
      <vt:lpstr>Linux VDI Mobile</vt:lpstr>
      <vt:lpstr>VDI Misc.</vt:lpstr>
      <vt:lpstr>Future Plans</vt:lpstr>
      <vt:lpstr>Questions?</vt:lpstr>
    </vt:vector>
  </TitlesOfParts>
  <Manager/>
  <Company>Jefferson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 B EPICS</dc:title>
  <dc:subject/>
  <dc:creator>Wesley Moore</dc:creator>
  <cp:keywords/>
  <dc:description/>
  <cp:lastModifiedBy>Wesley Moore</cp:lastModifiedBy>
  <cp:revision>163</cp:revision>
  <dcterms:created xsi:type="dcterms:W3CDTF">2014-06-23T12:28:26Z</dcterms:created>
  <dcterms:modified xsi:type="dcterms:W3CDTF">2016-09-19T14:49:23Z</dcterms:modified>
  <cp:category/>
</cp:coreProperties>
</file>