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0" r:id="rId2"/>
    <p:sldId id="263" r:id="rId3"/>
    <p:sldId id="333" r:id="rId4"/>
    <p:sldId id="315" r:id="rId5"/>
    <p:sldId id="320" r:id="rId6"/>
    <p:sldId id="321" r:id="rId7"/>
    <p:sldId id="325" r:id="rId8"/>
    <p:sldId id="319" r:id="rId9"/>
    <p:sldId id="318" r:id="rId10"/>
    <p:sldId id="316" r:id="rId11"/>
    <p:sldId id="317" r:id="rId12"/>
    <p:sldId id="314" r:id="rId13"/>
    <p:sldId id="313" r:id="rId14"/>
    <p:sldId id="312" r:id="rId15"/>
    <p:sldId id="311" r:id="rId16"/>
    <p:sldId id="327" r:id="rId17"/>
    <p:sldId id="328" r:id="rId18"/>
    <p:sldId id="329" r:id="rId19"/>
    <p:sldId id="330" r:id="rId20"/>
    <p:sldId id="331" r:id="rId21"/>
    <p:sldId id="332" r:id="rId22"/>
    <p:sldId id="334" r:id="rId23"/>
    <p:sldId id="264" r:id="rId24"/>
    <p:sldId id="336" r:id="rId25"/>
    <p:sldId id="310" r:id="rId2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68" d="100"/>
          <a:sy n="68" d="100"/>
        </p:scale>
        <p:origin x="-53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41F4E-DEE6-4AD1-8F55-AAF72F919A3D}" type="datetime1">
              <a:rPr lang="en-US" altLang="en-US"/>
              <a:pPr/>
              <a:t>9/21/2016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149487-061C-4735-A14A-50CC8A154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97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EC6E4D-CF09-4C44-9D00-85326BCF75C3}" type="datetime1">
              <a:rPr lang="en-US" altLang="en-US"/>
              <a:pPr/>
              <a:t>9/21/2016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901559-DDB8-4095-B83A-7A4E88CFA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940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itle header_Blue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696200" cy="10668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0B69AA-7757-47B6-A921-36D1B9598C2D}" type="datetime1">
              <a:rPr lang="en-US" altLang="en-US"/>
              <a:pPr/>
              <a:t>9/21/2016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4F4792-79DF-4932-B0DD-2AF6E3A9B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94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C7237-47DA-4DEB-80EE-1B41E4044BA0}" type="datetime1">
              <a:rPr lang="en-US" altLang="en-US"/>
              <a:pPr/>
              <a:t>9/21/2016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5C8D7E-835E-4507-BC34-EDD1ECE86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77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E2E31-B06E-4EC3-93F6-8D1A534A326D}" type="datetime1">
              <a:rPr lang="en-US" altLang="en-US"/>
              <a:pPr/>
              <a:t>9/21/2016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C29C8F-D6C2-4EE6-B952-D46383DEF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34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569075"/>
            <a:ext cx="13716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fld id="{BB0F28EA-0706-4CD9-B51F-552623D67B98}" type="datetime1">
              <a:rPr lang="en-US" altLang="en-US"/>
              <a:pPr/>
              <a:t>9/21/2016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5F5F5F"/>
                </a:solidFill>
              </a:defRPr>
            </a:lvl1pPr>
          </a:lstStyle>
          <a:p>
            <a:fld id="{CFEF6E0A-6843-4D5F-9607-59B7F0804F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F497D"/>
          </a:solidFill>
          <a:latin typeface="Trebuchet MS"/>
          <a:ea typeface="ＭＳ Ｐゴシック" pitchFamily="-112" charset="-128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–"/>
        <a:defRPr sz="16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•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–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077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Trebuchet MS" pitchFamily="34" charset="0"/>
                <a:ea typeface="ＭＳ Ｐゴシック" pitchFamily="34" charset="-128"/>
              </a:rPr>
              <a:t>      Building EPICS Databases From Excel 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492875"/>
            <a:ext cx="381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7E3EE8-E1CE-4E8F-A1FF-35D38037C0CE}" type="slidenum">
              <a:rPr lang="en-US" altLang="en-US" sz="900">
                <a:solidFill>
                  <a:srgbClr val="5F5F5F"/>
                </a:solidFill>
              </a:rPr>
              <a:pPr eaLnBrk="1" hangingPunct="1"/>
              <a:t>1</a:t>
            </a:fld>
            <a:endParaRPr lang="en-US" altLang="en-US" sz="900">
              <a:solidFill>
                <a:srgbClr val="5F5F5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0" y="2438400"/>
            <a:ext cx="784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en-US" altLang="en-US" sz="2000" dirty="0" smtClean="0"/>
          </a:p>
          <a:p>
            <a:pPr>
              <a:buFontTx/>
              <a:buNone/>
              <a:defRPr/>
            </a:pPr>
            <a:endParaRPr lang="en-US" altLang="en-US" sz="2000" dirty="0"/>
          </a:p>
          <a:p>
            <a:pPr>
              <a:buFontTx/>
              <a:buNone/>
              <a:defRPr/>
            </a:pPr>
            <a:endParaRPr lang="en-US" altLang="en-US" sz="2000" dirty="0" smtClean="0"/>
          </a:p>
          <a:p>
            <a:pPr>
              <a:buFontTx/>
              <a:buNone/>
              <a:defRPr/>
            </a:pPr>
            <a:endParaRPr lang="en-US" altLang="en-US" sz="2000" dirty="0"/>
          </a:p>
          <a:p>
            <a:pPr>
              <a:buFontTx/>
              <a:buNone/>
              <a:defRPr/>
            </a:pPr>
            <a:endParaRPr lang="en-US" altLang="en-US" sz="2000" dirty="0" smtClean="0"/>
          </a:p>
          <a:p>
            <a:pPr>
              <a:buFontTx/>
              <a:buNone/>
              <a:defRPr/>
            </a:pPr>
            <a:endParaRPr lang="en-US" altLang="en-US" sz="2000" dirty="0" smtClean="0"/>
          </a:p>
          <a:p>
            <a:pPr>
              <a:buFontTx/>
              <a:buNone/>
              <a:defRPr/>
            </a:pPr>
            <a:r>
              <a:rPr lang="en-US" altLang="en-US" sz="2000" dirty="0" smtClean="0"/>
              <a:t>Jim </a:t>
            </a:r>
            <a:r>
              <a:rPr lang="en-US" altLang="en-US" sz="2000" dirty="0" smtClean="0"/>
              <a:t>Stevens</a:t>
            </a:r>
          </a:p>
          <a:p>
            <a:pPr>
              <a:buFontTx/>
              <a:buNone/>
              <a:defRPr/>
            </a:pPr>
            <a:r>
              <a:rPr lang="en-US" altLang="en-US" sz="2000" dirty="0" smtClean="0"/>
              <a:t>APS Controls Group</a:t>
            </a:r>
          </a:p>
          <a:p>
            <a:pPr>
              <a:buFontTx/>
              <a:buNone/>
              <a:defRPr/>
            </a:pPr>
            <a:r>
              <a:rPr lang="en-US" altLang="en-US" sz="2000" dirty="0" smtClean="0"/>
              <a:t>EPICS Collaboration Meeting; Oak Ridge National Laboratory</a:t>
            </a:r>
          </a:p>
          <a:p>
            <a:pPr>
              <a:buFontTx/>
              <a:buNone/>
              <a:defRPr/>
            </a:pPr>
            <a:r>
              <a:rPr lang="en-US" altLang="en-US" sz="2000" smtClean="0"/>
              <a:t>September 2016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3236"/>
            <a:ext cx="5486400" cy="59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                     03-ID PSS Control Display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C8D7E-835E-4507-BC34-EDD1ECE8614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6" y="1029920"/>
            <a:ext cx="8610600" cy="3467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5" y="1260678"/>
            <a:ext cx="5334643" cy="3863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09" y="1547299"/>
            <a:ext cx="5500972" cy="49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          EPICS From Excel Database “Ingredients”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Excel Formatted Spreadshee</a:t>
            </a:r>
            <a:r>
              <a:rPr lang="en-US" sz="3200" dirty="0"/>
              <a:t>t</a:t>
            </a: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Record Template Files (</a:t>
            </a:r>
            <a:r>
              <a:rPr lang="en-US" sz="3200" dirty="0" err="1" smtClean="0"/>
              <a:t>ai,bi,longin</a:t>
            </a:r>
            <a:r>
              <a:rPr lang="en-US" sz="3200" dirty="0" smtClean="0"/>
              <a:t>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Database </a:t>
            </a:r>
            <a:r>
              <a:rPr lang="en-US" sz="3200" dirty="0" err="1" smtClean="0"/>
              <a:t>Makefile</a:t>
            </a: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Perl Script “PSSxls2db.pl”</a:t>
            </a:r>
          </a:p>
          <a:p>
            <a:pPr marL="0" indent="0">
              <a:buNone/>
            </a:pPr>
            <a:r>
              <a:rPr lang="en-US" sz="3200" dirty="0" smtClean="0"/>
              <a:t>	   </a:t>
            </a:r>
            <a:r>
              <a:rPr lang="en-GB" sz="3200" dirty="0" smtClean="0"/>
              <a:t>‘</a:t>
            </a:r>
            <a:r>
              <a:rPr lang="en-GB" sz="3200" dirty="0"/>
              <a:t>Spreadsheet-</a:t>
            </a:r>
            <a:r>
              <a:rPr lang="en-GB" sz="3200" dirty="0" err="1"/>
              <a:t>ParseExcel</a:t>
            </a:r>
            <a:r>
              <a:rPr lang="en-GB" sz="3200" dirty="0"/>
              <a:t>’ </a:t>
            </a:r>
            <a:r>
              <a:rPr lang="en-GB" sz="3200" dirty="0" smtClean="0"/>
              <a:t>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4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PSS Excel “Worksheet”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143000"/>
            <a:ext cx="7162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rgbClr val="000000"/>
                </a:solidFill>
              </a:rPr>
              <a:t>Name              Address          Description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Binary Input Record Template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~</a:t>
            </a:r>
            <a:r>
              <a:rPr lang="en-US" dirty="0" err="1" smtClean="0"/>
              <a:t>ioc</a:t>
            </a:r>
            <a:r>
              <a:rPr lang="en-US" dirty="0" smtClean="0"/>
              <a:t>/</a:t>
            </a:r>
            <a:r>
              <a:rPr lang="en-US" dirty="0" err="1" smtClean="0"/>
              <a:t>pss</a:t>
            </a:r>
            <a:r>
              <a:rPr lang="en-US" dirty="0" smtClean="0"/>
              <a:t>/2/</a:t>
            </a:r>
            <a:r>
              <a:rPr lang="en-US" dirty="0" err="1" smtClean="0"/>
              <a:t>pssApp</a:t>
            </a:r>
            <a:r>
              <a:rPr lang="en-US" dirty="0" smtClean="0"/>
              <a:t>/</a:t>
            </a:r>
            <a:r>
              <a:rPr lang="en-US" dirty="0" err="1" smtClean="0"/>
              <a:t>xls</a:t>
            </a:r>
            <a:r>
              <a:rPr lang="en-US" dirty="0" smtClean="0"/>
              <a:t>/</a:t>
            </a:r>
            <a:r>
              <a:rPr lang="en-US" dirty="0" err="1" smtClean="0"/>
              <a:t>PA_BinaryInput.template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record(bi</a:t>
            </a:r>
            <a:r>
              <a:rPr lang="en-US" dirty="0"/>
              <a:t>, "PA:$(xx)$(</a:t>
            </a:r>
            <a:r>
              <a:rPr lang="en-US" dirty="0" err="1"/>
              <a:t>yy</a:t>
            </a:r>
            <a:r>
              <a:rPr lang="en-US" dirty="0"/>
              <a:t>):$(name)")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                                        field(DESC</a:t>
            </a:r>
            <a:r>
              <a:rPr lang="en-US" dirty="0"/>
              <a:t>, "$(</a:t>
            </a:r>
            <a:r>
              <a:rPr lang="en-US" dirty="0" err="1"/>
              <a:t>desc</a:t>
            </a:r>
            <a:r>
              <a:rPr lang="en-US" dirty="0"/>
              <a:t>)")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                                    </a:t>
            </a:r>
            <a:r>
              <a:rPr lang="en-US" dirty="0"/>
              <a:t>field(SCAN, "I/O </a:t>
            </a:r>
            <a:r>
              <a:rPr lang="en-US" dirty="0" err="1"/>
              <a:t>Intr</a:t>
            </a:r>
            <a:r>
              <a:rPr lang="en-US" dirty="0"/>
              <a:t>")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                                         </a:t>
            </a:r>
            <a:r>
              <a:rPr lang="en-US" dirty="0"/>
              <a:t>field(DTYP, "Ab </a:t>
            </a:r>
            <a:r>
              <a:rPr lang="en-US" dirty="0" err="1"/>
              <a:t>Dcm</a:t>
            </a:r>
            <a:r>
              <a:rPr lang="en-US" dirty="0"/>
              <a:t>")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                                           field(INP</a:t>
            </a:r>
            <a:r>
              <a:rPr lang="en-US" dirty="0"/>
              <a:t>, "@PA:$(xx)$(</a:t>
            </a:r>
            <a:r>
              <a:rPr lang="en-US" dirty="0" err="1"/>
              <a:t>yy</a:t>
            </a:r>
            <a:r>
              <a:rPr lang="en-US" dirty="0"/>
              <a:t>):</a:t>
            </a:r>
            <a:r>
              <a:rPr lang="en-US" dirty="0" err="1"/>
              <a:t>dcm</a:t>
            </a:r>
            <a:r>
              <a:rPr lang="en-US" dirty="0"/>
              <a:t>.$(</a:t>
            </a:r>
            <a:r>
              <a:rPr lang="en-US" dirty="0" err="1"/>
              <a:t>dcmAddr</a:t>
            </a:r>
            <a:r>
              <a:rPr lang="en-US" dirty="0"/>
              <a:t>)")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                                    field(ZSV</a:t>
            </a:r>
            <a:r>
              <a:rPr lang="en-US" dirty="0"/>
              <a:t>, "MAJOR")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                                         </a:t>
            </a:r>
            <a:r>
              <a:rPr lang="en-US" dirty="0"/>
              <a:t>field(ZNAM, "OFF")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                                        field(ONAM</a:t>
            </a:r>
            <a:r>
              <a:rPr lang="en-US" dirty="0"/>
              <a:t>, "ON")</a:t>
            </a:r>
          </a:p>
          <a:p>
            <a:pPr marL="0" indent="0">
              <a:buNone/>
            </a:pPr>
            <a:r>
              <a:rPr lang="en-US" dirty="0" smtClean="0"/>
              <a:t>                                 }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105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rgbClr val="000000"/>
                </a:solidFill>
              </a:rPr>
              <a:t>Name              Address          Description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                          Database </a:t>
            </a:r>
            <a:r>
              <a:rPr lang="en-US" dirty="0" err="1" smtClean="0"/>
              <a:t>Makefile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~</a:t>
            </a:r>
            <a:r>
              <a:rPr lang="en-GB" dirty="0" err="1"/>
              <a:t>ioc</a:t>
            </a:r>
            <a:r>
              <a:rPr lang="en-GB" dirty="0"/>
              <a:t>/</a:t>
            </a:r>
            <a:r>
              <a:rPr lang="en-GB" dirty="0" err="1"/>
              <a:t>pss</a:t>
            </a:r>
            <a:r>
              <a:rPr lang="en-GB" dirty="0"/>
              <a:t>/2/</a:t>
            </a:r>
            <a:r>
              <a:rPr lang="en-GB" dirty="0" err="1"/>
              <a:t>pssApp</a:t>
            </a:r>
            <a:r>
              <a:rPr lang="en-GB" dirty="0"/>
              <a:t>/Db/</a:t>
            </a:r>
            <a:r>
              <a:rPr lang="en-GB" dirty="0" err="1"/>
              <a:t>Makefile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DB += </a:t>
            </a:r>
            <a:r>
              <a:rPr lang="en-GB" dirty="0" smtClean="0"/>
              <a:t>03ID.db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PA_01BM_IO_TEMPLATE = </a:t>
            </a:r>
            <a:r>
              <a:rPr lang="en-GB" dirty="0" err="1"/>
              <a:t>PA_BinaryInput.template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include $(TOP)/configure/RULES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#----------------------------------------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#  ADD RULES AFTER THIS LINE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PA_TEMPLATES+=PA_IO=$(PA_$*_IO_TEMPLATE)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$(COMMON_DIR)/PA_%.</a:t>
            </a:r>
            <a:r>
              <a:rPr lang="en-GB" dirty="0" err="1"/>
              <a:t>db</a:t>
            </a:r>
            <a:r>
              <a:rPr lang="en-GB" dirty="0"/>
              <a:t>:$(TOP)/</a:t>
            </a:r>
            <a:r>
              <a:rPr lang="en-GB" dirty="0" err="1"/>
              <a:t>xls</a:t>
            </a:r>
            <a:r>
              <a:rPr lang="en-GB" dirty="0"/>
              <a:t>/%.xls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          @$(RM) $@ $(</a:t>
            </a:r>
            <a:r>
              <a:rPr lang="en-GB" dirty="0" err="1"/>
              <a:t>notdir</a:t>
            </a:r>
            <a:r>
              <a:rPr lang="en-GB" dirty="0"/>
              <a:t> $@)$(DEP)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          @$(PERL)$(TOP)/xls/PSSxls2db.pl $@ $&lt;  $(PA_TEMPLATES)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8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                                Perl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~</a:t>
            </a:r>
            <a:r>
              <a:rPr lang="en-GB" dirty="0" err="1" smtClean="0"/>
              <a:t>ioc</a:t>
            </a:r>
            <a:r>
              <a:rPr lang="en-GB" dirty="0" smtClean="0"/>
              <a:t>/</a:t>
            </a:r>
            <a:r>
              <a:rPr lang="en-GB" dirty="0" err="1" smtClean="0"/>
              <a:t>pss</a:t>
            </a:r>
            <a:r>
              <a:rPr lang="en-GB" dirty="0" smtClean="0"/>
              <a:t>/2/</a:t>
            </a:r>
            <a:r>
              <a:rPr lang="en-GB" dirty="0" err="1" smtClean="0"/>
              <a:t>pssApp</a:t>
            </a:r>
            <a:r>
              <a:rPr lang="en-GB" dirty="0" smtClean="0"/>
              <a:t>/</a:t>
            </a:r>
            <a:r>
              <a:rPr lang="en-GB" dirty="0" err="1" smtClean="0"/>
              <a:t>xls</a:t>
            </a:r>
            <a:r>
              <a:rPr lang="en-GB" dirty="0"/>
              <a:t> </a:t>
            </a:r>
            <a:r>
              <a:rPr lang="en-GB" dirty="0" smtClean="0"/>
              <a:t>/PSSxls2db.pl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u</a:t>
            </a:r>
            <a:r>
              <a:rPr lang="en-GB" dirty="0" smtClean="0"/>
              <a:t>se strict;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u</a:t>
            </a:r>
            <a:r>
              <a:rPr lang="en-GB" dirty="0" smtClean="0"/>
              <a:t>se Spreadsheet::</a:t>
            </a:r>
            <a:r>
              <a:rPr lang="en-GB" dirty="0" err="1" smtClean="0"/>
              <a:t>ParseExcel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r>
              <a:rPr lang="en-GB" dirty="0"/>
              <a:t>u</a:t>
            </a:r>
            <a:r>
              <a:rPr lang="en-GB" dirty="0" smtClean="0"/>
              <a:t>se File::Basename;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# Convert excel worksheet name to template file ID.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r>
              <a:rPr lang="en-GB" dirty="0" smtClean="0"/>
              <a:t>my %</a:t>
            </a:r>
            <a:r>
              <a:rPr lang="en-GB" dirty="0" err="1" smtClean="0"/>
              <a:t>sheetID</a:t>
            </a:r>
            <a:r>
              <a:rPr lang="en-GB" dirty="0" smtClean="0"/>
              <a:t>=()</a:t>
            </a:r>
          </a:p>
          <a:p>
            <a:pPr marL="0" indent="0">
              <a:buNone/>
            </a:pPr>
            <a:r>
              <a:rPr lang="en-GB" dirty="0" smtClean="0"/>
              <a:t>$</a:t>
            </a:r>
            <a:r>
              <a:rPr lang="en-GB" dirty="0" err="1" smtClean="0"/>
              <a:t>sheetID</a:t>
            </a:r>
            <a:r>
              <a:rPr lang="en-GB" dirty="0" smtClean="0"/>
              <a:t>{‘Analog’}         =‘ANALOG’;</a:t>
            </a:r>
          </a:p>
          <a:p>
            <a:pPr marL="0" indent="0">
              <a:buNone/>
            </a:pPr>
            <a:r>
              <a:rPr lang="en-GB" dirty="0"/>
              <a:t>$</a:t>
            </a:r>
            <a:r>
              <a:rPr lang="en-GB" dirty="0" err="1"/>
              <a:t>sheetID</a:t>
            </a:r>
            <a:r>
              <a:rPr lang="en-GB" dirty="0" smtClean="0"/>
              <a:t>{‘IO’}                 =‘IO’;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$</a:t>
            </a:r>
            <a:r>
              <a:rPr lang="en-GB" dirty="0" err="1"/>
              <a:t>sheetID</a:t>
            </a:r>
            <a:r>
              <a:rPr lang="en-GB" dirty="0" smtClean="0"/>
              <a:t>{‘</a:t>
            </a:r>
            <a:r>
              <a:rPr lang="en-GB" dirty="0" err="1" smtClean="0"/>
              <a:t>Beamline|PLC</a:t>
            </a:r>
            <a:r>
              <a:rPr lang="en-GB" dirty="0" smtClean="0"/>
              <a:t> Status’}   =‘PLC’;</a:t>
            </a:r>
          </a:p>
          <a:p>
            <a:pPr marL="0" indent="0">
              <a:buNone/>
            </a:pPr>
            <a:r>
              <a:rPr lang="en-GB" dirty="0"/>
              <a:t>$</a:t>
            </a:r>
            <a:r>
              <a:rPr lang="en-GB" dirty="0" err="1"/>
              <a:t>sheetID</a:t>
            </a:r>
            <a:r>
              <a:rPr lang="en-GB" dirty="0" smtClean="0"/>
              <a:t>{‘Warning </a:t>
            </a:r>
            <a:r>
              <a:rPr lang="en-GB" dirty="0" err="1" smtClean="0"/>
              <a:t>Bits|PLC</a:t>
            </a:r>
            <a:r>
              <a:rPr lang="en-GB" dirty="0" smtClean="0"/>
              <a:t> Bits’}  =‘WARNING_PLC_BITS’;</a:t>
            </a:r>
          </a:p>
          <a:p>
            <a:pPr marL="0" indent="0">
              <a:buNone/>
            </a:pPr>
            <a:r>
              <a:rPr lang="en-GB" dirty="0"/>
              <a:t>$</a:t>
            </a:r>
            <a:r>
              <a:rPr lang="en-GB" dirty="0" err="1"/>
              <a:t>sheetID</a:t>
            </a:r>
            <a:r>
              <a:rPr lang="en-GB" dirty="0" smtClean="0"/>
              <a:t>{‘</a:t>
            </a:r>
            <a:r>
              <a:rPr lang="en-GB" dirty="0" err="1" smtClean="0"/>
              <a:t>Fault|Trip</a:t>
            </a:r>
            <a:r>
              <a:rPr lang="en-GB" dirty="0" smtClean="0"/>
              <a:t> Bits’}               =‘FTBITS’;</a:t>
            </a:r>
          </a:p>
          <a:p>
            <a:pPr marL="0" indent="0">
              <a:buNone/>
            </a:pPr>
            <a:r>
              <a:rPr lang="en-GB" dirty="0"/>
              <a:t>$</a:t>
            </a:r>
            <a:r>
              <a:rPr lang="en-GB" dirty="0" err="1"/>
              <a:t>sheetID</a:t>
            </a:r>
            <a:r>
              <a:rPr lang="en-GB" dirty="0" smtClean="0"/>
              <a:t>{‘FIFOs’}             =‘FTW’;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8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                                Perl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~</a:t>
            </a:r>
            <a:r>
              <a:rPr lang="en-GB" dirty="0" smtClean="0"/>
              <a:t>ioc/pss/2/pssApp/xls/PSSxls2db.pl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 smtClean="0"/>
              <a:t># Loop over each line of template file 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m</a:t>
            </a:r>
            <a:r>
              <a:rPr lang="en-GB" dirty="0" smtClean="0"/>
              <a:t>y $newline;</a:t>
            </a:r>
          </a:p>
          <a:p>
            <a:pPr marL="0" indent="0">
              <a:buNone/>
            </a:pPr>
            <a:r>
              <a:rPr lang="en-GB" dirty="0" err="1"/>
              <a:t>f</a:t>
            </a:r>
            <a:r>
              <a:rPr lang="en-GB" dirty="0" err="1" smtClean="0"/>
              <a:t>oreach</a:t>
            </a:r>
            <a:r>
              <a:rPr lang="en-GB" dirty="0" smtClean="0"/>
              <a:t> $line (@lines) {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$newline = $line; 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 </a:t>
            </a:r>
            <a:r>
              <a:rPr lang="en-GB" dirty="0" smtClean="0"/>
              <a:t>  $</a:t>
            </a:r>
            <a:r>
              <a:rPr lang="en-GB" dirty="0"/>
              <a:t>newline = </a:t>
            </a:r>
            <a:r>
              <a:rPr lang="en-GB" dirty="0" smtClean="0"/>
              <a:t>~s/\$\(name\)/$name/;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GB" dirty="0" smtClean="0"/>
              <a:t>$newline </a:t>
            </a:r>
            <a:r>
              <a:rPr lang="en-GB" dirty="0"/>
              <a:t>= ~s</a:t>
            </a:r>
            <a:r>
              <a:rPr lang="en-GB" dirty="0" smtClean="0"/>
              <a:t>/\$\(</a:t>
            </a:r>
            <a:r>
              <a:rPr lang="en-GB" dirty="0" err="1" smtClean="0"/>
              <a:t>desc</a:t>
            </a:r>
            <a:r>
              <a:rPr lang="en-GB" dirty="0" smtClean="0"/>
              <a:t>\)/$</a:t>
            </a:r>
            <a:r>
              <a:rPr lang="en-GB" dirty="0" err="1" smtClean="0"/>
              <a:t>desc</a:t>
            </a:r>
            <a:r>
              <a:rPr lang="en-GB" dirty="0" smtClean="0"/>
              <a:t>/;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$</a:t>
            </a:r>
            <a:r>
              <a:rPr lang="en-GB" dirty="0"/>
              <a:t>newline = ~s</a:t>
            </a:r>
            <a:r>
              <a:rPr lang="en-GB" dirty="0" smtClean="0"/>
              <a:t>/\$\(</a:t>
            </a:r>
            <a:r>
              <a:rPr lang="en-GB" dirty="0" err="1" smtClean="0"/>
              <a:t>dcmAddr</a:t>
            </a:r>
            <a:r>
              <a:rPr lang="en-GB" dirty="0" smtClean="0"/>
              <a:t>\)/$</a:t>
            </a:r>
            <a:r>
              <a:rPr lang="en-GB" dirty="0" err="1" smtClean="0"/>
              <a:t>dcmAddr</a:t>
            </a:r>
            <a:r>
              <a:rPr lang="en-GB" dirty="0" smtClean="0"/>
              <a:t>/;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GB" dirty="0"/>
              <a:t>$newline = ~s</a:t>
            </a:r>
            <a:r>
              <a:rPr lang="en-GB" dirty="0" smtClean="0"/>
              <a:t>/\$\(</a:t>
            </a:r>
            <a:r>
              <a:rPr lang="en-GB" dirty="0" err="1" smtClean="0"/>
              <a:t>prec</a:t>
            </a:r>
            <a:r>
              <a:rPr lang="en-GB" dirty="0" smtClean="0"/>
              <a:t>\)/$</a:t>
            </a:r>
            <a:r>
              <a:rPr lang="en-GB" dirty="0" err="1" smtClean="0"/>
              <a:t>prec</a:t>
            </a:r>
            <a:r>
              <a:rPr lang="en-GB" dirty="0" smtClean="0"/>
              <a:t>/ if $</a:t>
            </a:r>
            <a:r>
              <a:rPr lang="en-GB" dirty="0" err="1" smtClean="0"/>
              <a:t>prec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r>
              <a:rPr lang="en-GB" dirty="0" smtClean="0"/>
              <a:t>    $</a:t>
            </a:r>
            <a:r>
              <a:rPr lang="en-GB" dirty="0"/>
              <a:t>newline = ~s</a:t>
            </a:r>
            <a:r>
              <a:rPr lang="en-GB" dirty="0" smtClean="0"/>
              <a:t>/\$\(</a:t>
            </a:r>
            <a:r>
              <a:rPr lang="en-GB" dirty="0" err="1" smtClean="0"/>
              <a:t>aslo</a:t>
            </a:r>
            <a:r>
              <a:rPr lang="en-GB" dirty="0" smtClean="0"/>
              <a:t>\)/$</a:t>
            </a:r>
            <a:r>
              <a:rPr lang="en-GB" dirty="0" err="1" smtClean="0"/>
              <a:t>aslo</a:t>
            </a:r>
            <a:r>
              <a:rPr lang="en-GB" dirty="0" smtClean="0"/>
              <a:t>/ </a:t>
            </a:r>
            <a:r>
              <a:rPr lang="en-GB" dirty="0"/>
              <a:t>if </a:t>
            </a:r>
            <a:r>
              <a:rPr lang="en-GB" dirty="0" smtClean="0"/>
              <a:t>$</a:t>
            </a:r>
            <a:r>
              <a:rPr lang="en-GB" dirty="0" err="1" smtClean="0"/>
              <a:t>aslo</a:t>
            </a:r>
            <a:r>
              <a:rPr lang="en-GB" dirty="0" smtClean="0"/>
              <a:t>;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$</a:t>
            </a:r>
            <a:r>
              <a:rPr lang="en-GB" dirty="0"/>
              <a:t>newline = ~s</a:t>
            </a:r>
            <a:r>
              <a:rPr lang="en-GB" dirty="0" smtClean="0"/>
              <a:t>/\$\(</a:t>
            </a:r>
            <a:r>
              <a:rPr lang="en-GB" dirty="0" err="1" smtClean="0"/>
              <a:t>fanAddr</a:t>
            </a:r>
            <a:r>
              <a:rPr lang="en-GB" dirty="0" smtClean="0"/>
              <a:t>\)/$</a:t>
            </a:r>
            <a:r>
              <a:rPr lang="en-GB" dirty="0" err="1" smtClean="0"/>
              <a:t>fanAddr</a:t>
            </a:r>
            <a:r>
              <a:rPr lang="en-GB" dirty="0" smtClean="0"/>
              <a:t>/;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print OUT $newline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2500" y="556706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rgbClr val="000000"/>
                </a:solidFill>
              </a:rPr>
              <a:t>Name              Address          Description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                                Perl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~</a:t>
            </a:r>
            <a:r>
              <a:rPr lang="en-GB" dirty="0" err="1" smtClean="0"/>
              <a:t>ioc</a:t>
            </a:r>
            <a:r>
              <a:rPr lang="en-GB" dirty="0" smtClean="0"/>
              <a:t>/</a:t>
            </a:r>
            <a:r>
              <a:rPr lang="en-GB" dirty="0" err="1" smtClean="0"/>
              <a:t>pss</a:t>
            </a:r>
            <a:r>
              <a:rPr lang="en-GB" dirty="0" smtClean="0"/>
              <a:t>/2/</a:t>
            </a:r>
            <a:r>
              <a:rPr lang="en-GB" dirty="0" err="1" smtClean="0"/>
              <a:t>pssApp</a:t>
            </a:r>
            <a:r>
              <a:rPr lang="en-GB" dirty="0" smtClean="0"/>
              <a:t>/</a:t>
            </a:r>
            <a:r>
              <a:rPr lang="en-GB" dirty="0" err="1" smtClean="0"/>
              <a:t>xls</a:t>
            </a:r>
            <a:r>
              <a:rPr lang="en-GB" dirty="0"/>
              <a:t> </a:t>
            </a:r>
            <a:r>
              <a:rPr lang="en-GB" dirty="0" smtClean="0"/>
              <a:t>/PSSxls2db.pl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 smtClean="0"/>
              <a:t># Loop over each line of template file 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m</a:t>
            </a:r>
            <a:r>
              <a:rPr lang="en-GB" dirty="0" smtClean="0"/>
              <a:t>y $newline;</a:t>
            </a:r>
          </a:p>
          <a:p>
            <a:pPr marL="0" indent="0">
              <a:buNone/>
            </a:pPr>
            <a:r>
              <a:rPr lang="en-GB" dirty="0" err="1"/>
              <a:t>f</a:t>
            </a:r>
            <a:r>
              <a:rPr lang="en-GB" dirty="0" err="1" smtClean="0"/>
              <a:t>oreach</a:t>
            </a:r>
            <a:r>
              <a:rPr lang="en-GB" dirty="0" smtClean="0"/>
              <a:t> $line (@lines) {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 </a:t>
            </a: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GB" dirty="0"/>
              <a:t>$newline = ~s</a:t>
            </a:r>
            <a:r>
              <a:rPr lang="en-GB" dirty="0" smtClean="0"/>
              <a:t>/\$\(</a:t>
            </a:r>
            <a:r>
              <a:rPr lang="en-GB" dirty="0" err="1" smtClean="0"/>
              <a:t>prec</a:t>
            </a:r>
            <a:r>
              <a:rPr lang="en-GB" dirty="0" smtClean="0"/>
              <a:t>\)/$</a:t>
            </a:r>
            <a:r>
              <a:rPr lang="en-GB" dirty="0" err="1" smtClean="0"/>
              <a:t>prec</a:t>
            </a:r>
            <a:r>
              <a:rPr lang="en-GB" dirty="0" smtClean="0"/>
              <a:t>/ if $</a:t>
            </a:r>
            <a:r>
              <a:rPr lang="en-GB" dirty="0" err="1" smtClean="0"/>
              <a:t>prec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r>
              <a:rPr lang="en-GB" dirty="0" smtClean="0"/>
              <a:t>    $</a:t>
            </a:r>
            <a:r>
              <a:rPr lang="en-GB" dirty="0"/>
              <a:t>newline = ~s</a:t>
            </a:r>
            <a:r>
              <a:rPr lang="en-GB" dirty="0" smtClean="0"/>
              <a:t>/\$\(</a:t>
            </a:r>
            <a:r>
              <a:rPr lang="en-GB" dirty="0" err="1" smtClean="0"/>
              <a:t>aslo</a:t>
            </a:r>
            <a:r>
              <a:rPr lang="en-GB" dirty="0" smtClean="0"/>
              <a:t>\)/$</a:t>
            </a:r>
            <a:r>
              <a:rPr lang="en-GB" dirty="0" err="1" smtClean="0"/>
              <a:t>aslo</a:t>
            </a:r>
            <a:r>
              <a:rPr lang="en-GB" dirty="0" smtClean="0"/>
              <a:t>/ </a:t>
            </a:r>
            <a:r>
              <a:rPr lang="en-GB" dirty="0"/>
              <a:t>if </a:t>
            </a:r>
            <a:r>
              <a:rPr lang="en-GB" dirty="0" smtClean="0"/>
              <a:t>$</a:t>
            </a:r>
            <a:r>
              <a:rPr lang="en-GB" dirty="0" err="1" smtClean="0"/>
              <a:t>aslo</a:t>
            </a:r>
            <a:r>
              <a:rPr lang="en-GB" dirty="0" smtClean="0"/>
              <a:t>;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print OUT $newline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8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                                Perl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~</a:t>
            </a:r>
            <a:r>
              <a:rPr lang="en-GB" dirty="0" err="1" smtClean="0"/>
              <a:t>ioc</a:t>
            </a:r>
            <a:r>
              <a:rPr lang="en-GB" dirty="0" smtClean="0"/>
              <a:t>/</a:t>
            </a:r>
            <a:r>
              <a:rPr lang="en-GB" dirty="0" err="1" smtClean="0"/>
              <a:t>pss</a:t>
            </a:r>
            <a:r>
              <a:rPr lang="en-GB" dirty="0" smtClean="0"/>
              <a:t>/2/</a:t>
            </a:r>
            <a:r>
              <a:rPr lang="en-GB" dirty="0" err="1" smtClean="0"/>
              <a:t>pssApp</a:t>
            </a:r>
            <a:r>
              <a:rPr lang="en-GB" dirty="0" smtClean="0"/>
              <a:t>/</a:t>
            </a:r>
            <a:r>
              <a:rPr lang="en-GB" dirty="0" err="1" smtClean="0"/>
              <a:t>xls</a:t>
            </a:r>
            <a:r>
              <a:rPr lang="en-GB" dirty="0"/>
              <a:t> </a:t>
            </a:r>
            <a:r>
              <a:rPr lang="en-GB" dirty="0" smtClean="0"/>
              <a:t>/PSSxls2db.pl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 smtClean="0"/>
              <a:t># Loop over each line of template file 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m</a:t>
            </a:r>
            <a:r>
              <a:rPr lang="en-GB" dirty="0" smtClean="0"/>
              <a:t>y $newline;</a:t>
            </a:r>
          </a:p>
          <a:p>
            <a:pPr marL="0" indent="0">
              <a:buNone/>
            </a:pPr>
            <a:r>
              <a:rPr lang="en-GB" dirty="0" err="1"/>
              <a:t>f</a:t>
            </a:r>
            <a:r>
              <a:rPr lang="en-GB" dirty="0" err="1" smtClean="0"/>
              <a:t>oreach</a:t>
            </a:r>
            <a:r>
              <a:rPr lang="en-GB" dirty="0" smtClean="0"/>
              <a:t> $line (@lines) {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$newline = $line; 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 </a:t>
            </a:r>
            <a:r>
              <a:rPr lang="en-GB" dirty="0" smtClean="0"/>
              <a:t>  $</a:t>
            </a:r>
            <a:r>
              <a:rPr lang="en-GB" dirty="0"/>
              <a:t>newline = </a:t>
            </a:r>
            <a:r>
              <a:rPr lang="en-GB" dirty="0" smtClean="0"/>
              <a:t>~s/\$\(name\)/$name/;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GB" dirty="0" smtClean="0"/>
              <a:t>$newline </a:t>
            </a:r>
            <a:r>
              <a:rPr lang="en-GB" dirty="0"/>
              <a:t>= ~s</a:t>
            </a:r>
            <a:r>
              <a:rPr lang="en-GB" dirty="0" smtClean="0"/>
              <a:t>/\$\(</a:t>
            </a:r>
            <a:r>
              <a:rPr lang="en-GB" dirty="0" err="1" smtClean="0"/>
              <a:t>desc</a:t>
            </a:r>
            <a:r>
              <a:rPr lang="en-GB" dirty="0" smtClean="0"/>
              <a:t>\)/$</a:t>
            </a:r>
            <a:r>
              <a:rPr lang="en-GB" dirty="0" err="1" smtClean="0"/>
              <a:t>desc</a:t>
            </a:r>
            <a:r>
              <a:rPr lang="en-GB" dirty="0" smtClean="0"/>
              <a:t>/;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$</a:t>
            </a:r>
            <a:r>
              <a:rPr lang="en-GB" dirty="0"/>
              <a:t>newline = ~s</a:t>
            </a:r>
            <a:r>
              <a:rPr lang="en-GB" dirty="0" smtClean="0"/>
              <a:t>/\$\(</a:t>
            </a:r>
            <a:r>
              <a:rPr lang="en-GB" dirty="0" err="1" smtClean="0"/>
              <a:t>dcmAddr</a:t>
            </a:r>
            <a:r>
              <a:rPr lang="en-GB" dirty="0" smtClean="0"/>
              <a:t>\)/$</a:t>
            </a:r>
            <a:r>
              <a:rPr lang="en-GB" dirty="0" err="1" smtClean="0"/>
              <a:t>dcmAddr</a:t>
            </a:r>
            <a:r>
              <a:rPr lang="en-GB" dirty="0" smtClean="0"/>
              <a:t>/;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GB" dirty="0"/>
              <a:t>$newline = ~s</a:t>
            </a:r>
            <a:r>
              <a:rPr lang="en-GB" dirty="0" smtClean="0"/>
              <a:t>/\$\(</a:t>
            </a:r>
            <a:r>
              <a:rPr lang="en-GB" dirty="0" err="1" smtClean="0"/>
              <a:t>prec</a:t>
            </a:r>
            <a:r>
              <a:rPr lang="en-GB" dirty="0" smtClean="0"/>
              <a:t>\)/$</a:t>
            </a:r>
            <a:r>
              <a:rPr lang="en-GB" dirty="0" err="1" smtClean="0"/>
              <a:t>prec</a:t>
            </a:r>
            <a:r>
              <a:rPr lang="en-GB" dirty="0" smtClean="0"/>
              <a:t>/ if $</a:t>
            </a:r>
            <a:r>
              <a:rPr lang="en-GB" dirty="0" err="1" smtClean="0"/>
              <a:t>prec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r>
              <a:rPr lang="en-GB" dirty="0" smtClean="0"/>
              <a:t>    $</a:t>
            </a:r>
            <a:r>
              <a:rPr lang="en-GB" dirty="0"/>
              <a:t>newline = ~s</a:t>
            </a:r>
            <a:r>
              <a:rPr lang="en-GB" dirty="0" smtClean="0"/>
              <a:t>/\$\(</a:t>
            </a:r>
            <a:r>
              <a:rPr lang="en-GB" dirty="0" err="1" smtClean="0"/>
              <a:t>aslo</a:t>
            </a:r>
            <a:r>
              <a:rPr lang="en-GB" dirty="0" smtClean="0"/>
              <a:t>\)/$</a:t>
            </a:r>
            <a:r>
              <a:rPr lang="en-GB" dirty="0" err="1" smtClean="0"/>
              <a:t>aslo</a:t>
            </a:r>
            <a:r>
              <a:rPr lang="en-GB" dirty="0" smtClean="0"/>
              <a:t>/ </a:t>
            </a:r>
            <a:r>
              <a:rPr lang="en-GB" dirty="0"/>
              <a:t>if </a:t>
            </a:r>
            <a:r>
              <a:rPr lang="en-GB" dirty="0" smtClean="0"/>
              <a:t>$</a:t>
            </a:r>
            <a:r>
              <a:rPr lang="en-GB" dirty="0" err="1" smtClean="0"/>
              <a:t>aslo</a:t>
            </a:r>
            <a:r>
              <a:rPr lang="en-GB" dirty="0" smtClean="0"/>
              <a:t>;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$</a:t>
            </a:r>
            <a:r>
              <a:rPr lang="en-GB" dirty="0"/>
              <a:t>newline = ~s</a:t>
            </a:r>
            <a:r>
              <a:rPr lang="en-GB" dirty="0" smtClean="0"/>
              <a:t>/\$\(</a:t>
            </a:r>
            <a:r>
              <a:rPr lang="en-GB" dirty="0" err="1" smtClean="0"/>
              <a:t>fanAddr</a:t>
            </a:r>
            <a:r>
              <a:rPr lang="en-GB" dirty="0" smtClean="0"/>
              <a:t>\)/$</a:t>
            </a:r>
            <a:r>
              <a:rPr lang="en-GB" dirty="0" err="1" smtClean="0"/>
              <a:t>fanAddr</a:t>
            </a:r>
            <a:r>
              <a:rPr lang="en-GB" dirty="0" smtClean="0"/>
              <a:t>/;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print OUT $newline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5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             Why Build Databases From Excel?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566502"/>
            <a:ext cx="784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Huge # of Process Variables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Discrete Records (</a:t>
            </a:r>
            <a:r>
              <a:rPr lang="en-US" altLang="en-US" sz="3200" dirty="0" err="1" smtClean="0"/>
              <a:t>ai</a:t>
            </a:r>
            <a:r>
              <a:rPr lang="en-US" altLang="en-US" sz="3200" dirty="0" smtClean="0"/>
              <a:t>, bi, </a:t>
            </a:r>
            <a:r>
              <a:rPr lang="en-US" altLang="en-US" sz="3200" dirty="0" err="1" smtClean="0"/>
              <a:t>longin</a:t>
            </a:r>
            <a:r>
              <a:rPr lang="en-US" altLang="en-US" sz="3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Unique Process Variable Names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Simplify Process Variable Selection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Simplify Database Changes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 Simplify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2311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                 Database Binary Input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~</a:t>
            </a:r>
            <a:r>
              <a:rPr lang="en-GB" dirty="0" err="1" smtClean="0"/>
              <a:t>ioc</a:t>
            </a:r>
            <a:r>
              <a:rPr lang="en-GB" dirty="0" smtClean="0"/>
              <a:t>/</a:t>
            </a:r>
            <a:r>
              <a:rPr lang="en-GB" dirty="0" err="1" smtClean="0"/>
              <a:t>pss</a:t>
            </a:r>
            <a:r>
              <a:rPr lang="en-GB" dirty="0" smtClean="0"/>
              <a:t>/2/</a:t>
            </a:r>
            <a:r>
              <a:rPr lang="en-GB" dirty="0" err="1" smtClean="0"/>
              <a:t>pssApp</a:t>
            </a:r>
            <a:r>
              <a:rPr lang="en-GB" dirty="0" smtClean="0"/>
              <a:t>/</a:t>
            </a:r>
            <a:r>
              <a:rPr lang="en-GB" dirty="0" err="1" smtClean="0"/>
              <a:t>db</a:t>
            </a:r>
            <a:r>
              <a:rPr lang="en-GB" dirty="0" smtClean="0"/>
              <a:t>/03ID.db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record(bi</a:t>
            </a:r>
            <a:r>
              <a:rPr lang="en-US" dirty="0"/>
              <a:t>, "PA:$(xx)$(</a:t>
            </a:r>
            <a:r>
              <a:rPr lang="en-US" dirty="0" err="1"/>
              <a:t>yy</a:t>
            </a:r>
            <a:r>
              <a:rPr lang="en-US" dirty="0"/>
              <a:t>):FES_PS1_CLOSED_LS") {</a:t>
            </a:r>
          </a:p>
          <a:p>
            <a:pPr marL="0" indent="0">
              <a:buNone/>
            </a:pPr>
            <a:r>
              <a:rPr lang="en-US" dirty="0"/>
              <a:t>             field(DESC, "Front End PS1 Closed Switch")</a:t>
            </a:r>
          </a:p>
          <a:p>
            <a:pPr marL="0" indent="0">
              <a:buNone/>
            </a:pPr>
            <a:r>
              <a:rPr lang="en-US" dirty="0"/>
              <a:t>             field(SCAN, "I/O </a:t>
            </a:r>
            <a:r>
              <a:rPr lang="en-US" dirty="0" err="1"/>
              <a:t>Intr</a:t>
            </a:r>
            <a:r>
              <a:rPr lang="en-US" dirty="0"/>
              <a:t>")</a:t>
            </a:r>
          </a:p>
          <a:p>
            <a:pPr marL="0" indent="0">
              <a:buNone/>
            </a:pPr>
            <a:r>
              <a:rPr lang="en-US" dirty="0"/>
              <a:t>             field(DTYP, "Ab </a:t>
            </a:r>
            <a:r>
              <a:rPr lang="en-US" dirty="0" err="1"/>
              <a:t>Dcm</a:t>
            </a:r>
            <a:r>
              <a:rPr lang="en-US" dirty="0"/>
              <a:t>")</a:t>
            </a:r>
          </a:p>
          <a:p>
            <a:pPr marL="0" indent="0">
              <a:buNone/>
            </a:pPr>
            <a:r>
              <a:rPr lang="en-US" dirty="0"/>
              <a:t>             field(INP, "@PA:$(xx)$(</a:t>
            </a:r>
            <a:r>
              <a:rPr lang="en-US" dirty="0" err="1"/>
              <a:t>yy</a:t>
            </a:r>
            <a:r>
              <a:rPr lang="en-US" dirty="0"/>
              <a:t>):dcm.T6[32,1]")</a:t>
            </a:r>
          </a:p>
          <a:p>
            <a:pPr marL="0" indent="0">
              <a:buNone/>
            </a:pPr>
            <a:r>
              <a:rPr lang="en-US" dirty="0"/>
              <a:t>             field(ZSV, "MAJOR")</a:t>
            </a:r>
          </a:p>
          <a:p>
            <a:pPr marL="0" indent="0">
              <a:buNone/>
            </a:pPr>
            <a:r>
              <a:rPr lang="en-US" dirty="0"/>
              <a:t>             field(ZNAM, "OFF")</a:t>
            </a:r>
          </a:p>
          <a:p>
            <a:pPr marL="0" indent="0">
              <a:buNone/>
            </a:pPr>
            <a:r>
              <a:rPr lang="en-US" dirty="0"/>
              <a:t>             field(ONAM, "ON")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5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              Why Build Databases From Excel?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566502"/>
            <a:ext cx="784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Huge # of Process Variables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Discrete Records (</a:t>
            </a:r>
            <a:r>
              <a:rPr lang="en-US" altLang="en-US" sz="3200" dirty="0" err="1" smtClean="0"/>
              <a:t>ai</a:t>
            </a:r>
            <a:r>
              <a:rPr lang="en-US" altLang="en-US" sz="3200" dirty="0" smtClean="0"/>
              <a:t>, bi, </a:t>
            </a:r>
            <a:r>
              <a:rPr lang="en-US" altLang="en-US" sz="3200" dirty="0" err="1" smtClean="0"/>
              <a:t>longin</a:t>
            </a:r>
            <a:r>
              <a:rPr lang="en-US" altLang="en-US" sz="3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Unique Process Variable Names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Simplify Process Variable Selection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Simplify Database Changes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 Simplify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38524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              Why Build Databases From Excel?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566502"/>
            <a:ext cx="784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 </a:t>
            </a:r>
            <a:endParaRPr lang="en-US" alt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 </a:t>
            </a:r>
            <a:endParaRPr lang="en-US" alt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 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 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Simplify Database Changes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 Simplify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3673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500" y="1524000"/>
            <a:ext cx="8191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1F497D"/>
              </a:buClr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Spreadsheet-</a:t>
            </a:r>
            <a:r>
              <a:rPr lang="en-US" sz="2400" kern="0" dirty="0" err="1" smtClean="0">
                <a:solidFill>
                  <a:srgbClr val="000000"/>
                </a:solidFill>
              </a:rPr>
              <a:t>ParseExcel</a:t>
            </a:r>
            <a:endParaRPr lang="en-US" sz="2400" kern="0" dirty="0" smtClean="0">
              <a:solidFill>
                <a:srgbClr val="000000"/>
              </a:solidFill>
              <a:effectLst/>
            </a:endParaRPr>
          </a:p>
          <a:p>
            <a:pPr lvl="1">
              <a:buClr>
                <a:srgbClr val="1F497D"/>
              </a:buClr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https://github.com/runrig/spreadsheet-parseexcel</a:t>
            </a:r>
            <a:endParaRPr lang="en-US" sz="2400" kern="0" dirty="0" smtClean="0">
              <a:solidFill>
                <a:srgbClr val="000000"/>
              </a:solidFill>
              <a:effectLst/>
            </a:endParaRPr>
          </a:p>
          <a:p>
            <a:pPr>
              <a:buClr>
                <a:srgbClr val="1F497D"/>
              </a:buClr>
              <a:buSzPct val="100000"/>
              <a:buFont typeface="Times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EPICS Application Developer’s Guide</a:t>
            </a:r>
            <a:endParaRPr lang="en-US" sz="2400" kern="0" dirty="0" smtClean="0">
              <a:solidFill>
                <a:srgbClr val="FF0000"/>
              </a:solidFill>
              <a:effectLst/>
            </a:endParaRPr>
          </a:p>
          <a:p>
            <a:pPr lvl="1">
              <a:buClr>
                <a:srgbClr val="1F497D"/>
              </a:buClr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EPICS Base Release R3.14.12.5</a:t>
            </a:r>
          </a:p>
          <a:p>
            <a:pPr>
              <a:buClr>
                <a:srgbClr val="1F497D"/>
              </a:buClr>
              <a:buSzPct val="100000"/>
              <a:buFont typeface="Times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XLS EPICS DEMO DATABASE</a:t>
            </a:r>
            <a:endParaRPr lang="en-US" sz="2400" kern="0" dirty="0" smtClean="0">
              <a:solidFill>
                <a:srgbClr val="000000"/>
              </a:solidFill>
              <a:effectLst/>
            </a:endParaRPr>
          </a:p>
          <a:p>
            <a:pPr lvl="1">
              <a:buClr>
                <a:srgbClr val="1F497D"/>
              </a:buClr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xls.tar.gz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609601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/>
              <a:t> </a:t>
            </a:r>
            <a:r>
              <a:rPr lang="en-US" dirty="0" smtClean="0"/>
              <a:t>   Reference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2224" y="914400"/>
            <a:ext cx="8191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1F497D"/>
              </a:buClr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Ned Arnold</a:t>
            </a:r>
          </a:p>
          <a:p>
            <a:pPr>
              <a:buClr>
                <a:srgbClr val="1F497D"/>
              </a:buClr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  <a:effectLst/>
              </a:rPr>
              <a:t>Janet </a:t>
            </a:r>
            <a:r>
              <a:rPr lang="en-US" sz="2400" kern="0" dirty="0" smtClean="0">
                <a:solidFill>
                  <a:srgbClr val="000000"/>
                </a:solidFill>
              </a:rPr>
              <a:t>A</a:t>
            </a:r>
            <a:r>
              <a:rPr lang="en-US" sz="2400" kern="0" dirty="0" smtClean="0">
                <a:solidFill>
                  <a:srgbClr val="000000"/>
                </a:solidFill>
                <a:effectLst/>
              </a:rPr>
              <a:t>nderson</a:t>
            </a:r>
          </a:p>
          <a:p>
            <a:pPr>
              <a:buClr>
                <a:srgbClr val="1F497D"/>
              </a:buClr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Andrew Johnson</a:t>
            </a:r>
          </a:p>
          <a:p>
            <a:pPr>
              <a:buClr>
                <a:srgbClr val="1F497D"/>
              </a:buClr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  <a:effectLst/>
              </a:rPr>
              <a:t>Mike Fagan</a:t>
            </a:r>
          </a:p>
          <a:p>
            <a:pPr>
              <a:buClr>
                <a:srgbClr val="1F497D"/>
              </a:buClr>
              <a:buSzPct val="100000"/>
              <a:buFont typeface="Times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Van Nguyen</a:t>
            </a:r>
          </a:p>
          <a:p>
            <a:pPr>
              <a:buClr>
                <a:srgbClr val="1F497D"/>
              </a:buClr>
              <a:buSzPct val="100000"/>
              <a:buFont typeface="Times" charset="0"/>
              <a:buChar char="•"/>
              <a:defRPr/>
            </a:pPr>
            <a:r>
              <a:rPr lang="en-US" sz="2400" kern="0" smtClean="0">
                <a:solidFill>
                  <a:srgbClr val="000000"/>
                </a:solidFill>
              </a:rPr>
              <a:t>Phil McNamara</a:t>
            </a:r>
            <a:endParaRPr lang="en-US" sz="2400" kern="0" dirty="0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609601"/>
          </a:xfrm>
        </p:spPr>
        <p:txBody>
          <a:bodyPr/>
          <a:lstStyle/>
          <a:p>
            <a:r>
              <a:rPr lang="en-US" dirty="0" smtClean="0"/>
              <a:t>   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33400"/>
            <a:ext cx="6934200" cy="5717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9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altLang="en-US" dirty="0" smtClean="0">
                <a:latin typeface="Trebuchet MS" pitchFamily="34" charset="0"/>
                <a:ea typeface="ＭＳ Ｐゴシック" pitchFamily="34" charset="-128"/>
              </a:rPr>
              <a:t>APS </a:t>
            </a:r>
            <a:r>
              <a:rPr lang="en-US" altLang="en-US" dirty="0">
                <a:latin typeface="Trebuchet MS" pitchFamily="34" charset="0"/>
                <a:ea typeface="ＭＳ Ｐゴシック" pitchFamily="34" charset="-128"/>
              </a:rPr>
              <a:t>Experimental Beamline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2" y="1143000"/>
            <a:ext cx="6236215" cy="49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                             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8556" y="1143000"/>
            <a:ext cx="784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dirty="0" smtClean="0"/>
              <a:t>APS Experimental Beamline Personal Safety System (PSS):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35 “Sectors” of Experimental Beamlines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endParaRPr lang="en-US" alt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 </a:t>
            </a: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5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                             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8556" y="1143000"/>
            <a:ext cx="784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dirty="0" smtClean="0"/>
              <a:t>APS Experimental Beamline Personal Safety System (PSS):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35 “Sectors” of Experimental Beamlines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ID </a:t>
            </a:r>
            <a:r>
              <a:rPr lang="en-US" altLang="en-US" sz="2000" dirty="0"/>
              <a:t>= Insertion Devices   BM = Bending Magnets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 </a:t>
            </a:r>
            <a:endParaRPr lang="en-US" alt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 </a:t>
            </a: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2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                             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8556" y="1143000"/>
            <a:ext cx="784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dirty="0" smtClean="0"/>
              <a:t>APS Experimental Beamline Personal Safety System (PSS):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35 “Sectors” of Experimental Beamlines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ID </a:t>
            </a:r>
            <a:r>
              <a:rPr lang="en-US" altLang="en-US" sz="2000" dirty="0"/>
              <a:t>= Insertion Devices   BM = Bending Magnets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Maximum </a:t>
            </a:r>
            <a:r>
              <a:rPr lang="en-US" altLang="en-US" sz="2000" dirty="0"/>
              <a:t>of Six Stations Per </a:t>
            </a:r>
            <a:r>
              <a:rPr lang="en-US" altLang="en-US" sz="2000" dirty="0" smtClean="0"/>
              <a:t>Beamline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 </a:t>
            </a: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3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                             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8556" y="1143000"/>
            <a:ext cx="784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dirty="0" smtClean="0"/>
              <a:t>APS Experimental Beamline Personal Safety System (PSS):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35 “Sectors” of Experimental Beamlines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ID = Insertion Devices   BM = Bending Magnets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Maximum of Six Stations Per Beamline</a:t>
            </a:r>
            <a:endParaRPr lang="en-US" alt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Two PLC’s Per Beamline to Monitor Safe Entry &amp; Exit</a:t>
            </a:r>
            <a:endParaRPr lang="en-US" altLang="en-US" sz="1200" dirty="0" smtClean="0"/>
          </a:p>
          <a:p>
            <a:pPr marL="0" lvl="1" algn="l">
              <a:defRPr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* Chain ‘A’ Allen-Bradley PLC5’s </a:t>
            </a:r>
          </a:p>
          <a:p>
            <a:pPr marL="0" lvl="1" algn="l"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sz="2000" dirty="0">
                <a:solidFill>
                  <a:srgbClr val="000000"/>
                </a:solidFill>
              </a:rPr>
              <a:t>* </a:t>
            </a:r>
            <a:r>
              <a:rPr lang="en-US" sz="2000" dirty="0" smtClean="0">
                <a:solidFill>
                  <a:srgbClr val="000000"/>
                </a:solidFill>
              </a:rPr>
              <a:t>Chain ‘B’ General Electric Fanuc PLC’s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486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                             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8556" y="1143000"/>
            <a:ext cx="784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dirty="0" smtClean="0"/>
              <a:t>APS Experimental Beamline Personal Safety System (PSS):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35 “Sectors” of Experimental Beamlines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ID = Insertion Devices   BM = Bending Magnets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Maximum of Six Stations Per Beamline</a:t>
            </a:r>
            <a:endParaRPr lang="en-US" alt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Two PLC’s Per Beamline to Monitor Safe Entry &amp; Exit</a:t>
            </a:r>
            <a:endParaRPr lang="en-US" altLang="en-US" sz="1200" dirty="0" smtClean="0"/>
          </a:p>
          <a:p>
            <a:pPr marL="0" lvl="1" algn="l">
              <a:defRPr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* Chain ‘A’ Allen-Bradley PLC5’s </a:t>
            </a:r>
          </a:p>
          <a:p>
            <a:pPr marL="0" lvl="1" algn="l"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sz="2000" dirty="0">
                <a:solidFill>
                  <a:srgbClr val="000000"/>
                </a:solidFill>
              </a:rPr>
              <a:t>* </a:t>
            </a:r>
            <a:r>
              <a:rPr lang="en-US" sz="2000" dirty="0" smtClean="0">
                <a:solidFill>
                  <a:srgbClr val="000000"/>
                </a:solidFill>
              </a:rPr>
              <a:t>Chain ‘B’ General Electric Fanuc PLC’s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Doors, Crash Buttons, Limit Switches, Strobes, Water Flow, etc.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552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dirty="0" smtClean="0"/>
              <a:t>                              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4792-79DF-4932-B0DD-2AF6E3A9B69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8556" y="1143000"/>
            <a:ext cx="784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kern="12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dirty="0" smtClean="0"/>
              <a:t>APS Experimental Beamline Personal Safety System (PSS):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35 “Sectors” of Experimental Beamlines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ID = Insertion Devices   BM = Bending Magnets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Maximum of Six Stations Per Beamline</a:t>
            </a:r>
            <a:endParaRPr lang="en-US" alt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Two PLC’s Per Beamline to Monitor Safe Entry &amp; Exit</a:t>
            </a:r>
            <a:endParaRPr lang="en-US" altLang="en-US" sz="1200" dirty="0" smtClean="0"/>
          </a:p>
          <a:p>
            <a:pPr marL="0" lvl="1" algn="l">
              <a:defRPr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* Chain ‘A’ Allen-Bradley PLC5’s </a:t>
            </a:r>
          </a:p>
          <a:p>
            <a:pPr marL="0" lvl="1" algn="l"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	</a:t>
            </a:r>
            <a:r>
              <a:rPr lang="en-US" sz="2000" dirty="0">
                <a:solidFill>
                  <a:srgbClr val="000000"/>
                </a:solidFill>
              </a:rPr>
              <a:t>* </a:t>
            </a:r>
            <a:r>
              <a:rPr lang="en-US" sz="2000" dirty="0" smtClean="0">
                <a:solidFill>
                  <a:srgbClr val="000000"/>
                </a:solidFill>
              </a:rPr>
              <a:t>Chain ‘B’ General Electric Fanuc PLC’s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Doors, Crash Buttons, Limit Switches, Strobes, Water Flow, etc.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70 X (# of Stations) X (# of Doors) X (# of Buttons) X (# of Switches) etc.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0910" y="4876800"/>
            <a:ext cx="8415889" cy="533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1F497D"/>
                </a:solidFill>
                <a:latin typeface="Trebuchet MS"/>
                <a:ea typeface="ＭＳ Ｐゴシック" pitchFamily="-112" charset="-128"/>
                <a:cs typeface="Trebuchet M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497D"/>
                </a:solidFill>
                <a:latin typeface="Trebuchet MS" pitchFamily="-112" charset="0"/>
                <a:ea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    The # of EPICS Database Combinations is Staggering!!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ue_addfield">
  <a:themeElements>
    <a:clrScheme name="ANL_2009">
      <a:dk1>
        <a:srgbClr val="7F7F7F"/>
      </a:dk1>
      <a:lt1>
        <a:sysClr val="window" lastClr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BF5C28"/>
      </a:accent3>
      <a:accent4>
        <a:srgbClr val="3D203B"/>
      </a:accent4>
      <a:accent5>
        <a:srgbClr val="666B66"/>
      </a:accent5>
      <a:accent6>
        <a:srgbClr val="D6AC29"/>
      </a:accent6>
      <a:hlink>
        <a:srgbClr val="253D51"/>
      </a:hlink>
      <a:folHlink>
        <a:srgbClr val="1B15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blue_addfield</Template>
  <TotalTime>10103</TotalTime>
  <Words>620</Words>
  <Application>Microsoft Office PowerPoint</Application>
  <PresentationFormat>On-screen Show (4:3)</PresentationFormat>
  <Paragraphs>234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blue_addfield</vt:lpstr>
      <vt:lpstr>      Building EPICS Databases From Excel </vt:lpstr>
      <vt:lpstr>              Why Build Databases From Excel?</vt:lpstr>
      <vt:lpstr>            APS Experimental Beamline Station</vt:lpstr>
      <vt:lpstr>                               Background</vt:lpstr>
      <vt:lpstr>                               Background</vt:lpstr>
      <vt:lpstr>                               Background</vt:lpstr>
      <vt:lpstr>                               Background</vt:lpstr>
      <vt:lpstr>                               Background</vt:lpstr>
      <vt:lpstr>                               Background</vt:lpstr>
      <vt:lpstr>PowerPoint Presentation</vt:lpstr>
      <vt:lpstr>                     03-ID PSS Control Display</vt:lpstr>
      <vt:lpstr>          EPICS From Excel Database “Ingredients”</vt:lpstr>
      <vt:lpstr>                 PSS Excel “Worksheet” Format</vt:lpstr>
      <vt:lpstr>              Binary Input Record Template File</vt:lpstr>
      <vt:lpstr>                          Database Makefile</vt:lpstr>
      <vt:lpstr>                                Perl Script</vt:lpstr>
      <vt:lpstr>                                Perl Script</vt:lpstr>
      <vt:lpstr>                                Perl Script</vt:lpstr>
      <vt:lpstr>                                Perl Script</vt:lpstr>
      <vt:lpstr>                 Database Binary Input Record</vt:lpstr>
      <vt:lpstr>               Why Build Databases From Excel?</vt:lpstr>
      <vt:lpstr>               Why Build Databases From Excel?</vt:lpstr>
      <vt:lpstr>                      Reference Documents</vt:lpstr>
      <vt:lpstr>    Credits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medm Tutorial</dc:title>
  <dc:creator>Stevens, James</dc:creator>
  <cp:lastModifiedBy>James Stevens</cp:lastModifiedBy>
  <cp:revision>377</cp:revision>
  <cp:lastPrinted>2014-09-15T18:17:57Z</cp:lastPrinted>
  <dcterms:created xsi:type="dcterms:W3CDTF">2014-08-11T18:45:54Z</dcterms:created>
  <dcterms:modified xsi:type="dcterms:W3CDTF">2016-09-22T01:35:17Z</dcterms:modified>
</cp:coreProperties>
</file>