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49" r:id="rId2"/>
    <p:sldId id="351" r:id="rId3"/>
    <p:sldId id="367" r:id="rId4"/>
    <p:sldId id="352" r:id="rId5"/>
    <p:sldId id="354" r:id="rId6"/>
    <p:sldId id="347" r:id="rId7"/>
    <p:sldId id="348" r:id="rId8"/>
    <p:sldId id="355" r:id="rId9"/>
    <p:sldId id="371" r:id="rId10"/>
    <p:sldId id="372" r:id="rId11"/>
    <p:sldId id="358" r:id="rId12"/>
    <p:sldId id="362" r:id="rId13"/>
    <p:sldId id="363" r:id="rId14"/>
    <p:sldId id="365" r:id="rId15"/>
    <p:sldId id="364" r:id="rId16"/>
    <p:sldId id="373" r:id="rId17"/>
    <p:sldId id="35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598"/>
    <a:srgbClr val="333596"/>
    <a:srgbClr val="33359A"/>
    <a:srgbClr val="33359D"/>
    <a:srgbClr val="3335A0"/>
    <a:srgbClr val="3335A3"/>
    <a:srgbClr val="3638A7"/>
    <a:srgbClr val="3335A7"/>
    <a:srgbClr val="3739A7"/>
    <a:srgbClr val="3739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6" autoAdjust="0"/>
    <p:restoredTop sz="83880" autoAdjust="0"/>
  </p:normalViewPr>
  <p:slideViewPr>
    <p:cSldViewPr snapToGrid="0" snapToObjects="1">
      <p:cViewPr varScale="1">
        <p:scale>
          <a:sx n="59" d="100"/>
          <a:sy n="59" d="100"/>
        </p:scale>
        <p:origin x="-917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-2381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BE3D0-233B-4CA1-A890-5E584ED79836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7880B-3277-48C8-86FA-F0410D319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18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789CA-D03D-4DD3-8C90-9B850F8C1D67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8F72B-3D01-46D0-A727-27DEC898D4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7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8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9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19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2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15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51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4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176" y="274638"/>
            <a:ext cx="6683624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u="sng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199-1716-C44D-B7BE-191DFCC2B5D2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E077-3101-C549-BE4A-CFD136CD1B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173038" indent="-173038">
              <a:spcBef>
                <a:spcPts val="24"/>
              </a:spcBef>
              <a:defRPr/>
            </a:lvl1pPr>
            <a:lvl2pPr marL="342900" indent="-171450">
              <a:buClr>
                <a:schemeClr val="tx2"/>
              </a:buClr>
              <a:defRPr/>
            </a:lvl2pPr>
            <a:lvl3pPr marL="571500" indent="-171450">
              <a:tabLst/>
              <a:defRPr/>
            </a:lvl3pPr>
            <a:lvl4pPr marL="742950" indent="-171450"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6" name="Group 6"/>
          <p:cNvGrpSpPr>
            <a:grpSpLocks/>
          </p:cNvGrpSpPr>
          <p:nvPr userDrawn="1"/>
        </p:nvGrpSpPr>
        <p:grpSpPr bwMode="auto">
          <a:xfrm>
            <a:off x="369404" y="1364415"/>
            <a:ext cx="8503036" cy="104915"/>
            <a:chOff x="0" y="0"/>
            <a:chExt cx="15424" cy="122"/>
          </a:xfrm>
        </p:grpSpPr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60" y="60"/>
              <a:ext cx="15304" cy="2"/>
              <a:chOff x="60" y="60"/>
              <a:chExt cx="15304" cy="2"/>
            </a:xfrm>
          </p:grpSpPr>
          <p:sp>
            <p:nvSpPr>
              <p:cNvPr id="22" name="Freeform 12"/>
              <p:cNvSpPr>
                <a:spLocks/>
              </p:cNvSpPr>
              <p:nvPr/>
            </p:nvSpPr>
            <p:spPr bwMode="auto">
              <a:xfrm>
                <a:off x="60" y="60"/>
                <a:ext cx="15304" cy="2"/>
              </a:xfrm>
              <a:custGeom>
                <a:avLst/>
                <a:gdLst>
                  <a:gd name="T0" fmla="+- 0 15363 60"/>
                  <a:gd name="T1" fmla="*/ T0 w 15304"/>
                  <a:gd name="T2" fmla="+- 0 60 60"/>
                  <a:gd name="T3" fmla="*/ 60 h 2"/>
                  <a:gd name="T4" fmla="+- 0 60 60"/>
                  <a:gd name="T5" fmla="*/ T4 w 15304"/>
                  <a:gd name="T6" fmla="+- 0 62 60"/>
                  <a:gd name="T7" fmla="*/ 6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5304" h="2">
                    <a:moveTo>
                      <a:pt x="15303" y="0"/>
                    </a:moveTo>
                    <a:lnTo>
                      <a:pt x="0" y="2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9"/>
            <p:cNvGrpSpPr>
              <a:grpSpLocks/>
            </p:cNvGrpSpPr>
            <p:nvPr/>
          </p:nvGrpSpPr>
          <p:grpSpPr bwMode="auto">
            <a:xfrm>
              <a:off x="15363" y="60"/>
              <a:ext cx="2" cy="2"/>
              <a:chOff x="15363" y="60"/>
              <a:chExt cx="2" cy="2"/>
            </a:xfrm>
          </p:grpSpPr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15363" y="6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7"/>
            <p:cNvGrpSpPr>
              <a:grpSpLocks/>
            </p:cNvGrpSpPr>
            <p:nvPr/>
          </p:nvGrpSpPr>
          <p:grpSpPr bwMode="auto">
            <a:xfrm>
              <a:off x="60" y="62"/>
              <a:ext cx="2" cy="2"/>
              <a:chOff x="60" y="62"/>
              <a:chExt cx="2" cy="2"/>
            </a:xfrm>
          </p:grpSpPr>
          <p:sp>
            <p:nvSpPr>
              <p:cNvPr id="20" name="Freeform 8"/>
              <p:cNvSpPr>
                <a:spLocks/>
              </p:cNvSpPr>
              <p:nvPr/>
            </p:nvSpPr>
            <p:spPr bwMode="auto">
              <a:xfrm>
                <a:off x="60" y="6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3" name="Picture 2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76" y="415986"/>
            <a:ext cx="152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646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176" y="274638"/>
            <a:ext cx="6683624" cy="1143000"/>
          </a:xfrm>
        </p:spPr>
        <p:txBody>
          <a:bodyPr/>
          <a:lstStyle>
            <a:lvl1pPr>
              <a:defRPr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24200" y="64306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4B9DEA-D37F-6747-A0C3-C8AC2004C2A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6"/>
          <p:cNvGrpSpPr>
            <a:grpSpLocks/>
          </p:cNvGrpSpPr>
          <p:nvPr userDrawn="1"/>
        </p:nvGrpSpPr>
        <p:grpSpPr bwMode="auto">
          <a:xfrm>
            <a:off x="369404" y="1364415"/>
            <a:ext cx="8503036" cy="104915"/>
            <a:chOff x="0" y="0"/>
            <a:chExt cx="15424" cy="122"/>
          </a:xfrm>
        </p:grpSpPr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60" y="60"/>
              <a:ext cx="15304" cy="2"/>
              <a:chOff x="60" y="60"/>
              <a:chExt cx="15304" cy="2"/>
            </a:xfrm>
          </p:grpSpPr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60" y="60"/>
                <a:ext cx="15304" cy="2"/>
              </a:xfrm>
              <a:custGeom>
                <a:avLst/>
                <a:gdLst>
                  <a:gd name="T0" fmla="+- 0 15363 60"/>
                  <a:gd name="T1" fmla="*/ T0 w 15304"/>
                  <a:gd name="T2" fmla="+- 0 60 60"/>
                  <a:gd name="T3" fmla="*/ 60 h 2"/>
                  <a:gd name="T4" fmla="+- 0 60 60"/>
                  <a:gd name="T5" fmla="*/ T4 w 15304"/>
                  <a:gd name="T6" fmla="+- 0 62 60"/>
                  <a:gd name="T7" fmla="*/ 6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5304" h="2">
                    <a:moveTo>
                      <a:pt x="15303" y="0"/>
                    </a:moveTo>
                    <a:lnTo>
                      <a:pt x="0" y="2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15363" y="60"/>
              <a:ext cx="2" cy="2"/>
              <a:chOff x="15363" y="60"/>
              <a:chExt cx="2" cy="2"/>
            </a:xfrm>
          </p:grpSpPr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15363" y="6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60" y="62"/>
              <a:ext cx="2" cy="2"/>
              <a:chOff x="60" y="62"/>
              <a:chExt cx="2" cy="2"/>
            </a:xfrm>
          </p:grpSpPr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60" y="6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9" name="Picture 1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76" y="415986"/>
            <a:ext cx="152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17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199-1716-C44D-B7BE-191DFCC2B5D2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8E077-3101-C549-BE4A-CFD136CD1B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9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2" name="Group 6"/>
          <p:cNvGrpSpPr>
            <a:grpSpLocks/>
          </p:cNvGrpSpPr>
          <p:nvPr userDrawn="1"/>
        </p:nvGrpSpPr>
        <p:grpSpPr bwMode="auto">
          <a:xfrm>
            <a:off x="369404" y="1364415"/>
            <a:ext cx="8503036" cy="104915"/>
            <a:chOff x="0" y="0"/>
            <a:chExt cx="15424" cy="122"/>
          </a:xfrm>
        </p:grpSpPr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60" y="60"/>
              <a:ext cx="15304" cy="2"/>
              <a:chOff x="60" y="60"/>
              <a:chExt cx="15304" cy="2"/>
            </a:xfrm>
          </p:grpSpPr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60" y="60"/>
                <a:ext cx="15304" cy="2"/>
              </a:xfrm>
              <a:custGeom>
                <a:avLst/>
                <a:gdLst>
                  <a:gd name="T0" fmla="+- 0 15363 60"/>
                  <a:gd name="T1" fmla="*/ T0 w 15304"/>
                  <a:gd name="T2" fmla="+- 0 60 60"/>
                  <a:gd name="T3" fmla="*/ 60 h 2"/>
                  <a:gd name="T4" fmla="+- 0 60 60"/>
                  <a:gd name="T5" fmla="*/ T4 w 15304"/>
                  <a:gd name="T6" fmla="+- 0 62 60"/>
                  <a:gd name="T7" fmla="*/ 6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5304" h="2">
                    <a:moveTo>
                      <a:pt x="15303" y="0"/>
                    </a:moveTo>
                    <a:lnTo>
                      <a:pt x="0" y="2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15363" y="60"/>
              <a:ext cx="2" cy="2"/>
              <a:chOff x="15363" y="60"/>
              <a:chExt cx="2" cy="2"/>
            </a:xfrm>
          </p:grpSpPr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15363" y="6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60" y="62"/>
              <a:ext cx="2" cy="2"/>
              <a:chOff x="60" y="62"/>
              <a:chExt cx="2" cy="2"/>
            </a:xfrm>
          </p:grpSpPr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60" y="6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9" name="Picture 1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76" y="415986"/>
            <a:ext cx="152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95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4" name="Group 6"/>
          <p:cNvGrpSpPr>
            <a:grpSpLocks/>
          </p:cNvGrpSpPr>
          <p:nvPr userDrawn="1"/>
        </p:nvGrpSpPr>
        <p:grpSpPr bwMode="auto">
          <a:xfrm>
            <a:off x="369404" y="1364415"/>
            <a:ext cx="8503036" cy="104915"/>
            <a:chOff x="0" y="0"/>
            <a:chExt cx="15424" cy="122"/>
          </a:xfrm>
        </p:grpSpPr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60" y="60"/>
              <a:ext cx="15304" cy="2"/>
              <a:chOff x="60" y="60"/>
              <a:chExt cx="15304" cy="2"/>
            </a:xfrm>
          </p:grpSpPr>
          <p:sp>
            <p:nvSpPr>
              <p:cNvPr id="20" name="Freeform 12"/>
              <p:cNvSpPr>
                <a:spLocks/>
              </p:cNvSpPr>
              <p:nvPr/>
            </p:nvSpPr>
            <p:spPr bwMode="auto">
              <a:xfrm>
                <a:off x="60" y="60"/>
                <a:ext cx="15304" cy="2"/>
              </a:xfrm>
              <a:custGeom>
                <a:avLst/>
                <a:gdLst>
                  <a:gd name="T0" fmla="+- 0 15363 60"/>
                  <a:gd name="T1" fmla="*/ T0 w 15304"/>
                  <a:gd name="T2" fmla="+- 0 60 60"/>
                  <a:gd name="T3" fmla="*/ 60 h 2"/>
                  <a:gd name="T4" fmla="+- 0 60 60"/>
                  <a:gd name="T5" fmla="*/ T4 w 15304"/>
                  <a:gd name="T6" fmla="+- 0 62 60"/>
                  <a:gd name="T7" fmla="*/ 6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5304" h="2">
                    <a:moveTo>
                      <a:pt x="15303" y="0"/>
                    </a:moveTo>
                    <a:lnTo>
                      <a:pt x="0" y="2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9"/>
            <p:cNvGrpSpPr>
              <a:grpSpLocks/>
            </p:cNvGrpSpPr>
            <p:nvPr/>
          </p:nvGrpSpPr>
          <p:grpSpPr bwMode="auto">
            <a:xfrm>
              <a:off x="15363" y="60"/>
              <a:ext cx="2" cy="2"/>
              <a:chOff x="15363" y="60"/>
              <a:chExt cx="2" cy="2"/>
            </a:xfrm>
          </p:grpSpPr>
          <p:sp>
            <p:nvSpPr>
              <p:cNvPr id="19" name="Freeform 10"/>
              <p:cNvSpPr>
                <a:spLocks/>
              </p:cNvSpPr>
              <p:nvPr/>
            </p:nvSpPr>
            <p:spPr bwMode="auto">
              <a:xfrm>
                <a:off x="15363" y="6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7"/>
            <p:cNvGrpSpPr>
              <a:grpSpLocks/>
            </p:cNvGrpSpPr>
            <p:nvPr/>
          </p:nvGrpSpPr>
          <p:grpSpPr bwMode="auto">
            <a:xfrm>
              <a:off x="60" y="62"/>
              <a:ext cx="2" cy="2"/>
              <a:chOff x="60" y="62"/>
              <a:chExt cx="2" cy="2"/>
            </a:xfrm>
          </p:grpSpPr>
          <p:sp>
            <p:nvSpPr>
              <p:cNvPr id="18" name="Freeform 8"/>
              <p:cNvSpPr>
                <a:spLocks/>
              </p:cNvSpPr>
              <p:nvPr/>
            </p:nvSpPr>
            <p:spPr bwMode="auto">
              <a:xfrm>
                <a:off x="60" y="6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1" name="Picture 2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76" y="415986"/>
            <a:ext cx="152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801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199-1716-C44D-B7BE-191DFCC2B5D2}" type="datetimeFigureOut">
              <a:rPr lang="en-US" smtClean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E077-3101-C549-BE4A-CFD136CD1B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SLS-II Review Presentation_rev042015_ver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114814" y="913512"/>
            <a:ext cx="5343386" cy="12116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000" u="sng">
                <a:solidFill>
                  <a:srgbClr val="376092"/>
                </a:solidFill>
                <a:latin typeface="Arial"/>
                <a:cs typeface="Arial"/>
              </a:defRPr>
            </a:lvl1pPr>
          </a:lstStyle>
          <a:p>
            <a:pPr algn="r"/>
            <a:endParaRPr lang="en-US" sz="33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57400" y="2125135"/>
            <a:ext cx="6400800" cy="1752600"/>
          </a:xfrm>
        </p:spPr>
        <p:txBody>
          <a:bodyPr>
            <a:normAutofit/>
          </a:bodyPr>
          <a:lstStyle>
            <a:lvl1pPr marL="0" indent="0">
              <a:buNone/>
              <a:defRPr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algn="r"/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343889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D8199-1716-C44D-B7BE-191DFCC2B5D2}" type="datetimeFigureOut">
              <a:rPr lang="en-US" smtClean="0"/>
              <a:pPr/>
              <a:t>9/21/2016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8E077-3101-C549-BE4A-CFD136CD1B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003176" y="274638"/>
            <a:ext cx="6683624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124200" y="64306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4B9DEA-D37F-6747-A0C3-C8AC2004C2A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2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9" r:id="rId3"/>
    <p:sldLayoutId id="2147483657" r:id="rId4"/>
    <p:sldLayoutId id="2147483668" r:id="rId5"/>
    <p:sldLayoutId id="2147483649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000" u="sng" kern="1200">
          <a:solidFill>
            <a:srgbClr val="376092"/>
          </a:solidFill>
          <a:latin typeface="Arial"/>
          <a:ea typeface="+mj-ea"/>
          <a:cs typeface="Arial"/>
        </a:defRPr>
      </a:lvl1pPr>
    </p:titleStyle>
    <p:bodyStyle>
      <a:lvl1pPr marL="173038" indent="-173038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tabLst>
          <a:tab pos="173038" algn="l"/>
        </a:tabLst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714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742950" indent="-1714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714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beamline from refurbished NSLS1 </a:t>
            </a:r>
            <a:br>
              <a:rPr lang="en-US" dirty="0" smtClean="0"/>
            </a:br>
            <a:r>
              <a:rPr lang="en-US" dirty="0" smtClean="0"/>
              <a:t>components. BDN (</a:t>
            </a:r>
            <a:r>
              <a:rPr lang="en-US" dirty="0" err="1" smtClean="0"/>
              <a:t>NextGen</a:t>
            </a:r>
            <a:r>
              <a:rPr lang="en-US" smtClean="0"/>
              <a:t>)                    </a:t>
            </a:r>
            <a:endParaRPr lang="en-US" dirty="0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82550" y="53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54025" y="5099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230313" y="5465763"/>
            <a:ext cx="6673850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000" b="1" dirty="0" smtClean="0"/>
              <a:t>Oksana </a:t>
            </a:r>
            <a:r>
              <a:rPr lang="en-US" altLang="en-US" sz="2000" b="1" dirty="0" err="1" smtClean="0"/>
              <a:t>Ivashkevych</a:t>
            </a:r>
            <a:r>
              <a:rPr lang="en-US" altLang="en-US" sz="2000" b="1" dirty="0" smtClean="0"/>
              <a:t>, Controls’ Engineer</a:t>
            </a:r>
          </a:p>
          <a:p>
            <a:pPr algn="ctr">
              <a:spcBef>
                <a:spcPct val="0"/>
              </a:spcBef>
            </a:pPr>
            <a:r>
              <a:rPr lang="en-US" altLang="en-US" sz="2000" b="1" dirty="0" smtClean="0"/>
              <a:t>9/22/2016</a:t>
            </a:r>
            <a:endParaRPr lang="en-US" altLang="en-US" sz="2000" b="1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5943600" y="1561291"/>
            <a:ext cx="2590800" cy="1997697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tabLst>
                <a:tab pos="2286000" algn="l"/>
              </a:tabLst>
            </a:pPr>
            <a:r>
              <a:rPr lang="en-US" sz="3600" dirty="0" smtClean="0"/>
              <a:t>NSLS1 beamlines, second life. </a:t>
            </a:r>
          </a:p>
          <a:p>
            <a:pPr defTabSz="457200">
              <a:tabLst>
                <a:tab pos="2286000" algn="l"/>
              </a:tabLst>
            </a:pPr>
            <a:endParaRPr lang="en-US" altLang="en-US" sz="3600" dirty="0" smtClean="0"/>
          </a:p>
        </p:txBody>
      </p:sp>
      <p:sp>
        <p:nvSpPr>
          <p:cNvPr id="19" name="AutoShape 4" descr="Image result for nsls bn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9" descr="NS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3" y="1561291"/>
            <a:ext cx="3944497" cy="156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3" y="3200400"/>
            <a:ext cx="802991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098" y="2012451"/>
            <a:ext cx="15335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15" descr="Image result for nsls cm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7" descr="Image result for nsls cm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u="none" dirty="0" err="1">
                <a:solidFill>
                  <a:srgbClr val="333598"/>
                </a:solidFill>
              </a:rPr>
              <a:t>Monochromator</a:t>
            </a:r>
            <a:r>
              <a:rPr lang="en-US" sz="3200" b="1" u="none" dirty="0">
                <a:solidFill>
                  <a:srgbClr val="333598"/>
                </a:solidFill>
              </a:rPr>
              <a:t> at the end</a:t>
            </a:r>
            <a:endParaRPr lang="en-US" dirty="0"/>
          </a:p>
        </p:txBody>
      </p:sp>
      <p:pic>
        <p:nvPicPr>
          <p:cNvPr id="8194" name="Picture 2" descr="C:\Users\oksana\AppData\Local\Microsoft\Windows\Temporary Internet Files\Content.Outlook\DAPB24KP\mono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3" y="1569859"/>
            <a:ext cx="6731952" cy="39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545" y="4006396"/>
            <a:ext cx="22637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258721" y="4871877"/>
            <a:ext cx="2544854" cy="13934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>
            <a:lvl1pPr marL="173038" indent="-173038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tabLst>
                <a:tab pos="17303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6" indent="0">
              <a:lnSpc>
                <a:spcPts val="1000"/>
              </a:lnSpc>
              <a:spcBef>
                <a:spcPts val="300"/>
              </a:spcBef>
              <a:buFont typeface="Arial"/>
              <a:buNone/>
            </a:pPr>
            <a:endParaRPr lang="en-US" sz="1400" i="1" dirty="0" smtClean="0"/>
          </a:p>
          <a:p>
            <a:pPr marL="0" lvl="4" indent="-685800">
              <a:lnSpc>
                <a:spcPts val="1000"/>
              </a:lnSpc>
              <a:spcBef>
                <a:spcPts val="300"/>
              </a:spcBef>
              <a:buFont typeface="Arial"/>
              <a:buNone/>
            </a:pPr>
            <a:r>
              <a:rPr lang="en-US" sz="1400" i="1" dirty="0" smtClean="0"/>
              <a:t>; Homing PLC for Axis 1 (PLC 8)</a:t>
            </a:r>
          </a:p>
          <a:p>
            <a:pPr marL="0" lvl="4" indent="-685800">
              <a:lnSpc>
                <a:spcPts val="1300"/>
              </a:lnSpc>
              <a:spcBef>
                <a:spcPts val="300"/>
              </a:spcBef>
              <a:buFont typeface="Arial"/>
              <a:buNone/>
            </a:pPr>
            <a:r>
              <a:rPr lang="en-US" sz="1400" i="1" dirty="0" smtClean="0"/>
              <a:t>OPEN PLC 8 CLEAR</a:t>
            </a:r>
          </a:p>
          <a:p>
            <a:pPr marL="0" lvl="4" indent="-685800">
              <a:lnSpc>
                <a:spcPts val="1000"/>
              </a:lnSpc>
              <a:spcBef>
                <a:spcPts val="300"/>
              </a:spcBef>
              <a:buFont typeface="Arial"/>
              <a:buNone/>
            </a:pPr>
            <a:r>
              <a:rPr lang="en-US" sz="1400" i="1" dirty="0" smtClean="0"/>
              <a:t>COMMAND"&amp;1#1-&gt;X"</a:t>
            </a:r>
          </a:p>
          <a:p>
            <a:pPr marL="0" lvl="4" indent="-685800">
              <a:lnSpc>
                <a:spcPts val="1000"/>
              </a:lnSpc>
              <a:spcBef>
                <a:spcPts val="300"/>
              </a:spcBef>
              <a:buFont typeface="Arial"/>
              <a:buNone/>
            </a:pPr>
            <a:r>
              <a:rPr lang="en-US" sz="1400" i="1" dirty="0" smtClean="0"/>
              <a:t>COMMAND"&amp;1 B1 R"</a:t>
            </a:r>
          </a:p>
          <a:p>
            <a:pPr marL="0" lvl="4" indent="-685800">
              <a:lnSpc>
                <a:spcPts val="1000"/>
              </a:lnSpc>
              <a:spcBef>
                <a:spcPts val="300"/>
              </a:spcBef>
              <a:buFont typeface="Arial"/>
              <a:buNone/>
            </a:pPr>
            <a:r>
              <a:rPr lang="en-US" sz="1400" i="1" dirty="0" smtClean="0"/>
              <a:t>DISABLE PLC8</a:t>
            </a:r>
          </a:p>
          <a:p>
            <a:pPr marL="0" lvl="4" indent="-685800">
              <a:lnSpc>
                <a:spcPts val="1000"/>
              </a:lnSpc>
              <a:spcBef>
                <a:spcPts val="300"/>
              </a:spcBef>
              <a:buFont typeface="Arial"/>
              <a:buNone/>
            </a:pPr>
            <a:r>
              <a:rPr lang="en-US" sz="1400" i="1" dirty="0" smtClean="0"/>
              <a:t>CLOSE</a:t>
            </a:r>
          </a:p>
          <a:p>
            <a:pPr marL="1371600" lvl="6" indent="0">
              <a:lnSpc>
                <a:spcPts val="1000"/>
              </a:lnSpc>
              <a:spcBef>
                <a:spcPts val="300"/>
              </a:spcBef>
              <a:buFont typeface="Arial"/>
              <a:buNone/>
            </a:pPr>
            <a:endParaRPr lang="en-US" sz="1400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81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none" dirty="0" smtClean="0">
                <a:solidFill>
                  <a:srgbClr val="333598"/>
                </a:solidFill>
              </a:rPr>
              <a:t>KB micro-focusing mirrors</a:t>
            </a:r>
            <a:endParaRPr lang="en-US" sz="4000" b="1" u="none" dirty="0">
              <a:solidFill>
                <a:srgbClr val="333598"/>
              </a:solidFill>
            </a:endParaRPr>
          </a:p>
        </p:txBody>
      </p:sp>
      <p:pic>
        <p:nvPicPr>
          <p:cNvPr id="1027" name="Picture 3" descr="C:\Users\oksana\Documents\CMS\KB\Photos\IMG_1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18" y="1609697"/>
            <a:ext cx="4866692" cy="364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843168" y="4170348"/>
            <a:ext cx="653456" cy="311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09019" y="5257570"/>
            <a:ext cx="3319915" cy="83099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Horizontal x4 </a:t>
            </a:r>
            <a:r>
              <a:rPr lang="en-US" sz="1600" dirty="0"/>
              <a:t>+ </a:t>
            </a:r>
            <a:r>
              <a:rPr lang="en-US" sz="1600" dirty="0" smtClean="0"/>
              <a:t>Vertical x4  </a:t>
            </a:r>
            <a:r>
              <a:rPr lang="en-US" sz="1600" dirty="0"/>
              <a:t>low current 160mA DC Servos with rotary encoders </a:t>
            </a:r>
            <a:r>
              <a:rPr lang="en-US" sz="1600" dirty="0" smtClean="0"/>
              <a:t>+ 5V </a:t>
            </a:r>
            <a:r>
              <a:rPr lang="en-US" sz="1600" dirty="0"/>
              <a:t>limit switches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20" y="4630313"/>
            <a:ext cx="1586654" cy="142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9379" y="1507787"/>
            <a:ext cx="3521412" cy="458078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Designed by APS </a:t>
            </a:r>
            <a:r>
              <a:rPr lang="en-US" dirty="0"/>
              <a:t>Beamline Controls &amp; DAQ </a:t>
            </a:r>
            <a:r>
              <a:rPr lang="en-US" dirty="0" smtClean="0"/>
              <a:t>group some ~10 years ago.</a:t>
            </a:r>
          </a:p>
          <a:p>
            <a:endParaRPr lang="en-US" dirty="0" smtClean="0"/>
          </a:p>
          <a:p>
            <a:r>
              <a:rPr lang="en-US" dirty="0" smtClean="0"/>
              <a:t>Controller was a custom made servo drive in VME crate</a:t>
            </a:r>
          </a:p>
          <a:p>
            <a:endParaRPr lang="en-US" dirty="0" smtClean="0"/>
          </a:p>
          <a:p>
            <a:r>
              <a:rPr lang="en-US" dirty="0"/>
              <a:t>Electronics and the interface card were designed by James Franck Research Institute University of Chicago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1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KBs with NSLS2 standard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445"/>
            <a:ext cx="3784060" cy="3390525"/>
          </a:xfrm>
        </p:spPr>
        <p:txBody>
          <a:bodyPr>
            <a:normAutofit/>
          </a:bodyPr>
          <a:lstStyle/>
          <a:p>
            <a:pPr lvl="1"/>
            <a:r>
              <a:rPr lang="en-US" sz="2200" dirty="0" smtClean="0"/>
              <a:t> Abandoned old controls.</a:t>
            </a:r>
          </a:p>
          <a:p>
            <a:pPr lvl="1"/>
            <a:endParaRPr lang="en-US" sz="2200" dirty="0"/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 Used Delta Tau low current version</a:t>
            </a:r>
          </a:p>
          <a:p>
            <a:pPr marL="17145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171450" lvl="1" indent="0">
              <a:buNone/>
            </a:pPr>
            <a:endParaRPr lang="en-US" dirty="0" smtClean="0"/>
          </a:p>
        </p:txBody>
      </p:sp>
      <p:pic>
        <p:nvPicPr>
          <p:cNvPr id="2051" name="Picture 3" descr="C:\Users\oksana\Documents\CMS\KB\Photos\IMG_1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260" y="1943445"/>
            <a:ext cx="4523362" cy="3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4999703"/>
            <a:ext cx="8229600" cy="1268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3038" indent="-173038" algn="l" defTabSz="457200" rtl="0" eaLnBrk="1" latinLnBrk="0" hangingPunct="1">
              <a:spcBef>
                <a:spcPts val="24"/>
              </a:spcBef>
              <a:buClr>
                <a:schemeClr val="tx2"/>
              </a:buClr>
              <a:buFont typeface="Arial"/>
              <a:buChar char="•"/>
              <a:tabLst>
                <a:tab pos="17303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0">
              <a:buFont typeface="Arial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082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went wrong….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22" y="1600200"/>
            <a:ext cx="6750996" cy="238225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41 pin horizontal and vertical connectors have different colors uses for the same pins.</a:t>
            </a:r>
          </a:p>
          <a:p>
            <a:endParaRPr lang="en-US" sz="2400" dirty="0" smtClean="0"/>
          </a:p>
          <a:p>
            <a:r>
              <a:rPr lang="en-US" sz="2400" dirty="0"/>
              <a:t>C</a:t>
            </a:r>
            <a:r>
              <a:rPr lang="en-US" sz="2400" dirty="0" smtClean="0"/>
              <a:t>able termination</a:t>
            </a:r>
            <a:r>
              <a:rPr lang="en-US" sz="2400" dirty="0"/>
              <a:t> </a:t>
            </a:r>
            <a:r>
              <a:rPr lang="en-US" sz="2400" dirty="0" smtClean="0"/>
              <a:t>mistake caused a little smoke.</a:t>
            </a:r>
          </a:p>
          <a:p>
            <a:endParaRPr lang="en-US" sz="2400" dirty="0" smtClean="0"/>
          </a:p>
          <a:p>
            <a:r>
              <a:rPr lang="en-US" sz="2400" dirty="0" smtClean="0"/>
              <a:t>After fixing everything ……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5" descr="C:\Users\oksana\Documents\CMS\KB\Photos\IMG_1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918" y="3864143"/>
            <a:ext cx="1723843" cy="229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oksana\Documents\CMS\KB\Photos\IMG_12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917" y="1569994"/>
            <a:ext cx="1723843" cy="229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7519744" y="2418347"/>
            <a:ext cx="818147" cy="661737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55" y="3619990"/>
            <a:ext cx="3284505" cy="256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12322" y="3908259"/>
            <a:ext cx="5037933" cy="2382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3038" indent="-173038" algn="l" defTabSz="457200" rtl="0" eaLnBrk="1" latinLnBrk="0" hangingPunct="1">
              <a:spcBef>
                <a:spcPts val="24"/>
              </a:spcBef>
              <a:buClr>
                <a:schemeClr val="tx2"/>
              </a:buClr>
              <a:buFont typeface="Arial"/>
              <a:buChar char="•"/>
              <a:tabLst>
                <a:tab pos="17303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  <a:p>
            <a:r>
              <a:rPr lang="en-US" sz="2400" b="1" dirty="0" smtClean="0"/>
              <a:t>One motor didn’t and still doesn’t work properly.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Observing bizarre interference between the channels.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5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for this board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95" y="2335909"/>
            <a:ext cx="3284505" cy="256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057401"/>
            <a:ext cx="4945095" cy="364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3038" indent="-173038" algn="l" defTabSz="457200" rtl="0" eaLnBrk="1" latinLnBrk="0" hangingPunct="1">
              <a:spcBef>
                <a:spcPts val="24"/>
              </a:spcBef>
              <a:buClr>
                <a:schemeClr val="tx2"/>
              </a:buClr>
              <a:buFont typeface="Arial"/>
              <a:buChar char="•"/>
              <a:tabLst>
                <a:tab pos="17303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Still l</a:t>
            </a:r>
            <a:r>
              <a:rPr lang="en-US" dirty="0" smtClean="0"/>
              <a:t>ooking </a:t>
            </a:r>
            <a:r>
              <a:rPr lang="en-US" dirty="0" smtClean="0"/>
              <a:t>for this board, unpopulated PCB, design document.</a:t>
            </a:r>
          </a:p>
          <a:p>
            <a:endParaRPr lang="en-US" dirty="0"/>
          </a:p>
          <a:p>
            <a:r>
              <a:rPr lang="en-US" dirty="0" smtClean="0"/>
              <a:t>Planning to solder new part on existing board.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02295" y="5149516"/>
            <a:ext cx="328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Believe UA9638 is a faulted part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29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u="none" dirty="0">
                <a:solidFill>
                  <a:srgbClr val="333598"/>
                </a:solidFill>
              </a:rPr>
              <a:t>First Light </a:t>
            </a:r>
            <a:r>
              <a:rPr lang="en-US" sz="3200" b="1" u="none" dirty="0" smtClean="0">
                <a:solidFill>
                  <a:srgbClr val="333598"/>
                </a:solidFill>
              </a:rPr>
              <a:t>log…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7"/>
          <a:stretch>
            <a:fillRect/>
          </a:stretch>
        </p:blipFill>
        <p:spPr>
          <a:xfrm>
            <a:off x="3696511" y="2848743"/>
            <a:ext cx="5257552" cy="186242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8" y="3521453"/>
            <a:ext cx="3566989" cy="119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0667044-b16f-404a-9205-b9f096aaad3d@exchan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385" y="1531391"/>
            <a:ext cx="1632829" cy="120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7e2448e6-b80a-4bcf-ac2b-196441d64d33@exchan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04" y="1507059"/>
            <a:ext cx="1643974" cy="122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61d8148f-d080-48e8-873c-0c37bac1aa3a" descr="BBF1C8E1-849F-45BD-B380-DA83C8684219@bn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4" y="1520499"/>
            <a:ext cx="1557958" cy="119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102cfb5b-d26b-40df-9433-8d12543d7771" descr="741B6EA1-294A-497D-9AE7-2E1EE0729EAA@bn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8" y="1517574"/>
            <a:ext cx="1594827" cy="122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s://lh3.googleusercontent.com/hzvTl7NMQmavIsEqhCvp460c8nXemn0enkYl5U4EaThjuz3Jbg0wU-YhF8AVxmRuX3uxLei40NF8rHU6iWFyX17SU1y2teSInisycS6ytU3H-ibz1vXShUSbuQKxl0VaVQ7kIvddPP4zHoH-Rcbln3vyGvmdJ1Sr9mbecyQ9r4yjO-iNWE3USn3sddKw-cGma62ZT-Lp4lXUUWa7enruJMWcGUo3dtNXwOWn9U8ZGRGAODFXejrludkg_uykDgq1j4MHI0lT1y-7Mg6svq786rH3jjq2N4O8vogIEsmCEKWfEMOqfg2jGhQqsFYSTFGqfges39pe7DqinZ1Z_h6WJduXzLqY7DjL_OqYzYMqpEjMi0HF8aXaUkGCakUoy1FkyPT8hQwhZ9L1xkNZga2mhyAchTo_7MtAommllHUDsOhvsn8nnh7NMcYqQl_AkX2TjJm7dvqxdTxX9lBXqmer47dN_7ou0eHEczzdwXnIPENa-l2f0KtLLktt47xWDCmHlCS_HpZnf33luaBQY58BUnIhuWR4ZJjH3QCA6WvszkD0TXC3Dnju8LUueeuvzyizdkz71iwwh7M_bzV2WENSVmoZS8qq5enQasEMtTWnYZABh0ig=w690-h919-n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9" y="4523785"/>
            <a:ext cx="1258300" cy="16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07384" y="2762814"/>
            <a:ext cx="163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8/26/16, 6:13 pm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27204" y="2769458"/>
            <a:ext cx="163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8/26/16, </a:t>
            </a:r>
            <a:r>
              <a:rPr lang="en-US" sz="1400" dirty="0" smtClean="0"/>
              <a:t>6:32 </a:t>
            </a:r>
            <a:r>
              <a:rPr lang="en-US" sz="1400" dirty="0"/>
              <a:t>pm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461" y="1520499"/>
            <a:ext cx="1594828" cy="11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522462" y="2737192"/>
            <a:ext cx="159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1400" dirty="0" smtClean="0"/>
              <a:t>8/29/16</a:t>
            </a:r>
            <a:r>
              <a:rPr lang="en-US" sz="1400" dirty="0"/>
              <a:t>, 5:16 pm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65733" y="2719503"/>
            <a:ext cx="159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1400" dirty="0" smtClean="0"/>
              <a:t>8/29/16</a:t>
            </a:r>
            <a:r>
              <a:rPr lang="en-US" sz="1400" dirty="0"/>
              <a:t>, </a:t>
            </a:r>
            <a:r>
              <a:rPr lang="en-US" sz="1400" dirty="0" smtClean="0"/>
              <a:t>5:53 </a:t>
            </a:r>
            <a:r>
              <a:rPr lang="en-US" sz="1400" dirty="0"/>
              <a:t>pm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7818" y="2733472"/>
            <a:ext cx="159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1400" dirty="0" smtClean="0"/>
              <a:t>8/29/16</a:t>
            </a:r>
            <a:r>
              <a:rPr lang="en-US" sz="1400" dirty="0"/>
              <a:t>, </a:t>
            </a:r>
            <a:r>
              <a:rPr lang="en-US" sz="1400" dirty="0" smtClean="0"/>
              <a:t>6:12 </a:t>
            </a:r>
            <a:r>
              <a:rPr lang="en-US" sz="1400" dirty="0"/>
              <a:t>pm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05472" y="3106524"/>
            <a:ext cx="379379" cy="50243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992238" y="3148995"/>
            <a:ext cx="135480" cy="459967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395462" y="2848743"/>
            <a:ext cx="284245" cy="931213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</p:cNvCxnSpPr>
          <p:nvPr/>
        </p:nvCxnSpPr>
        <p:spPr>
          <a:xfrm flipH="1">
            <a:off x="2311400" y="3088835"/>
            <a:ext cx="451747" cy="520127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8" idx="2"/>
          </p:cNvCxnSpPr>
          <p:nvPr/>
        </p:nvCxnSpPr>
        <p:spPr>
          <a:xfrm>
            <a:off x="1075232" y="3102804"/>
            <a:ext cx="270968" cy="50615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90566" y="5494241"/>
            <a:ext cx="4280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333598"/>
                </a:solidFill>
              </a:rPr>
              <a:t>From beamline scientists: “Thanks for the Log Book, it is awesome!”</a:t>
            </a:r>
            <a:endParaRPr lang="en-US" sz="2000" b="1" u="sng" dirty="0">
              <a:solidFill>
                <a:srgbClr val="333598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73" y="4719474"/>
            <a:ext cx="2671826" cy="112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70073" y="5848184"/>
            <a:ext cx="263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dirty="0" smtClean="0"/>
              <a:t>           </a:t>
            </a:r>
            <a:r>
              <a:rPr lang="en-US" sz="1400" dirty="0" smtClean="0"/>
              <a:t>8/29/16</a:t>
            </a:r>
            <a:r>
              <a:rPr lang="en-US" sz="1400" dirty="0"/>
              <a:t>, </a:t>
            </a:r>
            <a:r>
              <a:rPr lang="en-US" sz="1400" dirty="0" smtClean="0"/>
              <a:t>6:36 </a:t>
            </a:r>
            <a:r>
              <a:rPr lang="en-US" sz="1400" dirty="0"/>
              <a:t>pm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562708" y="4120463"/>
            <a:ext cx="1107474" cy="599011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60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  <p:bldP spid="17" grpId="0"/>
      <p:bldP spid="18" grpId="0"/>
      <p:bldP spid="21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Was is easier to build a beamline from refurbished components?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370277" cy="4525963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All </a:t>
            </a:r>
            <a:r>
              <a:rPr lang="en-US" dirty="0" smtClean="0"/>
              <a:t>major components were previously commissioned: </a:t>
            </a:r>
            <a:r>
              <a:rPr lang="en-US" dirty="0" smtClean="0"/>
              <a:t>they already worked.</a:t>
            </a:r>
          </a:p>
          <a:p>
            <a:endParaRPr lang="en-US" dirty="0" smtClean="0"/>
          </a:p>
          <a:p>
            <a:r>
              <a:rPr lang="en-US" dirty="0" smtClean="0"/>
              <a:t>All components were on site</a:t>
            </a:r>
            <a:r>
              <a:rPr lang="en-US" dirty="0"/>
              <a:t>, No vendor </a:t>
            </a:r>
            <a:r>
              <a:rPr lang="en-US" dirty="0" smtClean="0"/>
              <a:t>dependencies, </a:t>
            </a:r>
            <a:r>
              <a:rPr lang="en-US" dirty="0"/>
              <a:t>self paced, self </a:t>
            </a:r>
            <a:r>
              <a:rPr lang="en-US" dirty="0" smtClean="0"/>
              <a:t>planned.</a:t>
            </a:r>
          </a:p>
          <a:p>
            <a:endParaRPr lang="en-US" dirty="0" smtClean="0"/>
          </a:p>
          <a:p>
            <a:r>
              <a:rPr lang="en-US" dirty="0" smtClean="0"/>
              <a:t>Termination </a:t>
            </a:r>
            <a:r>
              <a:rPr lang="en-US" dirty="0" smtClean="0"/>
              <a:t>issues due to nonstandard equipment.</a:t>
            </a:r>
          </a:p>
          <a:p>
            <a:endParaRPr lang="en-US" dirty="0" smtClean="0"/>
          </a:p>
          <a:p>
            <a:r>
              <a:rPr lang="en-US" dirty="0" smtClean="0"/>
              <a:t>Controls </a:t>
            </a:r>
            <a:r>
              <a:rPr lang="en-US" dirty="0" smtClean="0"/>
              <a:t>efforts needed as usual were underestimated.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>
                <a:solidFill>
                  <a:srgbClr val="00B050"/>
                </a:solidFill>
              </a:rPr>
              <a:t>EASIER… 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oksana\AppData\Local\Microsoft\Windows\Temporary Internet Files\Content.IE5\76VNA1ZJ\Thumbs-Up-Circl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667" y="2121399"/>
            <a:ext cx="367181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ksana\AppData\Local\Microsoft\Windows\Temporary Internet Files\Content.IE5\3GJ3QOD4\Thumbs-Down-Circl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4166" y="4924935"/>
            <a:ext cx="36718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oksana\AppData\Local\Microsoft\Windows\Temporary Internet Files\Content.IE5\76VNA1ZJ\Thumbs-Up-Circl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667" y="3238776"/>
            <a:ext cx="367181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oksana\AppData\Local\Microsoft\Windows\Temporary Internet Files\Content.IE5\3GJ3QOD4\Thumbs-Down-Circl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7860" y="4051712"/>
            <a:ext cx="36718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6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u="none" dirty="0" smtClean="0">
                <a:solidFill>
                  <a:srgbClr val="333598"/>
                </a:solidFill>
              </a:rPr>
              <a:t>First Light on Aug., 26 2016</a:t>
            </a:r>
            <a:endParaRPr lang="en-US" sz="4000" b="1" u="none" dirty="0">
              <a:solidFill>
                <a:srgbClr val="333598"/>
              </a:solidFill>
            </a:endParaRPr>
          </a:p>
        </p:txBody>
      </p:sp>
      <p:pic>
        <p:nvPicPr>
          <p:cNvPr id="3076" name="Picture 4" descr="https://lh3.googleusercontent.com/ldtgC_pMt3w41jHCKfhFi6ajjKNnskyjokyb_aEJwW-TWBs4x_I6g06Zai7FHZOJKY4aH0iEatJJLDJGNIYa5t4srN1LroGXcm1VhXzb84QAqcvFM0M4owKyKCLHKSpip1Uf5I0r7arvuRSkiGIYln3kVCBPfNIfgT6dembmrTwpB3A8twEsLDwUpmEI54uZhY6gcwsdR3bhUeBTVXtGGr_7nSQsL5kBMOuN6t0xXZr4O5JuJTOZ69yN3ZA7N1Y3sSf-_ZotRDKtHGzG7Mo51yLlASI9yHWSOU1ehgWS5bA8dnhQcEvDOdV0iA8QV1GWzDrYm-GFzvOKUrh_XhFVEX4Kb5yCsY4OKHbyNIxOzTI8jnZ9y9owhOmzciDcsvrlDIc3ngxIS1NpAcEgZhTiRQTyXYHb1XJNBIF2xUhAX3W6utq9AcLEdvBde789qdbYyu1iXKxY5OuVf5S1_5SoznfSX4MLLOZ-w5SpzHELQ4z2yb2up9slgt1vY2l7TtnggIGadeAUdWV07PCVkZUELVzM3PIBhVUyS3F1LPWeSg9fZgkM2pbpLc-lUq5n0XkltlVcTxHxDRFnGbMnak6HjMgOVAklEqp4T-45c-qy0L_U0yYc=w1226-h919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74" y="1603807"/>
            <a:ext cx="5907643" cy="462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6029" y="1973616"/>
            <a:ext cx="258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Kevin </a:t>
            </a:r>
            <a:r>
              <a:rPr lang="en-US" dirty="0">
                <a:solidFill>
                  <a:schemeClr val="bg1"/>
                </a:solidFill>
              </a:rPr>
              <a:t>Yager –CFN </a:t>
            </a:r>
            <a:r>
              <a:rPr lang="en-US" dirty="0" smtClean="0">
                <a:solidFill>
                  <a:schemeClr val="bg1"/>
                </a:solidFill>
              </a:rPr>
              <a:t>partner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4309" y="2252148"/>
            <a:ext cx="258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Masa Fukuto – Lead B</a:t>
            </a:r>
            <a:r>
              <a:rPr lang="en-US" dirty="0" smtClean="0">
                <a:solidFill>
                  <a:schemeClr val="bg1"/>
                </a:solidFill>
              </a:rPr>
              <a:t>eamline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cientist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88046" y="2342948"/>
            <a:ext cx="223737" cy="521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05561" y="2790580"/>
            <a:ext cx="437745" cy="2723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43306" y="1764806"/>
            <a:ext cx="2528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Lukas Lienhard – mechanical engineer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27867" y="4663473"/>
            <a:ext cx="1873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Rick Greene – </a:t>
            </a:r>
            <a:r>
              <a:rPr lang="en-US" dirty="0" smtClean="0">
                <a:solidFill>
                  <a:schemeClr val="bg1"/>
                </a:solidFill>
              </a:rPr>
              <a:t>beamline tech. coordinator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90411" y="5137576"/>
            <a:ext cx="2430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Oksana </a:t>
            </a:r>
            <a:r>
              <a:rPr lang="en-US" dirty="0" err="1" smtClean="0">
                <a:solidFill>
                  <a:schemeClr val="bg1"/>
                </a:solidFill>
              </a:rPr>
              <a:t>Ivashkevych</a:t>
            </a:r>
            <a:r>
              <a:rPr lang="en-US" dirty="0" smtClean="0">
                <a:solidFill>
                  <a:schemeClr val="bg1"/>
                </a:solidFill>
              </a:rPr>
              <a:t> - </a:t>
            </a:r>
            <a:r>
              <a:rPr lang="en-US" dirty="0">
                <a:solidFill>
                  <a:schemeClr val="bg1"/>
                </a:solidFill>
              </a:rPr>
              <a:t>controls engineer</a:t>
            </a:r>
          </a:p>
        </p:txBody>
      </p:sp>
      <p:cxnSp>
        <p:nvCxnSpPr>
          <p:cNvPr id="18" name="Straight Arrow Connector 17"/>
          <p:cNvCxnSpPr>
            <a:stCxn id="15" idx="2"/>
          </p:cNvCxnSpPr>
          <p:nvPr/>
        </p:nvCxnSpPr>
        <p:spPr>
          <a:xfrm flipH="1">
            <a:off x="5770157" y="2411137"/>
            <a:ext cx="437235" cy="5265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453223" y="4278912"/>
            <a:ext cx="0" cy="384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291553" y="4775023"/>
            <a:ext cx="322033" cy="3625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1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none" dirty="0" smtClean="0">
                <a:solidFill>
                  <a:srgbClr val="333598"/>
                </a:solidFill>
              </a:rPr>
              <a:t>BDN project summary</a:t>
            </a:r>
            <a:endParaRPr lang="en-US" sz="4000" b="1" u="none" dirty="0">
              <a:solidFill>
                <a:srgbClr val="3335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BDN</a:t>
            </a:r>
            <a:r>
              <a:rPr lang="en-US" dirty="0"/>
              <a:t>, Beamlines Developed by </a:t>
            </a:r>
            <a:r>
              <a:rPr lang="en-US" dirty="0" smtClean="0"/>
              <a:t>NSLS2  </a:t>
            </a:r>
          </a:p>
          <a:p>
            <a:r>
              <a:rPr lang="en-US" dirty="0" smtClean="0"/>
              <a:t>Ex </a:t>
            </a:r>
            <a:r>
              <a:rPr lang="en-US" dirty="0" err="1" smtClean="0"/>
              <a:t>NextGen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8" y="2564441"/>
            <a:ext cx="6830291" cy="382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41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none" dirty="0" smtClean="0">
                <a:solidFill>
                  <a:srgbClr val="333598"/>
                </a:solidFill>
              </a:rPr>
              <a:t>BDN project summary</a:t>
            </a:r>
            <a:endParaRPr lang="en-US" sz="4000" b="1" u="none" dirty="0">
              <a:solidFill>
                <a:srgbClr val="3335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BDN</a:t>
            </a:r>
            <a:r>
              <a:rPr lang="en-US" dirty="0"/>
              <a:t>, Beamlines Developed by </a:t>
            </a:r>
            <a:r>
              <a:rPr lang="en-US" dirty="0" smtClean="0"/>
              <a:t>NSLS2  </a:t>
            </a:r>
          </a:p>
          <a:p>
            <a:r>
              <a:rPr lang="en-US" dirty="0" smtClean="0"/>
              <a:t>Ex </a:t>
            </a:r>
            <a:r>
              <a:rPr lang="en-US" dirty="0" err="1" smtClean="0"/>
              <a:t>NextGen</a:t>
            </a:r>
            <a:endParaRPr lang="en-US" dirty="0" smtClean="0"/>
          </a:p>
          <a:p>
            <a:r>
              <a:rPr lang="en-US" dirty="0" smtClean="0"/>
              <a:t>Project manager: Julian Adams</a:t>
            </a:r>
          </a:p>
          <a:p>
            <a:endParaRPr lang="en-US" dirty="0" smtClean="0"/>
          </a:p>
          <a:p>
            <a:r>
              <a:rPr lang="en-US" dirty="0" smtClean="0"/>
              <a:t>CMS is partner with Center of Functional Nanomaterials CFN.</a:t>
            </a:r>
          </a:p>
          <a:p>
            <a:endParaRPr lang="en-US" dirty="0"/>
          </a:p>
          <a:p>
            <a:r>
              <a:rPr lang="en-US" dirty="0" smtClean="0"/>
              <a:t>Had </a:t>
            </a:r>
            <a:r>
              <a:rPr lang="en-US" dirty="0"/>
              <a:t>F</a:t>
            </a:r>
            <a:r>
              <a:rPr lang="en-US" dirty="0" smtClean="0"/>
              <a:t>irst </a:t>
            </a:r>
            <a:r>
              <a:rPr lang="en-US" dirty="0"/>
              <a:t>L</a:t>
            </a:r>
            <a:r>
              <a:rPr lang="en-US" dirty="0" smtClean="0"/>
              <a:t>ight: </a:t>
            </a:r>
          </a:p>
          <a:p>
            <a:pPr lvl="2"/>
            <a:r>
              <a:rPr lang="en-US" dirty="0" smtClean="0"/>
              <a:t>CMS 	- Complex Material Scattering</a:t>
            </a:r>
          </a:p>
          <a:p>
            <a:pPr lvl="2"/>
            <a:r>
              <a:rPr lang="en-US" dirty="0" smtClean="0"/>
              <a:t>TES	- </a:t>
            </a:r>
            <a:r>
              <a:rPr lang="en-US" dirty="0"/>
              <a:t>Tender X-ray Absorption </a:t>
            </a:r>
            <a:r>
              <a:rPr lang="en-US" dirty="0" smtClean="0"/>
              <a:t>Spectroscopy</a:t>
            </a:r>
          </a:p>
          <a:p>
            <a:r>
              <a:rPr lang="en-US" dirty="0" smtClean="0"/>
              <a:t>Will be build in 2017</a:t>
            </a:r>
          </a:p>
          <a:p>
            <a:pPr lvl="2"/>
            <a:r>
              <a:rPr lang="en-US" dirty="0" smtClean="0"/>
              <a:t>QAS	- </a:t>
            </a:r>
            <a:r>
              <a:rPr lang="en-US" dirty="0"/>
              <a:t>Quick X-ray Absorption and </a:t>
            </a:r>
            <a:r>
              <a:rPr lang="en-US" dirty="0" smtClean="0"/>
              <a:t>Scattering</a:t>
            </a:r>
          </a:p>
          <a:p>
            <a:pPr lvl="2"/>
            <a:r>
              <a:rPr lang="en-US" dirty="0" smtClean="0"/>
              <a:t>XFM	- </a:t>
            </a:r>
            <a:r>
              <a:rPr lang="en-US" dirty="0"/>
              <a:t>X-ray Fluorescence </a:t>
            </a:r>
            <a:r>
              <a:rPr lang="en-US" dirty="0" smtClean="0"/>
              <a:t>Microprobe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387" y="3376517"/>
            <a:ext cx="4471372" cy="297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16" y="3376517"/>
            <a:ext cx="4460561" cy="55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3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none" dirty="0" smtClean="0">
                <a:solidFill>
                  <a:srgbClr val="333598"/>
                </a:solidFill>
              </a:rPr>
              <a:t>Beamline outlook</a:t>
            </a:r>
            <a:endParaRPr lang="en-US" sz="4000" b="1" u="none" dirty="0">
              <a:solidFill>
                <a:srgbClr val="3335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898860" cy="17850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CMS controls </a:t>
            </a:r>
            <a:r>
              <a:rPr lang="en-US" dirty="0" smtClean="0"/>
              <a:t>efforts started </a:t>
            </a:r>
            <a:r>
              <a:rPr lang="en-US" dirty="0"/>
              <a:t>in March </a:t>
            </a:r>
            <a:r>
              <a:rPr lang="en-US" dirty="0" smtClean="0"/>
              <a:t>2016</a:t>
            </a:r>
          </a:p>
          <a:p>
            <a:r>
              <a:rPr lang="en-US" dirty="0" smtClean="0"/>
              <a:t>There were hutches, racks, no power till mid. May.</a:t>
            </a:r>
          </a:p>
          <a:p>
            <a:r>
              <a:rPr lang="en-US" dirty="0"/>
              <a:t>UHV Slits arrived </a:t>
            </a:r>
            <a:r>
              <a:rPr lang="en-US" dirty="0" smtClean="0"/>
              <a:t>first week </a:t>
            </a:r>
            <a:r>
              <a:rPr lang="en-US" dirty="0"/>
              <a:t>of </a:t>
            </a:r>
            <a:r>
              <a:rPr lang="en-US" dirty="0" smtClean="0"/>
              <a:t>March.</a:t>
            </a:r>
            <a:endParaRPr lang="en-US" dirty="0"/>
          </a:p>
          <a:p>
            <a:r>
              <a:rPr lang="en-US" dirty="0" smtClean="0"/>
              <a:t>IRR scheduled for </a:t>
            </a:r>
            <a:r>
              <a:rPr lang="en-US" dirty="0" smtClean="0"/>
              <a:t>August.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IMG_0735 copy.jpg"/>
          <p:cNvPicPr>
            <a:picLocks noChangeAspect="1"/>
          </p:cNvPicPr>
          <p:nvPr/>
        </p:nvPicPr>
        <p:blipFill>
          <a:blip r:embed="rId3"/>
          <a:srcRect t="29412" b="5882"/>
          <a:stretch>
            <a:fillRect/>
          </a:stretch>
        </p:blipFill>
        <p:spPr>
          <a:xfrm>
            <a:off x="606669" y="3720320"/>
            <a:ext cx="4957552" cy="2405843"/>
          </a:xfrm>
          <a:prstGeom prst="rect">
            <a:avLst/>
          </a:prstGeom>
        </p:spPr>
      </p:pic>
      <p:pic>
        <p:nvPicPr>
          <p:cNvPr id="5" name="Picture 4" descr="IMG_0733.JPG"/>
          <p:cNvPicPr>
            <a:picLocks noChangeAspect="1"/>
          </p:cNvPicPr>
          <p:nvPr/>
        </p:nvPicPr>
        <p:blipFill>
          <a:blip r:embed="rId4"/>
          <a:srcRect l="11250" b="11250"/>
          <a:stretch>
            <a:fillRect/>
          </a:stretch>
        </p:blipFill>
        <p:spPr>
          <a:xfrm rot="5400000">
            <a:off x="5552968" y="3432260"/>
            <a:ext cx="3078746" cy="23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none" dirty="0" smtClean="0">
                <a:solidFill>
                  <a:srgbClr val="333598"/>
                </a:solidFill>
              </a:rPr>
              <a:t>Optimizing the efforts</a:t>
            </a:r>
            <a:endParaRPr lang="en-US" sz="4000" b="1" u="none" dirty="0">
              <a:solidFill>
                <a:srgbClr val="3335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744"/>
            <a:ext cx="4100945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Found a server</a:t>
            </a:r>
          </a:p>
          <a:p>
            <a:endParaRPr lang="en-US" dirty="0" smtClean="0"/>
          </a:p>
          <a:p>
            <a:r>
              <a:rPr lang="en-US" dirty="0" smtClean="0"/>
              <a:t>IOCs and GUIs were developed and tested once.</a:t>
            </a:r>
          </a:p>
          <a:p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ndependent of construction hiccups. </a:t>
            </a:r>
          </a:p>
          <a:p>
            <a:endParaRPr lang="en-US" dirty="0" smtClean="0"/>
          </a:p>
          <a:p>
            <a:r>
              <a:rPr lang="en-US" dirty="0" smtClean="0"/>
              <a:t>The server  is on the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639" y="1486913"/>
            <a:ext cx="3629706" cy="484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7647709" y="1842655"/>
            <a:ext cx="0" cy="109450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583375" y="3366659"/>
            <a:ext cx="1233147" cy="277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35188" y="1497614"/>
            <a:ext cx="102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campus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1709" y="3519055"/>
            <a:ext cx="246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Lab, beamline identical</a:t>
            </a:r>
            <a:endParaRPr lang="en-US" b="1" dirty="0">
              <a:solidFill>
                <a:srgbClr val="92D05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52" y="5320143"/>
            <a:ext cx="573426" cy="51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86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u="none" dirty="0" smtClean="0">
                <a:solidFill>
                  <a:srgbClr val="333598"/>
                </a:solidFill>
              </a:rPr>
              <a:t>A – Hutch reused components</a:t>
            </a:r>
            <a:endParaRPr lang="en-US" sz="3200" b="1" u="none" dirty="0">
              <a:solidFill>
                <a:srgbClr val="333598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7"/>
          <a:stretch>
            <a:fillRect/>
          </a:stretch>
        </p:blipFill>
        <p:spPr>
          <a:xfrm>
            <a:off x="230347" y="2222623"/>
            <a:ext cx="8548618" cy="3159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4743" y="3095830"/>
            <a:ext cx="1536972" cy="496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CC0000"/>
                </a:solidFill>
                <a:latin typeface="Univers 45 Light" pitchFamily="34" charset="0"/>
                <a:cs typeface="Arial" panose="020B0604020202020204" pitchFamily="34" charset="0"/>
              </a:rPr>
              <a:t>DMM </a:t>
            </a:r>
            <a:r>
              <a:rPr lang="en-US" sz="1400" b="1" dirty="0" err="1" smtClean="0">
                <a:solidFill>
                  <a:srgbClr val="CC0000"/>
                </a:solidFill>
                <a:latin typeface="Univers 45 Light" pitchFamily="34" charset="0"/>
                <a:cs typeface="Arial" panose="020B0604020202020204" pitchFamily="34" charset="0"/>
              </a:rPr>
              <a:t>Monochromator</a:t>
            </a:r>
            <a:endParaRPr lang="en-US" sz="1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19830" y="3269714"/>
            <a:ext cx="1536972" cy="3295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CC0000"/>
                </a:solidFill>
                <a:latin typeface="Univers 45 Light" pitchFamily="34" charset="0"/>
                <a:cs typeface="Arial" panose="020B0604020202020204" pitchFamily="34" charset="0"/>
              </a:rPr>
              <a:t>Focusing</a:t>
            </a:r>
            <a:r>
              <a:rPr lang="en-US" sz="14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mirror</a:t>
            </a:r>
            <a:endParaRPr lang="en-US" sz="1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6802" y="1726513"/>
            <a:ext cx="2343615" cy="3843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CC0000"/>
                </a:solidFill>
                <a:latin typeface="Univers 45 Light" pitchFamily="34" charset="0"/>
                <a:cs typeface="Arial" panose="020B0604020202020204" pitchFamily="34" charset="0"/>
              </a:rPr>
              <a:t>- A Hutch Network Switch</a:t>
            </a:r>
            <a:endParaRPr lang="en-US" sz="1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8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u="none" dirty="0" smtClean="0">
                <a:solidFill>
                  <a:srgbClr val="333598"/>
                </a:solidFill>
              </a:rPr>
              <a:t>B – Hutch reused components</a:t>
            </a:r>
            <a:endParaRPr lang="en-US" sz="3200" b="1" u="none" dirty="0">
              <a:solidFill>
                <a:srgbClr val="333598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557159"/>
            <a:ext cx="84645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02739" y="2683619"/>
            <a:ext cx="1536972" cy="496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Univers 45 Light" pitchFamily="34" charset="0"/>
                <a:cs typeface="Arial" panose="020B0604020202020204" pitchFamily="34" charset="0"/>
              </a:rPr>
              <a:t>M</a:t>
            </a:r>
            <a:r>
              <a:rPr lang="en-US" sz="1400" b="1" dirty="0" smtClean="0">
                <a:solidFill>
                  <a:srgbClr val="CC0000"/>
                </a:solidFill>
                <a:latin typeface="Univers 45 Light" pitchFamily="34" charset="0"/>
                <a:cs typeface="Arial" panose="020B0604020202020204" pitchFamily="34" charset="0"/>
              </a:rPr>
              <a:t>icro-focusing</a:t>
            </a:r>
            <a:r>
              <a:rPr lang="en-US" sz="14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KB mirror</a:t>
            </a:r>
            <a:endParaRPr lang="en-US" sz="1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05074" y="2683619"/>
            <a:ext cx="875488" cy="496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CC0000"/>
                </a:solidFill>
                <a:latin typeface="Univers 45 Light" pitchFamily="34" charset="0"/>
                <a:cs typeface="Arial" panose="020B0604020202020204" pitchFamily="34" charset="0"/>
              </a:rPr>
              <a:t>Sample chamber</a:t>
            </a:r>
            <a:endParaRPr lang="en-US" sz="1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4220" y="2827510"/>
            <a:ext cx="875488" cy="496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CC0000"/>
                </a:solidFill>
                <a:latin typeface="Univers 45 Light" pitchFamily="34" charset="0"/>
                <a:cs typeface="Arial" panose="020B0604020202020204" pitchFamily="34" charset="0"/>
              </a:rPr>
              <a:t>WAXS detector</a:t>
            </a:r>
            <a:endParaRPr lang="en-US" sz="1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880" y="2896411"/>
            <a:ext cx="875488" cy="496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CC0000"/>
                </a:solidFill>
                <a:latin typeface="Univers 45 Light" pitchFamily="34" charset="0"/>
                <a:cs typeface="Arial" panose="020B0604020202020204" pitchFamily="34" charset="0"/>
              </a:rPr>
              <a:t>SAXS detector</a:t>
            </a:r>
            <a:endParaRPr lang="en-US" sz="1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1472" y="2792829"/>
            <a:ext cx="1536972" cy="2711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CC0000"/>
                </a:solidFill>
                <a:latin typeface="Univers 45 Light" pitchFamily="34" charset="0"/>
                <a:cs typeface="Arial" panose="020B0604020202020204" pitchFamily="34" charset="0"/>
              </a:rPr>
              <a:t>Flight path</a:t>
            </a:r>
            <a:endParaRPr lang="en-US" sz="1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56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u="none" dirty="0" err="1" smtClean="0">
                <a:solidFill>
                  <a:srgbClr val="333598"/>
                </a:solidFill>
              </a:rPr>
              <a:t>Monochromator</a:t>
            </a:r>
            <a:endParaRPr lang="en-US" sz="3600" b="1" u="none" dirty="0">
              <a:solidFill>
                <a:srgbClr val="3335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245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built by FMB Oxford  10 y. ago</a:t>
            </a:r>
          </a:p>
          <a:p>
            <a:r>
              <a:rPr lang="en-US" dirty="0" smtClean="0"/>
              <a:t>Controlled by MCS8 with servo protection unit.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42329"/>
            <a:ext cx="2951596" cy="474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35" y="2988860"/>
            <a:ext cx="2470941" cy="329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2" y="4258100"/>
            <a:ext cx="3157923" cy="202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992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Was……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386" y="1545771"/>
            <a:ext cx="5687785" cy="461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2122714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EDM GUI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3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LS-II with Logo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7927</TotalTime>
  <Words>479</Words>
  <Application>Microsoft Office PowerPoint</Application>
  <PresentationFormat>On-screen Show (4:3)</PresentationFormat>
  <Paragraphs>119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NSLS-II with Logos</vt:lpstr>
      <vt:lpstr>New beamline from refurbished NSLS1  components. BDN (NextGen)                    </vt:lpstr>
      <vt:lpstr>BDN project summary</vt:lpstr>
      <vt:lpstr>BDN project summary</vt:lpstr>
      <vt:lpstr>Beamline outlook</vt:lpstr>
      <vt:lpstr>Optimizing the efforts</vt:lpstr>
      <vt:lpstr>A – Hutch reused components</vt:lpstr>
      <vt:lpstr>B – Hutch reused components</vt:lpstr>
      <vt:lpstr>Monochromator</vt:lpstr>
      <vt:lpstr>Was……</vt:lpstr>
      <vt:lpstr>Monochromator at the end</vt:lpstr>
      <vt:lpstr>KB micro-focusing mirrors</vt:lpstr>
      <vt:lpstr>KBs with NSLS2 standard controls</vt:lpstr>
      <vt:lpstr>What went wrong….</vt:lpstr>
      <vt:lpstr>Looking for this board</vt:lpstr>
      <vt:lpstr>First Light log…</vt:lpstr>
      <vt:lpstr>Was is easier to build a beamline from refurbished components?</vt:lpstr>
      <vt:lpstr>First Light on Aug., 26 2016</vt:lpstr>
    </vt:vector>
  </TitlesOfParts>
  <Company>Brookhaven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Lana Belyavina</dc:creator>
  <cp:lastModifiedBy>Ivashkevych, Oksana</cp:lastModifiedBy>
  <cp:revision>931</cp:revision>
  <dcterms:created xsi:type="dcterms:W3CDTF">2016-03-10T01:22:40Z</dcterms:created>
  <dcterms:modified xsi:type="dcterms:W3CDTF">2016-09-22T02:36:18Z</dcterms:modified>
</cp:coreProperties>
</file>