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3.png" ContentType="image/png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BF1A4040-4661-4C8C-A831-13219A6C1F5F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  <p:pic>
        <p:nvPicPr>
          <p:cNvPr id="5" name="" descr=""/>
          <p:cNvPicPr/>
          <p:nvPr/>
        </p:nvPicPr>
        <p:blipFill>
          <a:blip r:embed="rId2"/>
          <a:stretch/>
        </p:blipFill>
        <p:spPr>
          <a:xfrm>
            <a:off x="0" y="6400800"/>
            <a:ext cx="2066400" cy="115920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3200">
                <a:latin typeface="Arial"/>
              </a:rPr>
              <a:t>Beam Diagnostics and Timing Integration at FRIB</a:t>
            </a:r>
            <a:endParaRPr/>
          </a:p>
          <a:p>
            <a:pPr algn="ctr"/>
            <a:endParaRPr/>
          </a:p>
          <a:p>
            <a:pPr algn="ctr"/>
            <a:r>
              <a:rPr lang="en-US" sz="3200">
                <a:latin typeface="Arial"/>
              </a:rPr>
              <a:t>Michael Davidsaver</a:t>
            </a:r>
            <a:endParaRPr/>
          </a:p>
          <a:p>
            <a:pPr algn="ctr"/>
            <a:r>
              <a:rPr lang="en-US" sz="3200">
                <a:latin typeface="Arial"/>
              </a:rPr>
              <a:t>Osprey DCS</a:t>
            </a:r>
            <a:endParaRPr/>
          </a:p>
          <a:p>
            <a:pPr algn="ctr"/>
            <a:r>
              <a:rPr lang="en-US" sz="2400">
                <a:latin typeface="Arial"/>
              </a:rPr>
              <a:t>&lt;mdavidsaver@ospreydcs.com&gt;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MTCA fun</a:t>
            </a:r>
            <a:endParaRPr/>
          </a:p>
        </p:txBody>
      </p:sp>
      <p:sp>
        <p:nvSpPr>
          <p:cNvPr id="6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PCIe clock configuration options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Bricked CPU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PCIe DMA lockups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Corrected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PCIe unaligned access lockups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PSU failure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MTCA wish list</a:t>
            </a:r>
            <a:endParaRPr/>
          </a:p>
        </p:txBody>
      </p:sp>
      <p:sp>
        <p:nvSpPr>
          <p:cNvPr id="6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Understanding e-key/configure process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PCIe device not found?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PCIe analyzer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Extender card w/ analyzer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PCIe switch with port mirroring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Hot plug?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When reprogramming fpga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PCI Modeling w/ QEMU</a:t>
            </a:r>
            <a:endParaRPr/>
          </a:p>
        </p:txBody>
      </p:sp>
      <p:sp>
        <p:nvSpPr>
          <p:cNvPr id="6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Simulate PCI/PCIe device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ie. callback for MMIO read/write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Test of documentation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Simplifies driver debugging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Add printf() in “hardware”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Increases development time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Reduced risk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Make progress while HW/FW bug is fixed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Timing</a:t>
            </a:r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mrfioc2 version 2.1.0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Real soon now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Includes support for additional hardware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PCIe-EVR-300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cPCI-EVR-300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cPCI-EVG-300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Contributions from PSI/Cosylab and FRIB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Diagnostic Systems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470808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Beam Current Monitor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Beam Position Monitor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Profile Monitor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Wire Scanner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Allison Scanner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View Screen</a:t>
            </a:r>
            <a:endParaRPr/>
          </a:p>
        </p:txBody>
      </p:sp>
      <p:sp>
        <p:nvSpPr>
          <p:cNvPr id="43" name="TextShape 3"/>
          <p:cNvSpPr txBox="1"/>
          <p:nvPr/>
        </p:nvSpPr>
        <p:spPr>
          <a:xfrm>
            <a:off x="6126480" y="1737360"/>
            <a:ext cx="3749040" cy="4297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Fast U Digitizer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Custom BPM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Motor Controller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PLC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Fast I Digitizer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Timing EVR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HV PS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GigE Camera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Diagnostic Systems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365760" y="1828800"/>
            <a:ext cx="3749040" cy="4297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Fast U Digitizer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Custom BPM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Motor Controller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PLC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Fast I Digitizer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Timing EVR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HV PS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GigE Camera</a:t>
            </a:r>
            <a:endParaRPr/>
          </a:p>
        </p:txBody>
      </p:sp>
      <p:sp>
        <p:nvSpPr>
          <p:cNvPr id="46" name="TextShape 3"/>
          <p:cNvSpPr txBox="1"/>
          <p:nvPr/>
        </p:nvSpPr>
        <p:spPr>
          <a:xfrm>
            <a:off x="5394960" y="6968880"/>
            <a:ext cx="429768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>
                <a:latin typeface="Arial"/>
              </a:rPr>
              <a:t>* FRIB General Purpose Digital Board</a:t>
            </a:r>
            <a:endParaRPr/>
          </a:p>
        </p:txBody>
      </p:sp>
      <p:sp>
        <p:nvSpPr>
          <p:cNvPr id="47" name="TextShape 4"/>
          <p:cNvSpPr txBox="1"/>
          <p:nvPr/>
        </p:nvSpPr>
        <p:spPr>
          <a:xfrm>
            <a:off x="5029200" y="1828800"/>
            <a:ext cx="3749040" cy="4297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SIS8300-L2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FGPDB*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Galil DMC-4143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A/B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CAENels Pico8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FGPDB*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CAENels Panda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Basler and TIS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GigE Cameras</a:t>
            </a:r>
            <a:endParaRPr/>
          </a:p>
        </p:txBody>
      </p:sp>
      <p:sp>
        <p:nvSpPr>
          <p:cNvPr id="4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Evaluated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Basler acA1600-20gm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The Imaging Source DMK-33GX174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Both work with areaDetector and aravisGigE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Motion Control</a:t>
            </a:r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Galil DMC-4143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“</a:t>
            </a:r>
            <a:r>
              <a:rPr lang="en-US" sz="2800">
                <a:latin typeface="Arial"/>
              </a:rPr>
              <a:t>Econo”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Not for data acquisition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Slow Loop speed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Software “time”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ADC noise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CAENels</a:t>
            </a:r>
            <a:endParaRPr/>
          </a:p>
        </p:txBody>
      </p:sp>
      <p:sp>
        <p:nvSpPr>
          <p:cNvPr id="53" name="TextShape 2"/>
          <p:cNvSpPr txBox="1"/>
          <p:nvPr/>
        </p:nvSpPr>
        <p:spPr>
          <a:xfrm>
            <a:off x="504000" y="1769040"/>
            <a:ext cx="9071640" cy="4814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AMC-PICO-8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8 channel 20 bit picoammeter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2x FMC on DAMC-FMC25 carrier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MTCA.4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PCIe w/ MSI interrupts and scatter/gather DMA (32-bit)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FRIB customizing firmware (fast MPS and CW statistics)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Linux driver and IOC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https://github.com/CAENels/amc-pico8-driver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HV-PANDA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8 channel HV power supply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MTCA.4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Simple driver w/ devlib2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https://github.com/mdavidsaver/devlib2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SIS</a:t>
            </a:r>
            <a:endParaRPr/>
          </a:p>
        </p:txBody>
      </p:sp>
      <p:sp>
        <p:nvSpPr>
          <p:cNvPr id="5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SIS8300-L2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10 channel  125 MS/s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MTCA.4 PCIe w/ Classic IRQ and simple DMA (64-bit)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SIS8900 RTM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Linux driver w/ modifications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FRIB customizing firmware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fast MPS and CW statistics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FGPDB</a:t>
            </a:r>
            <a:endParaRPr/>
          </a:p>
        </p:txBody>
      </p:sp>
      <p:sp>
        <p:nvSpPr>
          <p:cNvPr id="5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FRIB General Purpose Digital Board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Custom design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MTCA </a:t>
            </a:r>
            <a:r>
              <a:rPr lang="en-US" sz="2400">
                <a:latin typeface="Arial"/>
              </a:rPr>
              <a:t>(diag.)</a:t>
            </a:r>
            <a:r>
              <a:rPr lang="en-US" sz="3200">
                <a:latin typeface="Arial"/>
              </a:rPr>
              <a:t> or pizza box </a:t>
            </a:r>
            <a:r>
              <a:rPr lang="en-US" sz="2400">
                <a:latin typeface="Arial"/>
              </a:rPr>
              <a:t>(llrf)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PCIe</a:t>
            </a:r>
            <a:endParaRPr/>
          </a:p>
        </p:txBody>
      </p:sp>
      <p:sp>
        <p:nvSpPr>
          <p:cNvPr id="58" name="TextShape 3"/>
          <p:cNvSpPr txBox="1"/>
          <p:nvPr/>
        </p:nvSpPr>
        <p:spPr>
          <a:xfrm>
            <a:off x="2651760" y="6694560"/>
            <a:ext cx="694944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en-US">
                <a:latin typeface="Arial"/>
              </a:rPr>
              <a:t>http://www.frib.msu.edu/users/digital-board.html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MTCA.4 crate system</a:t>
            </a:r>
            <a:endParaRPr/>
          </a:p>
        </p:txBody>
      </p:sp>
      <p:sp>
        <p:nvSpPr>
          <p:cNvPr id="6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Evaluated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MCH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NAT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Vadatech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CPU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Concurrent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Vadatech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