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4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2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8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6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6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4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7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4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73DD-6086-44DD-9BE6-2814A29FA02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kuner" TargetMode="External"/><Relationship Id="rId2" Type="http://schemas.openxmlformats.org/officeDocument/2006/relationships/hyperlink" Target="mailto:bernhard.kuner@helmholtz-berlin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fied-automation.com/products/client-sdk/c-ua-client-sdk.html" TargetMode="External"/><Relationship Id="rId4" Type="http://schemas.openxmlformats.org/officeDocument/2006/relationships/hyperlink" Target="http://freeopcua.github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en-US" dirty="0" smtClean="0"/>
              <a:t>EPICS Support for OPC UA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alph</a:t>
            </a:r>
            <a:r>
              <a:rPr lang="en-US" dirty="0" smtClean="0"/>
              <a:t> Lange (ITER)</a:t>
            </a:r>
            <a:br>
              <a:rPr lang="en-US" dirty="0" smtClean="0"/>
            </a:br>
            <a:r>
              <a:rPr lang="en-US" smtClean="0"/>
              <a:t>for Bernhard </a:t>
            </a:r>
            <a:r>
              <a:rPr lang="en-US" dirty="0" err="1" smtClean="0"/>
              <a:t>Kuner</a:t>
            </a:r>
            <a:r>
              <a:rPr lang="en-US" dirty="0" smtClean="0"/>
              <a:t> (HZB / BESSY II)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7" y="1421755"/>
            <a:ext cx="619268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OPC UA</a:t>
            </a:r>
            <a:endParaRPr 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4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34" presetClass="emph" presetSubtype="0" repeatCount="indefinite" fill="remove" grpId="1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66667E-6 -1.60962E-6 L 1.66667E-6 -0.13668 " pathEditMode="relative" rAng="0" ptsTypes="AA">
                                      <p:cBhvr>
                                        <p:cTn id="12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6"/>
                                    </p:animMotion>
                                    <p:animRot by="1500000">
                                      <p:cBhvr>
                                        <p:cTn id="13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Support for UPC 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Written by Bernhard </a:t>
            </a:r>
            <a:r>
              <a:rPr lang="en-US" sz="1600" dirty="0" err="1" smtClean="0"/>
              <a:t>Kuner</a:t>
            </a:r>
            <a:r>
              <a:rPr lang="en-US" sz="1600" dirty="0" smtClean="0"/>
              <a:t> (HZB / BESSY II), author of the existing OPC Support: </a:t>
            </a:r>
            <a:r>
              <a:rPr lang="en-US" sz="1600" dirty="0" smtClean="0">
                <a:hlinkClick r:id="rId2"/>
              </a:rPr>
              <a:t>bernhard.kuner@helmholtz-berlin.de</a:t>
            </a:r>
            <a:endParaRPr lang="en-US" sz="1600" dirty="0" smtClean="0"/>
          </a:p>
          <a:p>
            <a:r>
              <a:rPr lang="en-US" sz="1600" dirty="0" smtClean="0"/>
              <a:t>Available </a:t>
            </a:r>
            <a:r>
              <a:rPr lang="en-US" sz="1600" dirty="0"/>
              <a:t>on </a:t>
            </a:r>
            <a:r>
              <a:rPr lang="en-US" sz="1600" dirty="0" smtClean="0"/>
              <a:t>GitHub: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github.com/bkuner</a:t>
            </a:r>
            <a:endParaRPr lang="en-US" sz="1600" dirty="0" smtClean="0"/>
          </a:p>
          <a:p>
            <a:r>
              <a:rPr lang="en-US" sz="1600" dirty="0" smtClean="0"/>
              <a:t>Two flavors, both running on Linux:</a:t>
            </a:r>
          </a:p>
          <a:p>
            <a:pPr lvl="1"/>
            <a:r>
              <a:rPr lang="en-US" sz="1200" dirty="0" smtClean="0"/>
              <a:t>Free OPC UA </a:t>
            </a:r>
            <a:r>
              <a:rPr lang="en-US" sz="1200" dirty="0"/>
              <a:t>client implementation: </a:t>
            </a:r>
            <a:r>
              <a:rPr lang="en-US" sz="1200" dirty="0">
                <a:hlinkClick r:id="rId4"/>
              </a:rPr>
              <a:t>http://freeopcua.github.io</a:t>
            </a:r>
            <a:r>
              <a:rPr lang="en-US" sz="1200" dirty="0" smtClean="0">
                <a:hlinkClick r:id="rId4"/>
              </a:rPr>
              <a:t>/</a:t>
            </a:r>
            <a:endParaRPr lang="en-US" sz="1200" dirty="0" smtClean="0"/>
          </a:p>
          <a:p>
            <a:pPr lvl="1"/>
            <a:r>
              <a:rPr lang="en-US" sz="1200" dirty="0"/>
              <a:t>Commercial </a:t>
            </a:r>
            <a:r>
              <a:rPr lang="en-US" sz="1200" dirty="0" smtClean="0"/>
              <a:t>client: </a:t>
            </a:r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www.unified-automation.com/products/client-sdk/c-ua-client-sdk.html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(~3800 EUR for a source code license, distributing binaries is royalty free)</a:t>
            </a:r>
          </a:p>
          <a:p>
            <a:r>
              <a:rPr lang="en-US" sz="1600" dirty="0" smtClean="0"/>
              <a:t>Compiles against EPICS 3.14, 3.15 and 3.16</a:t>
            </a:r>
          </a:p>
          <a:p>
            <a:r>
              <a:rPr lang="en-US" sz="1600" dirty="0" smtClean="0"/>
              <a:t>Supports all integer and float data types and arrays thereof</a:t>
            </a:r>
          </a:p>
          <a:p>
            <a:r>
              <a:rPr lang="en-US" sz="1600" dirty="0" smtClean="0"/>
              <a:t>Supports all basic record types </a:t>
            </a:r>
          </a:p>
          <a:p>
            <a:r>
              <a:rPr lang="en-US" sz="1600" dirty="0" smtClean="0"/>
              <a:t>Supports bidirectional output records (IOC set points updated by OPC server)</a:t>
            </a:r>
          </a:p>
          <a:p>
            <a:r>
              <a:rPr lang="en-US" sz="1600" dirty="0" smtClean="0"/>
              <a:t>Supports time stamps from OPC server</a:t>
            </a:r>
          </a:p>
          <a:p>
            <a:r>
              <a:rPr lang="en-US" sz="1600" dirty="0" smtClean="0"/>
              <a:t>ITER use cases:</a:t>
            </a:r>
          </a:p>
          <a:p>
            <a:pPr lvl="1"/>
            <a:r>
              <a:rPr lang="en-US" sz="1200" dirty="0" smtClean="0"/>
              <a:t>Connection to </a:t>
            </a:r>
            <a:r>
              <a:rPr lang="en-US" sz="1200" dirty="0" err="1" smtClean="0"/>
              <a:t>WinCC</a:t>
            </a:r>
            <a:r>
              <a:rPr lang="en-US" sz="1200" dirty="0" smtClean="0"/>
              <a:t> UA server, reading out interlock status</a:t>
            </a:r>
          </a:p>
          <a:p>
            <a:pPr lvl="1"/>
            <a:r>
              <a:rPr lang="en-US" sz="1200" dirty="0" smtClean="0"/>
              <a:t>Connection to </a:t>
            </a:r>
            <a:r>
              <a:rPr lang="en-US" sz="1200" dirty="0" err="1" smtClean="0"/>
              <a:t>WinCC</a:t>
            </a:r>
            <a:r>
              <a:rPr lang="en-US" sz="1200" dirty="0" smtClean="0"/>
              <a:t> UA server as a gateway to ISO 61850 devices (electrical substations)</a:t>
            </a:r>
          </a:p>
          <a:p>
            <a:pPr lvl="1"/>
            <a:r>
              <a:rPr lang="en-US" sz="1200" dirty="0" smtClean="0"/>
              <a:t>Integration option for non-standard PLCs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3755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 3.15 - LS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 3.15 - LSB</Template>
  <TotalTime>165</TotalTime>
  <Words>66</Words>
  <Application>Microsoft Office PowerPoint</Application>
  <PresentationFormat>On-screen Show (4:3)</PresentationFormat>
  <Paragraphs>18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Base 3.15 - LSB</vt:lpstr>
      <vt:lpstr>EPICS Support for OPC UA</vt:lpstr>
      <vt:lpstr>PowerPoint Presentation</vt:lpstr>
      <vt:lpstr>EPICS Support for UPC UA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EPICS Support for OPC UA</dc:title>
  <dc:creator>Lange Ralph</dc:creator>
  <cp:lastModifiedBy>Lange Ralph</cp:lastModifiedBy>
  <cp:revision>16</cp:revision>
  <dcterms:created xsi:type="dcterms:W3CDTF">2016-09-19T13:13:57Z</dcterms:created>
  <dcterms:modified xsi:type="dcterms:W3CDTF">2016-09-19T15:59:12Z</dcterms:modified>
</cp:coreProperties>
</file>