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2" r:id="rId7"/>
    <p:sldId id="264" r:id="rId8"/>
    <p:sldId id="266" r:id="rId9"/>
    <p:sldId id="258" r:id="rId10"/>
    <p:sldId id="261" r:id="rId11"/>
    <p:sldId id="259" r:id="rId12"/>
    <p:sldId id="263" r:id="rId13"/>
    <p:sldId id="260" r:id="rId14"/>
    <p:sldId id="26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3" autoAdjust="0"/>
    <p:restoredTop sz="95339" autoAdjust="0"/>
  </p:normalViewPr>
  <p:slideViewPr>
    <p:cSldViewPr snapToGrid="0" showGuides="1">
      <p:cViewPr varScale="1">
        <p:scale>
          <a:sx n="114" d="100"/>
          <a:sy n="114" d="100"/>
        </p:scale>
        <p:origin x="-1496" y="-96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31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4923919" y="811969"/>
            <a:ext cx="3554836" cy="3571085"/>
            <a:chOff x="7021286" y="1266091"/>
            <a:chExt cx="3554836" cy="3571085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286" y="1266091"/>
              <a:ext cx="2152274" cy="215227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6850"/>
              </a:stretch>
            </a:blipFill>
            <a:ln w="76200">
              <a:solidFill>
                <a:schemeClr val="accent2"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  <a:extLst/>
          </p:spPr>
        </p:pic>
        <p:pic>
          <p:nvPicPr>
            <p:cNvPr id="24" name="Picture 23" descr="DifScat_better vibe.jpg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7620" y="1856187"/>
              <a:ext cx="1868502" cy="1868502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2"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280" y="3172968"/>
              <a:ext cx="1664208" cy="166420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2"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</p:pic>
      </p:grpSp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err="1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4"/>
            <a:ext cx="4160172" cy="888705"/>
          </a:xfrm>
        </p:spPr>
        <p:txBody>
          <a:bodyPr/>
          <a:lstStyle/>
          <a:p>
            <a:r>
              <a:rPr lang="en-US" dirty="0" smtClean="0"/>
              <a:t>MQTT Support for </a:t>
            </a:r>
            <a:br>
              <a:rPr lang="en-US" dirty="0" smtClean="0"/>
            </a:br>
            <a:r>
              <a:rPr lang="en-US" dirty="0" smtClean="0"/>
              <a:t>CS Studio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2" y="3099787"/>
            <a:ext cx="4224294" cy="1061905"/>
          </a:xfrm>
        </p:spPr>
        <p:txBody>
          <a:bodyPr/>
          <a:lstStyle/>
          <a:p>
            <a:r>
              <a:rPr lang="en-US" sz="1600" dirty="0" smtClean="0"/>
              <a:t>Megan Grodowitz</a:t>
            </a:r>
          </a:p>
          <a:p>
            <a:r>
              <a:rPr lang="en-US" sz="1600" dirty="0" err="1" smtClean="0"/>
              <a:t>grodowitzml@ornl.gov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24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MQTT PV for CS Studio</a:t>
            </a:r>
            <a:endParaRPr lang="en-US" dirty="0"/>
          </a:p>
        </p:txBody>
      </p:sp>
      <p:pic>
        <p:nvPicPr>
          <p:cNvPr id="4" name="Picture 3" descr="servo_disp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92" y="764240"/>
            <a:ext cx="5949462" cy="570722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041769" y="5314463"/>
            <a:ext cx="1230925" cy="2539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24538" y="5695461"/>
            <a:ext cx="1377463" cy="39077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3"/>
          </p:cNvCxnSpPr>
          <p:nvPr/>
        </p:nvCxnSpPr>
        <p:spPr>
          <a:xfrm>
            <a:off x="2569308" y="1326245"/>
            <a:ext cx="728785" cy="39900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5385" y="1084384"/>
            <a:ext cx="2373923" cy="48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Specify a control widget to publish changes to a topic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951" y="4924091"/>
            <a:ext cx="2373923" cy="125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Change PV value to publish to specified topic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 smtClean="0"/>
              <a:t>Monitor status to get update from LWT when device disconnects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5234" y="2205956"/>
            <a:ext cx="2373923" cy="48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Specify a </a:t>
            </a:r>
            <a:r>
              <a:rPr lang="en-US" sz="1400" dirty="0" smtClean="0"/>
              <a:t>monitor</a:t>
            </a:r>
            <a:r>
              <a:rPr lang="en-US" sz="1400" dirty="0" smtClean="0"/>
              <a:t> </a:t>
            </a:r>
            <a:r>
              <a:rPr lang="en-US" sz="1400" dirty="0" smtClean="0"/>
              <a:t>widget to </a:t>
            </a:r>
            <a:r>
              <a:rPr lang="en-US" sz="1400" dirty="0" smtClean="0"/>
              <a:t>view changes</a:t>
            </a:r>
            <a:r>
              <a:rPr lang="en-US" sz="1400" dirty="0" smtClean="0"/>
              <a:t> </a:t>
            </a:r>
            <a:r>
              <a:rPr lang="en-US" sz="1400" dirty="0" smtClean="0"/>
              <a:t>to a topic</a:t>
            </a: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2599157" y="2412363"/>
            <a:ext cx="650797" cy="3545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4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82" y="1581057"/>
            <a:ext cx="8348150" cy="4490463"/>
          </a:xfrm>
        </p:spPr>
        <p:txBody>
          <a:bodyPr/>
          <a:lstStyle/>
          <a:p>
            <a:r>
              <a:rPr lang="en-US" dirty="0" smtClean="0"/>
              <a:t>Now CS Studio can open garage doors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Actually MQTT is used in a variety of real world applications</a:t>
            </a:r>
          </a:p>
          <a:p>
            <a:pPr lvl="2"/>
            <a:r>
              <a:rPr lang="en-US" dirty="0" smtClean="0"/>
              <a:t>EVERYTHNG, Amazon </a:t>
            </a:r>
            <a:r>
              <a:rPr lang="en-US" dirty="0" err="1" smtClean="0"/>
              <a:t>IoT</a:t>
            </a:r>
            <a:r>
              <a:rPr lang="en-US" dirty="0" smtClean="0"/>
              <a:t>, </a:t>
            </a:r>
            <a:r>
              <a:rPr lang="en-US" dirty="0" err="1" smtClean="0"/>
              <a:t>OpenStack</a:t>
            </a:r>
            <a:r>
              <a:rPr lang="en-US" dirty="0" smtClean="0"/>
              <a:t>, Open Geospatial Consortium </a:t>
            </a:r>
            <a:r>
              <a:rPr lang="en-US" dirty="0" err="1" smtClean="0"/>
              <a:t>SensorThings</a:t>
            </a:r>
            <a:endParaRPr lang="en-US" dirty="0" smtClean="0"/>
          </a:p>
          <a:p>
            <a:pPr lvl="1"/>
            <a:r>
              <a:rPr lang="en-US" dirty="0" smtClean="0"/>
              <a:t>Support in many languages, </a:t>
            </a:r>
            <a:r>
              <a:rPr lang="en-US" dirty="0" err="1" smtClean="0"/>
              <a:t>WebSocket</a:t>
            </a:r>
            <a:r>
              <a:rPr lang="en-US" dirty="0"/>
              <a:t> </a:t>
            </a:r>
            <a:r>
              <a:rPr lang="en-US" dirty="0" smtClean="0"/>
              <a:t>for MQTT for browsers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Setup broker URL in preferences</a:t>
            </a:r>
          </a:p>
          <a:p>
            <a:pPr lvl="1"/>
            <a:r>
              <a:rPr lang="en-US" dirty="0" smtClean="0"/>
              <a:t>Use PV name </a:t>
            </a:r>
            <a:r>
              <a:rPr lang="en-US" dirty="0" err="1" smtClean="0"/>
              <a:t>mqtt</a:t>
            </a:r>
            <a:r>
              <a:rPr lang="en-US" dirty="0" smtClean="0"/>
              <a:t>://topic </a:t>
            </a:r>
          </a:p>
          <a:p>
            <a:pPr lvl="1"/>
            <a:r>
              <a:rPr lang="en-US" dirty="0" smtClean="0"/>
              <a:t>Integrates well into existing </a:t>
            </a:r>
            <a:r>
              <a:rPr lang="en-US" dirty="0" err="1" smtClean="0"/>
              <a:t>VType</a:t>
            </a:r>
            <a:r>
              <a:rPr lang="en-US" dirty="0" smtClean="0"/>
              <a:t> PV plugin</a:t>
            </a:r>
          </a:p>
          <a:p>
            <a:pPr lvl="1"/>
            <a:r>
              <a:rPr lang="en-US" dirty="0" smtClean="0"/>
              <a:t>Type support within CS Studio</a:t>
            </a:r>
          </a:p>
        </p:txBody>
      </p:sp>
    </p:spTree>
    <p:extLst>
      <p:ext uri="{BB962C8B-B14F-4D97-AF65-F5344CB8AC3E}">
        <p14:creationId xmlns:p14="http://schemas.microsoft.com/office/powerpoint/2010/main" val="419301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What is MQTT?</a:t>
            </a:r>
            <a:endParaRPr lang="en-US" dirty="0"/>
          </a:p>
        </p:txBody>
      </p:sp>
      <p:pic>
        <p:nvPicPr>
          <p:cNvPr id="2" name="Picture 1" descr="Introduction-to-the-MQTT-Protocol-on-NodeMCU-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4" y="967155"/>
            <a:ext cx="7616624" cy="4963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93" y="1416538"/>
            <a:ext cx="2246923" cy="871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Sensor devices publish messages to topics that describe the device or reading attributes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9938" y="1901093"/>
            <a:ext cx="2246923" cy="48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Applications receive updates to specific topics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922" y="4366848"/>
            <a:ext cx="2838939" cy="871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A broker retains messages to reduce network traffic and power, while increasing reliability when devices drop 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4800" y="5687646"/>
            <a:ext cx="2246923" cy="871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Servers and storage can be used to log all messages in a central location</a:t>
            </a:r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MQTT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52" y="1039838"/>
            <a:ext cx="8642640" cy="52417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Topic</a:t>
            </a:r>
          </a:p>
          <a:p>
            <a:pPr lvl="1"/>
            <a:r>
              <a:rPr lang="en-US" dirty="0" smtClean="0"/>
              <a:t>A string identifier of the form “a/b/c/d/e”, where slashes separate subtopics</a:t>
            </a:r>
          </a:p>
          <a:p>
            <a:pPr lvl="1"/>
            <a:r>
              <a:rPr lang="en-US" dirty="0" smtClean="0"/>
              <a:t>Clients </a:t>
            </a:r>
            <a:r>
              <a:rPr lang="en-US" i="1" u="sng" dirty="0" smtClean="0"/>
              <a:t>publish</a:t>
            </a:r>
            <a:r>
              <a:rPr lang="en-US" dirty="0" smtClean="0"/>
              <a:t> or </a:t>
            </a:r>
            <a:r>
              <a:rPr lang="en-US" i="1" u="sng" dirty="0" smtClean="0"/>
              <a:t>subscribe</a:t>
            </a:r>
            <a:r>
              <a:rPr lang="en-US" dirty="0" smtClean="0"/>
              <a:t> to topics</a:t>
            </a:r>
          </a:p>
          <a:p>
            <a:pPr lvl="1"/>
            <a:r>
              <a:rPr lang="en-US" dirty="0" smtClean="0"/>
              <a:t># is the glob symbol, </a:t>
            </a:r>
            <a:r>
              <a:rPr lang="en-US" dirty="0" err="1" smtClean="0"/>
              <a:t>i.e</a:t>
            </a:r>
            <a:r>
              <a:rPr lang="en-US" dirty="0"/>
              <a:t> </a:t>
            </a:r>
            <a:r>
              <a:rPr lang="en-US" dirty="0" smtClean="0"/>
              <a:t>“a/#” means </a:t>
            </a:r>
            <a:r>
              <a:rPr lang="en-US" i="1" u="sng" dirty="0" smtClean="0"/>
              <a:t>all subtopics</a:t>
            </a:r>
            <a:r>
              <a:rPr lang="en-US" dirty="0" smtClean="0"/>
              <a:t> of “a”</a:t>
            </a:r>
          </a:p>
          <a:p>
            <a:r>
              <a:rPr lang="en-US" dirty="0" smtClean="0"/>
              <a:t>Broker</a:t>
            </a:r>
          </a:p>
          <a:p>
            <a:pPr lvl="1"/>
            <a:r>
              <a:rPr lang="en-US" dirty="0" smtClean="0"/>
              <a:t>Server program that receives, buffers, and send messages based on topic</a:t>
            </a:r>
          </a:p>
          <a:p>
            <a:pPr lvl="1"/>
            <a:r>
              <a:rPr lang="en-US" dirty="0" smtClean="0"/>
              <a:t>Each topic may contain up to 1 message value at a time, which may be retained</a:t>
            </a:r>
          </a:p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Anything that connects to the MQTT broker: serial devices, python scripts, java programs, etc.</a:t>
            </a:r>
          </a:p>
          <a:p>
            <a:pPr lvl="1"/>
            <a:r>
              <a:rPr lang="en-US" dirty="0" smtClean="0"/>
              <a:t>Clients send a unique identifier when they connect to the broker, e.g. MAC address</a:t>
            </a:r>
          </a:p>
        </p:txBody>
      </p:sp>
    </p:spTree>
    <p:extLst>
      <p:ext uri="{BB962C8B-B14F-4D97-AF65-F5344CB8AC3E}">
        <p14:creationId xmlns:p14="http://schemas.microsoft.com/office/powerpoint/2010/main" val="321381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MQTT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86" y="795897"/>
            <a:ext cx="8642640" cy="211161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smtClean="0"/>
              <a:t>Level 0: Deliver message at most once (fire and forget)</a:t>
            </a:r>
          </a:p>
          <a:p>
            <a:pPr lvl="1"/>
            <a:r>
              <a:rPr lang="en-US" dirty="0" smtClean="0"/>
              <a:t>Level 1: Deliver message at least once</a:t>
            </a:r>
          </a:p>
          <a:p>
            <a:pPr lvl="1"/>
            <a:r>
              <a:rPr lang="en-US" dirty="0" smtClean="0"/>
              <a:t>Level 2: Deliver message exactly once</a:t>
            </a:r>
            <a:endParaRPr lang="en-US" dirty="0" smtClean="0"/>
          </a:p>
          <a:p>
            <a:pPr lvl="1"/>
            <a:r>
              <a:rPr lang="en-US" dirty="0" smtClean="0"/>
              <a:t>EPICS </a:t>
            </a:r>
            <a:r>
              <a:rPr lang="en-US" dirty="0" smtClean="0"/>
              <a:t>does not make message guarantee, uses put-callback to verify activity</a:t>
            </a:r>
            <a:endParaRPr lang="en-US" dirty="0" smtClean="0"/>
          </a:p>
        </p:txBody>
      </p:sp>
      <p:pic>
        <p:nvPicPr>
          <p:cNvPr id="4" name="Picture 3" descr="publish_qos0_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0" y="2851814"/>
            <a:ext cx="4628449" cy="1793524"/>
          </a:xfrm>
          <a:prstGeom prst="rect">
            <a:avLst/>
          </a:prstGeom>
        </p:spPr>
      </p:pic>
      <p:pic>
        <p:nvPicPr>
          <p:cNvPr id="5" name="Picture 4" descr="publish_qos1_f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" y="4444821"/>
            <a:ext cx="4560170" cy="1767066"/>
          </a:xfrm>
          <a:prstGeom prst="rect">
            <a:avLst/>
          </a:prstGeom>
        </p:spPr>
      </p:pic>
      <p:pic>
        <p:nvPicPr>
          <p:cNvPr id="6" name="Picture 5" descr="publish_qos2_fl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92" y="3720727"/>
            <a:ext cx="4427208" cy="1715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5283" y="5837306"/>
            <a:ext cx="2762975" cy="2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Images from </a:t>
            </a:r>
            <a:r>
              <a:rPr lang="en-US" sz="1400" dirty="0" err="1" smtClean="0"/>
              <a:t>www.hivemq.com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74951" y="2920424"/>
            <a:ext cx="4060155" cy="6776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 smtClean="0"/>
              <a:t>QoS</a:t>
            </a:r>
            <a:r>
              <a:rPr lang="en-US" sz="1400" dirty="0" smtClean="0"/>
              <a:t> only describes client/broker </a:t>
            </a:r>
            <a:r>
              <a:rPr lang="en-US" sz="1400" dirty="0" err="1" smtClean="0"/>
              <a:t>guaruntees</a:t>
            </a:r>
            <a:r>
              <a:rPr lang="en-US" sz="1400" dirty="0" smtClean="0"/>
              <a:t>… No such thing as, say monitor/sensor or controller/motor </a:t>
            </a:r>
            <a:r>
              <a:rPr lang="en-US" sz="1400" dirty="0" err="1" smtClean="0"/>
              <a:t>guaruntee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5106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MQTT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86" y="880052"/>
            <a:ext cx="8642640" cy="53471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Persistent Sessions</a:t>
            </a:r>
          </a:p>
          <a:p>
            <a:pPr lvl="1"/>
            <a:r>
              <a:rPr lang="en-US" dirty="0" smtClean="0"/>
              <a:t>Client can connect to broker with the clean session flag set false</a:t>
            </a:r>
          </a:p>
          <a:p>
            <a:pPr lvl="1"/>
            <a:r>
              <a:rPr lang="en-US" dirty="0" smtClean="0"/>
              <a:t>Messages are retained even if the client disconnects</a:t>
            </a:r>
          </a:p>
          <a:p>
            <a:pPr lvl="1"/>
            <a:r>
              <a:rPr lang="en-US" dirty="0" smtClean="0"/>
              <a:t>Clients must also maintain messages when broker disconnects</a:t>
            </a:r>
          </a:p>
          <a:p>
            <a:pPr lvl="1"/>
            <a:r>
              <a:rPr lang="en-US" dirty="0" smtClean="0"/>
              <a:t>Standard does not define how many or how long (until we run out of resources)</a:t>
            </a:r>
            <a:endParaRPr lang="en-US" dirty="0" smtClean="0"/>
          </a:p>
          <a:p>
            <a:r>
              <a:rPr lang="en-US" dirty="0" smtClean="0"/>
              <a:t>Message Retention</a:t>
            </a:r>
          </a:p>
          <a:p>
            <a:pPr lvl="1"/>
            <a:r>
              <a:rPr lang="en-US" dirty="0" smtClean="0"/>
              <a:t>Individual messages have a retention flag</a:t>
            </a:r>
          </a:p>
          <a:p>
            <a:pPr lvl="1"/>
            <a:r>
              <a:rPr lang="en-US" dirty="0" smtClean="0"/>
              <a:t>Message is retained indefinitely</a:t>
            </a:r>
            <a:endParaRPr lang="en-US" dirty="0" smtClean="0"/>
          </a:p>
          <a:p>
            <a:pPr lvl="1"/>
            <a:r>
              <a:rPr lang="en-US" dirty="0" smtClean="0"/>
              <a:t>EPICS does not have central server, so traffic does not get retained anywhere unless something connects to channels, e.g. </a:t>
            </a:r>
            <a:r>
              <a:rPr lang="en-US" dirty="0" err="1" smtClean="0"/>
              <a:t>archiver</a:t>
            </a:r>
            <a:endParaRPr lang="en-US" dirty="0" smtClean="0"/>
          </a:p>
          <a:p>
            <a:r>
              <a:rPr lang="en-US" dirty="0" smtClean="0"/>
              <a:t>LWT (Last Will &amp; Testament) </a:t>
            </a:r>
          </a:p>
          <a:p>
            <a:pPr lvl="1"/>
            <a:r>
              <a:rPr lang="en-US" dirty="0" smtClean="0"/>
              <a:t>A device can indicate a final message to send when it disconnects from the </a:t>
            </a:r>
            <a:r>
              <a:rPr lang="en-US" dirty="0" smtClean="0"/>
              <a:t>broker</a:t>
            </a:r>
          </a:p>
          <a:p>
            <a:pPr lvl="1"/>
            <a:r>
              <a:rPr lang="en-US" dirty="0" smtClean="0"/>
              <a:t>Often used to set status to “offline”</a:t>
            </a:r>
            <a:endParaRPr lang="en-US" dirty="0" smtClean="0"/>
          </a:p>
          <a:p>
            <a:pPr lvl="1"/>
            <a:r>
              <a:rPr lang="en-US" dirty="0" smtClean="0"/>
              <a:t>EPICS device that drops out just </a:t>
            </a:r>
            <a:r>
              <a:rPr lang="en-US" dirty="0" smtClean="0"/>
              <a:t>disappears</a:t>
            </a:r>
            <a:endParaRPr lang="en-US" dirty="0" smtClean="0"/>
          </a:p>
          <a:p>
            <a:r>
              <a:rPr lang="en-US" dirty="0"/>
              <a:t>No concept of </a:t>
            </a:r>
            <a:r>
              <a:rPr lang="en-US" dirty="0" smtClean="0"/>
              <a:t>Put-callback</a:t>
            </a:r>
            <a:endParaRPr lang="en-US" dirty="0"/>
          </a:p>
          <a:p>
            <a:pPr lvl="1"/>
            <a:r>
              <a:rPr lang="en-US" dirty="0"/>
              <a:t>E.g. I cannot get a set acknowledgement that the servo has moved</a:t>
            </a:r>
          </a:p>
          <a:p>
            <a:pPr lvl="1"/>
            <a:r>
              <a:rPr lang="en-US" dirty="0"/>
              <a:t>Best effort is to have the servo publish its position back to the same or other topic</a:t>
            </a:r>
          </a:p>
          <a:p>
            <a:pPr lvl="1"/>
            <a:r>
              <a:rPr lang="en-US" dirty="0"/>
              <a:t>This has room for error/race </a:t>
            </a:r>
            <a:r>
              <a:rPr lang="en-US" dirty="0" smtClean="0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117437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MQTT vs. EPICS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89" y="1061657"/>
            <a:ext cx="8642640" cy="4195415"/>
          </a:xfrm>
        </p:spPr>
        <p:txBody>
          <a:bodyPr/>
          <a:lstStyle/>
          <a:p>
            <a:r>
              <a:rPr lang="en-US" dirty="0" smtClean="0"/>
              <a:t>MQTT always has a broker</a:t>
            </a:r>
          </a:p>
          <a:p>
            <a:pPr lvl="1"/>
            <a:r>
              <a:rPr lang="en-US" dirty="0" smtClean="0"/>
              <a:t>No searching process where we try to discover devices: better for wide area network.</a:t>
            </a:r>
          </a:p>
          <a:p>
            <a:pPr lvl="1"/>
            <a:r>
              <a:rPr lang="en-US" dirty="0" smtClean="0"/>
              <a:t>EPICS does not need a broker, no single point of failure: good for local area network</a:t>
            </a:r>
          </a:p>
          <a:p>
            <a:r>
              <a:rPr lang="en-US" dirty="0" smtClean="0"/>
              <a:t>MQTT broker is the only “connection”</a:t>
            </a:r>
          </a:p>
          <a:p>
            <a:pPr lvl="1"/>
            <a:r>
              <a:rPr lang="en-US" dirty="0" smtClean="0"/>
              <a:t>No such thing as disconnected PV</a:t>
            </a:r>
          </a:p>
          <a:p>
            <a:pPr lvl="1"/>
            <a:r>
              <a:rPr lang="en-US" dirty="0" smtClean="0"/>
              <a:t>To detect whether device is connected to broker, use status topic</a:t>
            </a:r>
          </a:p>
          <a:p>
            <a:r>
              <a:rPr lang="en-US" dirty="0" smtClean="0"/>
              <a:t>MQTT messages are all plain text</a:t>
            </a:r>
          </a:p>
          <a:p>
            <a:pPr lvl="1"/>
            <a:r>
              <a:rPr lang="en-US" dirty="0" smtClean="0"/>
              <a:t>No type information (e.g. double, string, table)</a:t>
            </a:r>
          </a:p>
          <a:p>
            <a:pPr lvl="1"/>
            <a:r>
              <a:rPr lang="en-US" dirty="0" smtClean="0"/>
              <a:t>No meta-data fields (e.g. timestamp, alarm values)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1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PVs and Widgets in CS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60232"/>
            <a:ext cx="8642640" cy="1934306"/>
          </a:xfrm>
        </p:spPr>
        <p:txBody>
          <a:bodyPr/>
          <a:lstStyle/>
          <a:p>
            <a:r>
              <a:rPr lang="en-US" dirty="0" smtClean="0"/>
              <a:t>PVs are attached to widgets using the PV property value</a:t>
            </a:r>
          </a:p>
          <a:p>
            <a:endParaRPr lang="en-US" dirty="0"/>
          </a:p>
        </p:txBody>
      </p:sp>
      <p:pic>
        <p:nvPicPr>
          <p:cNvPr id="4" name="Picture 3" descr="byte_mon_p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496"/>
            <a:ext cx="9144000" cy="12754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99385" y="1729154"/>
            <a:ext cx="576384" cy="8792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7260" y="3591170"/>
            <a:ext cx="8642640" cy="193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runtime, PV value automatically updates widget, or can be used in rules or scripts.</a:t>
            </a:r>
            <a:endParaRPr lang="en-US" dirty="0"/>
          </a:p>
        </p:txBody>
      </p:sp>
      <p:pic>
        <p:nvPicPr>
          <p:cNvPr id="11" name="Picture 10" descr="byte_mon_pv_run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232"/>
            <a:ext cx="4708769" cy="130025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445847" y="3985846"/>
            <a:ext cx="4249615" cy="119184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5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MQTT PV for CS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67154"/>
            <a:ext cx="8642640" cy="5275384"/>
          </a:xfrm>
        </p:spPr>
        <p:txBody>
          <a:bodyPr/>
          <a:lstStyle/>
          <a:p>
            <a:r>
              <a:rPr lang="en-US" dirty="0" err="1" smtClean="0"/>
              <a:t>VType</a:t>
            </a:r>
            <a:r>
              <a:rPr lang="en-US" dirty="0" smtClean="0"/>
              <a:t> PV plugin provides channel access, </a:t>
            </a:r>
            <a:r>
              <a:rPr lang="en-US" dirty="0" err="1" smtClean="0"/>
              <a:t>pv</a:t>
            </a:r>
            <a:r>
              <a:rPr lang="en-US" dirty="0" smtClean="0"/>
              <a:t> access, local, and simulated values</a:t>
            </a:r>
          </a:p>
          <a:p>
            <a:r>
              <a:rPr lang="en-US" dirty="0" smtClean="0"/>
              <a:t>Examples values of PVs attached to widgets:</a:t>
            </a:r>
          </a:p>
          <a:p>
            <a:pPr lvl="1"/>
            <a:r>
              <a:rPr lang="en-US" dirty="0" err="1" smtClean="0"/>
              <a:t>loc</a:t>
            </a:r>
            <a:r>
              <a:rPr lang="en-US" dirty="0" smtClean="0"/>
              <a:t>://</a:t>
            </a:r>
            <a:r>
              <a:rPr lang="en-US" dirty="0" err="1" smtClean="0"/>
              <a:t>myvariable</a:t>
            </a:r>
            <a:endParaRPr lang="en-US" dirty="0" smtClean="0"/>
          </a:p>
          <a:p>
            <a:pPr lvl="1"/>
            <a:r>
              <a:rPr lang="en-US" dirty="0" err="1" smtClean="0"/>
              <a:t>pva</a:t>
            </a:r>
            <a:r>
              <a:rPr lang="en-US" dirty="0" smtClean="0"/>
              <a:t>://SOME_CHANNEL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im</a:t>
            </a:r>
            <a:r>
              <a:rPr lang="en-US" dirty="0" smtClean="0"/>
              <a:t>://sine(1, 1, 10)</a:t>
            </a:r>
          </a:p>
          <a:p>
            <a:r>
              <a:rPr lang="en-US" dirty="0" smtClean="0"/>
              <a:t>MQTT PVs are defined as: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qtt</a:t>
            </a:r>
            <a:r>
              <a:rPr lang="en-US" dirty="0" smtClean="0"/>
              <a:t>://topic[&lt;type&gt;]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qtt</a:t>
            </a:r>
            <a:r>
              <a:rPr lang="en-US" dirty="0" smtClean="0"/>
              <a:t>://servo/rotation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qtt</a:t>
            </a:r>
            <a:r>
              <a:rPr lang="en-US" dirty="0" smtClean="0"/>
              <a:t>://servo/status&lt;</a:t>
            </a:r>
            <a:r>
              <a:rPr lang="en-US" dirty="0" err="1" smtClean="0"/>
              <a:t>VString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MQTT type names are the same as local PV values (</a:t>
            </a:r>
            <a:r>
              <a:rPr lang="en-US" dirty="0" err="1" smtClean="0"/>
              <a:t>VDouble</a:t>
            </a:r>
            <a:r>
              <a:rPr lang="en-US" dirty="0" smtClean="0"/>
              <a:t>, </a:t>
            </a:r>
            <a:r>
              <a:rPr lang="en-US" dirty="0" err="1" smtClean="0"/>
              <a:t>VString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88705"/>
          </a:xfrm>
        </p:spPr>
        <p:txBody>
          <a:bodyPr/>
          <a:lstStyle/>
          <a:p>
            <a:r>
              <a:rPr lang="en-US" dirty="0" smtClean="0"/>
              <a:t>Encoding/Decoding PV Values from the 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23651"/>
            <a:ext cx="8642640" cy="4828431"/>
          </a:xfrm>
        </p:spPr>
        <p:txBody>
          <a:bodyPr/>
          <a:lstStyle/>
          <a:p>
            <a:r>
              <a:rPr lang="en-US" dirty="0" smtClean="0"/>
              <a:t>Broker only sends text string</a:t>
            </a:r>
          </a:p>
          <a:p>
            <a:pPr lvl="1"/>
            <a:r>
              <a:rPr lang="en-US" dirty="0" smtClean="0"/>
              <a:t>We would like to maintain type info: Double, String,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Indicated in PV name with &lt;type&gt;</a:t>
            </a:r>
          </a:p>
          <a:p>
            <a:pPr lvl="1"/>
            <a:r>
              <a:rPr lang="en-US" dirty="0" smtClean="0"/>
              <a:t>Default type when not indicated is a Double</a:t>
            </a:r>
          </a:p>
          <a:p>
            <a:r>
              <a:rPr lang="en-US" dirty="0" smtClean="0"/>
              <a:t>What happens when a string arrives from broker?</a:t>
            </a:r>
          </a:p>
          <a:p>
            <a:r>
              <a:rPr lang="en-US" dirty="0" smtClean="0"/>
              <a:t>More robust additions could include metadata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timestamping</a:t>
            </a:r>
            <a:endParaRPr lang="en-US" dirty="0" smtClean="0"/>
          </a:p>
          <a:p>
            <a:pPr lvl="1"/>
            <a:r>
              <a:rPr lang="en-US" dirty="0" smtClean="0"/>
              <a:t>Problem: Each device would need to conform to consistent string formatting</a:t>
            </a:r>
          </a:p>
          <a:p>
            <a:pPr lvl="1"/>
            <a:r>
              <a:rPr lang="en-US" dirty="0" smtClean="0"/>
              <a:t>This would require, for example, Python library to format PV metadata to string in a way consistent with CS Studio</a:t>
            </a:r>
          </a:p>
          <a:p>
            <a:pPr lvl="1"/>
            <a:r>
              <a:rPr lang="en-US" dirty="0" smtClean="0"/>
              <a:t>When in doubt, set the PV to type </a:t>
            </a:r>
            <a:r>
              <a:rPr lang="en-US" dirty="0" err="1" smtClean="0"/>
              <a:t>VString</a:t>
            </a:r>
            <a:r>
              <a:rPr lang="en-US" dirty="0" smtClean="0"/>
              <a:t> and process the input in a script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55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1148E9-6A60-411D-AFDE-DA9258D98C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Macintosh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MQTT Support for  CS Studio</vt:lpstr>
      <vt:lpstr>What is MQTT?</vt:lpstr>
      <vt:lpstr>MQTT Concepts</vt:lpstr>
      <vt:lpstr>MQTT Concepts</vt:lpstr>
      <vt:lpstr>MQTT Concepts</vt:lpstr>
      <vt:lpstr>MQTT vs. EPICS Comparison</vt:lpstr>
      <vt:lpstr>PVs and Widgets in CS Studio</vt:lpstr>
      <vt:lpstr>MQTT PV for CS Studio</vt:lpstr>
      <vt:lpstr>Encoding/Decoding PV Values from the Broker</vt:lpstr>
      <vt:lpstr>MQTT PV for CS Studio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2016-02-29T19:40:42Z</dcterms:created>
  <dcterms:modified xsi:type="dcterms:W3CDTF">2016-09-22T14:09:00Z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