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46" r:id="rId5"/>
    <p:sldMasterId id="2147484309" r:id="rId6"/>
    <p:sldMasterId id="2147484313" r:id="rId7"/>
  </p:sldMasterIdLst>
  <p:notesMasterIdLst>
    <p:notesMasterId r:id="rId18"/>
  </p:notesMasterIdLst>
  <p:handoutMasterIdLst>
    <p:handoutMasterId r:id="rId19"/>
  </p:handoutMasterIdLst>
  <p:sldIdLst>
    <p:sldId id="257" r:id="rId8"/>
    <p:sldId id="593" r:id="rId9"/>
    <p:sldId id="592" r:id="rId10"/>
    <p:sldId id="598" r:id="rId11"/>
    <p:sldId id="601" r:id="rId12"/>
    <p:sldId id="599" r:id="rId13"/>
    <p:sldId id="600" r:id="rId14"/>
    <p:sldId id="590" r:id="rId15"/>
    <p:sldId id="591" r:id="rId16"/>
    <p:sldId id="602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A1AC9"/>
    <a:srgbClr val="558ED5"/>
    <a:srgbClr val="17375E"/>
    <a:srgbClr val="005C98"/>
    <a:srgbClr val="4E7601"/>
    <a:srgbClr val="920204"/>
    <a:srgbClr val="094875"/>
    <a:srgbClr val="760001"/>
    <a:srgbClr val="0060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4" autoAdjust="0"/>
    <p:restoredTop sz="89572" autoAdjust="0"/>
  </p:normalViewPr>
  <p:slideViewPr>
    <p:cSldViewPr>
      <p:cViewPr>
        <p:scale>
          <a:sx n="100" d="100"/>
          <a:sy n="100" d="100"/>
        </p:scale>
        <p:origin x="744" y="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3528"/>
    </p:cViewPr>
  </p:sorterViewPr>
  <p:notesViewPr>
    <p:cSldViewPr snapToGrid="0" snapToObjects="1">
      <p:cViewPr varScale="1">
        <p:scale>
          <a:sx n="56" d="100"/>
          <a:sy n="56" d="100"/>
        </p:scale>
        <p:origin x="2838" y="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7" cy="466578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72" y="0"/>
            <a:ext cx="3037627" cy="466578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FCC7AD44-0099-9546-8159-EEAF9675E9B2}" type="datetime1">
              <a:rPr lang="en-US" smtClean="0"/>
              <a:t>9/12/16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22"/>
            <a:ext cx="3037627" cy="466578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72" y="8829822"/>
            <a:ext cx="3037627" cy="466578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06B5E9DE-290D-4688-9E0B-EC76B1290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60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r">
              <a:defRPr sz="1200"/>
            </a:lvl1pPr>
          </a:lstStyle>
          <a:p>
            <a:fld id="{2FE900E5-DA36-884A-808B-DE2B0DC02FE0}" type="datetime1">
              <a:rPr lang="en-US" smtClean="0"/>
              <a:t>9/12/16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1" tIns="46586" rIns="93171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171" tIns="46586" rIns="93171" bIns="465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r">
              <a:defRPr sz="1200"/>
            </a:lvl1pPr>
          </a:lstStyle>
          <a:p>
            <a:fld id="{96257B74-7AA3-6D4E-A5F4-7C976DCE7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803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37411" algn="l"/>
                <a:tab pos="1474822" algn="l"/>
                <a:tab pos="2212233" algn="l"/>
                <a:tab pos="2949644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737411" algn="l"/>
                <a:tab pos="1474822" algn="l"/>
                <a:tab pos="2212233" algn="l"/>
                <a:tab pos="2949644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737411" algn="l"/>
                <a:tab pos="1474822" algn="l"/>
                <a:tab pos="2212233" algn="l"/>
                <a:tab pos="2949644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737411" algn="l"/>
                <a:tab pos="1474822" algn="l"/>
                <a:tab pos="2212233" algn="l"/>
                <a:tab pos="2949644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737411" algn="l"/>
                <a:tab pos="1474822" algn="l"/>
                <a:tab pos="2212233" algn="l"/>
                <a:tab pos="2949644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1530" indent="-23286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37411" algn="l"/>
                <a:tab pos="1474822" algn="l"/>
                <a:tab pos="2212233" algn="l"/>
                <a:tab pos="2949644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7266" indent="-23286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37411" algn="l"/>
                <a:tab pos="1474822" algn="l"/>
                <a:tab pos="2212233" algn="l"/>
                <a:tab pos="2949644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2999" indent="-23286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37411" algn="l"/>
                <a:tab pos="1474822" algn="l"/>
                <a:tab pos="2212233" algn="l"/>
                <a:tab pos="2949644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58733" indent="-23286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37411" algn="l"/>
                <a:tab pos="1474822" algn="l"/>
                <a:tab pos="2212233" algn="l"/>
                <a:tab pos="2949644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84BE3096-FF3B-1648-A643-D3909CD99245}" type="slidenum">
              <a:rPr lang="en-US" sz="1400">
                <a:solidFill>
                  <a:srgbClr val="000000"/>
                </a:solidFill>
                <a:latin typeface="Times New Roman" charset="0"/>
              </a:rPr>
              <a:pPr eaLnBrk="1"/>
              <a:t>1</a:t>
            </a:fld>
            <a:endParaRPr lang="en-US" sz="14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" y="0"/>
            <a:ext cx="1623" cy="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1680" tIns="45843" rIns="91680" bIns="45843"/>
          <a:lstStyle/>
          <a:p>
            <a:pPr defTabSz="9316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404040"/>
                </a:solidFill>
                <a:latin typeface="Calibri" charset="0"/>
                <a:ea typeface="+mn-ea"/>
              </a:rPr>
              <a:t>Univ</a:t>
            </a:r>
            <a:r>
              <a:rPr lang="en-US" dirty="0" smtClean="0">
                <a:solidFill>
                  <a:srgbClr val="404040"/>
                </a:solidFill>
                <a:latin typeface="Calibri" charset="0"/>
                <a:ea typeface="+mn-ea"/>
              </a:rPr>
              <a:t> </a:t>
            </a:r>
            <a:r>
              <a:rPr lang="en-US" dirty="0">
                <a:solidFill>
                  <a:srgbClr val="404040"/>
                </a:solidFill>
                <a:latin typeface="Calibri" charset="0"/>
                <a:ea typeface="+mn-ea"/>
              </a:rPr>
              <a:t>of Chicago Review, Aug. 30, 2010</a:t>
            </a: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5" y="0"/>
            <a:ext cx="1623" cy="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1680" tIns="45843" rIns="91680" bIns="45843"/>
          <a:lstStyle/>
          <a:p>
            <a:pPr defTabSz="931672" fontAlgn="auto">
              <a:spcBef>
                <a:spcPts val="0"/>
              </a:spcBef>
              <a:spcAft>
                <a:spcPts val="0"/>
              </a:spcAft>
              <a:defRPr/>
            </a:pPr>
            <a:fld id="{D8C02FBE-B1A1-9949-B8FC-82EFBC57DDE8}" type="slidenum">
              <a:rPr lang="en-US">
                <a:solidFill>
                  <a:srgbClr val="404040"/>
                </a:solidFill>
                <a:latin typeface="Calibri" charset="0"/>
                <a:ea typeface="+mn-ea"/>
              </a:rPr>
              <a:pPr defTabSz="931672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n-US">
              <a:solidFill>
                <a:srgbClr val="404040"/>
              </a:solidFill>
              <a:latin typeface="Calibri" charset="0"/>
              <a:ea typeface="+mn-ea"/>
            </a:endParaRPr>
          </a:p>
        </p:txBody>
      </p:sp>
      <p:sp>
        <p:nvSpPr>
          <p:cNvPr id="16387" name="Text Box 3"/>
          <p:cNvSpPr>
            <a:spLocks noGrp="1" noChangeArrowheads="1"/>
          </p:cNvSpPr>
          <p:nvPr>
            <p:ph type="body"/>
          </p:nvPr>
        </p:nvSpPr>
        <p:spPr>
          <a:xfrm>
            <a:off x="6" y="2"/>
            <a:ext cx="289337" cy="4572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defRPr/>
            </a:pPr>
            <a:endParaRPr lang="en-US" sz="2000" dirty="0">
              <a:latin typeface="Arial" charset="0"/>
              <a:cs typeface="WenQuanYi Zen 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382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57B74-7AA3-6D4E-A5F4-7C976DCE7D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55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57B74-7AA3-6D4E-A5F4-7C976DCE7D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55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 marL="573088" indent="-298450">
              <a:defRPr>
                <a:solidFill>
                  <a:srgbClr val="000000"/>
                </a:solidFill>
              </a:defRPr>
            </a:lvl2pPr>
            <a:lvl3pPr marL="519113" indent="217488"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 dirty="0" smtClean="0"/>
              <a:t>Click to add 1st-level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94B01-9356-4A99-BF43-1EB6DE2E19CF}" type="slidenum">
              <a:rPr lang="en-US">
                <a:solidFill>
                  <a:srgbClr val="40404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8246" y="6506039"/>
            <a:ext cx="4899961" cy="215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EPICS Collaboration Meeting; Oak Ridge National Laboratory Sept 20-22, 2016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687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*Columns-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solidFill>
                  <a:srgbClr val="FFFFFF">
                    <a:lumMod val="50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  <a:latin typeface="Arial"/>
            </a:endParaRP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699995"/>
            <a:ext cx="4023360" cy="4422775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 marL="573088" indent="-298450">
              <a:spcBef>
                <a:spcPts val="0"/>
              </a:spcBef>
              <a:defRPr sz="2000">
                <a:solidFill>
                  <a:srgbClr val="000000"/>
                </a:solidFill>
              </a:defRPr>
            </a:lvl2pPr>
            <a:lvl3pPr marL="682625" indent="-184150">
              <a:defRPr sz="1800">
                <a:solidFill>
                  <a:srgbClr val="000000"/>
                </a:solidFill>
              </a:defRPr>
            </a:lvl3pPr>
            <a:lvl4pPr marL="865188" indent="-171450">
              <a:defRPr sz="1600">
                <a:solidFill>
                  <a:srgbClr val="000000"/>
                </a:solidFill>
              </a:defRPr>
            </a:lvl4pPr>
            <a:lvl5pPr marL="1084263" indent="-171450"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 Fourth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00588" y="1685707"/>
            <a:ext cx="4023360" cy="4422775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 marL="573088" indent="-298450">
              <a:spcBef>
                <a:spcPts val="0"/>
              </a:spcBef>
              <a:defRPr sz="2000">
                <a:solidFill>
                  <a:srgbClr val="000000"/>
                </a:solidFill>
              </a:defRPr>
            </a:lvl2pPr>
            <a:lvl3pPr marL="682625" indent="-184150">
              <a:defRPr sz="1800">
                <a:solidFill>
                  <a:srgbClr val="000000"/>
                </a:solidFill>
              </a:defRPr>
            </a:lvl3pPr>
            <a:lvl4pPr marL="865188" indent="-171450">
              <a:defRPr sz="1600">
                <a:solidFill>
                  <a:srgbClr val="000000"/>
                </a:solidFill>
              </a:defRPr>
            </a:lvl4pPr>
            <a:lvl5pPr marL="1084263" indent="-171450"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 Fourth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Two-column CONTENT slide</a:t>
            </a:r>
            <a:br>
              <a:rPr lang="en-US" dirty="0" smtClean="0"/>
            </a:br>
            <a:r>
              <a:rPr lang="en-US" dirty="0" smtClean="0"/>
              <a:t>one or two lines for headline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8246" y="6506039"/>
            <a:ext cx="4899961" cy="215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EPICS Collaboration Meeting; Oak Ridge National Laboratory Sept 20-22, 2016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10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ver O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5" y="1689100"/>
            <a:ext cx="4280275" cy="2706624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689100"/>
            <a:ext cx="4863724" cy="2706624"/>
          </a:xfrm>
          <a:solidFill>
            <a:srgbClr val="004165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 -Cover option A</a:t>
            </a:r>
            <a:br>
              <a:rPr lang="en-US" dirty="0" smtClean="0"/>
            </a:br>
            <a:r>
              <a:rPr lang="en-US" dirty="0" smtClean="0"/>
              <a:t>can be up to four </a:t>
            </a:r>
            <a:br>
              <a:rPr lang="en-US" dirty="0" smtClean="0"/>
            </a:br>
            <a:r>
              <a:rPr lang="en-US" dirty="0" smtClean="0"/>
              <a:t>or five lines of text</a:t>
            </a:r>
            <a:endParaRPr lang="en-US" dirty="0"/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689100"/>
            <a:ext cx="239714" cy="2706624"/>
          </a:xfrm>
          <a:solidFill>
            <a:schemeClr val="tx2">
              <a:lumMod val="75000"/>
            </a:schemeClr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0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49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 smtClean="0"/>
              <a:t>Add Presenter Title</a:t>
            </a:r>
            <a:br>
              <a:rPr lang="en-US" dirty="0" smtClean="0"/>
            </a:br>
            <a:r>
              <a:rPr lang="en-US" dirty="0" smtClean="0"/>
              <a:t>Optional Line 2</a:t>
            </a:r>
            <a:br>
              <a:rPr lang="en-US" dirty="0" smtClean="0"/>
            </a:br>
            <a:r>
              <a:rPr lang="en-US" dirty="0" smtClean="0"/>
              <a:t>Optional Line 3</a:t>
            </a:r>
            <a:endParaRPr lang="en-US" dirty="0"/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1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1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second presenter </a:t>
            </a:r>
            <a:br>
              <a:rPr lang="en-US" dirty="0" smtClean="0"/>
            </a:br>
            <a:r>
              <a:rPr lang="en-US" dirty="0" smtClean="0"/>
              <a:t>info if not needed</a:t>
            </a:r>
            <a:endParaRPr lang="en-US" dirty="0"/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6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5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6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third presenter </a:t>
            </a:r>
            <a:br>
              <a:rPr lang="en-US" dirty="0" smtClean="0"/>
            </a:br>
            <a:r>
              <a:rPr lang="en-US" dirty="0" smtClean="0"/>
              <a:t>info if not needed</a:t>
            </a:r>
            <a:endParaRPr lang="en-US" dirty="0"/>
          </a:p>
        </p:txBody>
      </p:sp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454587" y="5747818"/>
            <a:ext cx="5894492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Presentation Date</a:t>
            </a:r>
            <a:br>
              <a:rPr lang="en-US" dirty="0" smtClean="0"/>
            </a:br>
            <a:r>
              <a:rPr lang="en-US" dirty="0" smtClean="0"/>
              <a:t>City, State (presentation location)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431799" y="730250"/>
            <a:ext cx="6188075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8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Optional one line subhead, </a:t>
            </a:r>
            <a:r>
              <a:rPr lang="en-US" dirty="0" err="1" smtClean="0"/>
              <a:t>url</a:t>
            </a:r>
            <a:r>
              <a:rPr lang="en-US" dirty="0" smtClean="0"/>
              <a:t> or date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5625" y="523875"/>
            <a:ext cx="1781208" cy="67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2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 marL="573088" indent="-298450">
              <a:defRPr>
                <a:solidFill>
                  <a:srgbClr val="000000"/>
                </a:solidFill>
              </a:defRPr>
            </a:lvl2pPr>
            <a:lvl3pPr marL="519113" indent="217488"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 dirty="0" smtClean="0"/>
              <a:t>Click to add 1st-level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62975" y="6471466"/>
            <a:ext cx="457200" cy="182880"/>
          </a:xfrm>
          <a:ln/>
        </p:spPr>
        <p:txBody>
          <a:bodyPr/>
          <a:lstStyle>
            <a:lvl1pPr>
              <a:defRPr>
                <a:solidFill>
                  <a:srgbClr val="232425"/>
                </a:solidFill>
              </a:defRPr>
            </a:lvl1pPr>
          </a:lstStyle>
          <a:p>
            <a:pPr>
              <a:defRPr/>
            </a:pPr>
            <a:fld id="{D8294B01-9356-4A99-BF43-1EB6DE2E19CF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55188"/>
            <a:ext cx="6824133" cy="215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232425"/>
                </a:solidFill>
              </a:defRPr>
            </a:lvl1pPr>
          </a:lstStyle>
          <a:p>
            <a:r>
              <a:rPr lang="en-US" smtClean="0"/>
              <a:t>EPICS Collaboration Meeting; Oak Ridge National Laboratory Sept 20-22, 2016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687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*Columns-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562975" y="6513801"/>
            <a:ext cx="457200" cy="182880"/>
          </a:xfrm>
        </p:spPr>
        <p:txBody>
          <a:bodyPr/>
          <a:lstStyle>
            <a:lvl1pPr>
              <a:defRPr>
                <a:solidFill>
                  <a:srgbClr val="232425"/>
                </a:solidFill>
              </a:defRPr>
            </a:lvl1pPr>
          </a:lstStyle>
          <a:p>
            <a:fld id="{AEFAAC5A-9C4F-4278-920D-DF2BAB595749}" type="slidenum">
              <a:rPr lang="en-US" smtClean="0">
                <a:solidFill>
                  <a:srgbClr val="FFFFFF">
                    <a:lumMod val="50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  <a:latin typeface="Arial"/>
            </a:endParaRP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699995"/>
            <a:ext cx="4023360" cy="4422775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 marL="573088" indent="-298450">
              <a:spcBef>
                <a:spcPts val="0"/>
              </a:spcBef>
              <a:defRPr sz="2000">
                <a:solidFill>
                  <a:srgbClr val="000000"/>
                </a:solidFill>
              </a:defRPr>
            </a:lvl2pPr>
            <a:lvl3pPr marL="682625" indent="-184150">
              <a:defRPr sz="1800">
                <a:solidFill>
                  <a:srgbClr val="000000"/>
                </a:solidFill>
              </a:defRPr>
            </a:lvl3pPr>
            <a:lvl4pPr marL="865188" indent="-171450">
              <a:defRPr sz="1600">
                <a:solidFill>
                  <a:srgbClr val="000000"/>
                </a:solidFill>
              </a:defRPr>
            </a:lvl4pPr>
            <a:lvl5pPr marL="1084263" indent="-171450"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00588" y="1685707"/>
            <a:ext cx="4023360" cy="4422775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 marL="573088" indent="-298450">
              <a:spcBef>
                <a:spcPts val="0"/>
              </a:spcBef>
              <a:defRPr sz="2000">
                <a:solidFill>
                  <a:srgbClr val="000000"/>
                </a:solidFill>
              </a:defRPr>
            </a:lvl2pPr>
            <a:lvl3pPr marL="682625" indent="-184150">
              <a:defRPr sz="1800">
                <a:solidFill>
                  <a:srgbClr val="000000"/>
                </a:solidFill>
              </a:defRPr>
            </a:lvl3pPr>
            <a:lvl4pPr marL="865188" indent="-171450">
              <a:defRPr sz="1600">
                <a:solidFill>
                  <a:srgbClr val="000000"/>
                </a:solidFill>
              </a:defRPr>
            </a:lvl4pPr>
            <a:lvl5pPr marL="1084263" indent="-171450"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Two-column CONTENT slide</a:t>
            </a:r>
            <a:br>
              <a:rPr lang="en-US" dirty="0" smtClean="0"/>
            </a:br>
            <a:r>
              <a:rPr lang="en-US" dirty="0" smtClean="0"/>
              <a:t>one or two lines for headline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8246" y="6497523"/>
            <a:ext cx="4899961" cy="215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232425"/>
                </a:solidFill>
              </a:defRPr>
            </a:lvl1pPr>
          </a:lstStyle>
          <a:p>
            <a:r>
              <a:rPr lang="en-US" smtClean="0"/>
              <a:t>EPICS Collaboration Meeting; Oak Ridge National Laboratory Sept 20-22, 2016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10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Cover O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5" y="1689100"/>
            <a:ext cx="4280275" cy="2706624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689100"/>
            <a:ext cx="4863724" cy="2706624"/>
          </a:xfrm>
          <a:solidFill>
            <a:srgbClr val="004165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 -Cover option A</a:t>
            </a:r>
            <a:br>
              <a:rPr lang="en-US" dirty="0" smtClean="0"/>
            </a:br>
            <a:r>
              <a:rPr lang="en-US" dirty="0" smtClean="0"/>
              <a:t>can be up to four </a:t>
            </a:r>
            <a:br>
              <a:rPr lang="en-US" dirty="0" smtClean="0"/>
            </a:br>
            <a:r>
              <a:rPr lang="en-US" dirty="0" smtClean="0"/>
              <a:t>or five lines of text</a:t>
            </a:r>
            <a:endParaRPr lang="en-US" dirty="0"/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689100"/>
            <a:ext cx="239714" cy="2706624"/>
          </a:xfrm>
          <a:solidFill>
            <a:schemeClr val="tx2">
              <a:lumMod val="75000"/>
            </a:schemeClr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0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49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504505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 smtClean="0"/>
              <a:t>Add Presenter Title</a:t>
            </a:r>
            <a:br>
              <a:rPr lang="en-US" dirty="0" smtClean="0"/>
            </a:br>
            <a:r>
              <a:rPr lang="en-US" dirty="0" smtClean="0"/>
              <a:t>Optional Line 2</a:t>
            </a:r>
            <a:br>
              <a:rPr lang="en-US" dirty="0" smtClean="0"/>
            </a:br>
            <a:r>
              <a:rPr lang="en-US" dirty="0" smtClean="0"/>
              <a:t>Optional Line 3</a:t>
            </a:r>
            <a:endParaRPr lang="en-US" dirty="0"/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1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1" y="504505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second presenter </a:t>
            </a:r>
            <a:br>
              <a:rPr lang="en-US" dirty="0" smtClean="0"/>
            </a:br>
            <a:r>
              <a:rPr lang="en-US" dirty="0" smtClean="0"/>
              <a:t>info if not needed</a:t>
            </a:r>
            <a:endParaRPr lang="en-US" dirty="0"/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6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5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6" y="504505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third presenter </a:t>
            </a:r>
            <a:br>
              <a:rPr lang="en-US" dirty="0" smtClean="0"/>
            </a:br>
            <a:r>
              <a:rPr lang="en-US" dirty="0" smtClean="0"/>
              <a:t>info if not needed</a:t>
            </a:r>
            <a:endParaRPr lang="en-US" dirty="0"/>
          </a:p>
        </p:txBody>
      </p:sp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454587" y="5747818"/>
            <a:ext cx="5894492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Presentation Date</a:t>
            </a:r>
            <a:br>
              <a:rPr lang="en-US" dirty="0" smtClean="0"/>
            </a:br>
            <a:r>
              <a:rPr lang="en-US" dirty="0" smtClean="0"/>
              <a:t>City, State (presentation location)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431799" y="730250"/>
            <a:ext cx="6188075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8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Optional one line subhead, </a:t>
            </a:r>
            <a:r>
              <a:rPr lang="en-US" dirty="0" err="1" smtClean="0"/>
              <a:t>url</a:t>
            </a:r>
            <a:r>
              <a:rPr lang="en-US" dirty="0" smtClean="0"/>
              <a:t> or date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25" y="523875"/>
            <a:ext cx="1781208" cy="6714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5625" y="523875"/>
            <a:ext cx="1781208" cy="67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2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*Columns-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562975" y="6513801"/>
            <a:ext cx="457200" cy="182880"/>
          </a:xfrm>
        </p:spPr>
        <p:txBody>
          <a:bodyPr/>
          <a:lstStyle>
            <a:lvl1pPr>
              <a:defRPr>
                <a:solidFill>
                  <a:srgbClr val="232425"/>
                </a:solidFill>
              </a:defRPr>
            </a:lvl1pPr>
          </a:lstStyle>
          <a:p>
            <a:fld id="{AEFAAC5A-9C4F-4278-920D-DF2BAB595749}" type="slidenum">
              <a:rPr lang="en-US" smtClean="0">
                <a:solidFill>
                  <a:srgbClr val="FFFFFF">
                    <a:lumMod val="50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  <a:latin typeface="Arial"/>
            </a:endParaRP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699995"/>
            <a:ext cx="4023360" cy="4422775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 marL="573088" indent="-298450">
              <a:spcBef>
                <a:spcPts val="0"/>
              </a:spcBef>
              <a:defRPr sz="2000">
                <a:solidFill>
                  <a:srgbClr val="000000"/>
                </a:solidFill>
              </a:defRPr>
            </a:lvl2pPr>
            <a:lvl3pPr marL="682625" indent="-184150">
              <a:defRPr sz="1800">
                <a:solidFill>
                  <a:srgbClr val="000000"/>
                </a:solidFill>
              </a:defRPr>
            </a:lvl3pPr>
            <a:lvl4pPr marL="865188" indent="-171450">
              <a:defRPr sz="1600">
                <a:solidFill>
                  <a:srgbClr val="000000"/>
                </a:solidFill>
              </a:defRPr>
            </a:lvl4pPr>
            <a:lvl5pPr marL="1084263" indent="-171450"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00588" y="1685707"/>
            <a:ext cx="4023360" cy="4422775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 marL="573088" indent="-298450">
              <a:spcBef>
                <a:spcPts val="0"/>
              </a:spcBef>
              <a:defRPr sz="2000">
                <a:solidFill>
                  <a:srgbClr val="000000"/>
                </a:solidFill>
              </a:defRPr>
            </a:lvl2pPr>
            <a:lvl3pPr marL="682625" indent="-184150">
              <a:defRPr sz="1800">
                <a:solidFill>
                  <a:srgbClr val="000000"/>
                </a:solidFill>
              </a:defRPr>
            </a:lvl3pPr>
            <a:lvl4pPr marL="865188" indent="-171450">
              <a:defRPr sz="1600">
                <a:solidFill>
                  <a:srgbClr val="000000"/>
                </a:solidFill>
              </a:defRPr>
            </a:lvl4pPr>
            <a:lvl5pPr marL="1084263" indent="-171450"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Two-column CONTENT slide</a:t>
            </a:r>
            <a:br>
              <a:rPr lang="en-US" dirty="0" smtClean="0"/>
            </a:br>
            <a:r>
              <a:rPr lang="en-US" dirty="0" smtClean="0"/>
              <a:t>one or two lines for headline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8246" y="6497523"/>
            <a:ext cx="4899961" cy="215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232425"/>
                </a:solidFill>
              </a:defRPr>
            </a:lvl1pPr>
          </a:lstStyle>
          <a:p>
            <a:r>
              <a:rPr lang="en-US" smtClean="0"/>
              <a:t>EPICS Collaboration Meeting; Oak Ridge National Laboratory Sept 20-22, 2016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10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Cover O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5" y="1689100"/>
            <a:ext cx="4280275" cy="2706624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689100"/>
            <a:ext cx="4863724" cy="2706624"/>
          </a:xfrm>
          <a:solidFill>
            <a:srgbClr val="004165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 -Cover option A</a:t>
            </a:r>
            <a:br>
              <a:rPr lang="en-US" dirty="0" smtClean="0"/>
            </a:br>
            <a:r>
              <a:rPr lang="en-US" dirty="0" smtClean="0"/>
              <a:t>can be up to four </a:t>
            </a:r>
            <a:br>
              <a:rPr lang="en-US" dirty="0" smtClean="0"/>
            </a:br>
            <a:r>
              <a:rPr lang="en-US" dirty="0" smtClean="0"/>
              <a:t>or five lines of text</a:t>
            </a:r>
            <a:endParaRPr lang="en-US" dirty="0"/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689100"/>
            <a:ext cx="239714" cy="2706624"/>
          </a:xfrm>
          <a:solidFill>
            <a:schemeClr val="tx2">
              <a:lumMod val="75000"/>
            </a:schemeClr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0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49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504505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 smtClean="0"/>
              <a:t>Add Presenter Title</a:t>
            </a:r>
            <a:br>
              <a:rPr lang="en-US" dirty="0" smtClean="0"/>
            </a:br>
            <a:r>
              <a:rPr lang="en-US" dirty="0" smtClean="0"/>
              <a:t>Optional Line 2</a:t>
            </a:r>
            <a:br>
              <a:rPr lang="en-US" dirty="0" smtClean="0"/>
            </a:br>
            <a:r>
              <a:rPr lang="en-US" dirty="0" smtClean="0"/>
              <a:t>Optional Line 3</a:t>
            </a:r>
            <a:endParaRPr lang="en-US" dirty="0"/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1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1" y="504505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second presenter </a:t>
            </a:r>
            <a:br>
              <a:rPr lang="en-US" dirty="0" smtClean="0"/>
            </a:br>
            <a:r>
              <a:rPr lang="en-US" dirty="0" smtClean="0"/>
              <a:t>info if not needed</a:t>
            </a:r>
            <a:endParaRPr lang="en-US" dirty="0"/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6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5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6" y="504505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third presenter </a:t>
            </a:r>
            <a:br>
              <a:rPr lang="en-US" dirty="0" smtClean="0"/>
            </a:br>
            <a:r>
              <a:rPr lang="en-US" dirty="0" smtClean="0"/>
              <a:t>info if not needed</a:t>
            </a:r>
            <a:endParaRPr lang="en-US" dirty="0"/>
          </a:p>
        </p:txBody>
      </p:sp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454587" y="5747818"/>
            <a:ext cx="5894492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Presentation Date</a:t>
            </a:r>
            <a:br>
              <a:rPr lang="en-US" dirty="0" smtClean="0"/>
            </a:br>
            <a:r>
              <a:rPr lang="en-US" dirty="0" smtClean="0"/>
              <a:t>City, State (presentation location)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431799" y="730250"/>
            <a:ext cx="6188075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8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Optional one line subhead, </a:t>
            </a:r>
            <a:r>
              <a:rPr lang="en-US" dirty="0" err="1" smtClean="0"/>
              <a:t>url</a:t>
            </a:r>
            <a:r>
              <a:rPr lang="en-US" dirty="0" smtClean="0"/>
              <a:t> or date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25" y="523875"/>
            <a:ext cx="1781208" cy="6714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5625" y="523875"/>
            <a:ext cx="1781208" cy="67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2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72250"/>
            <a:ext cx="1371600" cy="2095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44C3B-4106-9245-9F4A-627147E19008}" type="datetime1">
              <a:rPr lang="en-US" smtClean="0"/>
              <a:t>9/12/16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EPICS Collaboration Meeting; Oak Ridge National Laboratory Sept 20-22, 2016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EC21B-2EB8-BF4F-877C-9BF81FC7D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8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theme" Target="../theme/theme2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theme" Target="../theme/theme3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79725"/>
            <a:ext cx="8372901" cy="82894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 smtClean="0"/>
              <a:t>Headline 32pt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560" y="1207515"/>
            <a:ext cx="8320695" cy="4987365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 smtClean="0"/>
              <a:t>Click to add 1st-level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2975" y="6547059"/>
            <a:ext cx="457200" cy="182880"/>
          </a:xfrm>
          <a:prstGeom prst="rect">
            <a:avLst/>
          </a:prstGeom>
          <a:ln>
            <a:noFill/>
          </a:ln>
        </p:spPr>
        <p:txBody>
          <a:bodyPr vert="horz" lIns="0" tIns="45720" rIns="0" bIns="0" rtlCol="0" anchor="b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EFAAC5A-9C4F-4278-920D-DF2BAB595749}" type="slidenum">
              <a:rPr lang="en-US" smtClean="0"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Arial"/>
              <a:ea typeface="+mn-ea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0" y="0"/>
            <a:ext cx="242782" cy="6858000"/>
          </a:xfrm>
          <a:prstGeom prst="rect">
            <a:avLst/>
          </a:prstGeom>
          <a:solidFill>
            <a:srgbClr val="094875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00">
              <a:solidFill>
                <a:srgbClr val="7AB800"/>
              </a:solidFill>
              <a:latin typeface="Arial"/>
              <a:ea typeface="+mn-ea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4651" y="6439419"/>
            <a:ext cx="1017270" cy="27432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8246" y="6506039"/>
            <a:ext cx="4899961" cy="215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EPICS Collaboration Meeting; Oak Ridge National Laboratory Sept 20-22, 2016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80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8" r:id="rId1"/>
    <p:sldLayoutId id="2147483889" r:id="rId2"/>
    <p:sldLayoutId id="2147484064" r:id="rId3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3200" b="1" i="0" kern="1200" cap="none" baseline="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457200" rtl="0" eaLnBrk="1" latinLnBrk="0" hangingPunct="1">
        <a:spcBef>
          <a:spcPts val="0"/>
        </a:spcBef>
        <a:spcAft>
          <a:spcPts val="600"/>
        </a:spcAft>
        <a:buClr>
          <a:schemeClr val="tx2">
            <a:lumMod val="75000"/>
          </a:schemeClr>
        </a:buClr>
        <a:buFont typeface="Wingdings" charset="2"/>
        <a:buChar char="§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573088" indent="-298450" algn="l" defTabSz="457200" rtl="0" eaLnBrk="1" latinLnBrk="0" hangingPunct="1">
        <a:spcBef>
          <a:spcPts val="0"/>
        </a:spcBef>
        <a:spcAft>
          <a:spcPts val="600"/>
        </a:spcAft>
        <a:buClr>
          <a:schemeClr val="tx2">
            <a:lumMod val="75000"/>
          </a:schemeClr>
        </a:buClr>
        <a:buFont typeface="Lucida Grande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519113" indent="217488" algn="l" defTabSz="457200" rtl="0" eaLnBrk="1" latinLnBrk="0" hangingPunct="1">
        <a:spcBef>
          <a:spcPts val="0"/>
        </a:spcBef>
        <a:spcAft>
          <a:spcPts val="600"/>
        </a:spcAft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569913" indent="237744" algn="l" defTabSz="457200" rtl="0" eaLnBrk="1" latinLnBrk="0" hangingPunct="1">
        <a:spcBef>
          <a:spcPts val="0"/>
        </a:spcBef>
        <a:spcAft>
          <a:spcPts val="600"/>
        </a:spcAft>
        <a:buClr>
          <a:schemeClr val="tx2">
            <a:lumMod val="75000"/>
          </a:schemeClr>
        </a:buClr>
        <a:buFont typeface="Arial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1371600" indent="-171450" algn="l" defTabSz="457200" rtl="0" eaLnBrk="1" latinLnBrk="0" hangingPunct="1">
        <a:spcBef>
          <a:spcPts val="0"/>
        </a:spcBef>
        <a:spcAft>
          <a:spcPts val="0"/>
        </a:spcAft>
        <a:buClr>
          <a:schemeClr val="tx2">
            <a:lumMod val="75000"/>
          </a:schemeClr>
        </a:buClr>
        <a:buFont typeface="Wingdings" charset="2"/>
        <a:buChar char="§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79725"/>
            <a:ext cx="8372901" cy="82894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 smtClean="0"/>
              <a:t>Headline 32pt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560" y="1207515"/>
            <a:ext cx="8320695" cy="4987365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 smtClean="0"/>
              <a:t>Click to add 1st-level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2975" y="6489007"/>
            <a:ext cx="457200" cy="182880"/>
          </a:xfrm>
          <a:prstGeom prst="rect">
            <a:avLst/>
          </a:prstGeom>
          <a:ln>
            <a:noFill/>
          </a:ln>
        </p:spPr>
        <p:txBody>
          <a:bodyPr vert="horz" lIns="0" tIns="45720" rIns="0" bIns="0" rtlCol="0" anchor="b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EFAAC5A-9C4F-4278-920D-DF2BAB595749}" type="slidenum">
              <a:rPr lang="en-US" smtClean="0"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Arial"/>
              <a:ea typeface="+mn-ea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0" y="0"/>
            <a:ext cx="242782" cy="6858000"/>
          </a:xfrm>
          <a:prstGeom prst="rect">
            <a:avLst/>
          </a:prstGeom>
          <a:solidFill>
            <a:srgbClr val="094875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00">
              <a:solidFill>
                <a:srgbClr val="7AB800"/>
              </a:solidFill>
              <a:latin typeface="Arial"/>
              <a:ea typeface="+mn-e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651" y="6443287"/>
            <a:ext cx="1017270" cy="27432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73200" y="6472729"/>
            <a:ext cx="6925733" cy="215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EPICS Collaboration Meeting; Oak Ridge National Laboratory Sept 20-22, 2016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4651" y="6439419"/>
            <a:ext cx="101727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0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0" r:id="rId1"/>
    <p:sldLayoutId id="2147484311" r:id="rId2"/>
    <p:sldLayoutId id="2147484312" r:id="rId3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3200" b="1" i="0" kern="1200" cap="none" baseline="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457200" rtl="0" eaLnBrk="1" latinLnBrk="0" hangingPunct="1">
        <a:spcBef>
          <a:spcPts val="0"/>
        </a:spcBef>
        <a:spcAft>
          <a:spcPts val="600"/>
        </a:spcAft>
        <a:buClr>
          <a:schemeClr val="tx2">
            <a:lumMod val="75000"/>
          </a:schemeClr>
        </a:buClr>
        <a:buFont typeface="Wingdings" charset="2"/>
        <a:buChar char="§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573088" indent="-298450" algn="l" defTabSz="457200" rtl="0" eaLnBrk="1" latinLnBrk="0" hangingPunct="1">
        <a:spcBef>
          <a:spcPts val="0"/>
        </a:spcBef>
        <a:spcAft>
          <a:spcPts val="600"/>
        </a:spcAft>
        <a:buClr>
          <a:schemeClr val="tx2">
            <a:lumMod val="75000"/>
          </a:schemeClr>
        </a:buClr>
        <a:buFont typeface="Lucida Grande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519113" indent="217488" algn="l" defTabSz="457200" rtl="0" eaLnBrk="1" latinLnBrk="0" hangingPunct="1">
        <a:spcBef>
          <a:spcPts val="0"/>
        </a:spcBef>
        <a:spcAft>
          <a:spcPts val="600"/>
        </a:spcAft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569913" indent="237744" algn="l" defTabSz="457200" rtl="0" eaLnBrk="1" latinLnBrk="0" hangingPunct="1">
        <a:spcBef>
          <a:spcPts val="0"/>
        </a:spcBef>
        <a:spcAft>
          <a:spcPts val="600"/>
        </a:spcAft>
        <a:buClr>
          <a:schemeClr val="tx2">
            <a:lumMod val="75000"/>
          </a:schemeClr>
        </a:buClr>
        <a:buFont typeface="Arial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1371600" indent="-171450" algn="l" defTabSz="457200" rtl="0" eaLnBrk="1" latinLnBrk="0" hangingPunct="1">
        <a:spcBef>
          <a:spcPts val="0"/>
        </a:spcBef>
        <a:spcAft>
          <a:spcPts val="0"/>
        </a:spcAft>
        <a:buClr>
          <a:schemeClr val="tx2">
            <a:lumMod val="75000"/>
          </a:schemeClr>
        </a:buClr>
        <a:buFont typeface="Wingdings" charset="2"/>
        <a:buChar char="§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79725"/>
            <a:ext cx="8372901" cy="82894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 smtClean="0"/>
              <a:t>Headline 32pt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560" y="1207515"/>
            <a:ext cx="8320695" cy="4987365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 smtClean="0"/>
              <a:t>Click to add 1st-level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2975" y="6489007"/>
            <a:ext cx="457200" cy="182880"/>
          </a:xfrm>
          <a:prstGeom prst="rect">
            <a:avLst/>
          </a:prstGeom>
          <a:ln>
            <a:noFill/>
          </a:ln>
        </p:spPr>
        <p:txBody>
          <a:bodyPr vert="horz" lIns="0" tIns="45720" rIns="0" bIns="0" rtlCol="0" anchor="b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EFAAC5A-9C4F-4278-920D-DF2BAB595749}" type="slidenum">
              <a:rPr lang="en-US" smtClean="0"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Arial"/>
              <a:ea typeface="+mn-ea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0" y="0"/>
            <a:ext cx="242782" cy="6858000"/>
          </a:xfrm>
          <a:prstGeom prst="rect">
            <a:avLst/>
          </a:prstGeom>
          <a:solidFill>
            <a:srgbClr val="094875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00">
              <a:solidFill>
                <a:srgbClr val="7AB800"/>
              </a:solidFill>
              <a:latin typeface="Arial"/>
              <a:ea typeface="+mn-e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651" y="6443287"/>
            <a:ext cx="1017270" cy="27432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73200" y="6472729"/>
            <a:ext cx="6925733" cy="215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EPICS Collaboration Meeting; Oak Ridge National Laboratory Sept 20-22, 2016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4651" y="6439419"/>
            <a:ext cx="101727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0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5" r:id="rId1"/>
    <p:sldLayoutId id="2147484316" r:id="rId2"/>
    <p:sldLayoutId id="2147484317" r:id="rId3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3200" b="1" i="0" kern="1200" cap="none" baseline="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457200" rtl="0" eaLnBrk="1" latinLnBrk="0" hangingPunct="1">
        <a:spcBef>
          <a:spcPts val="0"/>
        </a:spcBef>
        <a:spcAft>
          <a:spcPts val="600"/>
        </a:spcAft>
        <a:buClr>
          <a:schemeClr val="tx2">
            <a:lumMod val="75000"/>
          </a:schemeClr>
        </a:buClr>
        <a:buFont typeface="Wingdings" charset="2"/>
        <a:buChar char="§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573088" indent="-298450" algn="l" defTabSz="457200" rtl="0" eaLnBrk="1" latinLnBrk="0" hangingPunct="1">
        <a:spcBef>
          <a:spcPts val="0"/>
        </a:spcBef>
        <a:spcAft>
          <a:spcPts val="600"/>
        </a:spcAft>
        <a:buClr>
          <a:schemeClr val="tx2">
            <a:lumMod val="75000"/>
          </a:schemeClr>
        </a:buClr>
        <a:buFont typeface="Lucida Grande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519113" indent="217488" algn="l" defTabSz="457200" rtl="0" eaLnBrk="1" latinLnBrk="0" hangingPunct="1">
        <a:spcBef>
          <a:spcPts val="0"/>
        </a:spcBef>
        <a:spcAft>
          <a:spcPts val="600"/>
        </a:spcAft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569913" indent="237744" algn="l" defTabSz="457200" rtl="0" eaLnBrk="1" latinLnBrk="0" hangingPunct="1">
        <a:spcBef>
          <a:spcPts val="0"/>
        </a:spcBef>
        <a:spcAft>
          <a:spcPts val="600"/>
        </a:spcAft>
        <a:buClr>
          <a:schemeClr val="tx2">
            <a:lumMod val="75000"/>
          </a:schemeClr>
        </a:buClr>
        <a:buFont typeface="Arial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1371600" indent="-171450" algn="l" defTabSz="457200" rtl="0" eaLnBrk="1" latinLnBrk="0" hangingPunct="1">
        <a:spcBef>
          <a:spcPts val="0"/>
        </a:spcBef>
        <a:spcAft>
          <a:spcPts val="0"/>
        </a:spcAft>
        <a:buClr>
          <a:schemeClr val="tx2">
            <a:lumMod val="75000"/>
          </a:schemeClr>
        </a:buClr>
        <a:buFont typeface="Wingdings" charset="2"/>
        <a:buChar char="§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-88900" y="1774825"/>
            <a:ext cx="9321800" cy="230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3200" b="1" spc="-50" dirty="0" smtClean="0">
                <a:solidFill>
                  <a:srgbClr val="1F497D"/>
                </a:solidFill>
                <a:latin typeface="Trebuchet MS" charset="0"/>
                <a:ea typeface="+mn-ea"/>
              </a:rPr>
              <a:t>Advanced Photon Source Upgrade Project:</a:t>
            </a:r>
          </a:p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800" b="1" spc="-50" dirty="0" smtClean="0">
                <a:solidFill>
                  <a:srgbClr val="1F497D"/>
                </a:solidFill>
                <a:latin typeface="Trebuchet MS" charset="0"/>
                <a:ea typeface="+mn-ea"/>
              </a:rPr>
              <a:t>The World’s </a:t>
            </a:r>
            <a:r>
              <a:rPr lang="en-US" sz="2800" b="1" spc="-50" dirty="0">
                <a:solidFill>
                  <a:srgbClr val="1F497D"/>
                </a:solidFill>
                <a:latin typeface="Trebuchet MS" charset="0"/>
                <a:ea typeface="+mn-ea"/>
              </a:rPr>
              <a:t>L</a:t>
            </a:r>
            <a:r>
              <a:rPr lang="en-US" sz="2800" b="1" spc="-50" dirty="0" smtClean="0">
                <a:solidFill>
                  <a:srgbClr val="1F497D"/>
                </a:solidFill>
                <a:latin typeface="Trebuchet MS" charset="0"/>
                <a:ea typeface="+mn-ea"/>
              </a:rPr>
              <a:t>eading </a:t>
            </a:r>
            <a:r>
              <a:rPr lang="en-US" sz="2800" b="1" spc="-50" dirty="0">
                <a:solidFill>
                  <a:srgbClr val="1F497D"/>
                </a:solidFill>
                <a:latin typeface="Trebuchet MS" charset="0"/>
                <a:ea typeface="+mn-ea"/>
              </a:rPr>
              <a:t>H</a:t>
            </a:r>
            <a:r>
              <a:rPr lang="en-US" sz="2800" b="1" spc="-50" dirty="0" smtClean="0">
                <a:solidFill>
                  <a:srgbClr val="1F497D"/>
                </a:solidFill>
                <a:latin typeface="Trebuchet MS" charset="0"/>
                <a:ea typeface="+mn-ea"/>
              </a:rPr>
              <a:t>ard X-ray Light Source</a:t>
            </a:r>
          </a:p>
        </p:txBody>
      </p:sp>
      <p:pic>
        <p:nvPicPr>
          <p:cNvPr id="27" name="Content Placeholder 6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80903" y="1554459"/>
            <a:ext cx="4237697" cy="2684166"/>
          </a:xfrm>
          <a:prstGeom prst="rect">
            <a:avLst/>
          </a:prstGeom>
          <a:ln w="28575" cmpd="sng">
            <a:solidFill>
              <a:schemeClr val="accent2">
                <a:lumMod val="75000"/>
              </a:schemeClr>
            </a:solidFill>
          </a:ln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0" y="1530349"/>
            <a:ext cx="4932741" cy="2733587"/>
          </a:xfrm>
          <a:solidFill>
            <a:schemeClr val="accent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 smtClean="0"/>
              <a:t>APS-U Controls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Time Correlated Data Acquisition</a:t>
            </a:r>
            <a:br>
              <a:rPr lang="en-US" sz="3200" dirty="0" smtClean="0"/>
            </a:br>
            <a:r>
              <a:rPr lang="en-US" sz="3200" dirty="0" smtClean="0"/>
              <a:t>[DAQ]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-2" y="1530348"/>
            <a:ext cx="228601" cy="2730501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39713" y="6404165"/>
            <a:ext cx="1522412" cy="4062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3077" y="4448175"/>
            <a:ext cx="67559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Ned Arnold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Siniša Veseli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Andrew Johnson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Argonne National Laboratory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EPICS Collaboration Meeting; Oak Ridge National Laboratory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Sept 20-22, 2016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491386" y="204383"/>
            <a:ext cx="2324741" cy="1035943"/>
            <a:chOff x="6491386" y="204383"/>
            <a:chExt cx="2324741" cy="1035943"/>
          </a:xfrm>
        </p:grpSpPr>
        <p:sp>
          <p:nvSpPr>
            <p:cNvPr id="10" name="Rectangle 9"/>
            <p:cNvSpPr/>
            <p:nvPr/>
          </p:nvSpPr>
          <p:spPr>
            <a:xfrm>
              <a:off x="6810191" y="445626"/>
              <a:ext cx="1938343" cy="794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Argonne_cmyk_black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1386" y="204383"/>
              <a:ext cx="2324741" cy="9096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499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48560" y="1207515"/>
            <a:ext cx="8441440" cy="5180585"/>
          </a:xfrm>
        </p:spPr>
        <p:txBody>
          <a:bodyPr/>
          <a:lstStyle/>
          <a:p>
            <a:pPr marL="292100" indent="-292100">
              <a:buClr>
                <a:srgbClr val="1F497D"/>
              </a:buClr>
              <a:buFont typeface="Wingdings" charset="0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 smtClean="0"/>
              <a:t>Future </a:t>
            </a:r>
            <a:r>
              <a:rPr lang="en-US" sz="2400" dirty="0" smtClean="0"/>
              <a:t>plans (near-term)</a:t>
            </a:r>
            <a:r>
              <a:rPr lang="is-IS" sz="2400" dirty="0" smtClean="0"/>
              <a:t>…</a:t>
            </a:r>
            <a:endParaRPr lang="is-IS" sz="2400" dirty="0" smtClean="0"/>
          </a:p>
          <a:p>
            <a:pPr marL="292100" indent="-292100">
              <a:buClr>
                <a:srgbClr val="1F497D"/>
              </a:buClr>
              <a:buFont typeface="Wingdings" charset="0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s-IS" sz="2400" dirty="0" smtClean="0"/>
          </a:p>
          <a:p>
            <a:pPr marL="571500" lvl="1" indent="-273050">
              <a:buClr>
                <a:srgbClr val="1F497D"/>
              </a:buClr>
              <a:buFont typeface="Wingdings" charset="0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000" dirty="0" smtClean="0"/>
              <a:t>Allow </a:t>
            </a:r>
            <a:r>
              <a:rPr lang="en-US" sz="2000" dirty="0"/>
              <a:t>different data types for different </a:t>
            </a:r>
            <a:r>
              <a:rPr lang="en-US" sz="2000" dirty="0" smtClean="0"/>
              <a:t>channels </a:t>
            </a:r>
            <a:r>
              <a:rPr lang="en-US" dirty="0" smtClean="0"/>
              <a:t>(</a:t>
            </a:r>
            <a:r>
              <a:rPr lang="en-US" dirty="0" err="1" smtClean="0"/>
              <a:t>NDArray</a:t>
            </a:r>
            <a:r>
              <a:rPr lang="en-US" dirty="0" smtClean="0"/>
              <a:t> constraint)</a:t>
            </a:r>
            <a:endParaRPr lang="en-US" dirty="0"/>
          </a:p>
          <a:p>
            <a:pPr marL="571500" lvl="1" indent="-273050">
              <a:buClr>
                <a:srgbClr val="1F497D"/>
              </a:buClr>
              <a:buFont typeface="Wingdings" charset="0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000" dirty="0" smtClean="0"/>
              <a:t>Allow dynamic channel selection so only the data of interest is sent</a:t>
            </a:r>
          </a:p>
          <a:p>
            <a:pPr marL="571500" lvl="1" indent="-273050">
              <a:buClr>
                <a:srgbClr val="1F497D"/>
              </a:buClr>
              <a:buFont typeface="Wingdings" charset="0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000" dirty="0" smtClean="0"/>
              <a:t>Trigger acquisition on internal pre-defined conditions</a:t>
            </a:r>
          </a:p>
          <a:p>
            <a:pPr marL="571500" lvl="1" indent="-273050">
              <a:buClr>
                <a:srgbClr val="1F497D"/>
              </a:buClr>
              <a:buFont typeface="Wingdings" charset="0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000" dirty="0" smtClean="0"/>
              <a:t>Provide mechanism for including “slow changing” data </a:t>
            </a:r>
            <a:r>
              <a:rPr lang="en-US" dirty="0" smtClean="0"/>
              <a:t>(parameters </a:t>
            </a:r>
            <a:r>
              <a:rPr lang="en-US" dirty="0"/>
              <a:t>that might change during acquisition, but not at fast sampling </a:t>
            </a:r>
            <a:r>
              <a:rPr lang="en-US" dirty="0" smtClean="0"/>
              <a:t>rate) </a:t>
            </a:r>
            <a:r>
              <a:rPr lang="en-US" sz="2000" dirty="0" smtClean="0"/>
              <a:t>in the same data packet </a:t>
            </a:r>
            <a:endParaRPr lang="en-US" sz="2000" dirty="0" smtClean="0"/>
          </a:p>
          <a:p>
            <a:pPr marL="571500" lvl="1" indent="-273050">
              <a:buClr>
                <a:srgbClr val="1F497D"/>
              </a:buClr>
              <a:buFont typeface="Wingdings" charset="0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000" dirty="0" smtClean="0"/>
              <a:t>Evaluate upcoming Area </a:t>
            </a:r>
            <a:r>
              <a:rPr lang="en-US" sz="2000" dirty="0"/>
              <a:t>Detector functionality </a:t>
            </a:r>
            <a:r>
              <a:rPr lang="en-US" sz="2000" dirty="0" smtClean="0"/>
              <a:t>(for example, </a:t>
            </a:r>
            <a:r>
              <a:rPr lang="en-US" sz="2000" dirty="0" err="1" smtClean="0"/>
              <a:t>NDPluginTimeSeries</a:t>
            </a:r>
            <a:r>
              <a:rPr lang="en-US" sz="2000" dirty="0" smtClean="0"/>
              <a:t>)</a:t>
            </a:r>
          </a:p>
          <a:p>
            <a:pPr marL="571500" lvl="1" indent="-273050">
              <a:buClr>
                <a:srgbClr val="1F497D"/>
              </a:buClr>
              <a:buFont typeface="Wingdings" charset="0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000" dirty="0" smtClean="0"/>
              <a:t>Add TBT and Bi-polar PS IOCs</a:t>
            </a:r>
            <a:endParaRPr lang="en-US" sz="20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1447800" y="6490164"/>
            <a:ext cx="6824133" cy="215436"/>
          </a:xfrm>
          <a:prstGeom prst="rect">
            <a:avLst/>
          </a:prstGeom>
        </p:spPr>
        <p:txBody>
          <a:bodyPr/>
          <a:lstStyle/>
          <a:p>
            <a:r>
              <a:rPr lang="en-US" sz="1200" dirty="0" smtClean="0"/>
              <a:t>EPICS Collaboration Meeting; Oak Ridge National Laboratory Sept 20-22, 2016 </a:t>
            </a:r>
            <a:endParaRPr lang="en-US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94B01-9356-4A99-BF43-1EB6DE2E19CF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41300" y="0"/>
            <a:ext cx="8902700" cy="620713"/>
          </a:xfrm>
          <a:prstGeom prst="rect">
            <a:avLst/>
          </a:prstGeom>
          <a:solidFill>
            <a:srgbClr val="FFFFFF"/>
          </a:solidFill>
        </p:spPr>
        <p:txBody>
          <a:bodyPr vert="horz" lIns="0" tIns="0" rIns="0" bIns="0" rtlCol="0" anchor="ctr" anchorCtr="0">
            <a:noAutofit/>
          </a:bodyPr>
          <a:lstStyle>
            <a:lvl1pPr algn="ctr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i="0" kern="1200" cap="none" baseline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defRPr/>
            </a:pPr>
            <a:r>
              <a:rPr lang="en-US" sz="2400" smtClean="0">
                <a:latin typeface="Arial" charset="0"/>
                <a:ea typeface="MS PGothic" charset="0"/>
              </a:rPr>
              <a:t>Time-correlated Data Acquisition System (DAQ) for MBA</a:t>
            </a:r>
            <a:endParaRPr lang="en-US" sz="2400" dirty="0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48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APS-U MBA Control System Design Challenges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48560" y="1207515"/>
            <a:ext cx="8695440" cy="5180585"/>
          </a:xfrm>
        </p:spPr>
        <p:txBody>
          <a:bodyPr/>
          <a:lstStyle/>
          <a:p>
            <a:r>
              <a:rPr lang="en-US" sz="1600" dirty="0" smtClean="0"/>
              <a:t>From a recent review slide </a:t>
            </a:r>
            <a:r>
              <a:rPr lang="is-IS" sz="1600" dirty="0" smtClean="0"/>
              <a:t>…</a:t>
            </a:r>
          </a:p>
          <a:p>
            <a:endParaRPr lang="is-IS" sz="1600" dirty="0" smtClean="0"/>
          </a:p>
          <a:p>
            <a:pPr lvl="1"/>
            <a:r>
              <a:rPr lang="en-US" sz="2000" dirty="0" smtClean="0"/>
              <a:t>APS-U Accelerator Control System Considerations</a:t>
            </a:r>
          </a:p>
          <a:p>
            <a:pPr lvl="3"/>
            <a:r>
              <a:rPr lang="en-US" sz="1800" dirty="0" smtClean="0"/>
              <a:t>Enhancements are driven by APS-U technical system needs</a:t>
            </a:r>
          </a:p>
          <a:p>
            <a:pPr lvl="3"/>
            <a:r>
              <a:rPr lang="en-US" sz="1800" dirty="0" smtClean="0">
                <a:solidFill>
                  <a:schemeClr val="accent6"/>
                </a:solidFill>
              </a:rPr>
              <a:t>Ubiquitous IOCs and FPGA-based systems</a:t>
            </a:r>
          </a:p>
          <a:p>
            <a:pPr lvl="3"/>
            <a:r>
              <a:rPr lang="en-US" sz="1800" dirty="0" smtClean="0">
                <a:solidFill>
                  <a:srgbClr val="CD202C"/>
                </a:solidFill>
              </a:rPr>
              <a:t>Higher data rates and larger volumes of data from embedded systems</a:t>
            </a:r>
          </a:p>
          <a:p>
            <a:pPr lvl="3"/>
            <a:r>
              <a:rPr lang="en-US" sz="1800" dirty="0" smtClean="0"/>
              <a:t>Development of new custom interfaces</a:t>
            </a:r>
          </a:p>
          <a:p>
            <a:pPr lvl="3"/>
            <a:r>
              <a:rPr lang="en-US" sz="1800" dirty="0" smtClean="0">
                <a:solidFill>
                  <a:srgbClr val="CD202C"/>
                </a:solidFill>
              </a:rPr>
              <a:t>Fast synchronous data acquisition and processing</a:t>
            </a:r>
          </a:p>
          <a:p>
            <a:pPr lvl="2"/>
            <a:endParaRPr lang="en-US" dirty="0" smtClean="0">
              <a:solidFill>
                <a:srgbClr val="CD202C"/>
              </a:solidFill>
            </a:endParaRPr>
          </a:p>
          <a:p>
            <a:pPr lvl="2"/>
            <a:endParaRPr lang="en-US" dirty="0">
              <a:solidFill>
                <a:srgbClr val="CD202C"/>
              </a:solidFill>
            </a:endParaRPr>
          </a:p>
          <a:p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How do we prepare for “ubiquitous embedded systems generating higher data rates and larger volumes of data” ?  &lt; prudent to think about this ahead of time &gt;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94B01-9356-4A99-BF43-1EB6DE2E19CF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381000" y="1651000"/>
            <a:ext cx="457200" cy="2560320"/>
          </a:xfrm>
          <a:prstGeom prst="leftBrace">
            <a:avLst/>
          </a:prstGeom>
          <a:ln w="19050" cmpd="sng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8382000" y="1651000"/>
            <a:ext cx="457200" cy="2560320"/>
          </a:xfrm>
          <a:prstGeom prst="rightBrace">
            <a:avLst/>
          </a:prstGeom>
          <a:ln w="19050" cmpd="sng">
            <a:solidFill>
              <a:srgbClr val="23242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1447800" y="6490164"/>
            <a:ext cx="6824133" cy="215436"/>
          </a:xfrm>
          <a:prstGeom prst="rect">
            <a:avLst/>
          </a:prstGeom>
        </p:spPr>
        <p:txBody>
          <a:bodyPr/>
          <a:lstStyle/>
          <a:p>
            <a:r>
              <a:rPr lang="en-US" sz="1200" dirty="0" smtClean="0"/>
              <a:t>EPICS Collaboration Meeting; Oak Ridge National Laboratory Sept 20-22, 2016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4501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5194B456-8835-4649-A1CD-5D85E8011D8B}" type="slidenum">
              <a:rPr lang="en-US" sz="900"/>
              <a:pPr eaLnBrk="1" hangingPunct="1"/>
              <a:t>3</a:t>
            </a:fld>
            <a:endParaRPr lang="en-US" sz="900"/>
          </a:p>
        </p:txBody>
      </p:sp>
      <p:pic>
        <p:nvPicPr>
          <p:cNvPr id="31747" name="Picture 4" descr="CtlsDaqAreaDetectorFrameworkUsag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76200"/>
            <a:ext cx="8645525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5900" y="1600200"/>
            <a:ext cx="2222500" cy="21113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4310" lvl="1" indent="-194310">
              <a:spcBef>
                <a:spcPct val="20000"/>
              </a:spcBef>
              <a:buClr>
                <a:srgbClr val="1F497D"/>
              </a:buClr>
              <a:buFont typeface="Arial"/>
              <a:buChar char="•"/>
              <a:defRPr/>
            </a:pP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Separate fast/large volume data from slow control of technical system</a:t>
            </a:r>
          </a:p>
          <a:p>
            <a:pPr marL="194310" lvl="1" indent="-194310">
              <a:spcBef>
                <a:spcPct val="20000"/>
              </a:spcBef>
              <a:buClr>
                <a:srgbClr val="1F497D"/>
              </a:buClr>
              <a:buFont typeface="Arial"/>
              <a:buChar char="•"/>
              <a:defRPr/>
            </a:pP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Dedicated IOCs, separate servers, separate subnets, </a:t>
            </a:r>
            <a:r>
              <a:rPr lang="is-IS" sz="1600" dirty="0" smtClean="0">
                <a:solidFill>
                  <a:schemeClr val="bg2">
                    <a:lumMod val="10000"/>
                  </a:schemeClr>
                </a:solidFill>
              </a:rPr>
              <a:t>…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en-US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1749" name="TextBox 7"/>
          <p:cNvSpPr txBox="1">
            <a:spLocks noChangeArrowheads="1"/>
          </p:cNvSpPr>
          <p:nvPr/>
        </p:nvSpPr>
        <p:spPr bwMode="auto">
          <a:xfrm>
            <a:off x="6172200" y="452438"/>
            <a:ext cx="18415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endParaRPr lang="en-US" sz="1200">
              <a:solidFill>
                <a:srgbClr val="151515"/>
              </a:solidFill>
            </a:endParaRPr>
          </a:p>
          <a:p>
            <a:pPr eaLnBrk="1" hangingPunct="1"/>
            <a:endParaRPr lang="en-US" sz="1200">
              <a:solidFill>
                <a:srgbClr val="151515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99200" y="469900"/>
            <a:ext cx="2628900" cy="444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5900" y="5297488"/>
            <a:ext cx="3378200" cy="880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4310" lvl="1" indent="-194310">
              <a:spcBef>
                <a:spcPct val="20000"/>
              </a:spcBef>
              <a:buClr>
                <a:srgbClr val="1F497D"/>
              </a:buClr>
              <a:buFont typeface="Arial"/>
              <a:buChar char="•"/>
              <a:defRPr/>
            </a:pP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Ensure scalability </a:t>
            </a:r>
          </a:p>
          <a:p>
            <a:pPr marL="194310" lvl="1" indent="-194310">
              <a:spcBef>
                <a:spcPct val="20000"/>
              </a:spcBef>
              <a:buClr>
                <a:srgbClr val="1F497D"/>
              </a:buClr>
              <a:buFont typeface="Arial"/>
              <a:buChar char="•"/>
              <a:defRPr/>
            </a:pPr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</a:rPr>
              <a:t>Common implementation across subsystems!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41300" y="0"/>
            <a:ext cx="8902700" cy="620713"/>
          </a:xfrm>
          <a:solidFill>
            <a:srgbClr val="FFFFFF"/>
          </a:solidFill>
        </p:spPr>
        <p:txBody>
          <a:bodyPr/>
          <a:lstStyle/>
          <a:p>
            <a:pPr marL="457200" indent="-457200" eaLnBrk="1" hangingPunct="1">
              <a:defRPr/>
            </a:pPr>
            <a:r>
              <a:rPr lang="en-US" sz="2400" dirty="0" smtClean="0">
                <a:latin typeface="Arial" charset="0"/>
                <a:ea typeface="MS PGothic" charset="0"/>
              </a:rPr>
              <a:t>Time-correlated Data Acquisition System (DAQ) for MBA</a:t>
            </a:r>
            <a:endParaRPr lang="en-US" sz="2400" dirty="0">
              <a:latin typeface="Arial" charset="0"/>
              <a:ea typeface="MS PGothic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1447800" y="6490164"/>
            <a:ext cx="6824133" cy="215436"/>
          </a:xfrm>
          <a:prstGeom prst="rect">
            <a:avLst/>
          </a:prstGeom>
        </p:spPr>
        <p:txBody>
          <a:bodyPr/>
          <a:lstStyle/>
          <a:p>
            <a:r>
              <a:rPr lang="en-US" sz="1200" dirty="0" smtClean="0"/>
              <a:t>EPICS Collaboration Meeting; Oak Ridge National Laboratory Sept 20-22, 2016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81903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48560" y="1207515"/>
            <a:ext cx="8441440" cy="5180585"/>
          </a:xfrm>
        </p:spPr>
        <p:txBody>
          <a:bodyPr/>
          <a:lstStyle/>
          <a:p>
            <a:pPr marL="292100" indent="-292100">
              <a:buClr>
                <a:srgbClr val="1F497D"/>
              </a:buClr>
              <a:buFont typeface="Wingdings" charset="0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/>
              <a:t>Other features </a:t>
            </a:r>
            <a:r>
              <a:rPr lang="is-IS" sz="2400" dirty="0" smtClean="0"/>
              <a:t>…</a:t>
            </a:r>
          </a:p>
          <a:p>
            <a:pPr marL="571500" lvl="1" indent="-273050">
              <a:buClr>
                <a:srgbClr val="1F497D"/>
              </a:buClr>
              <a:buFont typeface="Wingdings" charset="0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000" dirty="0" smtClean="0"/>
              <a:t>Acquire </a:t>
            </a:r>
            <a:r>
              <a:rPr lang="en-US" sz="2000" dirty="0"/>
              <a:t>data from subsystems @ various sample rates; correlate within 3.6µs (turn-by-turn) or </a:t>
            </a:r>
            <a:r>
              <a:rPr lang="en-US" sz="2000" dirty="0" smtClean="0"/>
              <a:t>better.</a:t>
            </a:r>
          </a:p>
          <a:p>
            <a:pPr marL="571500" lvl="1" indent="-273050">
              <a:buClr>
                <a:srgbClr val="1F497D"/>
              </a:buClr>
              <a:buFont typeface="Wingdings" charset="0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000" dirty="0" smtClean="0"/>
              <a:t>Ensure </a:t>
            </a:r>
            <a:r>
              <a:rPr lang="en-US" sz="2000" dirty="0"/>
              <a:t>scalability (aggregate data rate may exceed </a:t>
            </a:r>
            <a:r>
              <a:rPr lang="en-US" sz="2000" dirty="0" smtClean="0"/>
              <a:t>4 GB/s)</a:t>
            </a:r>
          </a:p>
          <a:p>
            <a:pPr marL="571500" lvl="1" indent="-273050">
              <a:buClr>
                <a:srgbClr val="1F497D"/>
              </a:buClr>
              <a:buFont typeface="Wingdings" charset="0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000" dirty="0" smtClean="0"/>
              <a:t>Support </a:t>
            </a:r>
            <a:r>
              <a:rPr lang="en-US" sz="2000" dirty="0"/>
              <a:t>continuous or triggered acquisition limited only by available </a:t>
            </a:r>
            <a:r>
              <a:rPr lang="en-US" sz="2000" dirty="0" smtClean="0"/>
              <a:t>storage</a:t>
            </a:r>
          </a:p>
          <a:p>
            <a:pPr marL="571500" lvl="1" indent="-273050">
              <a:buClr>
                <a:srgbClr val="1F497D"/>
              </a:buClr>
              <a:buFont typeface="Wingdings" charset="0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000" dirty="0" smtClean="0"/>
              <a:t>Any </a:t>
            </a:r>
            <a:r>
              <a:rPr lang="en-US" sz="2000" dirty="0"/>
              <a:t>number of applications can subscribe to the data without additional load on </a:t>
            </a:r>
            <a:r>
              <a:rPr lang="en-US" sz="2000" dirty="0" smtClean="0"/>
              <a:t>IOCs</a:t>
            </a:r>
          </a:p>
          <a:p>
            <a:pPr marL="571500" lvl="1" indent="-273050">
              <a:buClr>
                <a:srgbClr val="1F497D"/>
              </a:buClr>
              <a:buFont typeface="Wingdings" charset="0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000" dirty="0" smtClean="0"/>
              <a:t>Separate </a:t>
            </a:r>
            <a:r>
              <a:rPr lang="en-US" sz="2000" dirty="0"/>
              <a:t>from “operations” networks and servers; allow maintenance/enhancements during </a:t>
            </a:r>
            <a:r>
              <a:rPr lang="en-US" sz="2000" dirty="0" smtClean="0"/>
              <a:t>ops</a:t>
            </a:r>
          </a:p>
          <a:p>
            <a:pPr marL="571500" lvl="1" indent="-273050">
              <a:buClr>
                <a:srgbClr val="1F497D"/>
              </a:buClr>
              <a:buFont typeface="Wingdings" charset="0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000" dirty="0" smtClean="0"/>
              <a:t>May </a:t>
            </a:r>
            <a:r>
              <a:rPr lang="en-US" sz="2000" dirty="0"/>
              <a:t>impact </a:t>
            </a:r>
            <a:r>
              <a:rPr lang="en-US" sz="2000" dirty="0" smtClean="0"/>
              <a:t>technical subsystem designs, </a:t>
            </a:r>
            <a:r>
              <a:rPr lang="en-US" sz="2000" u="sng" dirty="0">
                <a:solidFill>
                  <a:srgbClr val="FF6600"/>
                </a:solidFill>
              </a:rPr>
              <a:t>concept needed before technical system design is too far along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94B01-9356-4A99-BF43-1EB6DE2E19CF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41300" y="0"/>
            <a:ext cx="8902700" cy="620713"/>
          </a:xfrm>
          <a:prstGeom prst="rect">
            <a:avLst/>
          </a:prstGeom>
          <a:solidFill>
            <a:srgbClr val="FFFFFF"/>
          </a:solidFill>
        </p:spPr>
        <p:txBody>
          <a:bodyPr vert="horz" lIns="0" tIns="0" rIns="0" bIns="0" rtlCol="0" anchor="ctr" anchorCtr="0">
            <a:noAutofit/>
          </a:bodyPr>
          <a:lstStyle>
            <a:lvl1pPr algn="ctr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i="0" kern="1200" cap="none" baseline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defRPr/>
            </a:pPr>
            <a:r>
              <a:rPr lang="en-US" sz="2400" smtClean="0">
                <a:latin typeface="Arial" charset="0"/>
                <a:ea typeface="MS PGothic" charset="0"/>
              </a:rPr>
              <a:t>Time-correlated Data Acquisition System (DAQ) for MBA</a:t>
            </a:r>
            <a:endParaRPr lang="en-US" sz="2400" dirty="0">
              <a:latin typeface="Arial" charset="0"/>
              <a:ea typeface="MS PGothic" charset="0"/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1447800" y="6490164"/>
            <a:ext cx="6824133" cy="215436"/>
          </a:xfrm>
          <a:prstGeom prst="rect">
            <a:avLst/>
          </a:prstGeom>
        </p:spPr>
        <p:txBody>
          <a:bodyPr/>
          <a:lstStyle/>
          <a:p>
            <a:r>
              <a:rPr lang="en-US" sz="1200" dirty="0" smtClean="0"/>
              <a:t>EPICS Collaboration Meeting; Oak Ridge National Laboratory Sept 20-22, 2016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2136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00" y="562802"/>
            <a:ext cx="7137400" cy="5799897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48560" y="813815"/>
            <a:ext cx="8695440" cy="926085"/>
          </a:xfrm>
        </p:spPr>
        <p:txBody>
          <a:bodyPr/>
          <a:lstStyle/>
          <a:p>
            <a:pPr marL="292100" indent="-292100">
              <a:buClr>
                <a:srgbClr val="1F497D"/>
              </a:buClr>
              <a:buFont typeface="Wingdings" charset="0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 smtClean="0"/>
              <a:t>Typical DAQ IOC </a:t>
            </a:r>
            <a:r>
              <a:rPr lang="is-IS" sz="2400" dirty="0" smtClean="0"/>
              <a:t>…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94B01-9356-4A99-BF43-1EB6DE2E19CF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1600200" y="3733800"/>
            <a:ext cx="1041400" cy="419100"/>
          </a:xfrm>
          <a:prstGeom prst="wedgeRoundRectCallout">
            <a:avLst>
              <a:gd name="adj1" fmla="val -130342"/>
              <a:gd name="adj2" fmla="val 208561"/>
              <a:gd name="adj3" fmla="val 16667"/>
            </a:avLst>
          </a:prstGeom>
          <a:noFill/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4762500"/>
            <a:ext cx="2552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Varies by technical system:</a:t>
            </a:r>
          </a:p>
          <a:p>
            <a:pPr marL="228600" indent="-114300">
              <a:buFont typeface="Arial"/>
              <a:buChar char="•"/>
            </a:pPr>
            <a:r>
              <a:rPr lang="en-US" sz="1400" dirty="0" smtClean="0"/>
              <a:t>MRF Event Receiver</a:t>
            </a:r>
          </a:p>
          <a:p>
            <a:pPr marL="228600" indent="-114300">
              <a:buFont typeface="Arial"/>
              <a:buChar char="•"/>
            </a:pPr>
            <a:r>
              <a:rPr lang="en-US" sz="1400" dirty="0" smtClean="0"/>
              <a:t>APS Event Receiver</a:t>
            </a:r>
          </a:p>
          <a:p>
            <a:pPr marL="228600" indent="-114300">
              <a:buFont typeface="Arial"/>
              <a:buChar char="•"/>
            </a:pPr>
            <a:r>
              <a:rPr lang="en-US" sz="1400" dirty="0" smtClean="0"/>
              <a:t>NTP/PTP</a:t>
            </a:r>
            <a:endParaRPr lang="en-US" sz="14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41300" y="0"/>
            <a:ext cx="8902700" cy="620713"/>
          </a:xfrm>
          <a:solidFill>
            <a:srgbClr val="FFFFFF"/>
          </a:solidFill>
        </p:spPr>
        <p:txBody>
          <a:bodyPr/>
          <a:lstStyle/>
          <a:p>
            <a:pPr marL="457200" indent="-457200" eaLnBrk="1" hangingPunct="1">
              <a:defRPr/>
            </a:pPr>
            <a:r>
              <a:rPr lang="en-US" sz="2400" dirty="0" smtClean="0">
                <a:latin typeface="Arial" charset="0"/>
                <a:ea typeface="MS PGothic" charset="0"/>
              </a:rPr>
              <a:t>Time-correlated Data Acquisition System (DAQ) for MBA</a:t>
            </a:r>
            <a:endParaRPr lang="en-US" sz="2400" dirty="0">
              <a:latin typeface="Arial" charset="0"/>
              <a:ea typeface="MS PGothic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19500" y="4483100"/>
            <a:ext cx="2552700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Varies by technical system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24600" y="762000"/>
            <a:ext cx="2171700" cy="553998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DAQ Data</a:t>
            </a:r>
          </a:p>
          <a:p>
            <a:pPr algn="ctr"/>
            <a:r>
              <a:rPr lang="en-US" sz="1200" dirty="0" smtClean="0"/>
              <a:t>(encapsulated </a:t>
            </a:r>
            <a:r>
              <a:rPr lang="en-US" sz="1200" dirty="0" err="1" smtClean="0"/>
              <a:t>NDArray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22" name="Rounded Rectangular Callout 21"/>
          <p:cNvSpPr/>
          <p:nvPr/>
        </p:nvSpPr>
        <p:spPr>
          <a:xfrm>
            <a:off x="6756400" y="1917700"/>
            <a:ext cx="1257300" cy="660400"/>
          </a:xfrm>
          <a:prstGeom prst="wedgeRoundRectCallout">
            <a:avLst>
              <a:gd name="adj1" fmla="val -49534"/>
              <a:gd name="adj2" fmla="val 352792"/>
              <a:gd name="adj3" fmla="val 16667"/>
            </a:avLst>
          </a:prstGeom>
          <a:noFill/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591300" y="4546600"/>
            <a:ext cx="2552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Prototyped several options:</a:t>
            </a:r>
          </a:p>
          <a:p>
            <a:pPr marL="228600" indent="-114300">
              <a:buFont typeface="Arial"/>
              <a:buChar char="•"/>
            </a:pPr>
            <a:r>
              <a:rPr lang="en-US" sz="1400" dirty="0" smtClean="0"/>
              <a:t>Custom TCP </a:t>
            </a:r>
          </a:p>
          <a:p>
            <a:pPr marL="228600" indent="-114300">
              <a:buFont typeface="Arial"/>
              <a:buChar char="•"/>
            </a:pPr>
            <a:r>
              <a:rPr lang="en-US" sz="1400" dirty="0" smtClean="0"/>
              <a:t>EPICS V4 PVA</a:t>
            </a:r>
          </a:p>
          <a:p>
            <a:pPr marL="228600" indent="-114300">
              <a:buFont typeface="Arial"/>
              <a:buChar char="•"/>
            </a:pPr>
            <a:r>
              <a:rPr lang="en-US" sz="1400" dirty="0" smtClean="0"/>
              <a:t>AMQP (QPID) </a:t>
            </a:r>
            <a:endParaRPr lang="en-US" sz="1400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1447800" y="6490164"/>
            <a:ext cx="6824133" cy="215436"/>
          </a:xfrm>
          <a:prstGeom prst="rect">
            <a:avLst/>
          </a:prstGeom>
        </p:spPr>
        <p:txBody>
          <a:bodyPr/>
          <a:lstStyle/>
          <a:p>
            <a:r>
              <a:rPr lang="en-US" sz="1200" dirty="0" smtClean="0"/>
              <a:t>EPICS Collaboration Meeting; Oak Ridge National Laboratory Sept 20-22, 2016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0126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762000" y="1371600"/>
            <a:ext cx="8001000" cy="45847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23242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371600" y="1371600"/>
            <a:ext cx="6781800" cy="609600"/>
          </a:xfrm>
          <a:prstGeom prst="roundRect">
            <a:avLst/>
          </a:prstGeom>
          <a:solidFill>
            <a:srgbClr val="D9D9D9"/>
          </a:solidFill>
          <a:ln>
            <a:solidFill>
              <a:srgbClr val="23242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762000" y="1981200"/>
            <a:ext cx="8001000" cy="3048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23242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48560" y="813815"/>
            <a:ext cx="8695440" cy="468885"/>
          </a:xfrm>
        </p:spPr>
        <p:txBody>
          <a:bodyPr/>
          <a:lstStyle/>
          <a:p>
            <a:pPr marL="292100" indent="-292100">
              <a:buClr>
                <a:srgbClr val="1F497D"/>
              </a:buClr>
              <a:buFont typeface="Wingdings" charset="0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 smtClean="0"/>
              <a:t>DAQ Data Packet </a:t>
            </a:r>
            <a:r>
              <a:rPr lang="is-IS" sz="2400" dirty="0" smtClean="0"/>
              <a:t>…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94B01-9356-4A99-BF43-1EB6DE2E19CF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41300" y="0"/>
            <a:ext cx="8902700" cy="620713"/>
          </a:xfrm>
          <a:solidFill>
            <a:srgbClr val="FFFFFF"/>
          </a:solidFill>
        </p:spPr>
        <p:txBody>
          <a:bodyPr/>
          <a:lstStyle/>
          <a:p>
            <a:pPr marL="457200" indent="-457200" eaLnBrk="1" hangingPunct="1">
              <a:defRPr/>
            </a:pPr>
            <a:r>
              <a:rPr lang="en-US" sz="2400" dirty="0" smtClean="0">
                <a:latin typeface="Arial" charset="0"/>
                <a:ea typeface="MS PGothic" charset="0"/>
              </a:rPr>
              <a:t>Time-correlated Data Acquisition System (DAQ) for MBA</a:t>
            </a:r>
            <a:endParaRPr lang="en-US" sz="2400" dirty="0">
              <a:latin typeface="Arial" charset="0"/>
              <a:ea typeface="MS PGothic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71600" y="1371600"/>
            <a:ext cx="67818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List of Parameters (</a:t>
            </a:r>
            <a:r>
              <a:rPr lang="en-US" dirty="0" err="1" smtClean="0"/>
              <a:t>NDArray</a:t>
            </a:r>
            <a:r>
              <a:rPr lang="en-US" dirty="0" smtClean="0"/>
              <a:t> Attributes)</a:t>
            </a:r>
          </a:p>
          <a:p>
            <a:pPr algn="ctr"/>
            <a:r>
              <a:rPr lang="en-US" sz="1200" dirty="0" smtClean="0"/>
              <a:t>(including list of channels that follow)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1371600" y="1981200"/>
            <a:ext cx="6781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Block of Time-series Data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838200" y="2438400"/>
            <a:ext cx="1143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 smtClean="0"/>
              <a:t>Timestamp</a:t>
            </a:r>
            <a:endParaRPr lang="en-US" sz="1200" u="sng" dirty="0"/>
          </a:p>
        </p:txBody>
      </p:sp>
      <p:sp>
        <p:nvSpPr>
          <p:cNvPr id="29" name="TextBox 28"/>
          <p:cNvSpPr txBox="1"/>
          <p:nvPr/>
        </p:nvSpPr>
        <p:spPr>
          <a:xfrm>
            <a:off x="1924050" y="2438400"/>
            <a:ext cx="1143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 smtClean="0"/>
              <a:t>Channel 1</a:t>
            </a:r>
            <a:endParaRPr lang="en-US" sz="1200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3009900" y="2438400"/>
            <a:ext cx="1143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 smtClean="0"/>
              <a:t>Channel 2</a:t>
            </a:r>
            <a:endParaRPr lang="en-US" sz="1200" u="sng" dirty="0"/>
          </a:p>
        </p:txBody>
      </p:sp>
      <p:sp>
        <p:nvSpPr>
          <p:cNvPr id="31" name="TextBox 30"/>
          <p:cNvSpPr txBox="1"/>
          <p:nvPr/>
        </p:nvSpPr>
        <p:spPr>
          <a:xfrm>
            <a:off x="5181600" y="2438400"/>
            <a:ext cx="1143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 smtClean="0"/>
              <a:t>Channel 4</a:t>
            </a:r>
            <a:endParaRPr lang="en-US" sz="1200" u="sng" dirty="0"/>
          </a:p>
        </p:txBody>
      </p:sp>
      <p:sp>
        <p:nvSpPr>
          <p:cNvPr id="32" name="TextBox 31"/>
          <p:cNvSpPr txBox="1"/>
          <p:nvPr/>
        </p:nvSpPr>
        <p:spPr>
          <a:xfrm>
            <a:off x="4095750" y="2438400"/>
            <a:ext cx="1143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 smtClean="0"/>
              <a:t>Channel 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77000" y="2111514"/>
            <a:ext cx="762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s-IS" sz="4000" dirty="0" smtClean="0"/>
              <a:t>… </a:t>
            </a:r>
            <a:endParaRPr lang="en-US" sz="4000" dirty="0"/>
          </a:p>
        </p:txBody>
      </p:sp>
      <p:sp>
        <p:nvSpPr>
          <p:cNvPr id="34" name="TextBox 33"/>
          <p:cNvSpPr txBox="1"/>
          <p:nvPr/>
        </p:nvSpPr>
        <p:spPr>
          <a:xfrm>
            <a:off x="7543800" y="2438400"/>
            <a:ext cx="1143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 smtClean="0"/>
              <a:t>Channel N</a:t>
            </a:r>
            <a:endParaRPr lang="en-US" sz="1200" u="sng" dirty="0"/>
          </a:p>
        </p:txBody>
      </p:sp>
      <p:sp>
        <p:nvSpPr>
          <p:cNvPr id="36" name="TextBox 35"/>
          <p:cNvSpPr txBox="1"/>
          <p:nvPr/>
        </p:nvSpPr>
        <p:spPr>
          <a:xfrm>
            <a:off x="990600" y="2667000"/>
            <a:ext cx="8382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s-IS" sz="4000" dirty="0" smtClean="0"/>
              <a:t>.</a:t>
            </a:r>
          </a:p>
          <a:p>
            <a:pPr algn="ctr"/>
            <a:r>
              <a:rPr lang="is-IS" sz="4000" dirty="0" smtClean="0"/>
              <a:t>.</a:t>
            </a:r>
          </a:p>
          <a:p>
            <a:pPr algn="ctr"/>
            <a:r>
              <a:rPr lang="is-IS" sz="4000" dirty="0"/>
              <a:t>.</a:t>
            </a:r>
            <a:r>
              <a:rPr lang="is-IS" sz="4000" dirty="0" smtClean="0"/>
              <a:t> </a:t>
            </a:r>
            <a:endParaRPr lang="en-US" sz="4000" dirty="0"/>
          </a:p>
        </p:txBody>
      </p:sp>
      <p:sp>
        <p:nvSpPr>
          <p:cNvPr id="37" name="TextBox 36"/>
          <p:cNvSpPr txBox="1"/>
          <p:nvPr/>
        </p:nvSpPr>
        <p:spPr>
          <a:xfrm>
            <a:off x="2057400" y="2667000"/>
            <a:ext cx="8382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s-IS" sz="4000" dirty="0" smtClean="0"/>
              <a:t>.</a:t>
            </a:r>
          </a:p>
          <a:p>
            <a:pPr algn="ctr"/>
            <a:r>
              <a:rPr lang="is-IS" sz="4000" dirty="0" smtClean="0"/>
              <a:t>.</a:t>
            </a:r>
          </a:p>
          <a:p>
            <a:pPr algn="ctr"/>
            <a:r>
              <a:rPr lang="is-IS" sz="4000" dirty="0"/>
              <a:t>.</a:t>
            </a:r>
            <a:r>
              <a:rPr lang="is-IS" sz="4000" dirty="0" smtClean="0"/>
              <a:t> </a:t>
            </a:r>
            <a:endParaRPr lang="en-US" sz="4000" dirty="0"/>
          </a:p>
        </p:txBody>
      </p:sp>
      <p:sp>
        <p:nvSpPr>
          <p:cNvPr id="38" name="TextBox 37"/>
          <p:cNvSpPr txBox="1"/>
          <p:nvPr/>
        </p:nvSpPr>
        <p:spPr>
          <a:xfrm>
            <a:off x="3200400" y="2667000"/>
            <a:ext cx="8382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s-IS" sz="4000" dirty="0" smtClean="0"/>
              <a:t>.</a:t>
            </a:r>
          </a:p>
          <a:p>
            <a:pPr algn="ctr"/>
            <a:r>
              <a:rPr lang="is-IS" sz="4000" dirty="0" smtClean="0"/>
              <a:t>.</a:t>
            </a:r>
          </a:p>
          <a:p>
            <a:pPr algn="ctr"/>
            <a:r>
              <a:rPr lang="is-IS" sz="4000" dirty="0"/>
              <a:t>.</a:t>
            </a:r>
            <a:r>
              <a:rPr lang="is-IS" sz="4000" dirty="0" smtClean="0"/>
              <a:t> </a:t>
            </a:r>
            <a:endParaRPr lang="en-US" sz="4000" dirty="0"/>
          </a:p>
        </p:txBody>
      </p:sp>
      <p:sp>
        <p:nvSpPr>
          <p:cNvPr id="39" name="TextBox 38"/>
          <p:cNvSpPr txBox="1"/>
          <p:nvPr/>
        </p:nvSpPr>
        <p:spPr>
          <a:xfrm>
            <a:off x="4267200" y="2667000"/>
            <a:ext cx="8382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s-IS" sz="4000" dirty="0" smtClean="0"/>
              <a:t>.</a:t>
            </a:r>
          </a:p>
          <a:p>
            <a:pPr algn="ctr"/>
            <a:r>
              <a:rPr lang="is-IS" sz="4000" dirty="0" smtClean="0"/>
              <a:t>.</a:t>
            </a:r>
          </a:p>
          <a:p>
            <a:pPr algn="ctr"/>
            <a:r>
              <a:rPr lang="is-IS" sz="4000" dirty="0"/>
              <a:t>.</a:t>
            </a:r>
            <a:r>
              <a:rPr lang="is-IS" sz="4000" dirty="0" smtClean="0"/>
              <a:t> </a:t>
            </a:r>
            <a:endParaRPr lang="en-US" sz="4000" dirty="0"/>
          </a:p>
        </p:txBody>
      </p:sp>
      <p:sp>
        <p:nvSpPr>
          <p:cNvPr id="40" name="TextBox 39"/>
          <p:cNvSpPr txBox="1"/>
          <p:nvPr/>
        </p:nvSpPr>
        <p:spPr>
          <a:xfrm>
            <a:off x="5334000" y="2667000"/>
            <a:ext cx="8382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s-IS" sz="4000" dirty="0" smtClean="0"/>
              <a:t>.</a:t>
            </a:r>
          </a:p>
          <a:p>
            <a:pPr algn="ctr"/>
            <a:r>
              <a:rPr lang="is-IS" sz="4000" dirty="0" smtClean="0"/>
              <a:t>.</a:t>
            </a:r>
          </a:p>
          <a:p>
            <a:pPr algn="ctr"/>
            <a:r>
              <a:rPr lang="is-IS" sz="4000" dirty="0"/>
              <a:t>.</a:t>
            </a:r>
            <a:r>
              <a:rPr lang="is-IS" sz="4000" dirty="0" smtClean="0"/>
              <a:t> </a:t>
            </a:r>
            <a:endParaRPr lang="en-US" sz="4000" dirty="0"/>
          </a:p>
        </p:txBody>
      </p:sp>
      <p:sp>
        <p:nvSpPr>
          <p:cNvPr id="41" name="TextBox 40"/>
          <p:cNvSpPr txBox="1"/>
          <p:nvPr/>
        </p:nvSpPr>
        <p:spPr>
          <a:xfrm>
            <a:off x="7696200" y="2667000"/>
            <a:ext cx="8382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s-IS" sz="4000" dirty="0" smtClean="0"/>
              <a:t>.</a:t>
            </a:r>
          </a:p>
          <a:p>
            <a:pPr algn="ctr"/>
            <a:r>
              <a:rPr lang="is-IS" sz="4000" dirty="0" smtClean="0"/>
              <a:t>.</a:t>
            </a:r>
          </a:p>
          <a:p>
            <a:pPr algn="ctr"/>
            <a:r>
              <a:rPr lang="is-IS" sz="4000" dirty="0"/>
              <a:t>.</a:t>
            </a:r>
            <a:r>
              <a:rPr lang="is-IS" sz="4000" dirty="0" smtClean="0"/>
              <a:t> </a:t>
            </a:r>
            <a:endParaRPr lang="en-US" sz="4000" dirty="0"/>
          </a:p>
        </p:txBody>
      </p:sp>
      <p:sp>
        <p:nvSpPr>
          <p:cNvPr id="42" name="TextBox 41"/>
          <p:cNvSpPr txBox="1"/>
          <p:nvPr/>
        </p:nvSpPr>
        <p:spPr>
          <a:xfrm>
            <a:off x="685800" y="5068669"/>
            <a:ext cx="81534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Since absolute timestamps are recorded, plotting channels from different files/systems against “Timestamp” provides immediate time-correlated plots .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1447800" y="6490164"/>
            <a:ext cx="6824133" cy="215436"/>
          </a:xfrm>
          <a:prstGeom prst="rect">
            <a:avLst/>
          </a:prstGeom>
        </p:spPr>
        <p:txBody>
          <a:bodyPr/>
          <a:lstStyle/>
          <a:p>
            <a:r>
              <a:rPr lang="en-US" sz="1200" dirty="0" smtClean="0"/>
              <a:t>EPICS Collaboration Meeting; Oak Ridge National Laboratory Sept 20-22, 2016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0380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899" y="2"/>
            <a:ext cx="6035040" cy="6461736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48560" y="2160015"/>
            <a:ext cx="8695440" cy="1103885"/>
          </a:xfrm>
        </p:spPr>
        <p:txBody>
          <a:bodyPr/>
          <a:lstStyle/>
          <a:p>
            <a:pPr marL="292100" indent="-292100">
              <a:buClr>
                <a:srgbClr val="1F497D"/>
              </a:buClr>
              <a:buFont typeface="Wingdings" charset="0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 smtClean="0"/>
              <a:t>Services </a:t>
            </a:r>
            <a:r>
              <a:rPr lang="is-IS" sz="2400" dirty="0" smtClean="0"/>
              <a:t>…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94B01-9356-4A99-BF43-1EB6DE2E19CF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1300" y="0"/>
            <a:ext cx="8902700" cy="620713"/>
          </a:xfrm>
          <a:solidFill>
            <a:srgbClr val="FFFFFF"/>
          </a:solidFill>
        </p:spPr>
        <p:txBody>
          <a:bodyPr/>
          <a:lstStyle/>
          <a:p>
            <a:pPr marL="457200" indent="-457200" eaLnBrk="1" hangingPunct="1">
              <a:defRPr/>
            </a:pPr>
            <a:r>
              <a:rPr lang="en-US" sz="2400" dirty="0" smtClean="0">
                <a:latin typeface="Arial" charset="0"/>
                <a:ea typeface="MS PGothic" charset="0"/>
              </a:rPr>
              <a:t>Time-correlated Data Acquisition System (DAQ) for MBA</a:t>
            </a:r>
            <a:endParaRPr lang="en-US" sz="2400" dirty="0">
              <a:latin typeface="Arial" charset="0"/>
              <a:ea typeface="MS PGothic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1447800" y="6490164"/>
            <a:ext cx="6824133" cy="215436"/>
          </a:xfrm>
          <a:prstGeom prst="rect">
            <a:avLst/>
          </a:prstGeom>
        </p:spPr>
        <p:txBody>
          <a:bodyPr/>
          <a:lstStyle/>
          <a:p>
            <a:r>
              <a:rPr lang="en-US" sz="1200" dirty="0" smtClean="0"/>
              <a:t>EPICS Collaboration Meeting; Oak Ridge National Laboratory Sept 20-22, 2016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6486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AQ_Preliminary_Design.graffl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56" y="997858"/>
            <a:ext cx="8749581" cy="5535065"/>
          </a:xfrm>
          <a:prstGeom prst="rect">
            <a:avLst/>
          </a:prstGeom>
        </p:spPr>
      </p:pic>
      <p:sp>
        <p:nvSpPr>
          <p:cNvPr id="11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APS-U R&amp;D Includes Five DAQ IOCs</a:t>
            </a:r>
            <a:endParaRPr lang="en-US" dirty="0"/>
          </a:p>
        </p:txBody>
      </p:sp>
      <p:pic>
        <p:nvPicPr>
          <p:cNvPr id="7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7" y="2808237"/>
            <a:ext cx="4286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358" y="2439937"/>
            <a:ext cx="4286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72" y="4936394"/>
            <a:ext cx="4286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544" y="3189237"/>
            <a:ext cx="4286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909130" y="6023051"/>
            <a:ext cx="2518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DAQ is now in routine use for APS-U machine studies</a:t>
            </a:r>
            <a:endParaRPr lang="en-US" sz="1400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2906" y="5502480"/>
            <a:ext cx="1346023" cy="646331"/>
          </a:xfrm>
          <a:prstGeom prst="rect">
            <a:avLst/>
          </a:prstGeom>
          <a:solidFill>
            <a:schemeClr val="bg1"/>
          </a:solidFill>
          <a:ln w="28575" cap="rnd" cmpd="sng">
            <a:solidFill>
              <a:srgbClr val="8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Integration with orbit feedback ‘4x4’ prototype</a:t>
            </a:r>
            <a:endParaRPr lang="en-US" sz="1200" dirty="0"/>
          </a:p>
        </p:txBody>
      </p:sp>
      <p:sp>
        <p:nvSpPr>
          <p:cNvPr id="20" name="Rectangle 19"/>
          <p:cNvSpPr/>
          <p:nvPr/>
        </p:nvSpPr>
        <p:spPr>
          <a:xfrm>
            <a:off x="5101560" y="2837171"/>
            <a:ext cx="1275653" cy="461665"/>
          </a:xfrm>
          <a:prstGeom prst="rect">
            <a:avLst/>
          </a:prstGeom>
          <a:solidFill>
            <a:schemeClr val="bg1"/>
          </a:solidFill>
          <a:ln w="28575" cap="rnd" cmpd="sng">
            <a:solidFill>
              <a:srgbClr val="8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sz="1200" dirty="0" smtClean="0"/>
              <a:t>Timing systems evaluation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2607308" y="6035881"/>
            <a:ext cx="1583692" cy="461665"/>
          </a:xfrm>
          <a:prstGeom prst="rect">
            <a:avLst/>
          </a:prstGeom>
          <a:solidFill>
            <a:schemeClr val="bg1"/>
          </a:solidFill>
          <a:ln w="28575" cap="rnd" cmpd="sng">
            <a:solidFill>
              <a:srgbClr val="8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Integration of </a:t>
            </a:r>
            <a:r>
              <a:rPr lang="en-US" sz="1200" dirty="0" err="1" smtClean="0"/>
              <a:t>Libera</a:t>
            </a:r>
            <a:r>
              <a:rPr lang="en-US" sz="1200" dirty="0" smtClean="0"/>
              <a:t> BPM electronics</a:t>
            </a:r>
            <a:endParaRPr lang="en-US" sz="1200" dirty="0"/>
          </a:p>
        </p:txBody>
      </p:sp>
      <p:sp>
        <p:nvSpPr>
          <p:cNvPr id="25" name="Rectangle 24"/>
          <p:cNvSpPr/>
          <p:nvPr/>
        </p:nvSpPr>
        <p:spPr>
          <a:xfrm>
            <a:off x="7819572" y="3438777"/>
            <a:ext cx="1242786" cy="276999"/>
          </a:xfrm>
          <a:prstGeom prst="rect">
            <a:avLst/>
          </a:prstGeom>
          <a:solidFill>
            <a:schemeClr val="bg1"/>
          </a:solidFill>
          <a:ln w="28575" cap="rnd" cmpd="sng">
            <a:solidFill>
              <a:srgbClr val="8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sz="1200" dirty="0" smtClean="0"/>
              <a:t>Data streaming</a:t>
            </a:r>
            <a:endParaRPr lang="en-US" sz="1200" dirty="0"/>
          </a:p>
        </p:txBody>
      </p:sp>
      <p:pic>
        <p:nvPicPr>
          <p:cNvPr id="26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901" y="5531480"/>
            <a:ext cx="4286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94B01-9356-4A99-BF43-1EB6DE2E19CF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2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1447800" y="6490164"/>
            <a:ext cx="6824133" cy="215436"/>
          </a:xfrm>
          <a:prstGeom prst="rect">
            <a:avLst/>
          </a:prstGeom>
        </p:spPr>
        <p:txBody>
          <a:bodyPr/>
          <a:lstStyle/>
          <a:p>
            <a:r>
              <a:rPr lang="en-US" sz="1200" dirty="0" smtClean="0"/>
              <a:t>EPICS Collaboration Meeting; Oak Ridge National Laboratory Sept 20-22, 2016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1636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hree_DAQ_plo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47" y="870860"/>
            <a:ext cx="8775821" cy="5479394"/>
          </a:xfrm>
          <a:prstGeom prst="rect">
            <a:avLst/>
          </a:prstGeom>
        </p:spPr>
      </p:pic>
      <p:sp>
        <p:nvSpPr>
          <p:cNvPr id="11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DAQ Use Case: Monitoring SR Injection</a:t>
            </a:r>
            <a:endParaRPr lang="en-US" dirty="0"/>
          </a:p>
        </p:txBody>
      </p:sp>
      <p:sp>
        <p:nvSpPr>
          <p:cNvPr id="18" name="Left-Right Arrow 17"/>
          <p:cNvSpPr/>
          <p:nvPr/>
        </p:nvSpPr>
        <p:spPr>
          <a:xfrm>
            <a:off x="2736901" y="1883199"/>
            <a:ext cx="1269924" cy="306566"/>
          </a:xfrm>
          <a:prstGeom prst="left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054386" y="1872251"/>
            <a:ext cx="5952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.5 sec</a:t>
            </a:r>
            <a:endParaRPr lang="en-US" sz="1200" dirty="0"/>
          </a:p>
        </p:txBody>
      </p:sp>
      <p:sp>
        <p:nvSpPr>
          <p:cNvPr id="28" name="Rectangle 27"/>
          <p:cNvSpPr/>
          <p:nvPr/>
        </p:nvSpPr>
        <p:spPr>
          <a:xfrm>
            <a:off x="6457388" y="910192"/>
            <a:ext cx="2552503" cy="646331"/>
          </a:xfrm>
          <a:prstGeom prst="rect">
            <a:avLst/>
          </a:prstGeom>
          <a:solidFill>
            <a:schemeClr val="bg1"/>
          </a:solidFill>
          <a:ln w="28575" cap="rnd" cmpd="sng">
            <a:solidFill>
              <a:srgbClr val="8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Booster RF Cavity Amplitude</a:t>
            </a:r>
          </a:p>
          <a:p>
            <a:pPr algn="ctr"/>
            <a:r>
              <a:rPr lang="en-US" sz="1200" dirty="0" smtClean="0"/>
              <a:t>(during injection)</a:t>
            </a:r>
          </a:p>
          <a:p>
            <a:pPr algn="ctr"/>
            <a:r>
              <a:rPr lang="en-US" sz="1200" dirty="0" smtClean="0"/>
              <a:t> [  8 </a:t>
            </a:r>
            <a:r>
              <a:rPr lang="en-US" sz="1200" dirty="0" err="1" smtClean="0"/>
              <a:t>chan</a:t>
            </a:r>
            <a:r>
              <a:rPr lang="en-US" sz="1200" dirty="0" smtClean="0"/>
              <a:t> @ 271KHz ]</a:t>
            </a:r>
            <a:endParaRPr lang="en-US" sz="1200" dirty="0"/>
          </a:p>
        </p:txBody>
      </p:sp>
      <p:sp>
        <p:nvSpPr>
          <p:cNvPr id="29" name="Rectangle 28"/>
          <p:cNvSpPr/>
          <p:nvPr/>
        </p:nvSpPr>
        <p:spPr>
          <a:xfrm>
            <a:off x="6457389" y="2715847"/>
            <a:ext cx="2552503" cy="646331"/>
          </a:xfrm>
          <a:prstGeom prst="rect">
            <a:avLst/>
          </a:prstGeom>
          <a:solidFill>
            <a:schemeClr val="bg1"/>
          </a:solidFill>
          <a:ln w="28575" cap="rnd" cmpd="sng">
            <a:solidFill>
              <a:srgbClr val="8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SR BPM acquired from </a:t>
            </a:r>
          </a:p>
          <a:p>
            <a:pPr algn="ctr"/>
            <a:r>
              <a:rPr lang="en-US" sz="1200" dirty="0" smtClean="0"/>
              <a:t>Existing Feedback System</a:t>
            </a:r>
          </a:p>
          <a:p>
            <a:pPr algn="ctr"/>
            <a:r>
              <a:rPr lang="en-US" sz="1200" dirty="0" smtClean="0"/>
              <a:t>[ 2616 </a:t>
            </a:r>
            <a:r>
              <a:rPr lang="en-US" sz="1200" dirty="0" err="1" smtClean="0"/>
              <a:t>chan</a:t>
            </a:r>
            <a:r>
              <a:rPr lang="en-US" sz="1200" dirty="0" smtClean="0"/>
              <a:t> @ 1.5KHz ]</a:t>
            </a:r>
            <a:endParaRPr lang="en-US" sz="1200" dirty="0"/>
          </a:p>
        </p:txBody>
      </p:sp>
      <p:sp>
        <p:nvSpPr>
          <p:cNvPr id="30" name="Rectangle 29"/>
          <p:cNvSpPr/>
          <p:nvPr/>
        </p:nvSpPr>
        <p:spPr>
          <a:xfrm>
            <a:off x="6457389" y="4576247"/>
            <a:ext cx="2552504" cy="646331"/>
          </a:xfrm>
          <a:prstGeom prst="rect">
            <a:avLst/>
          </a:prstGeom>
          <a:solidFill>
            <a:schemeClr val="bg1"/>
          </a:solidFill>
          <a:ln w="28575" cap="rnd" cmpd="sng">
            <a:solidFill>
              <a:srgbClr val="8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SR BPM acquired from </a:t>
            </a:r>
          </a:p>
          <a:p>
            <a:pPr algn="ctr"/>
            <a:r>
              <a:rPr lang="en-US" sz="1200" dirty="0" smtClean="0"/>
              <a:t>APSU Prototype Feedback System</a:t>
            </a:r>
          </a:p>
          <a:p>
            <a:pPr algn="ctr"/>
            <a:r>
              <a:rPr lang="en-US" sz="1200" dirty="0" smtClean="0"/>
              <a:t>[ 48 </a:t>
            </a:r>
            <a:r>
              <a:rPr lang="en-US" sz="1200" dirty="0" err="1" smtClean="0"/>
              <a:t>chan</a:t>
            </a:r>
            <a:r>
              <a:rPr lang="en-US" sz="1200" dirty="0" smtClean="0"/>
              <a:t> @ 22.4KHz ]</a:t>
            </a:r>
            <a:endParaRPr lang="en-US" sz="1200" dirty="0"/>
          </a:p>
        </p:txBody>
      </p:sp>
      <p:sp>
        <p:nvSpPr>
          <p:cNvPr id="32" name="Left Arrow 31"/>
          <p:cNvSpPr/>
          <p:nvPr/>
        </p:nvSpPr>
        <p:spPr>
          <a:xfrm>
            <a:off x="3382816" y="1406911"/>
            <a:ext cx="1143000" cy="320040"/>
          </a:xfrm>
          <a:prstGeom prst="leftArrow">
            <a:avLst/>
          </a:prstGeom>
          <a:solidFill>
            <a:srgbClr val="71C9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666589" y="1411525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Pre-trigger</a:t>
            </a:r>
            <a:endParaRPr lang="en-US" sz="1200" dirty="0"/>
          </a:p>
        </p:txBody>
      </p:sp>
      <p:sp>
        <p:nvSpPr>
          <p:cNvPr id="34" name="Right Arrow 33"/>
          <p:cNvSpPr/>
          <p:nvPr/>
        </p:nvSpPr>
        <p:spPr>
          <a:xfrm>
            <a:off x="4641791" y="1406911"/>
            <a:ext cx="1143000" cy="320040"/>
          </a:xfrm>
          <a:prstGeom prst="rightArrow">
            <a:avLst/>
          </a:prstGeom>
          <a:solidFill>
            <a:srgbClr val="71C9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574366" y="1421591"/>
            <a:ext cx="9800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Post-trigger</a:t>
            </a:r>
            <a:endParaRPr lang="en-US" sz="1200" dirty="0"/>
          </a:p>
        </p:txBody>
      </p:sp>
      <p:sp>
        <p:nvSpPr>
          <p:cNvPr id="36" name="Rectangle 35"/>
          <p:cNvSpPr/>
          <p:nvPr/>
        </p:nvSpPr>
        <p:spPr>
          <a:xfrm>
            <a:off x="4127253" y="1062026"/>
            <a:ext cx="985286" cy="175180"/>
          </a:xfrm>
          <a:prstGeom prst="rect">
            <a:avLst/>
          </a:prstGeom>
          <a:solidFill>
            <a:srgbClr val="71C9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069905" y="1004657"/>
            <a:ext cx="10535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Acq</a:t>
            </a:r>
            <a:r>
              <a:rPr lang="en-US" sz="1200" dirty="0" smtClean="0"/>
              <a:t>. Trigger</a:t>
            </a:r>
            <a:endParaRPr lang="en-US" sz="1200" dirty="0"/>
          </a:p>
        </p:txBody>
      </p:sp>
      <p:sp>
        <p:nvSpPr>
          <p:cNvPr id="2" name="Isosceles Triangle 1"/>
          <p:cNvSpPr/>
          <p:nvPr/>
        </p:nvSpPr>
        <p:spPr>
          <a:xfrm flipV="1">
            <a:off x="4499180" y="1236915"/>
            <a:ext cx="175162" cy="87590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94B01-9356-4A99-BF43-1EB6DE2E19CF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1447800" y="6490164"/>
            <a:ext cx="6824133" cy="215436"/>
          </a:xfrm>
          <a:prstGeom prst="rect">
            <a:avLst/>
          </a:prstGeom>
        </p:spPr>
        <p:txBody>
          <a:bodyPr/>
          <a:lstStyle/>
          <a:p>
            <a:r>
              <a:rPr lang="en-US" sz="1200" dirty="0" smtClean="0"/>
              <a:t>EPICS Collaboration Meeting; Oak Ridge National Laboratory Sept 20-22, 2016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3925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resentation_4x3">
  <a:themeElements>
    <a:clrScheme name="Argonne General Purpose Template">
      <a:dk1>
        <a:srgbClr val="47484A"/>
      </a:dk1>
      <a:lt1>
        <a:srgbClr val="FFFFFF"/>
      </a:lt1>
      <a:dk2>
        <a:srgbClr val="0082CA"/>
      </a:dk2>
      <a:lt2>
        <a:srgbClr val="ECAA00"/>
      </a:lt2>
      <a:accent1>
        <a:srgbClr val="7AB800"/>
      </a:accent1>
      <a:accent2>
        <a:srgbClr val="00609C"/>
      </a:accent2>
      <a:accent3>
        <a:srgbClr val="4D008C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7677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presentation_4x3">
  <a:themeElements>
    <a:clrScheme name="Argonne General Purpose Template">
      <a:dk1>
        <a:srgbClr val="47484A"/>
      </a:dk1>
      <a:lt1>
        <a:srgbClr val="FFFFFF"/>
      </a:lt1>
      <a:dk2>
        <a:srgbClr val="0082CA"/>
      </a:dk2>
      <a:lt2>
        <a:srgbClr val="ECAA00"/>
      </a:lt2>
      <a:accent1>
        <a:srgbClr val="7AB800"/>
      </a:accent1>
      <a:accent2>
        <a:srgbClr val="00609C"/>
      </a:accent2>
      <a:accent3>
        <a:srgbClr val="4D008C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7677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presentation_4x3">
  <a:themeElements>
    <a:clrScheme name="Argonne General Purpose Template">
      <a:dk1>
        <a:srgbClr val="47484A"/>
      </a:dk1>
      <a:lt1>
        <a:srgbClr val="FFFFFF"/>
      </a:lt1>
      <a:dk2>
        <a:srgbClr val="0082CA"/>
      </a:dk2>
      <a:lt2>
        <a:srgbClr val="ECAA00"/>
      </a:lt2>
      <a:accent1>
        <a:srgbClr val="7AB800"/>
      </a:accent1>
      <a:accent2>
        <a:srgbClr val="00609C"/>
      </a:accent2>
      <a:accent3>
        <a:srgbClr val="4D008C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7677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c1d72c6-42f8-434b-b2e3-facad2d01f31">APSU-1115-276</_dlc_DocId>
    <_dlc_DocIdUrl xmlns="3c1d72c6-42f8-434b-b2e3-facad2d01f31">
      <Url>https://apsshare.aps.anl.gov/apsu/ProjectReviews/DirectorsDOECD3b/_layouts/DocIdRedir.aspx?ID=APSU-1115-276</Url>
      <Description>APSU-1115-276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7E88405A4D2842882AAFEF0D9A40A8" ma:contentTypeVersion="7" ma:contentTypeDescription="Create a new document." ma:contentTypeScope="" ma:versionID="0babcfd2ba07345768fc881f247b0d87">
  <xsd:schema xmlns:xsd="http://www.w3.org/2001/XMLSchema" xmlns:xs="http://www.w3.org/2001/XMLSchema" xmlns:p="http://schemas.microsoft.com/office/2006/metadata/properties" xmlns:ns2="3c1d72c6-42f8-434b-b2e3-facad2d01f31" targetNamespace="http://schemas.microsoft.com/office/2006/metadata/properties" ma:root="true" ma:fieldsID="9a159ecd85bc16b0cfbbfca3ac168a4c" ns2:_="">
    <xsd:import namespace="3c1d72c6-42f8-434b-b2e3-facad2d01f3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1d72c6-42f8-434b-b2e3-facad2d01f3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814DE2-2DC7-4065-B3AA-DA94A9EC0D07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21B4E96F-E6B6-404A-851E-0D67AC46CA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D87AA5-AC93-408D-9952-DFEAC508E1D6}">
  <ds:schemaRefs>
    <ds:schemaRef ds:uri="http://schemas.microsoft.com/office/2006/metadata/properties"/>
    <ds:schemaRef ds:uri="http://schemas.microsoft.com/office/infopath/2007/PartnerControls"/>
    <ds:schemaRef ds:uri="3c1d72c6-42f8-434b-b2e3-facad2d01f31"/>
  </ds:schemaRefs>
</ds:datastoreItem>
</file>

<file path=customXml/itemProps4.xml><?xml version="1.0" encoding="utf-8"?>
<ds:datastoreItem xmlns:ds="http://schemas.openxmlformats.org/officeDocument/2006/customXml" ds:itemID="{7AA25589-D091-44EE-8264-EB20408283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1d72c6-42f8-434b-b2e3-facad2d01f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22994</TotalTime>
  <Words>701</Words>
  <Application>Microsoft Macintosh PowerPoint</Application>
  <PresentationFormat>On-screen Show (4:3)</PresentationFormat>
  <Paragraphs>133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MS PGothic</vt:lpstr>
      <vt:lpstr>ＭＳ Ｐゴシック</vt:lpstr>
      <vt:lpstr>WenQuanYi Zen Hei</vt:lpstr>
      <vt:lpstr>Arial</vt:lpstr>
      <vt:lpstr>Calibri</vt:lpstr>
      <vt:lpstr>Lucida Grande</vt:lpstr>
      <vt:lpstr>Times New Roman</vt:lpstr>
      <vt:lpstr>Trebuchet MS</vt:lpstr>
      <vt:lpstr>Wingdings</vt:lpstr>
      <vt:lpstr>1_presentation_4x3</vt:lpstr>
      <vt:lpstr>2_presentation_4x3</vt:lpstr>
      <vt:lpstr>3_presentation_4x3</vt:lpstr>
      <vt:lpstr>APS-U Controls  Time Correlated Data Acquisition [DAQ]</vt:lpstr>
      <vt:lpstr>APS-U MBA Control System Design Challenges</vt:lpstr>
      <vt:lpstr>Time-correlated Data Acquisition System (DAQ) for MBA</vt:lpstr>
      <vt:lpstr>PowerPoint Presentation</vt:lpstr>
      <vt:lpstr>Time-correlated Data Acquisition System (DAQ) for MBA</vt:lpstr>
      <vt:lpstr>Time-correlated Data Acquisition System (DAQ) for MBA</vt:lpstr>
      <vt:lpstr>Time-correlated Data Acquisition System (DAQ) for MBA</vt:lpstr>
      <vt:lpstr>APS-U R&amp;D Includes Five DAQ IOCs</vt:lpstr>
      <vt:lpstr>DAQ Use Case: Monitoring SR Injection</vt:lpstr>
      <vt:lpstr>PowerPoint Presentation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 System</dc:title>
  <dc:creator>Microsoft Office User</dc:creator>
  <cp:lastModifiedBy>Microsoft Office User</cp:lastModifiedBy>
  <cp:revision>715</cp:revision>
  <cp:lastPrinted>2016-07-14T14:21:30Z</cp:lastPrinted>
  <dcterms:created xsi:type="dcterms:W3CDTF">2016-03-31T16:17:22Z</dcterms:created>
  <dcterms:modified xsi:type="dcterms:W3CDTF">2016-09-13T02:40:31Z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0x010100D47E88405A4D2842882AAFEF0D9A40A8</vt:lpwstr>
  </property>
  <property fmtid="{D5CDD505-2E9C-101B-9397-08002B2CF9AE}" pid="3" name="_dlc_DocIdItemGuid">
    <vt:lpwstr>3c4e0835-15b8-431a-aedc-aba8807d9507</vt:lpwstr>
  </property>
</Properties>
</file>