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88" r:id="rId4"/>
    <p:sldId id="287" r:id="rId5"/>
    <p:sldId id="286" r:id="rId6"/>
    <p:sldId id="291" r:id="rId7"/>
    <p:sldId id="293" r:id="rId8"/>
    <p:sldId id="289" r:id="rId9"/>
    <p:sldId id="294" r:id="rId10"/>
    <p:sldId id="295" r:id="rId11"/>
    <p:sldId id="290" r:id="rId12"/>
    <p:sldId id="296" r:id="rId13"/>
    <p:sldId id="297" r:id="rId14"/>
    <p:sldId id="298" r:id="rId15"/>
    <p:sldId id="292" r:id="rId16"/>
    <p:sldId id="299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8" autoAdjust="0"/>
    <p:restoredTop sz="93251" autoAdjust="0"/>
  </p:normalViewPr>
  <p:slideViewPr>
    <p:cSldViewPr>
      <p:cViewPr>
        <p:scale>
          <a:sx n="81" d="100"/>
          <a:sy n="81" d="100"/>
        </p:scale>
        <p:origin x="-1776" y="-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20/09/16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20/09/16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20/09/16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20/09/16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20/09/16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20/09/16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Plans for EPICS </a:t>
            </a:r>
            <a:r>
              <a:rPr lang="en-GB" sz="4000" dirty="0" smtClean="0"/>
              <a:t>Version </a:t>
            </a:r>
            <a:r>
              <a:rPr lang="en-GB" sz="4000" dirty="0" smtClean="0"/>
              <a:t>4 at ESS</a:t>
            </a:r>
            <a:endParaRPr lang="en-GB" sz="40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Timo Korhonen</a:t>
            </a:r>
            <a:endParaRPr lang="en-GB" sz="2000" noProof="0" dirty="0" smtClean="0">
              <a:solidFill>
                <a:schemeClr val="bg1"/>
              </a:solidFill>
            </a:endParaRPr>
          </a:p>
          <a:p>
            <a:r>
              <a:rPr lang="en-GB" sz="2000" noProof="0" dirty="0" smtClean="0">
                <a:solidFill>
                  <a:schemeClr val="bg1"/>
                </a:solidFill>
              </a:rPr>
              <a:t>Integrated Control System Division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European Spallation Source ERIC</a:t>
            </a:r>
            <a:endParaRPr lang="en-GB" sz="2000" noProof="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fld id="{656E358F-28A8-D04A-99E6-206C49444CD4}" type="datetime3">
              <a:rPr lang="sv-SE" sz="1400" smtClean="0">
                <a:solidFill>
                  <a:srgbClr val="FFFFFF"/>
                </a:solidFill>
              </a:rPr>
              <a:t>20 September 2016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58369"/>
            <a:ext cx="3231169" cy="18996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843" y="1472263"/>
            <a:ext cx="932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Transverse </a:t>
            </a:r>
          </a:p>
          <a:p>
            <a:r>
              <a:rPr lang="en-US" sz="1200" dirty="0" smtClean="0"/>
              <a:t>beam </a:t>
            </a:r>
            <a:r>
              <a:rPr lang="en-US" sz="1200" dirty="0"/>
              <a:t>o</a:t>
            </a:r>
            <a:r>
              <a:rPr lang="en-US" sz="1200" dirty="0" smtClean="0"/>
              <a:t>ffset 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523394" y="2273868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Z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006775" y="1883958"/>
            <a:ext cx="438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“A”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724956" y="1888751"/>
            <a:ext cx="432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“B” </a:t>
            </a:r>
            <a:endParaRPr lang="en-US" sz="1400" dirty="0"/>
          </a:p>
        </p:txBody>
      </p:sp>
      <p:sp>
        <p:nvSpPr>
          <p:cNvPr id="10" name="Isosceles Triangle 9"/>
          <p:cNvSpPr/>
          <p:nvPr/>
        </p:nvSpPr>
        <p:spPr>
          <a:xfrm rot="10800000" flipH="1">
            <a:off x="2129163" y="2310537"/>
            <a:ext cx="190762" cy="184666"/>
          </a:xfrm>
          <a:prstGeom prst="triangl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3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561" y="1729319"/>
            <a:ext cx="2392426" cy="28196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8971" y="4385114"/>
            <a:ext cx="60025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dirty="0" smtClean="0">
                <a:latin typeface="Courier"/>
                <a:cs typeface="Courier"/>
              </a:rPr>
              <a:t>$ eget </a:t>
            </a:r>
            <a:r>
              <a:rPr lang="da-DK" sz="900" dirty="0">
                <a:latin typeface="Courier"/>
                <a:cs typeface="Courier"/>
              </a:rPr>
              <a:t>-s XCOR:IN20:491:RMAT -a b BPMS:IN20:525</a:t>
            </a:r>
          </a:p>
          <a:p>
            <a:r>
              <a:rPr lang="da-DK" sz="900" dirty="0">
                <a:latin typeface="Courier"/>
                <a:cs typeface="Courier"/>
              </a:rPr>
              <a:t>      0.669591      0.694604             0             0  -3.08532e-19   2.41325e-19</a:t>
            </a:r>
          </a:p>
          <a:p>
            <a:r>
              <a:rPr lang="da-DK" sz="900" dirty="0">
                <a:latin typeface="Courier"/>
                <a:cs typeface="Courier"/>
              </a:rPr>
              <a:t>     -0.570851      0.901275             0             0  -1.23627e-19   1.45491e-19</a:t>
            </a:r>
          </a:p>
          <a:p>
            <a:r>
              <a:rPr lang="da-DK" sz="900" dirty="0">
                <a:latin typeface="Courier"/>
                <a:cs typeface="Courier"/>
              </a:rPr>
              <a:t>             0             0       1.33379      0.966896             0             0</a:t>
            </a:r>
          </a:p>
          <a:p>
            <a:r>
              <a:rPr lang="da-DK" sz="900" dirty="0">
                <a:latin typeface="Courier"/>
                <a:cs typeface="Courier"/>
              </a:rPr>
              <a:t>             0             0      0.358415       1.00957             0             0</a:t>
            </a:r>
          </a:p>
          <a:p>
            <a:r>
              <a:rPr lang="da-DK" sz="900" dirty="0">
                <a:latin typeface="Courier"/>
                <a:cs typeface="Courier"/>
              </a:rPr>
              <a:t>  -2.29302e-24   8.92892e-20             0             0             1   1.20724e-05</a:t>
            </a:r>
          </a:p>
          <a:p>
            <a:r>
              <a:rPr lang="da-DK" sz="900" dirty="0">
                <a:latin typeface="Courier"/>
                <a:cs typeface="Courier"/>
              </a:rPr>
              <a:t>   1.00974e-28             0             0             0             0             1</a:t>
            </a:r>
          </a:p>
          <a:p>
            <a:endParaRPr lang="en-US" sz="900" dirty="0">
              <a:latin typeface="Courier"/>
              <a:cs typeface="Courie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64787" y="4665936"/>
            <a:ext cx="2054713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latin typeface="Courier"/>
                <a:cs typeface="Courier"/>
              </a:rPr>
              <a:t>$ </a:t>
            </a:r>
            <a:r>
              <a:rPr lang="fr-FR" sz="900" dirty="0" err="1">
                <a:latin typeface="Courier"/>
                <a:cs typeface="Courier"/>
              </a:rPr>
              <a:t>eget</a:t>
            </a:r>
            <a:r>
              <a:rPr lang="fr-FR" sz="900" dirty="0">
                <a:latin typeface="Courier"/>
                <a:cs typeface="Courier"/>
              </a:rPr>
              <a:t> </a:t>
            </a:r>
            <a:r>
              <a:rPr lang="fr-FR" sz="900" dirty="0" smtClean="0">
                <a:latin typeface="Courier"/>
                <a:cs typeface="Courier"/>
              </a:rPr>
              <a:t>XCOR:LI24</a:t>
            </a:r>
            <a:r>
              <a:rPr lang="fr-FR" sz="900" dirty="0">
                <a:latin typeface="Courier"/>
                <a:cs typeface="Courier"/>
              </a:rPr>
              <a:t>:900:</a:t>
            </a:r>
            <a:r>
              <a:rPr lang="fr-FR" sz="900" dirty="0" smtClean="0">
                <a:latin typeface="Courier"/>
                <a:cs typeface="Courier"/>
              </a:rPr>
              <a:t>TWISS</a:t>
            </a:r>
            <a:endParaRPr lang="fr-FR" sz="900" dirty="0">
              <a:latin typeface="Courier"/>
              <a:cs typeface="Courier"/>
            </a:endParaRPr>
          </a:p>
          <a:p>
            <a:r>
              <a:rPr lang="fr-FR" sz="900" dirty="0">
                <a:latin typeface="Courier"/>
                <a:cs typeface="Courier"/>
              </a:rPr>
              <a:t>    </a:t>
            </a:r>
            <a:r>
              <a:rPr lang="fr-FR" sz="900" dirty="0" err="1" smtClean="0">
                <a:latin typeface="Courier"/>
                <a:cs typeface="Courier"/>
              </a:rPr>
              <a:t>energy</a:t>
            </a:r>
            <a:r>
              <a:rPr lang="fr-FR" sz="900" dirty="0" smtClean="0">
                <a:latin typeface="Courier"/>
                <a:cs typeface="Courier"/>
              </a:rPr>
              <a:t> </a:t>
            </a:r>
            <a:r>
              <a:rPr lang="fr-FR" sz="900" dirty="0">
                <a:latin typeface="Courier"/>
                <a:cs typeface="Courier"/>
              </a:rPr>
              <a:t>5.00512</a:t>
            </a:r>
          </a:p>
          <a:p>
            <a:r>
              <a:rPr lang="fr-FR" sz="900" dirty="0">
                <a:latin typeface="Courier"/>
                <a:cs typeface="Courier"/>
              </a:rPr>
              <a:t>    </a:t>
            </a:r>
            <a:r>
              <a:rPr lang="fr-FR" sz="900" dirty="0" err="1" smtClean="0">
                <a:latin typeface="Courier"/>
                <a:cs typeface="Courier"/>
              </a:rPr>
              <a:t>psix</a:t>
            </a:r>
            <a:r>
              <a:rPr lang="fr-FR" sz="900" dirty="0" smtClean="0">
                <a:latin typeface="Courier"/>
                <a:cs typeface="Courier"/>
              </a:rPr>
              <a:t> </a:t>
            </a:r>
            <a:r>
              <a:rPr lang="fr-FR" sz="900" dirty="0">
                <a:latin typeface="Courier"/>
                <a:cs typeface="Courier"/>
              </a:rPr>
              <a:t>37.7625</a:t>
            </a:r>
          </a:p>
          <a:p>
            <a:r>
              <a:rPr lang="fr-FR" sz="900" dirty="0">
                <a:latin typeface="Courier"/>
                <a:cs typeface="Courier"/>
              </a:rPr>
              <a:t>    </a:t>
            </a:r>
            <a:r>
              <a:rPr lang="fr-FR" sz="900" dirty="0" err="1" smtClean="0">
                <a:latin typeface="Courier"/>
                <a:cs typeface="Courier"/>
              </a:rPr>
              <a:t>alphax</a:t>
            </a:r>
            <a:r>
              <a:rPr lang="fr-FR" sz="900" dirty="0" smtClean="0">
                <a:latin typeface="Courier"/>
                <a:cs typeface="Courier"/>
              </a:rPr>
              <a:t> </a:t>
            </a:r>
            <a:r>
              <a:rPr lang="fr-FR" sz="900" dirty="0">
                <a:latin typeface="Courier"/>
                <a:cs typeface="Courier"/>
              </a:rPr>
              <a:t>13.6562</a:t>
            </a:r>
          </a:p>
          <a:p>
            <a:r>
              <a:rPr lang="fr-FR" sz="900" dirty="0">
                <a:latin typeface="Courier"/>
                <a:cs typeface="Courier"/>
              </a:rPr>
              <a:t>    </a:t>
            </a:r>
            <a:r>
              <a:rPr lang="fr-FR" sz="900" dirty="0" err="1" smtClean="0">
                <a:latin typeface="Courier"/>
                <a:cs typeface="Courier"/>
              </a:rPr>
              <a:t>betax</a:t>
            </a:r>
            <a:r>
              <a:rPr lang="fr-FR" sz="900" dirty="0" smtClean="0">
                <a:latin typeface="Courier"/>
                <a:cs typeface="Courier"/>
              </a:rPr>
              <a:t> </a:t>
            </a:r>
            <a:r>
              <a:rPr lang="fr-FR" sz="900" dirty="0">
                <a:latin typeface="Courier"/>
                <a:cs typeface="Courier"/>
              </a:rPr>
              <a:t>-2.78671</a:t>
            </a:r>
          </a:p>
          <a:p>
            <a:r>
              <a:rPr lang="fr-FR" sz="900" dirty="0">
                <a:latin typeface="Courier"/>
                <a:cs typeface="Courier"/>
              </a:rPr>
              <a:t>    </a:t>
            </a:r>
            <a:r>
              <a:rPr lang="fr-FR" sz="900" dirty="0" err="1" smtClean="0">
                <a:latin typeface="Courier"/>
                <a:cs typeface="Courier"/>
              </a:rPr>
              <a:t>etax</a:t>
            </a:r>
            <a:r>
              <a:rPr lang="fr-FR" sz="900" dirty="0" smtClean="0">
                <a:latin typeface="Courier"/>
                <a:cs typeface="Courier"/>
              </a:rPr>
              <a:t> </a:t>
            </a:r>
            <a:r>
              <a:rPr lang="fr-FR" sz="900" dirty="0">
                <a:latin typeface="Courier"/>
                <a:cs typeface="Courier"/>
              </a:rPr>
              <a:t>-0.00698294</a:t>
            </a:r>
          </a:p>
          <a:p>
            <a:r>
              <a:rPr lang="fr-FR" sz="900" dirty="0">
                <a:latin typeface="Courier"/>
                <a:cs typeface="Courier"/>
              </a:rPr>
              <a:t>    </a:t>
            </a:r>
            <a:r>
              <a:rPr lang="fr-FR" sz="900" dirty="0" err="1" smtClean="0">
                <a:latin typeface="Courier"/>
                <a:cs typeface="Courier"/>
              </a:rPr>
              <a:t>etaxp</a:t>
            </a:r>
            <a:r>
              <a:rPr lang="fr-FR" sz="900" dirty="0" smtClean="0">
                <a:latin typeface="Courier"/>
                <a:cs typeface="Courier"/>
              </a:rPr>
              <a:t> </a:t>
            </a:r>
            <a:r>
              <a:rPr lang="fr-FR" sz="900" dirty="0">
                <a:latin typeface="Courier"/>
                <a:cs typeface="Courier"/>
              </a:rPr>
              <a:t>0.00107115</a:t>
            </a:r>
          </a:p>
          <a:p>
            <a:r>
              <a:rPr lang="fr-FR" sz="900" dirty="0">
                <a:latin typeface="Courier"/>
                <a:cs typeface="Courier"/>
              </a:rPr>
              <a:t>    </a:t>
            </a:r>
            <a:r>
              <a:rPr lang="fr-FR" sz="900" dirty="0" err="1" smtClean="0">
                <a:latin typeface="Courier"/>
                <a:cs typeface="Courier"/>
              </a:rPr>
              <a:t>psiy</a:t>
            </a:r>
            <a:r>
              <a:rPr lang="fr-FR" sz="900" dirty="0" smtClean="0">
                <a:latin typeface="Courier"/>
                <a:cs typeface="Courier"/>
              </a:rPr>
              <a:t> </a:t>
            </a:r>
            <a:r>
              <a:rPr lang="fr-FR" sz="900" dirty="0">
                <a:latin typeface="Courier"/>
                <a:cs typeface="Courier"/>
              </a:rPr>
              <a:t>31.9488</a:t>
            </a:r>
          </a:p>
          <a:p>
            <a:r>
              <a:rPr lang="fr-FR" sz="900" dirty="0">
                <a:latin typeface="Courier"/>
                <a:cs typeface="Courier"/>
              </a:rPr>
              <a:t>    </a:t>
            </a:r>
            <a:r>
              <a:rPr lang="fr-FR" sz="900" dirty="0" err="1" smtClean="0">
                <a:latin typeface="Courier"/>
                <a:cs typeface="Courier"/>
              </a:rPr>
              <a:t>alphay</a:t>
            </a:r>
            <a:r>
              <a:rPr lang="fr-FR" sz="900" dirty="0" smtClean="0">
                <a:latin typeface="Courier"/>
                <a:cs typeface="Courier"/>
              </a:rPr>
              <a:t> </a:t>
            </a:r>
            <a:r>
              <a:rPr lang="fr-FR" sz="900" dirty="0">
                <a:latin typeface="Courier"/>
                <a:cs typeface="Courier"/>
              </a:rPr>
              <a:t>116.762</a:t>
            </a:r>
          </a:p>
          <a:p>
            <a:r>
              <a:rPr lang="fr-FR" sz="900" dirty="0">
                <a:latin typeface="Courier"/>
                <a:cs typeface="Courier"/>
              </a:rPr>
              <a:t>    </a:t>
            </a:r>
            <a:r>
              <a:rPr lang="fr-FR" sz="900" dirty="0" err="1" smtClean="0">
                <a:latin typeface="Courier"/>
                <a:cs typeface="Courier"/>
              </a:rPr>
              <a:t>betay</a:t>
            </a:r>
            <a:r>
              <a:rPr lang="fr-FR" sz="900" dirty="0" smtClean="0">
                <a:latin typeface="Courier"/>
                <a:cs typeface="Courier"/>
              </a:rPr>
              <a:t> </a:t>
            </a:r>
            <a:r>
              <a:rPr lang="fr-FR" sz="900" dirty="0">
                <a:latin typeface="Courier"/>
                <a:cs typeface="Courier"/>
              </a:rPr>
              <a:t>5.2592</a:t>
            </a:r>
          </a:p>
          <a:p>
            <a:r>
              <a:rPr lang="fr-FR" sz="900" dirty="0">
                <a:latin typeface="Courier"/>
                <a:cs typeface="Courier"/>
              </a:rPr>
              <a:t>    </a:t>
            </a:r>
            <a:r>
              <a:rPr lang="fr-FR" sz="900" dirty="0" err="1" smtClean="0">
                <a:latin typeface="Courier"/>
                <a:cs typeface="Courier"/>
              </a:rPr>
              <a:t>etay</a:t>
            </a:r>
            <a:r>
              <a:rPr lang="fr-FR" sz="900" dirty="0" smtClean="0">
                <a:latin typeface="Courier"/>
                <a:cs typeface="Courier"/>
              </a:rPr>
              <a:t> </a:t>
            </a:r>
            <a:r>
              <a:rPr lang="fr-FR" sz="900" dirty="0">
                <a:latin typeface="Courier"/>
                <a:cs typeface="Courier"/>
              </a:rPr>
              <a:t>0</a:t>
            </a:r>
          </a:p>
          <a:p>
            <a:r>
              <a:rPr lang="fr-FR" sz="900" dirty="0">
                <a:latin typeface="Courier"/>
                <a:cs typeface="Courier"/>
              </a:rPr>
              <a:t>    </a:t>
            </a:r>
            <a:r>
              <a:rPr lang="fr-FR" sz="900" dirty="0" err="1" smtClean="0">
                <a:latin typeface="Courier"/>
                <a:cs typeface="Courier"/>
              </a:rPr>
              <a:t>etayp</a:t>
            </a:r>
            <a:r>
              <a:rPr lang="fr-FR" sz="900" dirty="0" smtClean="0">
                <a:latin typeface="Courier"/>
                <a:cs typeface="Courier"/>
              </a:rPr>
              <a:t> </a:t>
            </a:r>
            <a:r>
              <a:rPr lang="fr-FR" sz="900" dirty="0">
                <a:latin typeface="Courier"/>
                <a:cs typeface="Courier"/>
              </a:rPr>
              <a:t>0</a:t>
            </a:r>
          </a:p>
          <a:p>
            <a:r>
              <a:rPr lang="fr-FR" sz="900" dirty="0">
                <a:latin typeface="Courier"/>
                <a:cs typeface="Courier"/>
              </a:rPr>
              <a:t>    </a:t>
            </a:r>
            <a:r>
              <a:rPr lang="fr-FR" sz="900" dirty="0" smtClean="0">
                <a:latin typeface="Courier"/>
                <a:cs typeface="Courier"/>
              </a:rPr>
              <a:t>z 2438.72</a:t>
            </a:r>
            <a:endParaRPr lang="fr-FR" sz="900" dirty="0">
              <a:latin typeface="Courier"/>
              <a:cs typeface="Courier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098850" y="2550867"/>
            <a:ext cx="1030312" cy="1819978"/>
          </a:xfrm>
          <a:prstGeom prst="straightConnector1">
            <a:avLst/>
          </a:prstGeom>
          <a:ln w="3175" cmpd="sng">
            <a:solidFill>
              <a:schemeClr val="accent1">
                <a:alpha val="3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724956" y="2495204"/>
            <a:ext cx="229096" cy="1875641"/>
          </a:xfrm>
          <a:prstGeom prst="straightConnector1">
            <a:avLst/>
          </a:prstGeom>
          <a:ln w="3175" cmpd="sng">
            <a:solidFill>
              <a:schemeClr val="accent1">
                <a:alpha val="3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0800000" flipH="1">
            <a:off x="420223" y="3800847"/>
            <a:ext cx="436026" cy="1212971"/>
          </a:xfrm>
          <a:prstGeom prst="curvedConnector4">
            <a:avLst>
              <a:gd name="adj1" fmla="val -52428"/>
              <a:gd name="adj2" fmla="val 74739"/>
            </a:avLst>
          </a:prstGeom>
          <a:ln w="3175" cmpd="sng">
            <a:solidFill>
              <a:schemeClr val="accent1">
                <a:alpha val="3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8971" y="5629965"/>
            <a:ext cx="61869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Figure: EPICS V4 modelling service giving orbit response matrices</a:t>
            </a:r>
            <a:br>
              <a:rPr lang="en-US" sz="1600" i="1" dirty="0" smtClean="0"/>
            </a:br>
            <a:r>
              <a:rPr lang="en-US" sz="1600" i="1" dirty="0" smtClean="0"/>
              <a:t>and </a:t>
            </a:r>
            <a:r>
              <a:rPr lang="en-US" sz="1600" i="1" dirty="0" err="1" smtClean="0"/>
              <a:t>Twiss</a:t>
            </a:r>
            <a:r>
              <a:rPr lang="en-US" sz="1600" i="1" dirty="0" smtClean="0"/>
              <a:t> parameters for given devices. These are the basis of 95%</a:t>
            </a:r>
            <a:br>
              <a:rPr lang="en-US" sz="1600" i="1" dirty="0" smtClean="0"/>
            </a:br>
            <a:r>
              <a:rPr lang="en-US" sz="1600" i="1" dirty="0" smtClean="0"/>
              <a:t>of emittance minimization applications – feedback, steering, bumps, </a:t>
            </a:r>
            <a:r>
              <a:rPr lang="en-US" sz="1600" i="1" dirty="0" err="1" smtClean="0"/>
              <a:t>etc</a:t>
            </a:r>
            <a:endParaRPr lang="en-US" sz="16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7624119" y="4385114"/>
            <a:ext cx="14929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From  N. </a:t>
            </a:r>
            <a:r>
              <a:rPr lang="en-US" sz="800" dirty="0" err="1" smtClean="0"/>
              <a:t>Delerue</a:t>
            </a:r>
            <a:r>
              <a:rPr lang="en-US" sz="800" dirty="0" smtClean="0"/>
              <a:t>,  Oxford Univ.</a:t>
            </a:r>
            <a:endParaRPr lang="en-US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5575739" y="6550223"/>
            <a:ext cx="2805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Greg White, </a:t>
            </a:r>
            <a:r>
              <a:rPr lang="en-US" sz="1400" dirty="0" err="1" smtClean="0"/>
              <a:t>Murali</a:t>
            </a:r>
            <a:r>
              <a:rPr lang="en-US" sz="1400" dirty="0" smtClean="0"/>
              <a:t> </a:t>
            </a:r>
            <a:r>
              <a:rPr lang="en-US" sz="1400" dirty="0" smtClean="0"/>
              <a:t>Shankar, Ivo List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16600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Devices, objects and so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many definitions of the term “device” you know?</a:t>
            </a:r>
          </a:p>
          <a:p>
            <a:pPr lvl="1"/>
            <a:r>
              <a:rPr lang="en-US" dirty="0" smtClean="0"/>
              <a:t>Depending on your point of view:</a:t>
            </a:r>
          </a:p>
          <a:p>
            <a:pPr lvl="1"/>
            <a:r>
              <a:rPr lang="en-US" dirty="0" smtClean="0"/>
              <a:t>A power supply is a device</a:t>
            </a:r>
          </a:p>
          <a:p>
            <a:pPr lvl="1"/>
            <a:r>
              <a:rPr lang="en-US" dirty="0" smtClean="0"/>
              <a:t>An (accelerator) cell is a device</a:t>
            </a:r>
          </a:p>
          <a:p>
            <a:pPr lvl="1"/>
            <a:r>
              <a:rPr lang="en-US" dirty="0" smtClean="0"/>
              <a:t>The whole accelerator is a device. And so on.</a:t>
            </a:r>
          </a:p>
          <a:p>
            <a:r>
              <a:rPr lang="en-US" dirty="0" smtClean="0"/>
              <a:t>This may sound like stretching a bit but:</a:t>
            </a:r>
          </a:p>
          <a:p>
            <a:pPr lvl="1"/>
            <a:r>
              <a:rPr lang="en-US" dirty="0" smtClean="0"/>
              <a:t>Combining EPICS PVs you can create any device view that you like</a:t>
            </a:r>
          </a:p>
          <a:p>
            <a:pPr lvl="2"/>
            <a:r>
              <a:rPr lang="en-US" dirty="0" smtClean="0"/>
              <a:t>A pvData structure can become a device</a:t>
            </a:r>
          </a:p>
          <a:p>
            <a:pPr lvl="2"/>
            <a:r>
              <a:rPr lang="en-US" dirty="0" smtClean="0"/>
              <a:t>Perhaps even on the fly: use </a:t>
            </a:r>
            <a:r>
              <a:rPr lang="en-US" dirty="0" err="1" smtClean="0"/>
              <a:t>ChannelFinder</a:t>
            </a:r>
            <a:r>
              <a:rPr lang="en-US" dirty="0" smtClean="0"/>
              <a:t> to get the PVs</a:t>
            </a:r>
          </a:p>
          <a:p>
            <a:r>
              <a:rPr lang="en-US" dirty="0" smtClean="0"/>
              <a:t>Flexible access to infrastructure data can make this possible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9462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infrastructure</a:t>
            </a:r>
            <a:r>
              <a:rPr lang="en-US" dirty="0"/>
              <a:t> </a:t>
            </a:r>
            <a:r>
              <a:rPr lang="en-US" dirty="0" smtClean="0"/>
              <a:t>&amp; archive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5575739" y="6550223"/>
            <a:ext cx="2850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Greg White, </a:t>
            </a:r>
            <a:r>
              <a:rPr lang="en-US" sz="1400" dirty="0" err="1" smtClean="0"/>
              <a:t>Murali</a:t>
            </a:r>
            <a:r>
              <a:rPr lang="en-US" sz="1400" dirty="0" smtClean="0"/>
              <a:t> </a:t>
            </a:r>
            <a:r>
              <a:rPr lang="en-US" sz="1400" dirty="0" smtClean="0"/>
              <a:t>Shankar, </a:t>
            </a:r>
            <a:r>
              <a:rPr lang="en-US" sz="1400" dirty="0" smtClean="0"/>
              <a:t>Ivo </a:t>
            </a:r>
            <a:r>
              <a:rPr lang="en-US" sz="1400" dirty="0" smtClean="0"/>
              <a:t>List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97812" y="4491089"/>
            <a:ext cx="8315097" cy="1446550"/>
          </a:xfrm>
          <a:prstGeom prst="rect">
            <a:avLst/>
          </a:prstGeom>
          <a:noFill/>
          <a:ln w="3175" cmpd="sng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nb-NO" sz="1100" dirty="0">
                <a:latin typeface="Courier"/>
                <a:cs typeface="Courier"/>
              </a:rPr>
              <a:t>$ eget -s LCLS:ELEMENTS </a:t>
            </a:r>
          </a:p>
          <a:p>
            <a:r>
              <a:rPr lang="nb-NO" sz="1100" dirty="0" smtClean="0">
                <a:latin typeface="Courier"/>
                <a:cs typeface="Courier"/>
              </a:rPr>
              <a:t>ELEMENT          </a:t>
            </a:r>
            <a:r>
              <a:rPr lang="nb-NO" sz="1100" dirty="0">
                <a:latin typeface="Courier"/>
                <a:cs typeface="Courier"/>
              </a:rPr>
              <a:t>ELEMENT_TYPE     EPICS_DEVICE_NAME             S_DISPLAY           OBSTRUCTION</a:t>
            </a:r>
          </a:p>
          <a:p>
            <a:r>
              <a:rPr lang="nb-NO" sz="1100" dirty="0" smtClean="0">
                <a:latin typeface="Courier"/>
                <a:cs typeface="Courier"/>
              </a:rPr>
              <a:t>CATHODE                   </a:t>
            </a:r>
            <a:r>
              <a:rPr lang="nb-NO" sz="1100" dirty="0">
                <a:latin typeface="Courier"/>
                <a:cs typeface="Courier"/>
              </a:rPr>
              <a:t>MAD         CATH:IN20:111                2014.7                     N</a:t>
            </a:r>
          </a:p>
          <a:p>
            <a:r>
              <a:rPr lang="nb-NO" sz="1100" dirty="0" smtClean="0">
                <a:latin typeface="Courier"/>
                <a:cs typeface="Courier"/>
              </a:rPr>
              <a:t> SOL1BK                   </a:t>
            </a:r>
            <a:r>
              <a:rPr lang="nb-NO" sz="1100" dirty="0">
                <a:latin typeface="Courier"/>
                <a:cs typeface="Courier"/>
              </a:rPr>
              <a:t>MAD         SOLN:IN20:111                2014.7                     N</a:t>
            </a:r>
          </a:p>
          <a:p>
            <a:r>
              <a:rPr lang="en-US" sz="1100" dirty="0" smtClean="0">
                <a:latin typeface="Courier"/>
                <a:cs typeface="Courier"/>
              </a:rPr>
              <a:t>   CQ01                   </a:t>
            </a:r>
            <a:r>
              <a:rPr lang="en-US" sz="1100" dirty="0">
                <a:latin typeface="Courier"/>
                <a:cs typeface="Courier"/>
              </a:rPr>
              <a:t>MAD         QUAD:IN20:121                2014.9                     N</a:t>
            </a:r>
          </a:p>
          <a:p>
            <a:r>
              <a:rPr lang="en-US" sz="1100" dirty="0" smtClean="0">
                <a:latin typeface="Courier"/>
                <a:cs typeface="Courier"/>
              </a:rPr>
              <a:t>   SOL1                   </a:t>
            </a:r>
            <a:r>
              <a:rPr lang="en-US" sz="1100" dirty="0">
                <a:latin typeface="Courier"/>
                <a:cs typeface="Courier"/>
              </a:rPr>
              <a:t>MAD         SOLN:IN20:121                2014.9                     N</a:t>
            </a:r>
          </a:p>
          <a:p>
            <a:r>
              <a:rPr lang="en-US" sz="1100" dirty="0" smtClean="0">
                <a:latin typeface="Courier"/>
                <a:cs typeface="Courier"/>
              </a:rPr>
              <a:t>   XC00                   </a:t>
            </a:r>
            <a:r>
              <a:rPr lang="en-US" sz="1100" dirty="0">
                <a:latin typeface="Courier"/>
                <a:cs typeface="Courier"/>
              </a:rPr>
              <a:t>MAD         XCOR:IN20:121                2014.9                     </a:t>
            </a:r>
            <a:r>
              <a:rPr lang="en-US" sz="1100" dirty="0" smtClean="0">
                <a:latin typeface="Courier"/>
                <a:cs typeface="Courier"/>
              </a:rPr>
              <a:t>N</a:t>
            </a:r>
          </a:p>
          <a:p>
            <a:r>
              <a:rPr lang="en-US" sz="1100" dirty="0" smtClean="0">
                <a:latin typeface="Courier"/>
                <a:cs typeface="Courier"/>
              </a:rPr>
              <a:t> </a:t>
            </a:r>
            <a:r>
              <a:rPr lang="en-US" sz="1100" dirty="0">
                <a:latin typeface="Courier"/>
                <a:cs typeface="Courier"/>
              </a:rPr>
              <a:t>... (many rows snipped)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1665" y="1939649"/>
            <a:ext cx="6015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Directory Service (based in EPICS V4 </a:t>
            </a:r>
            <a:r>
              <a:rPr lang="en-US" dirty="0" err="1" smtClean="0"/>
              <a:t>channelFinder</a:t>
            </a:r>
            <a:r>
              <a:rPr lang="en-US" dirty="0" smtClean="0"/>
              <a:t>) examples: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3907" y="4089428"/>
            <a:ext cx="1913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Database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4755" y="5899743"/>
            <a:ext cx="718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Figure: Access to Database gives device infrastructure, magnet calibrations, drawing names, etc.</a:t>
            </a:r>
            <a:br>
              <a:rPr lang="en-US" sz="1400" dirty="0" smtClean="0"/>
            </a:br>
            <a:r>
              <a:rPr lang="en-US" sz="1400" dirty="0" smtClean="0"/>
              <a:t>Will be used in LCLS-II for cryogenic plant system hierarchy etc.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07114" y="2320643"/>
            <a:ext cx="3883885" cy="14465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urier"/>
                <a:cs typeface="Courier"/>
              </a:rPr>
              <a:t># The names of </a:t>
            </a:r>
            <a:r>
              <a:rPr lang="en-US" sz="1100" dirty="0" smtClean="0">
                <a:latin typeface="Courier"/>
                <a:cs typeface="Courier"/>
              </a:rPr>
              <a:t>PVs, </a:t>
            </a:r>
            <a:r>
              <a:rPr lang="en-US" sz="1100" dirty="0">
                <a:latin typeface="Courier"/>
                <a:cs typeface="Courier"/>
              </a:rPr>
              <a:t>by </a:t>
            </a:r>
            <a:r>
              <a:rPr lang="en-US" sz="1100" dirty="0" smtClean="0">
                <a:latin typeface="Courier"/>
                <a:cs typeface="Courier"/>
              </a:rPr>
              <a:t>device </a:t>
            </a:r>
            <a:r>
              <a:rPr lang="en-US" sz="1100" dirty="0">
                <a:latin typeface="Courier"/>
                <a:cs typeface="Courier"/>
              </a:rPr>
              <a:t>name pattern</a:t>
            </a:r>
            <a:r>
              <a:rPr lang="en-US" sz="1100" dirty="0" smtClean="0">
                <a:latin typeface="Courier"/>
                <a:cs typeface="Courier"/>
              </a:rPr>
              <a:t>:</a:t>
            </a:r>
            <a:endParaRPr lang="en-US" sz="1100" dirty="0">
              <a:latin typeface="Courier"/>
              <a:cs typeface="Courier"/>
            </a:endParaRPr>
          </a:p>
          <a:p>
            <a:r>
              <a:rPr lang="en-US" sz="1100" dirty="0">
                <a:latin typeface="Courier"/>
                <a:cs typeface="Courier"/>
              </a:rPr>
              <a:t>$ </a:t>
            </a:r>
            <a:r>
              <a:rPr lang="en-US" sz="1100" dirty="0" err="1">
                <a:latin typeface="Courier"/>
                <a:cs typeface="Courier"/>
              </a:rPr>
              <a:t>eget</a:t>
            </a:r>
            <a:r>
              <a:rPr lang="en-US" sz="1100" dirty="0">
                <a:latin typeface="Courier"/>
                <a:cs typeface="Courier"/>
              </a:rPr>
              <a:t> -s ds -a name=XCOR:LI21:135:% </a:t>
            </a:r>
          </a:p>
          <a:p>
            <a:r>
              <a:rPr lang="en-US" sz="1100" dirty="0">
                <a:latin typeface="Courier"/>
                <a:cs typeface="Courier"/>
              </a:rPr>
              <a:t>       </a:t>
            </a:r>
            <a:r>
              <a:rPr lang="en-US" sz="1100" dirty="0" smtClean="0">
                <a:latin typeface="Courier"/>
                <a:cs typeface="Courier"/>
              </a:rPr>
              <a:t>name</a:t>
            </a:r>
            <a:endParaRPr lang="en-US" sz="1100" dirty="0">
              <a:latin typeface="Courier"/>
              <a:cs typeface="Courier"/>
            </a:endParaRPr>
          </a:p>
          <a:p>
            <a:r>
              <a:rPr lang="en-US" sz="1100" dirty="0">
                <a:latin typeface="Courier"/>
                <a:cs typeface="Courier"/>
              </a:rPr>
              <a:t>     </a:t>
            </a:r>
            <a:r>
              <a:rPr lang="en-US" sz="1100" dirty="0" smtClean="0">
                <a:latin typeface="Courier"/>
                <a:cs typeface="Courier"/>
              </a:rPr>
              <a:t>  XCOR:LI21</a:t>
            </a:r>
            <a:r>
              <a:rPr lang="en-US" sz="1100" dirty="0">
                <a:latin typeface="Courier"/>
                <a:cs typeface="Courier"/>
              </a:rPr>
              <a:t>:135:ABORT</a:t>
            </a:r>
          </a:p>
          <a:p>
            <a:r>
              <a:rPr lang="en-US" sz="1100" dirty="0">
                <a:latin typeface="Courier"/>
                <a:cs typeface="Courier"/>
              </a:rPr>
              <a:t>      </a:t>
            </a:r>
            <a:r>
              <a:rPr lang="en-US" sz="1100" dirty="0" smtClean="0">
                <a:latin typeface="Courier"/>
                <a:cs typeface="Courier"/>
              </a:rPr>
              <a:t> </a:t>
            </a:r>
            <a:r>
              <a:rPr lang="en-US" sz="1100" dirty="0">
                <a:latin typeface="Courier"/>
                <a:cs typeface="Courier"/>
              </a:rPr>
              <a:t>XCOR:LI21:135:ACCESS</a:t>
            </a:r>
          </a:p>
          <a:p>
            <a:r>
              <a:rPr lang="en-US" sz="1100" dirty="0">
                <a:latin typeface="Courier"/>
                <a:cs typeface="Courier"/>
              </a:rPr>
              <a:t>   </a:t>
            </a:r>
            <a:r>
              <a:rPr lang="en-US" sz="1100" dirty="0" smtClean="0">
                <a:latin typeface="Courier"/>
                <a:cs typeface="Courier"/>
              </a:rPr>
              <a:t>    XCOR:LI21</a:t>
            </a:r>
            <a:r>
              <a:rPr lang="en-US" sz="1100" dirty="0">
                <a:latin typeface="Courier"/>
                <a:cs typeface="Courier"/>
              </a:rPr>
              <a:t>:135:ALLFUNCGO</a:t>
            </a:r>
          </a:p>
          <a:p>
            <a:r>
              <a:rPr lang="en-US" sz="1100" dirty="0">
                <a:latin typeface="Courier"/>
                <a:cs typeface="Courier"/>
              </a:rPr>
              <a:t>       </a:t>
            </a:r>
            <a:r>
              <a:rPr lang="en-US" sz="1100" dirty="0" smtClean="0">
                <a:latin typeface="Courier"/>
                <a:cs typeface="Courier"/>
              </a:rPr>
              <a:t>XCOR:LI21</a:t>
            </a:r>
            <a:r>
              <a:rPr lang="en-US" sz="1100" dirty="0">
                <a:latin typeface="Courier"/>
                <a:cs typeface="Courier"/>
              </a:rPr>
              <a:t>:135:BACT</a:t>
            </a:r>
          </a:p>
          <a:p>
            <a:r>
              <a:rPr lang="en-US" sz="1100" dirty="0">
                <a:latin typeface="Courier"/>
                <a:cs typeface="Courier"/>
              </a:rPr>
              <a:t>       </a:t>
            </a:r>
            <a:r>
              <a:rPr lang="en-US" sz="1100" dirty="0" smtClean="0">
                <a:latin typeface="Courier"/>
                <a:cs typeface="Courier"/>
              </a:rPr>
              <a:t>XCOR:LI21</a:t>
            </a:r>
            <a:r>
              <a:rPr lang="en-US" sz="1100" dirty="0">
                <a:latin typeface="Courier"/>
                <a:cs typeface="Courier"/>
              </a:rPr>
              <a:t>:135:</a:t>
            </a:r>
            <a:r>
              <a:rPr lang="en-US" sz="1100" dirty="0" smtClean="0">
                <a:latin typeface="Courier"/>
                <a:cs typeface="Courier"/>
              </a:rPr>
              <a:t>BACTFO</a:t>
            </a:r>
            <a:endParaRPr lang="en-US" sz="1100" dirty="0">
              <a:latin typeface="Courier"/>
              <a:cs typeface="Courie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4921" y="2320643"/>
            <a:ext cx="4755892" cy="195438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urier"/>
                <a:cs typeface="Courier"/>
              </a:rPr>
              <a:t># Regular </a:t>
            </a:r>
            <a:r>
              <a:rPr lang="en-US" sz="1100" dirty="0">
                <a:latin typeface="Courier"/>
                <a:cs typeface="Courier"/>
              </a:rPr>
              <a:t>expression (restrict to sectors LI25-LI29)</a:t>
            </a:r>
          </a:p>
          <a:p>
            <a:r>
              <a:rPr lang="en-US" sz="1100" dirty="0" err="1">
                <a:latin typeface="Courier"/>
                <a:cs typeface="Courier"/>
              </a:rPr>
              <a:t>eget</a:t>
            </a:r>
            <a:r>
              <a:rPr lang="en-US" sz="1100" dirty="0">
                <a:latin typeface="Courier"/>
                <a:cs typeface="Courier"/>
              </a:rPr>
              <a:t> -s ds -a regex='XCOR:LI2[5-9]:.*:</a:t>
            </a:r>
            <a:r>
              <a:rPr lang="en-US" sz="1100" dirty="0" smtClean="0">
                <a:latin typeface="Courier"/>
                <a:cs typeface="Courier"/>
              </a:rPr>
              <a:t>BDES’</a:t>
            </a:r>
          </a:p>
          <a:p>
            <a:endParaRPr lang="en-US" sz="1100" dirty="0">
              <a:latin typeface="Courier"/>
              <a:cs typeface="Courier"/>
            </a:endParaRPr>
          </a:p>
          <a:p>
            <a:r>
              <a:rPr lang="en-US" sz="1100" dirty="0">
                <a:latin typeface="Courier"/>
                <a:cs typeface="Courier"/>
              </a:rPr>
              <a:t># D</a:t>
            </a:r>
            <a:r>
              <a:rPr lang="en-US" sz="1100" dirty="0" smtClean="0">
                <a:latin typeface="Courier"/>
                <a:cs typeface="Courier"/>
              </a:rPr>
              <a:t>evice </a:t>
            </a:r>
            <a:r>
              <a:rPr lang="en-US" sz="1100" dirty="0">
                <a:latin typeface="Courier"/>
                <a:cs typeface="Courier"/>
              </a:rPr>
              <a:t>names of the instruments in the laser </a:t>
            </a:r>
            <a:r>
              <a:rPr lang="en-US" sz="1100" dirty="0" smtClean="0">
                <a:latin typeface="Courier"/>
                <a:cs typeface="Courier"/>
              </a:rPr>
              <a:t>heater</a:t>
            </a:r>
            <a:endParaRPr lang="en-US" sz="1100" dirty="0">
              <a:latin typeface="Courier"/>
              <a:cs typeface="Courier"/>
            </a:endParaRPr>
          </a:p>
          <a:p>
            <a:r>
              <a:rPr lang="en-US" sz="1100" dirty="0">
                <a:latin typeface="Courier"/>
                <a:cs typeface="Courier"/>
              </a:rPr>
              <a:t>$ </a:t>
            </a:r>
            <a:r>
              <a:rPr lang="en-US" sz="1100" dirty="0" err="1">
                <a:latin typeface="Courier"/>
                <a:cs typeface="Courier"/>
              </a:rPr>
              <a:t>eget</a:t>
            </a:r>
            <a:r>
              <a:rPr lang="en-US" sz="1100" dirty="0">
                <a:latin typeface="Courier"/>
                <a:cs typeface="Courier"/>
              </a:rPr>
              <a:t> -s ds -a </a:t>
            </a:r>
            <a:r>
              <a:rPr lang="en-US" sz="1100" dirty="0" err="1">
                <a:latin typeface="Courier"/>
                <a:cs typeface="Courier"/>
              </a:rPr>
              <a:t>etype</a:t>
            </a:r>
            <a:r>
              <a:rPr lang="en-US" sz="1100" dirty="0">
                <a:latin typeface="Courier"/>
                <a:cs typeface="Courier"/>
              </a:rPr>
              <a:t> INST -a tag LSRHTR -a show </a:t>
            </a:r>
            <a:r>
              <a:rPr lang="en-US" sz="1100" dirty="0" err="1" smtClean="0">
                <a:latin typeface="Courier"/>
                <a:cs typeface="Courier"/>
              </a:rPr>
              <a:t>dname</a:t>
            </a:r>
            <a:endParaRPr lang="en-US" sz="1100" dirty="0" smtClean="0">
              <a:latin typeface="Courier"/>
              <a:cs typeface="Courier"/>
            </a:endParaRPr>
          </a:p>
          <a:p>
            <a:endParaRPr lang="en-US" sz="1100" dirty="0" smtClean="0">
              <a:latin typeface="Courier"/>
              <a:cs typeface="Courier"/>
            </a:endParaRPr>
          </a:p>
          <a:p>
            <a:r>
              <a:rPr lang="en-US" sz="1100" dirty="0">
                <a:latin typeface="Courier"/>
                <a:cs typeface="Courier"/>
              </a:rPr>
              <a:t># A recent search for invalid data in </a:t>
            </a:r>
            <a:r>
              <a:rPr lang="en-US" sz="1100" dirty="0" smtClean="0">
                <a:latin typeface="Courier"/>
                <a:cs typeface="Courier"/>
              </a:rPr>
              <a:t>corrector PVs</a:t>
            </a:r>
            <a:endParaRPr lang="en-US" sz="1100" dirty="0">
              <a:latin typeface="Courier"/>
              <a:cs typeface="Courier"/>
            </a:endParaRPr>
          </a:p>
          <a:p>
            <a:r>
              <a:rPr lang="en-US" sz="1100" dirty="0" smtClean="0">
                <a:latin typeface="Courier"/>
                <a:cs typeface="Courier"/>
              </a:rPr>
              <a:t>$ </a:t>
            </a:r>
            <a:r>
              <a:rPr lang="en-US" sz="1100" dirty="0" err="1" smtClean="0">
                <a:latin typeface="Courier"/>
                <a:cs typeface="Courier"/>
              </a:rPr>
              <a:t>eget</a:t>
            </a:r>
            <a:r>
              <a:rPr lang="en-US" sz="1100" dirty="0" smtClean="0">
                <a:latin typeface="Courier"/>
                <a:cs typeface="Courier"/>
              </a:rPr>
              <a:t> </a:t>
            </a:r>
            <a:r>
              <a:rPr lang="en-US" sz="1100" dirty="0">
                <a:latin typeface="Courier"/>
                <a:cs typeface="Courier"/>
              </a:rPr>
              <a:t>-</a:t>
            </a:r>
            <a:r>
              <a:rPr lang="en-US" sz="1100" dirty="0" err="1">
                <a:latin typeface="Courier"/>
                <a:cs typeface="Courier"/>
              </a:rPr>
              <a:t>tTs</a:t>
            </a:r>
            <a:r>
              <a:rPr lang="en-US" sz="1100" dirty="0">
                <a:latin typeface="Courier"/>
                <a:cs typeface="Courier"/>
              </a:rPr>
              <a:t> ds -a name %COR:LTU%:%:%DES | </a:t>
            </a:r>
            <a:r>
              <a:rPr lang="en-US" sz="1100" dirty="0" smtClean="0">
                <a:latin typeface="Courier"/>
                <a:cs typeface="Courier"/>
              </a:rPr>
              <a:t>\</a:t>
            </a:r>
            <a:br>
              <a:rPr lang="en-US" sz="1100" dirty="0" smtClean="0">
                <a:latin typeface="Courier"/>
                <a:cs typeface="Courier"/>
              </a:rPr>
            </a:br>
            <a:r>
              <a:rPr lang="en-US" sz="1100" dirty="0" err="1" smtClean="0">
                <a:latin typeface="Courier"/>
                <a:cs typeface="Courier"/>
              </a:rPr>
              <a:t>eget</a:t>
            </a:r>
            <a:r>
              <a:rPr lang="en-US" sz="1100" dirty="0" smtClean="0">
                <a:latin typeface="Courier"/>
                <a:cs typeface="Courier"/>
              </a:rPr>
              <a:t> </a:t>
            </a:r>
            <a:r>
              <a:rPr lang="en-US" sz="1100" dirty="0">
                <a:latin typeface="Courier"/>
                <a:cs typeface="Courier"/>
              </a:rPr>
              <a:t>-p </a:t>
            </a:r>
            <a:r>
              <a:rPr lang="en-US" sz="1100" dirty="0" err="1">
                <a:latin typeface="Courier"/>
                <a:cs typeface="Courier"/>
              </a:rPr>
              <a:t>ca</a:t>
            </a:r>
            <a:r>
              <a:rPr lang="en-US" sz="1100" dirty="0">
                <a:latin typeface="Courier"/>
                <a:cs typeface="Courier"/>
              </a:rPr>
              <a:t> -f - | </a:t>
            </a:r>
            <a:r>
              <a:rPr lang="en-US" sz="1100" dirty="0" err="1">
                <a:latin typeface="Courier"/>
                <a:cs typeface="Courier"/>
              </a:rPr>
              <a:t>grep</a:t>
            </a:r>
            <a:r>
              <a:rPr lang="en-US" sz="1100" dirty="0">
                <a:latin typeface="Courier"/>
                <a:cs typeface="Courier"/>
              </a:rPr>
              <a:t> nan</a:t>
            </a:r>
          </a:p>
          <a:p>
            <a:r>
              <a:rPr lang="en-US" sz="1100" dirty="0">
                <a:latin typeface="Courier"/>
                <a:cs typeface="Courier"/>
              </a:rPr>
              <a:t>XCOR:LTU1:558:BDES nan</a:t>
            </a:r>
          </a:p>
          <a:p>
            <a:r>
              <a:rPr lang="en-US" sz="1100" dirty="0">
                <a:latin typeface="Courier"/>
                <a:cs typeface="Courier"/>
              </a:rPr>
              <a:t>XCOR:LTU1:558:IDES nan </a:t>
            </a:r>
            <a:endParaRPr lang="en-US" sz="1100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771355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“Big data”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V4/pvAccess can effortlessly handle large data volumes</a:t>
            </a:r>
          </a:p>
          <a:p>
            <a:r>
              <a:rPr lang="en-US" dirty="0" smtClean="0"/>
              <a:t>This gives totally new possibilities</a:t>
            </a:r>
          </a:p>
          <a:p>
            <a:pPr lvl="1"/>
            <a:r>
              <a:rPr lang="en-US" dirty="0" smtClean="0"/>
              <a:t>Data that was not possible to collect can be made available for analysis</a:t>
            </a:r>
          </a:p>
          <a:p>
            <a:pPr lvl="1"/>
            <a:r>
              <a:rPr lang="en-US" dirty="0" smtClean="0"/>
              <a:t>Data mining, machine learning</a:t>
            </a:r>
          </a:p>
          <a:p>
            <a:pPr lvl="1"/>
            <a:r>
              <a:rPr lang="en-US" dirty="0" smtClean="0"/>
              <a:t>I am not a big believer of AI imminent success but there is potential to be discovered and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6115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many times have you had to work around:</a:t>
            </a:r>
          </a:p>
          <a:p>
            <a:pPr lvl="1"/>
            <a:r>
              <a:rPr lang="en-US" dirty="0" smtClean="0"/>
              <a:t>Sending several data items that actually are a unit, and try to make an action</a:t>
            </a:r>
          </a:p>
          <a:p>
            <a:pPr lvl="1"/>
            <a:r>
              <a:rPr lang="en-US" dirty="0" smtClean="0"/>
              <a:t>Getting several pieces of data that belong together</a:t>
            </a:r>
          </a:p>
          <a:p>
            <a:r>
              <a:rPr lang="en-US" dirty="0" smtClean="0"/>
              <a:t>Yes, it is possible to work around</a:t>
            </a:r>
          </a:p>
          <a:p>
            <a:pPr lvl="1"/>
            <a:r>
              <a:rPr lang="en-US" dirty="0" smtClean="0"/>
              <a:t>But you could use that time for something more productive – working on the actual issue!</a:t>
            </a:r>
          </a:p>
          <a:p>
            <a:r>
              <a:rPr lang="en-US" dirty="0" smtClean="0"/>
              <a:t>Recent changes in EPICS make atomic actions possible (3.16)</a:t>
            </a:r>
          </a:p>
          <a:p>
            <a:pPr lvl="1"/>
            <a:r>
              <a:rPr lang="en-US" dirty="0" smtClean="0"/>
              <a:t>See Michael </a:t>
            </a:r>
            <a:r>
              <a:rPr lang="en-US" dirty="0" err="1" smtClean="0"/>
              <a:t>Davidsaver’s</a:t>
            </a:r>
            <a:r>
              <a:rPr lang="en-US" dirty="0" smtClean="0"/>
              <a:t> talk from Lund EPICS meeting</a:t>
            </a:r>
          </a:p>
          <a:p>
            <a:pPr lvl="1"/>
            <a:r>
              <a:rPr lang="en-US" dirty="0" smtClean="0"/>
              <a:t>Within one IOC – but this is already a lot!</a:t>
            </a:r>
          </a:p>
          <a:p>
            <a:pPr lvl="1"/>
            <a:r>
              <a:rPr lang="en-US" dirty="0" smtClean="0"/>
              <a:t>Cross-IOC atomicity still needs work(</a:t>
            </a:r>
            <a:r>
              <a:rPr lang="en-US" dirty="0" err="1" smtClean="0"/>
              <a:t>arounds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7240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a recent V4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7584" y="1844824"/>
            <a:ext cx="6830298" cy="45789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</a:rPr>
              <a:t>Performance is excellent</a:t>
            </a:r>
          </a:p>
          <a:p>
            <a:r>
              <a:rPr lang="en-US" sz="2400" dirty="0" smtClean="0"/>
              <a:t>Reliability needs have been </a:t>
            </a:r>
            <a:r>
              <a:rPr lang="en-US" sz="2400" dirty="0" smtClean="0">
                <a:solidFill>
                  <a:srgbClr val="FF0000"/>
                </a:solidFill>
              </a:rPr>
              <a:t>met or exceeded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Easy programming </a:t>
            </a:r>
            <a:r>
              <a:rPr lang="en-US" sz="2400" dirty="0" smtClean="0"/>
              <a:t>and scripting, once you’ve got started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Complex data and RPC enables </a:t>
            </a:r>
            <a:r>
              <a:rPr lang="en-US" sz="2400" dirty="0" smtClean="0">
                <a:solidFill>
                  <a:srgbClr val="FF0000"/>
                </a:solidFill>
              </a:rPr>
              <a:t>one, simple, high performance, infrastructure</a:t>
            </a:r>
            <a:r>
              <a:rPr lang="en-US" sz="2400" dirty="0" smtClean="0">
                <a:solidFill>
                  <a:srgbClr val="000000"/>
                </a:solidFill>
              </a:rPr>
              <a:t> across the whole controls and online scientific system. Utility of this effect previously overlooked, but in practice seen to be key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Normative Types enable systems of narrowly defined services to be applied generally to many experiment user problems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Streaming</a:t>
            </a:r>
            <a:r>
              <a:rPr lang="en-US" sz="2400" dirty="0" smtClean="0"/>
              <a:t> supports big online data processing. Beats tested alternatives in ease of use and performance.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4324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ESS will be going fully for EPICS 4 (or 3+4…)</a:t>
            </a:r>
          </a:p>
          <a:p>
            <a:r>
              <a:rPr lang="en-US" dirty="0" smtClean="0"/>
              <a:t>The foundations are available</a:t>
            </a:r>
          </a:p>
          <a:p>
            <a:pPr lvl="1"/>
            <a:r>
              <a:rPr lang="en-US" dirty="0" smtClean="0"/>
              <a:t>Have to be put into a stress test</a:t>
            </a:r>
          </a:p>
          <a:p>
            <a:r>
              <a:rPr lang="en-US" dirty="0" smtClean="0"/>
              <a:t>Some functionality can be used straight away</a:t>
            </a:r>
          </a:p>
          <a:p>
            <a:pPr lvl="1"/>
            <a:r>
              <a:rPr lang="en-US" dirty="0" smtClean="0"/>
              <a:t>Archiver, CS-Studio, many services</a:t>
            </a:r>
          </a:p>
          <a:p>
            <a:r>
              <a:rPr lang="en-US" dirty="0" smtClean="0"/>
              <a:t>Main issue is to build the potential for</a:t>
            </a:r>
          </a:p>
          <a:p>
            <a:pPr lvl="1"/>
            <a:r>
              <a:rPr lang="en-US" dirty="0" smtClean="0"/>
              <a:t>Modern methods</a:t>
            </a:r>
          </a:p>
          <a:p>
            <a:pPr lvl="1"/>
            <a:r>
              <a:rPr lang="en-US" dirty="0" smtClean="0"/>
              <a:t>Handling large </a:t>
            </a:r>
            <a:r>
              <a:rPr lang="en-US" dirty="0" err="1" smtClean="0"/>
              <a:t>datastreams</a:t>
            </a:r>
            <a:endParaRPr lang="en-US" dirty="0" smtClean="0"/>
          </a:p>
          <a:p>
            <a:pPr lvl="1"/>
            <a:r>
              <a:rPr lang="en-US" dirty="0" smtClean="0"/>
              <a:t>Making things easier</a:t>
            </a:r>
          </a:p>
          <a:p>
            <a:r>
              <a:rPr lang="en-US" dirty="0" smtClean="0"/>
              <a:t>The plan is not clear </a:t>
            </a:r>
          </a:p>
          <a:p>
            <a:pPr lvl="1"/>
            <a:r>
              <a:rPr lang="en-US" dirty="0" smtClean="0"/>
              <a:t>I am looking forward to things we will find out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8608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Version </a:t>
            </a:r>
            <a:r>
              <a:rPr lang="en-US" dirty="0" smtClean="0"/>
              <a:t>4 </a:t>
            </a:r>
          </a:p>
          <a:p>
            <a:r>
              <a:rPr lang="en-US" dirty="0" smtClean="0"/>
              <a:t>Why </a:t>
            </a:r>
            <a:r>
              <a:rPr lang="en-US" dirty="0" smtClean="0"/>
              <a:t>at ESS?</a:t>
            </a:r>
            <a:endParaRPr lang="en-US" dirty="0" smtClean="0"/>
          </a:p>
          <a:p>
            <a:r>
              <a:rPr lang="en-US" dirty="0" smtClean="0"/>
              <a:t>The REAL goal is…</a:t>
            </a:r>
          </a:p>
          <a:p>
            <a:r>
              <a:rPr lang="en-US" dirty="0" smtClean="0"/>
              <a:t>Some p</a:t>
            </a:r>
            <a:r>
              <a:rPr lang="en-US" dirty="0" smtClean="0"/>
              <a:t>lans</a:t>
            </a:r>
          </a:p>
          <a:p>
            <a:pPr lvl="1"/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“Big Data”</a:t>
            </a:r>
          </a:p>
          <a:p>
            <a:pPr lvl="1"/>
            <a:r>
              <a:rPr lang="en-US" dirty="0" smtClean="0"/>
              <a:t>Atomic actions</a:t>
            </a:r>
          </a:p>
          <a:p>
            <a:r>
              <a:rPr lang="en-US" dirty="0" smtClean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Version 4?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At the time EPICS was created, computers looked different…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sz="800" i="1" dirty="0" smtClean="0"/>
          </a:p>
          <a:p>
            <a:r>
              <a:rPr lang="en-US" sz="2000" dirty="0" smtClean="0"/>
              <a:t>In </a:t>
            </a:r>
            <a:r>
              <a:rPr lang="en-US" sz="2000" dirty="0"/>
              <a:t>the past 30 years, capacities have change several orders of magnitude:</a:t>
            </a:r>
          </a:p>
          <a:p>
            <a:pPr lvl="1"/>
            <a:r>
              <a:rPr lang="en-US" sz="1600" dirty="0" smtClean="0"/>
              <a:t>Storage </a:t>
            </a:r>
            <a:r>
              <a:rPr lang="en-US" sz="1600" dirty="0"/>
              <a:t>capacities: Mbytes to </a:t>
            </a:r>
            <a:r>
              <a:rPr lang="en-US" sz="1600" dirty="0" err="1"/>
              <a:t>Gbytes</a:t>
            </a:r>
            <a:r>
              <a:rPr lang="en-US" sz="1600" dirty="0"/>
              <a:t> to </a:t>
            </a:r>
            <a:r>
              <a:rPr lang="en-US" sz="1600" dirty="0" err="1"/>
              <a:t>Tbytes</a:t>
            </a:r>
            <a:endParaRPr lang="en-US" sz="1600" dirty="0"/>
          </a:p>
          <a:p>
            <a:pPr lvl="1"/>
            <a:r>
              <a:rPr lang="en-US" sz="1600" dirty="0"/>
              <a:t>Processor speeds from a few MHz to several GHz, multicore</a:t>
            </a:r>
          </a:p>
          <a:p>
            <a:pPr lvl="1"/>
            <a:r>
              <a:rPr lang="en-US" sz="1600" dirty="0"/>
              <a:t>Software technologies have taken great </a:t>
            </a:r>
            <a:r>
              <a:rPr lang="en-US" sz="1600" dirty="0" smtClean="0"/>
              <a:t>leaps</a:t>
            </a:r>
          </a:p>
          <a:p>
            <a:pPr lvl="1"/>
            <a:r>
              <a:rPr lang="en-US" sz="1600" dirty="0" smtClean="0"/>
              <a:t>Network speeds 10 Mbit/sec to 10 (or soon 100) </a:t>
            </a:r>
            <a:r>
              <a:rPr lang="en-US" sz="1600" dirty="0" err="1" smtClean="0"/>
              <a:t>Gbit</a:t>
            </a:r>
            <a:r>
              <a:rPr lang="en-US" sz="1600" dirty="0" smtClean="0"/>
              <a:t>/sec</a:t>
            </a:r>
          </a:p>
          <a:p>
            <a:r>
              <a:rPr lang="en-US" sz="2000" dirty="0" smtClean="0"/>
              <a:t>Our facilities have changed, too – a lot!</a:t>
            </a:r>
          </a:p>
          <a:p>
            <a:r>
              <a:rPr lang="en-US" sz="2000" dirty="0" smtClean="0"/>
              <a:t>Data transport of EPICS, Channel </a:t>
            </a:r>
            <a:r>
              <a:rPr lang="en-US" sz="2000" dirty="0"/>
              <a:t>Access has served the community really well</a:t>
            </a:r>
          </a:p>
          <a:p>
            <a:pPr lvl="1"/>
            <a:r>
              <a:rPr lang="en-US" sz="1600" dirty="0"/>
              <a:t>Even too well? Is there a problem, after all?</a:t>
            </a:r>
          </a:p>
          <a:p>
            <a:pPr lvl="1"/>
            <a:r>
              <a:rPr lang="en-US" sz="1600" dirty="0"/>
              <a:t>But: we should take advantage of the progress that has taken place</a:t>
            </a:r>
          </a:p>
          <a:p>
            <a:pPr lvl="1"/>
            <a:endParaRPr lang="en-US" sz="16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2048798"/>
            <a:ext cx="2241984" cy="1812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1512" t="7113" r="10717" b="15243"/>
          <a:stretch/>
        </p:blipFill>
        <p:spPr>
          <a:xfrm>
            <a:off x="6372199" y="2060848"/>
            <a:ext cx="2298223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060848"/>
            <a:ext cx="2592288" cy="187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16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V4 </a:t>
            </a:r>
            <a:r>
              <a:rPr lang="en-US" dirty="0" smtClean="0"/>
              <a:t>at ESS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ESS is a facility with a planned lifetime of 40 years</a:t>
            </a:r>
          </a:p>
          <a:p>
            <a:pPr lvl="1"/>
            <a:r>
              <a:rPr lang="en-US" sz="2000" dirty="0" smtClean="0"/>
              <a:t>Starts to produce science in early/mid 2020’s</a:t>
            </a:r>
          </a:p>
          <a:p>
            <a:r>
              <a:rPr lang="en-US" sz="2400" dirty="0" smtClean="0"/>
              <a:t>How often is there a chance to start really from scratch?</a:t>
            </a:r>
          </a:p>
          <a:p>
            <a:pPr lvl="1"/>
            <a:r>
              <a:rPr lang="en-US" sz="2000" dirty="0" smtClean="0"/>
              <a:t>Not very…</a:t>
            </a:r>
          </a:p>
          <a:p>
            <a:pPr lvl="1"/>
            <a:r>
              <a:rPr lang="en-US" sz="2000" dirty="0" smtClean="0"/>
              <a:t>ESS however has almost no legacy constraints</a:t>
            </a:r>
          </a:p>
          <a:p>
            <a:r>
              <a:rPr lang="en-US" sz="2400" dirty="0" smtClean="0"/>
              <a:t>Apart from the technical reasons:</a:t>
            </a:r>
          </a:p>
          <a:p>
            <a:pPr lvl="1"/>
            <a:r>
              <a:rPr lang="en-US" sz="2000" dirty="0" smtClean="0"/>
              <a:t>This is a chance to give a push to move to a new standard that takes us…quite some way into the future. Next 30 years?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5850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EPICS 4 at 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ESS </a:t>
            </a:r>
            <a:r>
              <a:rPr lang="en-US" dirty="0" smtClean="0"/>
              <a:t>targets to</a:t>
            </a:r>
            <a:r>
              <a:rPr lang="en-US" dirty="0" smtClean="0"/>
              <a:t> </a:t>
            </a:r>
            <a:r>
              <a:rPr lang="en-US" dirty="0" smtClean="0"/>
              <a:t>be fully EPICS 4 compliant</a:t>
            </a:r>
          </a:p>
          <a:p>
            <a:pPr lvl="1"/>
            <a:r>
              <a:rPr lang="en-US" dirty="0" smtClean="0"/>
              <a:t>Use EPICS 4 (</a:t>
            </a:r>
            <a:r>
              <a:rPr lang="en-US" dirty="0" smtClean="0"/>
              <a:t>pvAccess) </a:t>
            </a:r>
            <a:r>
              <a:rPr lang="en-US" dirty="0" smtClean="0"/>
              <a:t>for </a:t>
            </a:r>
            <a:r>
              <a:rPr lang="en-US" b="1" dirty="0" smtClean="0"/>
              <a:t>all</a:t>
            </a:r>
            <a:r>
              <a:rPr lang="en-US" dirty="0" smtClean="0"/>
              <a:t> control system </a:t>
            </a:r>
            <a:r>
              <a:rPr lang="en-US" dirty="0" smtClean="0"/>
              <a:t>applications</a:t>
            </a:r>
            <a:endParaRPr lang="en-US" dirty="0" smtClean="0"/>
          </a:p>
          <a:p>
            <a:pPr lvl="2"/>
            <a:r>
              <a:rPr lang="en-US" dirty="0" smtClean="0"/>
              <a:t>No Channel </a:t>
            </a:r>
            <a:r>
              <a:rPr lang="en-US" dirty="0" smtClean="0"/>
              <a:t>Access or “implanted” other protocols</a:t>
            </a:r>
            <a:endParaRPr lang="en-US" dirty="0" smtClean="0"/>
          </a:p>
          <a:p>
            <a:pPr lvl="1"/>
            <a:r>
              <a:rPr lang="en-US" dirty="0" smtClean="0"/>
              <a:t>pvAccess can replace CA functionality </a:t>
            </a:r>
            <a:r>
              <a:rPr lang="en-US" dirty="0" smtClean="0"/>
              <a:t>today – we think</a:t>
            </a:r>
            <a:endParaRPr lang="en-US" dirty="0" smtClean="0"/>
          </a:p>
          <a:p>
            <a:pPr lvl="2"/>
            <a:r>
              <a:rPr lang="en-US" dirty="0" smtClean="0"/>
              <a:t>Performance, reliability, functionality</a:t>
            </a:r>
          </a:p>
          <a:p>
            <a:pPr lvl="2"/>
            <a:r>
              <a:rPr lang="en-US" dirty="0" smtClean="0"/>
              <a:t>Some enhancements needed</a:t>
            </a:r>
          </a:p>
          <a:p>
            <a:pPr lvl="2"/>
            <a:r>
              <a:rPr lang="en-US" dirty="0" smtClean="0"/>
              <a:t>Interoperability needs to be demonstrated</a:t>
            </a:r>
            <a:endParaRPr lang="en-US" dirty="0" smtClean="0"/>
          </a:p>
          <a:p>
            <a:pPr lvl="1"/>
            <a:r>
              <a:rPr lang="en-US" dirty="0" smtClean="0"/>
              <a:t>IOC development is not (much) affected</a:t>
            </a:r>
          </a:p>
          <a:p>
            <a:pPr lvl="2"/>
            <a:r>
              <a:rPr lang="en-US" dirty="0" smtClean="0"/>
              <a:t>IOCs</a:t>
            </a:r>
            <a:r>
              <a:rPr lang="en-US" dirty="0" smtClean="0"/>
              <a:t> </a:t>
            </a:r>
            <a:r>
              <a:rPr lang="en-US" dirty="0" smtClean="0"/>
              <a:t>will work as before, drivers, etc., need no change</a:t>
            </a:r>
          </a:p>
          <a:p>
            <a:pPr lvl="2"/>
            <a:r>
              <a:rPr lang="en-US" dirty="0" smtClean="0"/>
              <a:t>CS-Studio needs some additional </a:t>
            </a:r>
            <a:r>
              <a:rPr lang="en-US" dirty="0" smtClean="0"/>
              <a:t>work</a:t>
            </a:r>
            <a:endParaRPr lang="en-US" dirty="0" smtClean="0"/>
          </a:p>
          <a:p>
            <a:pPr lvl="2"/>
            <a:r>
              <a:rPr lang="en-US" dirty="0" smtClean="0"/>
              <a:t>Archiver Appliance </a:t>
            </a:r>
            <a:r>
              <a:rPr lang="en-US" dirty="0" smtClean="0"/>
              <a:t>will/does </a:t>
            </a:r>
            <a:r>
              <a:rPr lang="en-US" dirty="0" smtClean="0"/>
              <a:t>support V4 </a:t>
            </a:r>
            <a:r>
              <a:rPr lang="en-US" dirty="0" smtClean="0"/>
              <a:t>structures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0707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confession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do not have a perfect plan for all the things we want to do with V4 in ESS</a:t>
            </a:r>
          </a:p>
          <a:p>
            <a:r>
              <a:rPr lang="en-US" dirty="0" smtClean="0"/>
              <a:t>However, the real goal is that:</a:t>
            </a:r>
          </a:p>
          <a:p>
            <a:pPr lvl="1"/>
            <a:r>
              <a:rPr lang="en-US" b="1" dirty="0" smtClean="0"/>
              <a:t> new young people enter the field and implement things that I cannot even imagine today</a:t>
            </a:r>
          </a:p>
          <a:p>
            <a:r>
              <a:rPr lang="en-US" dirty="0" smtClean="0"/>
              <a:t>My ambition is to </a:t>
            </a:r>
            <a:r>
              <a:rPr lang="en-US" u="sng" dirty="0" smtClean="0"/>
              <a:t>help to make this happen</a:t>
            </a:r>
          </a:p>
          <a:p>
            <a:pPr lvl="1"/>
            <a:r>
              <a:rPr lang="en-US" dirty="0" smtClean="0"/>
              <a:t>Build an infrastructure that opens new possibilities</a:t>
            </a:r>
          </a:p>
          <a:p>
            <a:r>
              <a:rPr lang="en-US" dirty="0" smtClean="0"/>
              <a:t>Nevertheless, there are a few ideas</a:t>
            </a:r>
          </a:p>
          <a:p>
            <a:pPr lvl="1"/>
            <a:r>
              <a:rPr lang="en-US" dirty="0" smtClean="0"/>
              <a:t>So that I can claim my salary…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456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V4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 services extensively</a:t>
            </a:r>
          </a:p>
          <a:p>
            <a:pPr lvl="1"/>
            <a:r>
              <a:rPr lang="en-US" dirty="0" smtClean="0"/>
              <a:t>Improve integration of dynamic and static data</a:t>
            </a:r>
          </a:p>
          <a:p>
            <a:r>
              <a:rPr lang="en-US" dirty="0" smtClean="0"/>
              <a:t>Use the new capabilities to improve data quality</a:t>
            </a:r>
          </a:p>
          <a:p>
            <a:pPr lvl="1"/>
            <a:r>
              <a:rPr lang="en-US" dirty="0" smtClean="0"/>
              <a:t>Better handling of measurement data (even in accelerator)</a:t>
            </a:r>
          </a:p>
          <a:p>
            <a:pPr lvl="1"/>
            <a:r>
              <a:rPr lang="en-US" dirty="0" smtClean="0"/>
              <a:t>Rich metadata, synchronous data</a:t>
            </a:r>
          </a:p>
          <a:p>
            <a:r>
              <a:rPr lang="en-US" dirty="0" smtClean="0"/>
              <a:t>Data is the key to performance improvement</a:t>
            </a:r>
          </a:p>
          <a:p>
            <a:pPr lvl="1"/>
            <a:r>
              <a:rPr lang="en-US" dirty="0" smtClean="0"/>
              <a:t>As we heard in the opening talk</a:t>
            </a:r>
          </a:p>
          <a:p>
            <a:pPr lvl="1"/>
            <a:r>
              <a:rPr lang="en-US" dirty="0" smtClean="0"/>
              <a:t>V4 can effortlessly handle big data volumes</a:t>
            </a:r>
          </a:p>
          <a:p>
            <a:pPr lvl="2"/>
            <a:r>
              <a:rPr lang="en-US" dirty="0" smtClean="0"/>
              <a:t>Buzzword array:</a:t>
            </a:r>
            <a:endParaRPr lang="en-US" dirty="0"/>
          </a:p>
          <a:p>
            <a:pPr lvl="3"/>
            <a:r>
              <a:rPr lang="en-US" dirty="0" smtClean="0"/>
              <a:t>Big data – data mining – machine learning </a:t>
            </a:r>
          </a:p>
          <a:p>
            <a:pPr lvl="2"/>
            <a:r>
              <a:rPr lang="en-US" dirty="0" smtClean="0"/>
              <a:t>Jokes aside, there </a:t>
            </a:r>
            <a:r>
              <a:rPr lang="en-US" b="1" dirty="0" smtClean="0"/>
              <a:t>is</a:t>
            </a:r>
            <a:r>
              <a:rPr lang="en-US" dirty="0" smtClean="0"/>
              <a:t> potential here </a:t>
            </a:r>
          </a:p>
          <a:p>
            <a:pPr lvl="1"/>
            <a:r>
              <a:rPr lang="en-US" dirty="0" smtClean="0"/>
              <a:t>it does not cost much extra to use the new potential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1450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are “services”, after all?</a:t>
            </a:r>
          </a:p>
          <a:p>
            <a:pPr lvl="1"/>
            <a:r>
              <a:rPr lang="en-US" dirty="0" smtClean="0"/>
              <a:t>an IOC is a service that processes the input/output data</a:t>
            </a:r>
          </a:p>
          <a:p>
            <a:pPr lvl="1"/>
            <a:r>
              <a:rPr lang="en-US" dirty="0" smtClean="0"/>
              <a:t>I/O is not the only data that a (modern) control system needs to use or manipulate</a:t>
            </a:r>
            <a:endParaRPr lang="en-US" dirty="0"/>
          </a:p>
          <a:p>
            <a:r>
              <a:rPr lang="en-US" dirty="0" smtClean="0"/>
              <a:t>Services isolate a certain function</a:t>
            </a:r>
          </a:p>
          <a:p>
            <a:pPr lvl="1"/>
            <a:r>
              <a:rPr lang="en-US" dirty="0" smtClean="0"/>
              <a:t>As long as the interface stays the same, no recompilation or any other changes needed</a:t>
            </a:r>
          </a:p>
          <a:p>
            <a:pPr lvl="1"/>
            <a:r>
              <a:rPr lang="en-US" dirty="0" smtClean="0"/>
              <a:t>Data consumer does not need to know how the data is produced</a:t>
            </a:r>
          </a:p>
          <a:p>
            <a:pPr lvl="1"/>
            <a:r>
              <a:rPr lang="en-US" dirty="0" smtClean="0"/>
              <a:t>For example a service that combines live and archive data; user does not need to know that data sources are different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6797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ideas with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Uniform access to process and configuration data</a:t>
            </a:r>
          </a:p>
          <a:p>
            <a:pPr lvl="1"/>
            <a:r>
              <a:rPr lang="en-US" dirty="0" smtClean="0"/>
              <a:t>IOC can dynamically access its configuration data</a:t>
            </a:r>
          </a:p>
          <a:p>
            <a:pPr lvl="2"/>
            <a:r>
              <a:rPr lang="en-US" dirty="0" smtClean="0"/>
              <a:t>Magnet field conversion, RF field maps, etc.</a:t>
            </a:r>
          </a:p>
          <a:p>
            <a:r>
              <a:rPr lang="en-US" dirty="0" smtClean="0"/>
              <a:t>Managing of collected data</a:t>
            </a:r>
          </a:p>
          <a:p>
            <a:pPr lvl="1"/>
            <a:r>
              <a:rPr lang="en-US" dirty="0" smtClean="0"/>
              <a:t>Experimental data, accelerator characterization data</a:t>
            </a:r>
          </a:p>
          <a:p>
            <a:pPr lvl="1"/>
            <a:r>
              <a:rPr lang="en-US" dirty="0" smtClean="0"/>
              <a:t>Machine snapshots (e.g. MASAR)</a:t>
            </a:r>
          </a:p>
          <a:p>
            <a:pPr lvl="1"/>
            <a:r>
              <a:rPr lang="en-US" dirty="0" smtClean="0"/>
              <a:t>Consistent storage, indexing and retrieval</a:t>
            </a:r>
          </a:p>
          <a:p>
            <a:pPr lvl="1"/>
            <a:r>
              <a:rPr lang="en-US" dirty="0" err="1" smtClean="0"/>
              <a:t>MetaDataStore</a:t>
            </a:r>
            <a:r>
              <a:rPr lang="en-US" dirty="0" smtClean="0"/>
              <a:t> and HDF5 files</a:t>
            </a:r>
          </a:p>
          <a:p>
            <a:r>
              <a:rPr lang="en-US" dirty="0" smtClean="0"/>
              <a:t>Accelerator online model as a service</a:t>
            </a:r>
          </a:p>
          <a:p>
            <a:pPr lvl="1"/>
            <a:r>
              <a:rPr lang="en-US" dirty="0" smtClean="0"/>
              <a:t>Makes application writing easier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061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SS Core Powerpoint" id="{F02C5803-D437-4A4B-B279-84472F47EB33}" vid="{77746F4A-52A9-724A-84EC-D1436FAAE3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Powerpoint.potx</Template>
  <TotalTime>4520</TotalTime>
  <Words>1505</Words>
  <Application>Microsoft Macintosh PowerPoint</Application>
  <PresentationFormat>On-screen Show (4:3)</PresentationFormat>
  <Paragraphs>214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ESS Core Powerpoint</vt:lpstr>
      <vt:lpstr>Plans for EPICS Version 4 at ESS</vt:lpstr>
      <vt:lpstr>Outline</vt:lpstr>
      <vt:lpstr>Why Version 4?</vt:lpstr>
      <vt:lpstr>Why V4 at ESS?</vt:lpstr>
      <vt:lpstr>EPICS 4 at ESS</vt:lpstr>
      <vt:lpstr>A confession</vt:lpstr>
      <vt:lpstr>Plans for V4</vt:lpstr>
      <vt:lpstr>Services</vt:lpstr>
      <vt:lpstr>Some ideas with services</vt:lpstr>
      <vt:lpstr>Modeling example</vt:lpstr>
      <vt:lpstr>Devices, objects and so on</vt:lpstr>
      <vt:lpstr>Access to infrastructure &amp; archive data</vt:lpstr>
      <vt:lpstr>“Big data”</vt:lpstr>
      <vt:lpstr>Atomic actions</vt:lpstr>
      <vt:lpstr>From a recent V4 presentation</vt:lpstr>
      <vt:lpstr>Summary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Timo Korhonen</cp:lastModifiedBy>
  <cp:revision>60</cp:revision>
  <dcterms:created xsi:type="dcterms:W3CDTF">2013-10-29T16:05:10Z</dcterms:created>
  <dcterms:modified xsi:type="dcterms:W3CDTF">2016-09-21T12:12:03Z</dcterms:modified>
</cp:coreProperties>
</file>