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3"/>
  </p:notesMasterIdLst>
  <p:sldIdLst>
    <p:sldId id="256" r:id="rId15"/>
    <p:sldId id="281" r:id="rId16"/>
    <p:sldId id="284" r:id="rId17"/>
    <p:sldId id="286" r:id="rId18"/>
    <p:sldId id="285" r:id="rId19"/>
    <p:sldId id="282" r:id="rId20"/>
    <p:sldId id="288" r:id="rId21"/>
    <p:sldId id="283" r:id="rId2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3356"/>
  </p:normalViewPr>
  <p:slideViewPr>
    <p:cSldViewPr>
      <p:cViewPr varScale="1">
        <p:scale>
          <a:sx n="104" d="100"/>
          <a:sy n="104" d="100"/>
        </p:scale>
        <p:origin x="164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179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10/25/12</a:t>
            </a:r>
          </a:p>
        </p:txBody>
      </p:sp>
      <p:sp>
        <p:nvSpPr>
          <p:cNvPr id="1617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501063"/>
            <a:ext cx="2970213" cy="6397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F805EEA-4043-8B49-A594-F50A61DEB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929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ate Placeholder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63843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4356B83-8730-334B-9EF4-FFB988F7EC11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6384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latin typeface="Arial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2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65891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5892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644ED0A-41B6-254E-B3CF-0715CA6D0677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6589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65895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589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4B6D94-57C9-4A45-BC8C-7B8F39030488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3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67939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7940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453E594-F78A-5540-80F2-39E854DB9DA4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6794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67943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794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CDFEE6E-6A77-0942-A59C-8E378F21088A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3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69987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9988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10B2BB9-E9A5-7348-B5D4-C06A50B396A2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6998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69991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6999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67E883-C9DF-3A49-AC58-3D70CD291DF9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29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72035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2036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CBC63DB-2011-1C4F-9853-E73C0DD84790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5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7203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2039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204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39C01-28E4-D747-908E-252B641EE30B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50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74083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4084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3CCF2B2-5FCB-BB43-81B2-905571EB143E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6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7408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cs typeface="+mn-cs"/>
              </a:rPr>
              <a:t># Prototype is based off AD Core v4-plugin branch (July 2016)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# AD Core Changes in </a:t>
            </a:r>
            <a:r>
              <a:rPr lang="en-US" dirty="0" err="1" smtClean="0">
                <a:cs typeface="+mn-cs"/>
              </a:rPr>
              <a:t>NDArray.h</a:t>
            </a:r>
            <a:r>
              <a:rPr lang="en-US" dirty="0" smtClean="0">
                <a:cs typeface="+mn-cs"/>
              </a:rPr>
              <a:t> (6 lines)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bluegill1&gt; diff ./</a:t>
            </a:r>
            <a:r>
              <a:rPr lang="en-US" dirty="0" err="1" smtClean="0"/>
              <a:t>ADApp</a:t>
            </a:r>
            <a:r>
              <a:rPr lang="en-US" dirty="0" smtClean="0"/>
              <a:t>/</a:t>
            </a:r>
            <a:r>
              <a:rPr lang="en-US" dirty="0" err="1" smtClean="0"/>
              <a:t>ADSrc</a:t>
            </a:r>
            <a:r>
              <a:rPr lang="en-US" dirty="0" smtClean="0"/>
              <a:t>/</a:t>
            </a:r>
            <a:r>
              <a:rPr lang="en-US" dirty="0" err="1" smtClean="0"/>
              <a:t>NDArray.h</a:t>
            </a:r>
            <a:r>
              <a:rPr lang="en-US" dirty="0" smtClean="0"/>
              <a:t> ./</a:t>
            </a:r>
            <a:r>
              <a:rPr lang="en-US" dirty="0" err="1" smtClean="0"/>
              <a:t>ADApp</a:t>
            </a:r>
            <a:r>
              <a:rPr lang="en-US" dirty="0" smtClean="0"/>
              <a:t>/</a:t>
            </a:r>
            <a:r>
              <a:rPr lang="en-US" dirty="0" err="1" smtClean="0"/>
              <a:t>ADSrc</a:t>
            </a:r>
            <a:r>
              <a:rPr lang="en-US" dirty="0" smtClean="0"/>
              <a:t>/</a:t>
            </a:r>
            <a:r>
              <a:rPr lang="en-US" dirty="0" err="1" smtClean="0"/>
              <a:t>NDArray.h.orig</a:t>
            </a:r>
            <a:endParaRPr lang="en-US" dirty="0" smtClean="0"/>
          </a:p>
          <a:p>
            <a:pPr>
              <a:defRPr/>
            </a:pPr>
            <a:r>
              <a:rPr lang="cs-CZ" dirty="0" smtClean="0"/>
              <a:t>94c94</a:t>
            </a:r>
          </a:p>
          <a:p>
            <a:pPr>
              <a:defRPr/>
            </a:pPr>
            <a:r>
              <a:rPr lang="cs-CZ" dirty="0" smtClean="0"/>
              <a:t>&lt;     </a:t>
            </a:r>
            <a:r>
              <a:rPr lang="cs-CZ" dirty="0" err="1" smtClean="0"/>
              <a:t>virtual</a:t>
            </a:r>
            <a:r>
              <a:rPr lang="cs-CZ" dirty="0" smtClean="0"/>
              <a:t> ~</a:t>
            </a:r>
            <a:r>
              <a:rPr lang="cs-CZ" dirty="0" err="1" smtClean="0"/>
              <a:t>NDArray</a:t>
            </a:r>
            <a:r>
              <a:rPr lang="cs-CZ" dirty="0" smtClean="0"/>
              <a:t>();</a:t>
            </a:r>
          </a:p>
          <a:p>
            <a:pPr>
              <a:defRPr/>
            </a:pPr>
            <a:r>
              <a:rPr lang="en-US" dirty="0" smtClean="0"/>
              <a:t>---</a:t>
            </a:r>
          </a:p>
          <a:p>
            <a:pPr>
              <a:defRPr/>
            </a:pPr>
            <a:r>
              <a:rPr lang="en-US" dirty="0" smtClean="0"/>
              <a:t>&gt;     ~</a:t>
            </a:r>
            <a:r>
              <a:rPr lang="en-US" dirty="0" err="1" smtClean="0"/>
              <a:t>NDArray</a:t>
            </a:r>
            <a:r>
              <a:rPr lang="en-US" dirty="0" smtClean="0"/>
              <a:t>();</a:t>
            </a:r>
          </a:p>
          <a:p>
            <a:pPr>
              <a:defRPr/>
            </a:pPr>
            <a:r>
              <a:rPr lang="fi-FI" dirty="0" smtClean="0"/>
              <a:t>101c101</a:t>
            </a:r>
          </a:p>
          <a:p>
            <a:pPr>
              <a:defRPr/>
            </a:pPr>
            <a:r>
              <a:rPr lang="hr-HR" dirty="0" smtClean="0"/>
              <a:t>&lt; </a:t>
            </a:r>
          </a:p>
          <a:p>
            <a:pPr>
              <a:defRPr/>
            </a:pPr>
            <a:r>
              <a:rPr lang="en-US" dirty="0" smtClean="0"/>
              <a:t>---</a:t>
            </a:r>
          </a:p>
          <a:p>
            <a:pPr>
              <a:defRPr/>
            </a:pPr>
            <a:r>
              <a:rPr lang="ro-RO" dirty="0" smtClean="0"/>
              <a:t>&gt;     </a:t>
            </a:r>
          </a:p>
          <a:p>
            <a:pPr>
              <a:defRPr/>
            </a:pPr>
            <a:r>
              <a:rPr lang="fi-FI" dirty="0" smtClean="0"/>
              <a:t>152,155d151</a:t>
            </a:r>
          </a:p>
          <a:p>
            <a:pPr>
              <a:defRPr/>
            </a:pPr>
            <a:r>
              <a:rPr lang="fi-FI" dirty="0" smtClean="0"/>
              <a:t>&lt; </a:t>
            </a:r>
            <a:r>
              <a:rPr lang="fi-FI" dirty="0" err="1" smtClean="0"/>
              <a:t>protected</a:t>
            </a:r>
            <a:r>
              <a:rPr lang="fi-FI" dirty="0" smtClean="0"/>
              <a:t>:</a:t>
            </a:r>
          </a:p>
          <a:p>
            <a:pPr>
              <a:defRPr/>
            </a:pPr>
            <a:r>
              <a:rPr lang="fi-FI" dirty="0" smtClean="0"/>
              <a:t>&lt;     </a:t>
            </a:r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NDArray</a:t>
            </a:r>
            <a:r>
              <a:rPr lang="fi-FI" dirty="0" smtClean="0"/>
              <a:t>* </a:t>
            </a:r>
            <a:r>
              <a:rPr lang="fi-FI" dirty="0" err="1" smtClean="0"/>
              <a:t>createArray</a:t>
            </a:r>
            <a:r>
              <a:rPr lang="fi-FI" dirty="0" smtClean="0"/>
              <a:t>();</a:t>
            </a:r>
          </a:p>
          <a:p>
            <a:pPr>
              <a:defRPr/>
            </a:pPr>
            <a:r>
              <a:rPr lang="fi-FI" dirty="0" smtClean="0"/>
              <a:t>&lt;     </a:t>
            </a:r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void</a:t>
            </a:r>
            <a:r>
              <a:rPr lang="fi-FI" dirty="0" smtClean="0"/>
              <a:t> </a:t>
            </a:r>
            <a:r>
              <a:rPr lang="fi-FI" dirty="0" err="1" smtClean="0"/>
              <a:t>onAllocateArray</a:t>
            </a:r>
            <a:r>
              <a:rPr lang="fi-FI" dirty="0" smtClean="0"/>
              <a:t>(</a:t>
            </a:r>
            <a:r>
              <a:rPr lang="fi-FI" dirty="0" err="1" smtClean="0"/>
              <a:t>NDArray</a:t>
            </a:r>
            <a:r>
              <a:rPr lang="fi-FI" dirty="0" smtClean="0"/>
              <a:t> *</a:t>
            </a:r>
            <a:r>
              <a:rPr lang="fi-FI" dirty="0" err="1" smtClean="0"/>
              <a:t>pArray</a:t>
            </a:r>
            <a:r>
              <a:rPr lang="fi-FI" dirty="0" smtClean="0"/>
              <a:t>);</a:t>
            </a:r>
          </a:p>
          <a:p>
            <a:pPr>
              <a:defRPr/>
            </a:pPr>
            <a:r>
              <a:rPr lang="fi-FI" dirty="0" smtClean="0"/>
              <a:t>&lt;     </a:t>
            </a:r>
            <a:r>
              <a:rPr lang="fi-FI" dirty="0" err="1" smtClean="0"/>
              <a:t>virtual</a:t>
            </a:r>
            <a:r>
              <a:rPr lang="fi-FI" dirty="0" smtClean="0"/>
              <a:t> </a:t>
            </a:r>
            <a:r>
              <a:rPr lang="fi-FI" dirty="0" err="1" smtClean="0"/>
              <a:t>void</a:t>
            </a:r>
            <a:r>
              <a:rPr lang="fi-FI" dirty="0" smtClean="0"/>
              <a:t> </a:t>
            </a:r>
            <a:r>
              <a:rPr lang="fi-FI" dirty="0" err="1" smtClean="0"/>
              <a:t>onReleaseArray</a:t>
            </a:r>
            <a:r>
              <a:rPr lang="fi-FI" dirty="0" smtClean="0"/>
              <a:t>(</a:t>
            </a:r>
            <a:r>
              <a:rPr lang="fi-FI" dirty="0" err="1" smtClean="0"/>
              <a:t>NDArray</a:t>
            </a:r>
            <a:r>
              <a:rPr lang="fi-FI" dirty="0" smtClean="0"/>
              <a:t> *</a:t>
            </a:r>
            <a:r>
              <a:rPr lang="fi-FI" dirty="0" err="1" smtClean="0"/>
              <a:t>pArray</a:t>
            </a:r>
            <a:r>
              <a:rPr lang="fi-FI" dirty="0" smtClean="0"/>
              <a:t>);</a:t>
            </a:r>
          </a:p>
          <a:p>
            <a:pPr>
              <a:defRPr/>
            </a:pPr>
            <a:r>
              <a:rPr lang="is-IS" dirty="0" smtClean="0"/>
              <a:t>164d159</a:t>
            </a:r>
          </a:p>
          <a:p>
            <a:pPr>
              <a:defRPr/>
            </a:pPr>
            <a:r>
              <a:rPr lang="en-US" dirty="0" smtClean="0"/>
              <a:t>&lt;     </a:t>
            </a:r>
            <a:r>
              <a:rPr lang="en-US" dirty="0" err="1" smtClean="0"/>
              <a:t>size_t</a:t>
            </a:r>
            <a:r>
              <a:rPr lang="en-US" dirty="0" smtClean="0"/>
              <a:t> </a:t>
            </a:r>
            <a:r>
              <a:rPr lang="en-US" dirty="0" err="1" smtClean="0"/>
              <a:t>ellNodeOffset</a:t>
            </a:r>
            <a:r>
              <a:rPr lang="en-US" dirty="0" smtClean="0"/>
              <a:t>;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# AD Core Changes in </a:t>
            </a:r>
            <a:r>
              <a:rPr lang="en-US" dirty="0" err="1" smtClean="0"/>
              <a:t>NDArrayPool.cpp</a:t>
            </a:r>
            <a:r>
              <a:rPr lang="en-US" dirty="0" smtClean="0"/>
              <a:t> (25 lines)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bluegill1&gt; diff ./</a:t>
            </a:r>
            <a:r>
              <a:rPr lang="en-US" dirty="0" err="1" smtClean="0"/>
              <a:t>ADApp</a:t>
            </a:r>
            <a:r>
              <a:rPr lang="en-US" dirty="0" smtClean="0"/>
              <a:t>/</a:t>
            </a:r>
            <a:r>
              <a:rPr lang="en-US" dirty="0" err="1" smtClean="0"/>
              <a:t>ADSrc</a:t>
            </a:r>
            <a:r>
              <a:rPr lang="en-US" dirty="0" smtClean="0"/>
              <a:t>/</a:t>
            </a:r>
            <a:r>
              <a:rPr lang="en-US" dirty="0" err="1" smtClean="0"/>
              <a:t>NDArrayPool.cpp</a:t>
            </a:r>
            <a:r>
              <a:rPr lang="en-US" dirty="0" smtClean="0"/>
              <a:t> ./</a:t>
            </a:r>
            <a:r>
              <a:rPr lang="en-US" dirty="0" err="1" smtClean="0"/>
              <a:t>ADApp</a:t>
            </a:r>
            <a:r>
              <a:rPr lang="en-US" dirty="0" smtClean="0"/>
              <a:t>/</a:t>
            </a:r>
            <a:r>
              <a:rPr lang="en-US" dirty="0" err="1" smtClean="0"/>
              <a:t>ADSrc</a:t>
            </a:r>
            <a:r>
              <a:rPr lang="en-US" dirty="0" smtClean="0"/>
              <a:t>/</a:t>
            </a:r>
            <a:r>
              <a:rPr lang="en-US" dirty="0" err="1" smtClean="0"/>
              <a:t>NDArrayPool.cpp.orig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10d9</a:t>
            </a:r>
          </a:p>
          <a:p>
            <a:pPr>
              <a:defRPr/>
            </a:pPr>
            <a:r>
              <a:rPr lang="en-US" dirty="0" smtClean="0"/>
              <a:t>&lt; #include &lt;</a:t>
            </a:r>
            <a:r>
              <a:rPr lang="en-US" dirty="0" err="1" smtClean="0"/>
              <a:t>dbDefs.h</a:t>
            </a:r>
            <a:r>
              <a:rPr lang="en-US" dirty="0" smtClean="0"/>
              <a:t>&gt;</a:t>
            </a:r>
          </a:p>
          <a:p>
            <a:pPr>
              <a:defRPr/>
            </a:pPr>
            <a:r>
              <a:rPr lang="en-US" dirty="0" smtClean="0"/>
              <a:t>43,54d41</a:t>
            </a:r>
          </a:p>
          <a:p>
            <a:pPr>
              <a:defRPr/>
            </a:pPr>
            <a:r>
              <a:rPr lang="en-US" dirty="0" smtClean="0"/>
              <a:t>&lt; </a:t>
            </a:r>
            <a:r>
              <a:rPr lang="en-US" dirty="0" err="1" smtClean="0"/>
              <a:t>NDArray</a:t>
            </a:r>
            <a:r>
              <a:rPr lang="en-US" dirty="0" smtClean="0"/>
              <a:t>* </a:t>
            </a:r>
            <a:r>
              <a:rPr lang="en-US" dirty="0" err="1" smtClean="0"/>
              <a:t>NDArrayPool</a:t>
            </a:r>
            <a:r>
              <a:rPr lang="en-US" dirty="0" smtClean="0"/>
              <a:t>::</a:t>
            </a:r>
            <a:r>
              <a:rPr lang="en-US" dirty="0" err="1" smtClean="0"/>
              <a:t>createArray</a:t>
            </a:r>
            <a:r>
              <a:rPr lang="en-US" dirty="0" smtClean="0"/>
              <a:t>() </a:t>
            </a:r>
          </a:p>
          <a:p>
            <a:pPr>
              <a:defRPr/>
            </a:pPr>
            <a:r>
              <a:rPr lang="hr-HR" dirty="0" smtClean="0"/>
              <a:t>&lt; {</a:t>
            </a:r>
          </a:p>
          <a:p>
            <a:pPr>
              <a:defRPr/>
            </a:pPr>
            <a:r>
              <a:rPr lang="en-US" dirty="0" smtClean="0"/>
              <a:t>&lt;     return new </a:t>
            </a:r>
            <a:r>
              <a:rPr lang="en-US" dirty="0" err="1" smtClean="0"/>
              <a:t>NDArray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hr-HR" dirty="0" smtClean="0"/>
              <a:t>&lt; }</a:t>
            </a:r>
          </a:p>
          <a:p>
            <a:pPr>
              <a:defRPr/>
            </a:pPr>
            <a:r>
              <a:rPr lang="en-US" dirty="0" smtClean="0"/>
              <a:t>&lt; void </a:t>
            </a:r>
            <a:r>
              <a:rPr lang="en-US" dirty="0" err="1" smtClean="0"/>
              <a:t>NDArrayPool</a:t>
            </a:r>
            <a:r>
              <a:rPr lang="en-US" dirty="0" smtClean="0"/>
              <a:t>::</a:t>
            </a:r>
            <a:r>
              <a:rPr lang="en-US" dirty="0" err="1" smtClean="0"/>
              <a:t>onAllocateArray</a:t>
            </a:r>
            <a:r>
              <a:rPr lang="en-US" dirty="0" smtClean="0"/>
              <a:t>(</a:t>
            </a:r>
            <a:r>
              <a:rPr lang="en-US" dirty="0" err="1" smtClean="0"/>
              <a:t>NDArray</a:t>
            </a:r>
            <a:r>
              <a:rPr lang="en-US" dirty="0" smtClean="0"/>
              <a:t> *</a:t>
            </a:r>
            <a:r>
              <a:rPr lang="en-US" dirty="0" err="1" smtClean="0"/>
              <a:t>pArray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hr-HR" dirty="0" smtClean="0"/>
              <a:t>&lt; {</a:t>
            </a:r>
          </a:p>
          <a:p>
            <a:pPr>
              <a:defRPr/>
            </a:pPr>
            <a:r>
              <a:rPr lang="hr-HR" dirty="0" smtClean="0"/>
              <a:t>&lt; }</a:t>
            </a:r>
          </a:p>
          <a:p>
            <a:pPr>
              <a:defRPr/>
            </a:pPr>
            <a:r>
              <a:rPr lang="en-US" dirty="0" smtClean="0"/>
              <a:t>&lt; void </a:t>
            </a:r>
            <a:r>
              <a:rPr lang="en-US" dirty="0" err="1" smtClean="0"/>
              <a:t>NDArrayPool</a:t>
            </a:r>
            <a:r>
              <a:rPr lang="en-US" dirty="0" smtClean="0"/>
              <a:t>::</a:t>
            </a:r>
            <a:r>
              <a:rPr lang="en-US" dirty="0" err="1" smtClean="0"/>
              <a:t>onReleaseArray</a:t>
            </a:r>
            <a:r>
              <a:rPr lang="en-US" dirty="0" smtClean="0"/>
              <a:t>(</a:t>
            </a:r>
            <a:r>
              <a:rPr lang="en-US" dirty="0" err="1" smtClean="0"/>
              <a:t>NDArray</a:t>
            </a:r>
            <a:r>
              <a:rPr lang="en-US" dirty="0" smtClean="0"/>
              <a:t> *</a:t>
            </a:r>
            <a:r>
              <a:rPr lang="en-US" dirty="0" err="1" smtClean="0"/>
              <a:t>pArray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hr-HR" dirty="0" smtClean="0"/>
              <a:t>&lt; {</a:t>
            </a:r>
          </a:p>
          <a:p>
            <a:pPr>
              <a:defRPr/>
            </a:pPr>
            <a:r>
              <a:rPr lang="hr-HR" dirty="0" smtClean="0"/>
              <a:t>&lt; }</a:t>
            </a:r>
          </a:p>
          <a:p>
            <a:pPr>
              <a:defRPr/>
            </a:pPr>
            <a:r>
              <a:rPr lang="hr-HR" dirty="0" smtClean="0"/>
              <a:t>&lt; </a:t>
            </a:r>
          </a:p>
          <a:p>
            <a:pPr>
              <a:defRPr/>
            </a:pPr>
            <a:r>
              <a:rPr lang="hr-HR" dirty="0" smtClean="0"/>
              <a:t>&lt; </a:t>
            </a:r>
          </a:p>
          <a:p>
            <a:pPr>
              <a:defRPr/>
            </a:pPr>
            <a:r>
              <a:rPr lang="uk-UA" dirty="0" smtClean="0"/>
              <a:t>84,88c71</a:t>
            </a:r>
          </a:p>
          <a:p>
            <a:pPr>
              <a:defRPr/>
            </a:pPr>
            <a:r>
              <a:rPr lang="en-US" dirty="0" smtClean="0"/>
              <a:t>&lt;   ELLNODE* </a:t>
            </a:r>
            <a:r>
              <a:rPr lang="en-US" dirty="0" err="1" smtClean="0"/>
              <a:t>ellNode</a:t>
            </a:r>
            <a:r>
              <a:rPr lang="en-US" dirty="0" smtClean="0"/>
              <a:t> = </a:t>
            </a:r>
            <a:r>
              <a:rPr lang="en-US" dirty="0" err="1" smtClean="0"/>
              <a:t>ellFirst</a:t>
            </a:r>
            <a:r>
              <a:rPr lang="en-US" dirty="0" smtClean="0"/>
              <a:t>(&amp;</a:t>
            </a:r>
            <a:r>
              <a:rPr lang="en-US" dirty="0" err="1" smtClean="0"/>
              <a:t>freeList</a:t>
            </a:r>
            <a:r>
              <a:rPr lang="en-US" dirty="0" smtClean="0"/>
              <a:t>_);</a:t>
            </a:r>
          </a:p>
          <a:p>
            <a:pPr>
              <a:defRPr/>
            </a:pPr>
            <a:r>
              <a:rPr lang="en-US" dirty="0" smtClean="0"/>
              <a:t>&lt;   </a:t>
            </a:r>
            <a:r>
              <a:rPr lang="en-US" dirty="0" err="1" smtClean="0"/>
              <a:t>pArray</a:t>
            </a:r>
            <a:r>
              <a:rPr lang="en-US" dirty="0" smtClean="0"/>
              <a:t> = NULL;</a:t>
            </a:r>
          </a:p>
          <a:p>
            <a:pPr>
              <a:defRPr/>
            </a:pPr>
            <a:r>
              <a:rPr lang="en-US" dirty="0" smtClean="0"/>
              <a:t>&lt;   if (</a:t>
            </a:r>
            <a:r>
              <a:rPr lang="en-US" dirty="0" err="1" smtClean="0"/>
              <a:t>ellNode</a:t>
            </a:r>
            <a:r>
              <a:rPr lang="en-US" dirty="0" smtClean="0"/>
              <a:t>) {</a:t>
            </a:r>
          </a:p>
          <a:p>
            <a:pPr>
              <a:defRPr/>
            </a:pPr>
            <a:r>
              <a:rPr lang="en-US" dirty="0" smtClean="0"/>
              <a:t>&lt;       </a:t>
            </a:r>
            <a:r>
              <a:rPr lang="en-US" dirty="0" err="1" smtClean="0"/>
              <a:t>pArray</a:t>
            </a:r>
            <a:r>
              <a:rPr lang="en-US" dirty="0" smtClean="0"/>
              <a:t> = (</a:t>
            </a:r>
            <a:r>
              <a:rPr lang="en-US" dirty="0" err="1" smtClean="0"/>
              <a:t>NDArray</a:t>
            </a:r>
            <a:r>
              <a:rPr lang="en-US" dirty="0" smtClean="0"/>
              <a:t> *)((char*)</a:t>
            </a:r>
            <a:r>
              <a:rPr lang="en-US" dirty="0" err="1" smtClean="0"/>
              <a:t>ellNode-ellNodeOffset</a:t>
            </a:r>
            <a:r>
              <a:rPr lang="en-US" dirty="0" smtClean="0"/>
              <a:t>);</a:t>
            </a:r>
          </a:p>
          <a:p>
            <a:pPr>
              <a:defRPr/>
            </a:pPr>
            <a:r>
              <a:rPr lang="ro-RO" dirty="0" smtClean="0"/>
              <a:t>&lt;   }</a:t>
            </a:r>
          </a:p>
          <a:p>
            <a:pPr>
              <a:defRPr/>
            </a:pPr>
            <a:r>
              <a:rPr lang="en-US" dirty="0" smtClean="0"/>
              <a:t>---</a:t>
            </a:r>
          </a:p>
          <a:p>
            <a:pPr>
              <a:defRPr/>
            </a:pPr>
            <a:r>
              <a:rPr lang="en-US" dirty="0" smtClean="0"/>
              <a:t>&gt;   </a:t>
            </a:r>
            <a:r>
              <a:rPr lang="en-US" dirty="0" err="1" smtClean="0"/>
              <a:t>pArray</a:t>
            </a:r>
            <a:r>
              <a:rPr lang="en-US" dirty="0" smtClean="0"/>
              <a:t> = (</a:t>
            </a:r>
            <a:r>
              <a:rPr lang="en-US" dirty="0" err="1" smtClean="0"/>
              <a:t>NDArray</a:t>
            </a:r>
            <a:r>
              <a:rPr lang="en-US" dirty="0" smtClean="0"/>
              <a:t> *)</a:t>
            </a:r>
            <a:r>
              <a:rPr lang="en-US" dirty="0" err="1" smtClean="0"/>
              <a:t>ellFirst</a:t>
            </a:r>
            <a:r>
              <a:rPr lang="en-US" dirty="0" smtClean="0"/>
              <a:t>(&amp;</a:t>
            </a:r>
            <a:r>
              <a:rPr lang="en-US" dirty="0" err="1" smtClean="0"/>
              <a:t>freeList</a:t>
            </a:r>
            <a:r>
              <a:rPr lang="en-US" dirty="0" smtClean="0"/>
              <a:t>_);</a:t>
            </a:r>
          </a:p>
          <a:p>
            <a:pPr>
              <a:defRPr/>
            </a:pPr>
            <a:r>
              <a:rPr lang="fi-FI" dirty="0" smtClean="0"/>
              <a:t>98,102c81</a:t>
            </a:r>
          </a:p>
          <a:p>
            <a:pPr>
              <a:defRPr/>
            </a:pPr>
            <a:r>
              <a:rPr lang="en-US" dirty="0" smtClean="0"/>
              <a:t>&lt;       //</a:t>
            </a:r>
            <a:r>
              <a:rPr lang="en-US" dirty="0" err="1" smtClean="0"/>
              <a:t>pArray</a:t>
            </a:r>
            <a:r>
              <a:rPr lang="en-US" dirty="0" smtClean="0"/>
              <a:t> = new </a:t>
            </a:r>
            <a:r>
              <a:rPr lang="en-US" dirty="0" err="1" smtClean="0"/>
              <a:t>NDArray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en-US" dirty="0" smtClean="0"/>
              <a:t>&lt;       </a:t>
            </a:r>
            <a:r>
              <a:rPr lang="en-US" dirty="0" err="1" smtClean="0"/>
              <a:t>pArray</a:t>
            </a:r>
            <a:r>
              <a:rPr lang="en-US" dirty="0" smtClean="0"/>
              <a:t> = this-&gt;</a:t>
            </a:r>
            <a:r>
              <a:rPr lang="en-US" dirty="0" err="1" smtClean="0"/>
              <a:t>createArray</a:t>
            </a:r>
            <a:r>
              <a:rPr lang="en-US" dirty="0" smtClean="0"/>
              <a:t>();</a:t>
            </a:r>
          </a:p>
          <a:p>
            <a:pPr>
              <a:defRPr/>
            </a:pPr>
            <a:r>
              <a:rPr lang="en-US" dirty="0" smtClean="0"/>
              <a:t>&lt;       if (</a:t>
            </a:r>
            <a:r>
              <a:rPr lang="en-US" dirty="0" err="1" smtClean="0"/>
              <a:t>numBuffers</a:t>
            </a:r>
            <a:r>
              <a:rPr lang="en-US" dirty="0" smtClean="0"/>
              <a:t>_ &lt;= 1) {</a:t>
            </a:r>
          </a:p>
          <a:p>
            <a:pPr>
              <a:defRPr/>
            </a:pPr>
            <a:r>
              <a:rPr lang="en-US" dirty="0" smtClean="0"/>
              <a:t>&lt;          </a:t>
            </a:r>
            <a:r>
              <a:rPr lang="en-US" dirty="0" err="1" smtClean="0"/>
              <a:t>ellNodeOffset</a:t>
            </a:r>
            <a:r>
              <a:rPr lang="en-US" dirty="0" smtClean="0"/>
              <a:t> = (char*)(&amp;(</a:t>
            </a:r>
            <a:r>
              <a:rPr lang="en-US" dirty="0" err="1" smtClean="0"/>
              <a:t>pArray</a:t>
            </a:r>
            <a:r>
              <a:rPr lang="en-US" dirty="0" smtClean="0"/>
              <a:t>-&gt;node)) - (char*)</a:t>
            </a:r>
            <a:r>
              <a:rPr lang="en-US" dirty="0" err="1" smtClean="0"/>
              <a:t>pArray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ro-RO" dirty="0" smtClean="0"/>
              <a:t>&lt;       }</a:t>
            </a:r>
          </a:p>
          <a:p>
            <a:pPr>
              <a:defRPr/>
            </a:pPr>
            <a:r>
              <a:rPr lang="en-US" dirty="0" smtClean="0"/>
              <a:t>---</a:t>
            </a:r>
          </a:p>
          <a:p>
            <a:pPr>
              <a:defRPr/>
            </a:pPr>
            <a:r>
              <a:rPr lang="en-US" dirty="0" smtClean="0"/>
              <a:t>&gt;       </a:t>
            </a:r>
            <a:r>
              <a:rPr lang="en-US" dirty="0" err="1" smtClean="0"/>
              <a:t>pArray</a:t>
            </a:r>
            <a:r>
              <a:rPr lang="en-US" dirty="0" smtClean="0"/>
              <a:t> = new </a:t>
            </a:r>
            <a:r>
              <a:rPr lang="en-US" dirty="0" err="1" smtClean="0"/>
              <a:t>NDArray</a:t>
            </a:r>
            <a:r>
              <a:rPr lang="en-US" dirty="0" smtClean="0"/>
              <a:t>;</a:t>
            </a:r>
          </a:p>
          <a:p>
            <a:pPr>
              <a:defRPr/>
            </a:pPr>
            <a:r>
              <a:rPr lang="fi-FI" dirty="0" smtClean="0"/>
              <a:t>187d165</a:t>
            </a:r>
          </a:p>
          <a:p>
            <a:pPr>
              <a:defRPr/>
            </a:pPr>
            <a:r>
              <a:rPr lang="fi-FI" dirty="0" smtClean="0"/>
              <a:t>&lt;   </a:t>
            </a:r>
            <a:r>
              <a:rPr lang="fi-FI" dirty="0" err="1" smtClean="0"/>
              <a:t>onAllocateArray</a:t>
            </a:r>
            <a:r>
              <a:rPr lang="fi-FI" dirty="0" smtClean="0"/>
              <a:t>(</a:t>
            </a:r>
            <a:r>
              <a:rPr lang="fi-FI" dirty="0" err="1" smtClean="0"/>
              <a:t>pArray</a:t>
            </a:r>
            <a:r>
              <a:rPr lang="fi-FI" dirty="0" smtClean="0"/>
              <a:t>);</a:t>
            </a:r>
          </a:p>
          <a:p>
            <a:pPr>
              <a:defRPr/>
            </a:pPr>
            <a:r>
              <a:rPr lang="is-IS" dirty="0" smtClean="0"/>
              <a:t>285d262</a:t>
            </a:r>
          </a:p>
          <a:p>
            <a:pPr>
              <a:defRPr/>
            </a:pPr>
            <a:r>
              <a:rPr lang="en-US" dirty="0" smtClean="0"/>
              <a:t>&lt;   </a:t>
            </a:r>
            <a:r>
              <a:rPr lang="en-US" dirty="0" err="1" smtClean="0"/>
              <a:t>onReleaseArray</a:t>
            </a:r>
            <a:r>
              <a:rPr lang="en-US" dirty="0" smtClean="0"/>
              <a:t>(</a:t>
            </a:r>
            <a:r>
              <a:rPr lang="en-US" dirty="0" err="1" smtClean="0"/>
              <a:t>pArray</a:t>
            </a:r>
            <a:r>
              <a:rPr lang="en-US" dirty="0" smtClean="0"/>
              <a:t>);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4087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408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530EA31-9C39-184E-9D5D-8E099936C31C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14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76131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6132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6D9D321-1CAF-664F-879F-AC822D665E68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7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7613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6135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613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55341EA-18CF-144B-8EA7-A1DA5AC13EB5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94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SzPct val="45000"/>
              <a:buFont typeface="Wingdings" charset="2"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  <a:ea typeface="DejaVu Sans" charset="0"/>
              </a:rPr>
              <a:t>10/25/12</a:t>
            </a:r>
          </a:p>
        </p:txBody>
      </p:sp>
      <p:sp>
        <p:nvSpPr>
          <p:cNvPr id="178179" name="Footer Placeholder 6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US" altLang="en-US"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8180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8B31E7B4-BEF8-A845-A5DA-13828805191E}" type="slidenum">
              <a:rPr lang="en-US" altLang="en-US">
                <a:ea typeface="MS PGothic" charset="-128"/>
                <a:cs typeface="MS PGothic" charset="-128"/>
              </a:rPr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US" altLang="en-US">
              <a:ea typeface="MS PGothic" charset="-128"/>
              <a:cs typeface="MS PGothic" charset="-128"/>
            </a:endParaRPr>
          </a:p>
        </p:txBody>
      </p:sp>
      <p:sp>
        <p:nvSpPr>
          <p:cNvPr id="17818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8183" name="Text Box 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t>Go to ”Insert (View) | Header and Footer" to add your organization, sponsor, meeting name here; then, click "Apply to All"</a:t>
            </a:r>
          </a:p>
        </p:txBody>
      </p:sp>
      <p:sp>
        <p:nvSpPr>
          <p:cNvPr id="17818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950E4F-5449-A149-A201-B0DF6EFBBBC4}" type="slidenum">
              <a:rPr lang="en-US" altLang="en-US">
                <a:solidFill>
                  <a:srgbClr val="616161"/>
                </a:solidFill>
                <a:latin typeface="Calibri" charset="0"/>
                <a:ea typeface="MS PGothic" charset="-128"/>
                <a:cs typeface="MS PGothic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solidFill>
                <a:srgbClr val="616161"/>
              </a:solidFill>
              <a:latin typeface="Calibri" charset="0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52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A43E-B0F3-A24A-9811-E29D6B415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02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A45E-C51B-A747-B515-F5D91F41A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6548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97C6-9049-F840-86BD-BC313AEFF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520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6CD7-A1AF-2643-8009-99011D671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84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5CCC-4DE9-824F-8279-01E8A21C1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167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CDA3-FA87-5E42-B1E4-C2462F6CF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935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BBC0-55E1-9E49-9C6D-EFF60CE5F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537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327E2-4B16-E441-9422-2A968BACA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251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3842-4D36-C14F-AD87-993C3F6F4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767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3354-78D7-4A49-82B9-398787128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81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0E1A-C2B7-4243-85DF-8C4DDC7C0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88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768A-2B51-B942-B83B-DFFD0F122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9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ED2B-F0ED-954E-BC90-2CC1C8E91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491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3C11-F3BD-7647-B85C-2B64D8F9B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2503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00D4-982F-E643-A77E-69A85F817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217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C0A14-FDC6-6449-B948-8AA71BB2C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871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A86EE-4195-B644-A382-F1F489C9E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64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340D-16FE-EC47-8BC8-8BEE9D3FF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865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1B23-8041-F042-A11B-B1D8EBCA9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354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951E-A698-E847-84E2-E0A71FA6F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652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ED633-AC45-B841-8272-F0828521E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861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B7DA-34A4-E941-8BB1-11C028832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309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5367-A78D-0C44-A2E9-7AD8C67DD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F25E-49EE-C447-8E20-DC5D28D34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8934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B5E5-9033-6940-BC0E-606F20BAA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31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5638-E3D0-9C4F-A0EC-A21B164C8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725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08E1-A193-A148-9043-9E4F47724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36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00001-46FC-E445-AD36-51A99B846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207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6E25-737E-654B-BF70-99F7F9214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12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4FBB3-D936-354B-A6DC-56ADA2BC5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461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D347-9F83-6B4B-BB8C-63E10BFC0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3124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53A8-26AF-DB43-B025-EEE6FF88A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865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746C-357C-434D-B223-8DDF13E6C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21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172F-0C47-064C-9350-DB904D7CB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16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A227-9D21-0C42-807D-6A90AB6A8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794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C13B-4C6A-7F4C-B048-4F523C1A9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9094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29EB-FA7B-9F49-A28E-EF0F68EF8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0942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196C-D80D-0541-92D9-D8D412D5D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558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44AA-B0A9-9B44-AF52-2888B6585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974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8DB9-0474-7643-9AAA-C2E33660A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89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76A4E-7774-5744-B6C5-AF3D9EE7B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4124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11AA-8AB6-E344-BE09-FB659DACB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1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E9FF-7941-5147-981D-877A8EF92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6318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1665-3D84-FD43-B08C-153508062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01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390-6B28-E24C-BF74-72D533B5E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83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A8AA-1137-2B4E-AEA5-26E038B8D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428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DCDA-6686-B348-8651-9BBD3AE76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503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5F33-1612-E545-BE5C-32DB7123A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22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D472-857C-574F-A578-E8FDB2BC3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907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3CF7-FF25-4043-B066-30F2F7155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65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323B-BE1D-D745-B2AC-993E59AB8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411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6E2A-2084-DB4C-8605-7E4D02E5B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000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E9A5-A669-F442-9DD9-8A4A46BA4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9596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209C-7949-0E48-9104-EDB28A29E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750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58BC-551B-594C-A9E9-9CB95952A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797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A873-D7D4-BF43-AFC4-6FA04628E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8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ED2A-801F-9441-9105-7BEE4B320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998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9CD3-AFE0-6542-858F-060A724F5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156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FBC6-4402-F542-A58B-CEBB9B1E3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635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06C0-BBCE-6948-9B73-46BFB6A6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741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F26D-E52C-6141-A207-51F783FC9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374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8E7F-FEC7-A249-96E7-6B5AA8A21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0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FBC8-4EE6-B746-A2A8-C423265DF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8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14F6-58C5-DC48-994A-78F596E68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21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C9279-5399-434B-98E4-53F95B3D6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94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EA76-609B-A741-B9FE-1B1C11F98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16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423C-5A62-274D-92E4-71DB7F0C6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587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FAED-0F92-E347-8956-D8C5D3E2B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69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03BE8-9302-104B-8DE7-58B75DF59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1DD0-E9BD-7F45-A7C8-012EDF6EB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78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0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6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59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3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7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6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9DCF-6E94-6943-A24B-C4DE0AB18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75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924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19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5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1690204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351701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1178803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1607764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2050620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19658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71639-E619-644D-BB82-346B9D73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533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1267179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893621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1746583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875787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  <p:extLst>
      <p:ext uri="{BB962C8B-B14F-4D97-AF65-F5344CB8AC3E}">
        <p14:creationId xmlns:p14="http://schemas.microsoft.com/office/powerpoint/2010/main" val="509629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55C7-3CE7-DD44-934A-447922B6B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054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D745C-4ED3-4B44-96B1-8CFCEB85D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13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DBF5-AD57-D542-8E4C-3C1A1DE05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147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D650-E11C-BC41-910C-AF2F2F4B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877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38DC4-786F-6746-98C7-3101CE600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6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ED07-8BB1-F84F-BBC3-76E03EC6A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2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CA7C-A055-B044-9733-AAC226F87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690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265AA-AEF6-DA4F-9778-9C1B8A1A5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005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914E-CB90-B64B-BA9D-E39404D06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61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89A9-009A-E249-A4A2-60CDB5A79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13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B000-0214-1442-A11F-BCE345201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8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261A-DE2F-C549-A3DD-022660E9E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48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B49-94DE-1E45-80EA-082E55A05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636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2677-43AC-7E4B-93D7-711C2ABB4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71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7E86-0B3B-AE4B-9C15-08AE87202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3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4A4-5780-FC45-8F00-62D9ACD62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5393-2C86-D14B-BFBA-B2674B60D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48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CDE0-0D6F-794A-9CF3-E0F377E3F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91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1011C-C1D8-5649-AEFA-93A361F4C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0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5360-D64A-2249-8C96-2BFB278EB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29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AAFF-C9A1-D145-A052-C55064D85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0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DBD6-39B5-104B-809C-DD1BAE321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295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898B-9567-6C4F-8F01-5B21F038B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389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95DE7-4900-8B41-A165-D2B5881F6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925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C032-7484-7E40-A1CA-63BCBF651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379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AAB7-BCDF-B44B-B3C3-AB6A9D7D1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0F90-3DAA-D44C-931E-6FA78E15F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4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DDD0-4254-844A-9CD7-8F44D9CF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354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265E-247B-5B40-AD07-10E7968BA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7438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1AB0-5061-0540-B2B5-47CD7D625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979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3819-E81C-234C-99FD-ACFF2A4D1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23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D382-B211-5348-82A0-A49C84767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416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7774-740B-1F42-B4EB-E7F0E0AFC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45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7EAF-9AC1-AD41-8411-21E7833B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767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E36C-6AC0-744B-A4C5-165E4FBF6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84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EB3B-319D-B947-9B9D-349CD6CB5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298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3184-C111-254A-8298-33A74611C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32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7E6F-70F3-604F-AB61-E8F6A2DA2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3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63B6-F571-7B44-95BC-6E31FAA6E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4258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F336-1DF2-D148-BF62-153E95257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807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FF58-33E2-7344-8021-9B79F52F2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831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0DB0-8F62-BA4C-BDE2-4F6C61B11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83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058F-68C7-D44B-A359-5032B0AC9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71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F307-426B-5D47-80F3-BB87FF330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832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E792-9EE6-DC4E-B097-955D8CB06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421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CDA7-39E6-7947-8C98-49621C60C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67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63F7-8906-A24C-9E29-3F85B32E6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902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02B4-4B4E-6E46-B188-A76613DC0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994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D66F-A587-1E41-986A-26279E9F5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68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BF16-33D4-2242-8997-BD1E84AE2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531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3CC7-17E4-C049-84E8-4BD348B18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616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40AB-6AA5-D14E-8E83-EA26F6D44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530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2DDA-9B3D-BC4A-93F0-70E1DE099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9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9877-83EF-7E48-B224-B648C40D8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8909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F618-B705-4749-8C65-3BEE616B0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13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977A-32B6-104C-9CE6-8C7C723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2094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3805B-06C5-CF40-9FB4-198FDFC19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381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BE55-F3E2-B94C-B9EA-D1AF9A2E9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105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A34F-55F4-344F-95E7-1B43B8E3B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386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5637-998A-624F-9AB9-52368032F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3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4" Type="http://schemas.openxmlformats.org/officeDocument/2006/relationships/image" Target="../media/image5.jpeg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0400" y="657225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8239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ＭＳ Ｐゴシック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E45ACE-E87C-C74B-A86A-50D8CFEE6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61616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61616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035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F7A1F26-EF06-A84D-89F5-28F99FC01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26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12646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5EA289A-16ED-AF42-A8B7-5E24317F2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249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24934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1E7C2AD-02AB-3249-991B-6D1596502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7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DE2252-3DF6-D145-8F4F-367786B29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95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49510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BE46D06-B71D-F14A-B729-F300E9060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166CF80-2760-154C-A706-02C8784DB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61616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61616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61616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276975"/>
            <a:ext cx="16017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5F95C4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C316ECA-A9B8-4C4B-90C3-873142FE3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58C4820-C3D5-8E46-B94A-40B8A4836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08445A2-1D0E-7343-9DED-228EC6C49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850E3AD-93A8-0148-BDBB-5AFD3320E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80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7010400" y="65722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SPX R&amp;D Review of the Advanced Photon Source Upgrade Project    23-24 August 2012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9BBB843-30A6-514C-8A6B-8752DBA69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8888"/>
            <a:ext cx="50292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609600" y="1633538"/>
            <a:ext cx="792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1F497D"/>
                </a:solidFill>
                <a:latin typeface="Trebuchet MS" charset="0"/>
              </a:rPr>
              <a:t>Using </a:t>
            </a:r>
            <a:r>
              <a:rPr lang="en-US" altLang="en-US" sz="3200" b="1" smtClean="0">
                <a:solidFill>
                  <a:srgbClr val="1F497D"/>
                </a:solidFill>
                <a:latin typeface="Trebuchet MS" charset="0"/>
              </a:rPr>
              <a:t>Area Detector </a:t>
            </a:r>
            <a:r>
              <a:rPr lang="en-US" altLang="en-US" sz="3200" b="1">
                <a:solidFill>
                  <a:srgbClr val="1F497D"/>
                </a:solidFill>
                <a:latin typeface="Trebuchet MS" charset="0"/>
              </a:rPr>
              <a:t>As A General Purpose Processing Framework</a:t>
            </a:r>
            <a:r>
              <a:rPr lang="en-US" altLang="en-US" sz="2000" b="1">
                <a:solidFill>
                  <a:srgbClr val="1F497D"/>
                </a:solidFill>
                <a:latin typeface="Trebuchet MS" charset="0"/>
              </a:rPr>
              <a:t/>
            </a:r>
            <a:br>
              <a:rPr lang="en-US" altLang="en-US" sz="2000" b="1">
                <a:solidFill>
                  <a:srgbClr val="1F497D"/>
                </a:solidFill>
                <a:latin typeface="Trebuchet MS" charset="0"/>
              </a:rPr>
            </a:br>
            <a:endParaRPr lang="en-US" altLang="en-US" sz="2000" b="1">
              <a:solidFill>
                <a:srgbClr val="1F497D"/>
              </a:solidFill>
              <a:latin typeface="Trebuchet MS" charset="0"/>
            </a:endParaRPr>
          </a:p>
        </p:txBody>
      </p:sp>
      <p:sp>
        <p:nvSpPr>
          <p:cNvPr id="162820" name="Text Box 3"/>
          <p:cNvSpPr txBox="1">
            <a:spLocks noChangeArrowheads="1"/>
          </p:cNvSpPr>
          <p:nvPr/>
        </p:nvSpPr>
        <p:spPr bwMode="auto">
          <a:xfrm>
            <a:off x="652463" y="4191000"/>
            <a:ext cx="6477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202020"/>
                </a:solidFill>
                <a:latin typeface="Trebuchet MS" charset="0"/>
              </a:rPr>
              <a:t>Ned Arnold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202020"/>
                </a:solidFill>
                <a:latin typeface="Trebuchet MS" charset="0"/>
              </a:rPr>
              <a:t>Siniša Veseli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rebuchet MS" charset="0"/>
              </a:rPr>
              <a:t>Argonne National Laboratory</a:t>
            </a:r>
            <a:br>
              <a:rPr lang="en-US" altLang="en-US" sz="1800">
                <a:latin typeface="Trebuchet MS" charset="0"/>
              </a:rPr>
            </a:br>
            <a:r>
              <a:rPr lang="en-US" altLang="en-US" sz="1800">
                <a:latin typeface="Trebuchet MS" charset="0"/>
              </a:rPr>
              <a:t/>
            </a:r>
            <a:br>
              <a:rPr lang="en-US" altLang="en-US" sz="1800">
                <a:latin typeface="Trebuchet MS" charset="0"/>
              </a:rPr>
            </a:br>
            <a:r>
              <a:rPr lang="en-US" altLang="en-US" sz="1800">
                <a:solidFill>
                  <a:srgbClr val="0071BC"/>
                </a:solidFill>
                <a:latin typeface="Trebuchet MS" charset="0"/>
              </a:rPr>
              <a:t>EPICS Collaboration Meeting</a:t>
            </a:r>
            <a:r>
              <a:rPr lang="en-US" altLang="en-US" sz="1800">
                <a:latin typeface="Trebuchet MS" charset="0"/>
              </a:rPr>
              <a:t/>
            </a:r>
            <a:br>
              <a:rPr lang="en-US" altLang="en-US" sz="1800">
                <a:latin typeface="Trebuchet MS" charset="0"/>
              </a:rPr>
            </a:br>
            <a:r>
              <a:rPr lang="en-US" altLang="en-US" sz="1800">
                <a:latin typeface="Trebuchet MS" charset="0"/>
              </a:rPr>
              <a:t>September</a:t>
            </a:r>
            <a:r>
              <a:rPr lang="en-US" altLang="en-US" sz="1800">
                <a:solidFill>
                  <a:srgbClr val="202020"/>
                </a:solidFill>
                <a:latin typeface="Trebuchet MS" charset="0"/>
              </a:rPr>
              <a:t> 2016</a:t>
            </a:r>
          </a:p>
        </p:txBody>
      </p:sp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4" descr="CtlsDaqAreaDetectorFrameworkUs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338"/>
            <a:ext cx="86455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D62D57-99BB-094D-BCCC-2677C0B16E94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900"/>
          </a:p>
        </p:txBody>
      </p:sp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  <p:sp>
        <p:nvSpPr>
          <p:cNvPr id="164868" name="Text Box 1"/>
          <p:cNvSpPr txBox="1">
            <a:spLocks noChangeArrowheads="1"/>
          </p:cNvSpPr>
          <p:nvPr/>
        </p:nvSpPr>
        <p:spPr bwMode="auto">
          <a:xfrm>
            <a:off x="457200" y="180975"/>
            <a:ext cx="8229600" cy="449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Data Acquisition System for APSU MBA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1888" y="661988"/>
            <a:ext cx="2628900" cy="48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21336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4310" indent="-19431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Handles several technical subsystems</a:t>
            </a:r>
          </a:p>
          <a:p>
            <a:pPr marL="194310" indent="-19431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Each subsystem has multiple data channels </a:t>
            </a:r>
          </a:p>
          <a:p>
            <a:pPr marL="194310" indent="-19431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Sample rates vary across subsystems</a:t>
            </a:r>
          </a:p>
          <a:p>
            <a:pPr marL="194310" indent="-19431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Must provide time-correlated DAQ (3.6</a:t>
            </a:r>
            <a:r>
              <a:rPr lang="en-US" sz="1400" dirty="0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s)</a:t>
            </a:r>
            <a:endParaRPr lang="en-US" sz="1400" dirty="0">
              <a:solidFill>
                <a:srgbClr val="000000"/>
              </a:solidFill>
            </a:endParaRPr>
          </a:p>
          <a:p>
            <a:pPr marL="194310" indent="-19431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Must provide support for continuous and triggered DAQ</a:t>
            </a:r>
          </a:p>
          <a:p>
            <a:pPr marL="194310" indent="-194310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Must provide support for static parameters, fast and slow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563563"/>
            <a:ext cx="7137400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Typical DAQ IOC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17B90D-D078-7F41-A976-51B690517EF5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900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  <p:sp>
        <p:nvSpPr>
          <p:cNvPr id="1669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2975" y="6489700"/>
            <a:ext cx="457200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48B43B6-E7FD-A048-B5E1-FF8D2D16315B}" type="slidenum">
              <a:rPr lang="en-US" altLang="en-US">
                <a:solidFill>
                  <a:srgbClr val="404040"/>
                </a:solidFill>
              </a:rPr>
              <a:pPr>
                <a:buClrTx/>
                <a:buFontTx/>
                <a:buNone/>
              </a:pPr>
              <a:t>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600200" y="3733800"/>
            <a:ext cx="1041400" cy="419100"/>
          </a:xfrm>
          <a:prstGeom prst="wedgeRoundRectCallout">
            <a:avLst>
              <a:gd name="adj1" fmla="val -130342"/>
              <a:gd name="adj2" fmla="val 208561"/>
              <a:gd name="adj3" fmla="val 16667"/>
            </a:avLst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762500"/>
            <a:ext cx="25527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b="1" dirty="0">
                <a:solidFill>
                  <a:srgbClr val="000000"/>
                </a:solidFill>
              </a:rPr>
              <a:t>Varies by technical system:</a:t>
            </a:r>
          </a:p>
          <a:p>
            <a:pPr marL="228600" indent="-1143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MRF Event Receiver</a:t>
            </a:r>
          </a:p>
          <a:p>
            <a:pPr marL="228600" indent="-1143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APS Event Receiver</a:t>
            </a:r>
          </a:p>
          <a:p>
            <a:pPr marL="228600" indent="-1143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NTP/PTP</a:t>
            </a:r>
          </a:p>
        </p:txBody>
      </p:sp>
      <p:sp>
        <p:nvSpPr>
          <p:cNvPr id="166920" name="TextBox 12"/>
          <p:cNvSpPr txBox="1">
            <a:spLocks noChangeArrowheads="1"/>
          </p:cNvSpPr>
          <p:nvPr/>
        </p:nvSpPr>
        <p:spPr bwMode="auto">
          <a:xfrm>
            <a:off x="3619500" y="4483100"/>
            <a:ext cx="25527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Varies by technical system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756400" y="1917700"/>
            <a:ext cx="1257300" cy="660400"/>
          </a:xfrm>
          <a:prstGeom prst="wedgeRoundRectCallout">
            <a:avLst>
              <a:gd name="adj1" fmla="val -49534"/>
              <a:gd name="adj2" fmla="val 352792"/>
              <a:gd name="adj3" fmla="val 16667"/>
            </a:avLst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91300" y="4546600"/>
            <a:ext cx="25527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b="1" dirty="0">
                <a:solidFill>
                  <a:srgbClr val="000000"/>
                </a:solidFill>
              </a:rPr>
              <a:t>Prototyped several options:</a:t>
            </a:r>
          </a:p>
          <a:p>
            <a:pPr marL="228600" indent="-1143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Custom TCP </a:t>
            </a:r>
          </a:p>
          <a:p>
            <a:pPr marL="228600" indent="-1143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EPICS V4 PVA</a:t>
            </a:r>
          </a:p>
          <a:p>
            <a:pPr marL="228600" indent="-114300" eaLnBrk="1" hangingPunct="1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AMQP (QPID)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1300" y="806450"/>
            <a:ext cx="1657350" cy="49212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</a:rPr>
              <a:t>DAQ Data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200" dirty="0">
                <a:solidFill>
                  <a:srgbClr val="000000"/>
                </a:solidFill>
              </a:rPr>
              <a:t>(encapsulated </a:t>
            </a:r>
            <a:r>
              <a:rPr lang="en-US" sz="1200" dirty="0" err="1">
                <a:solidFill>
                  <a:srgbClr val="000000"/>
                </a:solidFill>
              </a:rPr>
              <a:t>NDArray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6924" name="TextBox 2"/>
          <p:cNvSpPr txBox="1">
            <a:spLocks noChangeArrowheads="1"/>
          </p:cNvSpPr>
          <p:nvPr/>
        </p:nvSpPr>
        <p:spPr bwMode="auto">
          <a:xfrm>
            <a:off x="457200" y="928688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800" b="1">
                <a:solidFill>
                  <a:srgbClr val="000000"/>
                </a:solidFill>
              </a:rPr>
              <a:t>Based on Asyn/AD Framework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479800" y="1390650"/>
            <a:ext cx="2438400" cy="450850"/>
          </a:xfrm>
          <a:prstGeom prst="wedgeRoundRectCallout">
            <a:avLst>
              <a:gd name="adj1" fmla="val -82243"/>
              <a:gd name="adj2" fmla="val -87178"/>
              <a:gd name="adj3" fmla="val 16667"/>
            </a:avLst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Asyn/AD Framework Usage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458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DAQ</a:t>
            </a:r>
            <a:r>
              <a:rPr lang="en-US" sz="1800" dirty="0">
                <a:solidFill>
                  <a:srgbClr val="303030"/>
                </a:solidFill>
              </a:rPr>
              <a:t> </a:t>
            </a:r>
            <a:r>
              <a:rPr lang="en-US" sz="1800" dirty="0" smtClean="0">
                <a:solidFill>
                  <a:srgbClr val="303030"/>
                </a:solidFill>
              </a:rPr>
              <a:t>System uses </a:t>
            </a:r>
            <a:r>
              <a:rPr lang="en-US" sz="1800" dirty="0" err="1" smtClean="0">
                <a:solidFill>
                  <a:srgbClr val="303030"/>
                </a:solidFill>
              </a:rPr>
              <a:t>Asyn</a:t>
            </a:r>
            <a:r>
              <a:rPr lang="en-US" sz="1800" dirty="0" smtClean="0">
                <a:solidFill>
                  <a:srgbClr val="303030"/>
                </a:solidFill>
              </a:rPr>
              <a:t>/AD Framework to collect and process data from technical subsystems</a:t>
            </a:r>
          </a:p>
          <a:p>
            <a:pPr marL="800100" lvl="1" indent="-3429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Driver packs channel data into ND Arrays, and passes it to real-time processing plugins</a:t>
            </a:r>
          </a:p>
          <a:p>
            <a:pPr marL="800100" lvl="1" indent="-3429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ND Array attributes describe the content (i.e</a:t>
            </a:r>
            <a:r>
              <a:rPr lang="en-US" sz="1600" dirty="0">
                <a:solidFill>
                  <a:srgbClr val="303030"/>
                </a:solidFill>
              </a:rPr>
              <a:t>., what data is in ND </a:t>
            </a:r>
            <a:r>
              <a:rPr lang="en-US" sz="1600" dirty="0" smtClean="0">
                <a:solidFill>
                  <a:srgbClr val="303030"/>
                </a:solidFill>
              </a:rPr>
              <a:t>Array</a:t>
            </a:r>
            <a:r>
              <a:rPr lang="en-US" sz="1600" dirty="0">
                <a:solidFill>
                  <a:srgbClr val="303030"/>
                </a:solidFill>
              </a:rPr>
              <a:t>, how is it </a:t>
            </a:r>
            <a:r>
              <a:rPr lang="en-US" sz="1600" dirty="0" smtClean="0">
                <a:solidFill>
                  <a:srgbClr val="303030"/>
                </a:solidFill>
              </a:rPr>
              <a:t>packed)</a:t>
            </a:r>
          </a:p>
          <a:p>
            <a:pPr marL="800100" lvl="1" indent="-3429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Communication plugin streams ND Arrays to remote Data Collector service where it is unpacked, stored, and (possibly) forwarded to Message Broker</a:t>
            </a: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DAQ Data Packet</a:t>
            </a: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endParaRPr lang="en-US" sz="1800" dirty="0" smtClean="0">
              <a:solidFill>
                <a:srgbClr val="303030"/>
              </a:solidFill>
            </a:endParaRPr>
          </a:p>
          <a:p>
            <a:pPr marL="0" indent="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Times New Roman" charset="0"/>
              <a:buNone/>
              <a:defRPr/>
            </a:pPr>
            <a:endParaRPr lang="en-US" sz="1800" dirty="0" smtClean="0">
              <a:solidFill>
                <a:srgbClr val="30303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endParaRPr lang="en-US" sz="1800" dirty="0" smtClean="0">
              <a:solidFill>
                <a:srgbClr val="303030"/>
              </a:solidFill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847E3-7484-9146-AAA3-0EB3CF352540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900"/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557213" y="5087938"/>
            <a:ext cx="5942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200">
                <a:solidFill>
                  <a:srgbClr val="5F95C4"/>
                </a:solidFill>
              </a:rPr>
              <a:t>EPICS Collaboration Meeting  - September 2016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188" y="3124200"/>
            <a:ext cx="8001000" cy="2971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232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220788" y="3124200"/>
            <a:ext cx="6781800" cy="609600"/>
          </a:xfrm>
          <a:prstGeom prst="roundRect">
            <a:avLst/>
          </a:prstGeom>
          <a:solidFill>
            <a:srgbClr val="D9D9D9"/>
          </a:solidFill>
          <a:ln>
            <a:solidFill>
              <a:srgbClr val="232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1188" y="3733800"/>
            <a:ext cx="80010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232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168968" name="TextBox 27"/>
          <p:cNvSpPr txBox="1">
            <a:spLocks noChangeArrowheads="1"/>
          </p:cNvSpPr>
          <p:nvPr/>
        </p:nvSpPr>
        <p:spPr bwMode="auto">
          <a:xfrm>
            <a:off x="1220788" y="3124200"/>
            <a:ext cx="6781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List of Parameters (NDArray Attributes)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400">
                <a:solidFill>
                  <a:srgbClr val="000000"/>
                </a:solidFill>
              </a:rPr>
              <a:t>(including list of channels that follow)</a:t>
            </a:r>
          </a:p>
        </p:txBody>
      </p:sp>
      <p:sp>
        <p:nvSpPr>
          <p:cNvPr id="168969" name="TextBox 28"/>
          <p:cNvSpPr txBox="1">
            <a:spLocks noChangeArrowheads="1"/>
          </p:cNvSpPr>
          <p:nvPr/>
        </p:nvSpPr>
        <p:spPr bwMode="auto">
          <a:xfrm>
            <a:off x="1220788" y="3733800"/>
            <a:ext cx="678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Block of Time-series Data</a:t>
            </a:r>
          </a:p>
        </p:txBody>
      </p:sp>
      <p:sp>
        <p:nvSpPr>
          <p:cNvPr id="168970" name="TextBox 29"/>
          <p:cNvSpPr txBox="1">
            <a:spLocks noChangeArrowheads="1"/>
          </p:cNvSpPr>
          <p:nvPr/>
        </p:nvSpPr>
        <p:spPr bwMode="auto">
          <a:xfrm>
            <a:off x="687388" y="41910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200" u="sng">
                <a:solidFill>
                  <a:srgbClr val="000000"/>
                </a:solidFill>
              </a:rPr>
              <a:t>Timestamp</a:t>
            </a:r>
          </a:p>
        </p:txBody>
      </p:sp>
      <p:sp>
        <p:nvSpPr>
          <p:cNvPr id="168971" name="TextBox 30"/>
          <p:cNvSpPr txBox="1">
            <a:spLocks noChangeArrowheads="1"/>
          </p:cNvSpPr>
          <p:nvPr/>
        </p:nvSpPr>
        <p:spPr bwMode="auto">
          <a:xfrm>
            <a:off x="1773238" y="41910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200" u="sng">
                <a:solidFill>
                  <a:srgbClr val="000000"/>
                </a:solidFill>
              </a:rPr>
              <a:t>Channel 1</a:t>
            </a:r>
          </a:p>
        </p:txBody>
      </p:sp>
      <p:sp>
        <p:nvSpPr>
          <p:cNvPr id="168972" name="TextBox 31"/>
          <p:cNvSpPr txBox="1">
            <a:spLocks noChangeArrowheads="1"/>
          </p:cNvSpPr>
          <p:nvPr/>
        </p:nvSpPr>
        <p:spPr bwMode="auto">
          <a:xfrm>
            <a:off x="2859088" y="41910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200" u="sng">
                <a:solidFill>
                  <a:srgbClr val="000000"/>
                </a:solidFill>
              </a:rPr>
              <a:t>Channel 2</a:t>
            </a:r>
          </a:p>
        </p:txBody>
      </p:sp>
      <p:sp>
        <p:nvSpPr>
          <p:cNvPr id="168973" name="TextBox 32"/>
          <p:cNvSpPr txBox="1">
            <a:spLocks noChangeArrowheads="1"/>
          </p:cNvSpPr>
          <p:nvPr/>
        </p:nvSpPr>
        <p:spPr bwMode="auto">
          <a:xfrm>
            <a:off x="5030788" y="41910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200" u="sng">
                <a:solidFill>
                  <a:srgbClr val="000000"/>
                </a:solidFill>
              </a:rPr>
              <a:t>Channel 4</a:t>
            </a:r>
          </a:p>
        </p:txBody>
      </p:sp>
      <p:sp>
        <p:nvSpPr>
          <p:cNvPr id="168974" name="TextBox 33"/>
          <p:cNvSpPr txBox="1">
            <a:spLocks noChangeArrowheads="1"/>
          </p:cNvSpPr>
          <p:nvPr/>
        </p:nvSpPr>
        <p:spPr bwMode="auto">
          <a:xfrm>
            <a:off x="3944938" y="41910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200" u="sng">
                <a:solidFill>
                  <a:srgbClr val="000000"/>
                </a:solidFill>
              </a:rPr>
              <a:t>Channel 3</a:t>
            </a:r>
          </a:p>
        </p:txBody>
      </p:sp>
      <p:sp>
        <p:nvSpPr>
          <p:cNvPr id="168975" name="TextBox 34"/>
          <p:cNvSpPr txBox="1">
            <a:spLocks noChangeArrowheads="1"/>
          </p:cNvSpPr>
          <p:nvPr/>
        </p:nvSpPr>
        <p:spPr bwMode="auto">
          <a:xfrm>
            <a:off x="6326188" y="3863975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4000">
                <a:solidFill>
                  <a:srgbClr val="000000"/>
                </a:solidFill>
              </a:rPr>
              <a:t>… </a:t>
            </a:r>
            <a:endParaRPr lang="en-US" altLang="en-US" sz="4000">
              <a:solidFill>
                <a:srgbClr val="000000"/>
              </a:solidFill>
            </a:endParaRPr>
          </a:p>
        </p:txBody>
      </p:sp>
      <p:sp>
        <p:nvSpPr>
          <p:cNvPr id="168976" name="TextBox 35"/>
          <p:cNvSpPr txBox="1">
            <a:spLocks noChangeArrowheads="1"/>
          </p:cNvSpPr>
          <p:nvPr/>
        </p:nvSpPr>
        <p:spPr bwMode="auto">
          <a:xfrm>
            <a:off x="7392988" y="41910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200" u="sng">
                <a:solidFill>
                  <a:srgbClr val="000000"/>
                </a:solidFill>
              </a:rPr>
              <a:t>Channel N</a:t>
            </a:r>
          </a:p>
        </p:txBody>
      </p:sp>
      <p:sp>
        <p:nvSpPr>
          <p:cNvPr id="168977" name="TextBox 36"/>
          <p:cNvSpPr txBox="1">
            <a:spLocks noChangeArrowheads="1"/>
          </p:cNvSpPr>
          <p:nvPr/>
        </p:nvSpPr>
        <p:spPr bwMode="auto">
          <a:xfrm>
            <a:off x="839788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8978" name="TextBox 37"/>
          <p:cNvSpPr txBox="1">
            <a:spLocks noChangeArrowheads="1"/>
          </p:cNvSpPr>
          <p:nvPr/>
        </p:nvSpPr>
        <p:spPr bwMode="auto">
          <a:xfrm>
            <a:off x="1906588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8979" name="TextBox 38"/>
          <p:cNvSpPr txBox="1">
            <a:spLocks noChangeArrowheads="1"/>
          </p:cNvSpPr>
          <p:nvPr/>
        </p:nvSpPr>
        <p:spPr bwMode="auto">
          <a:xfrm>
            <a:off x="3049588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8980" name="TextBox 39"/>
          <p:cNvSpPr txBox="1">
            <a:spLocks noChangeArrowheads="1"/>
          </p:cNvSpPr>
          <p:nvPr/>
        </p:nvSpPr>
        <p:spPr bwMode="auto">
          <a:xfrm>
            <a:off x="4116388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8981" name="TextBox 40"/>
          <p:cNvSpPr txBox="1">
            <a:spLocks noChangeArrowheads="1"/>
          </p:cNvSpPr>
          <p:nvPr/>
        </p:nvSpPr>
        <p:spPr bwMode="auto">
          <a:xfrm>
            <a:off x="5183188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8982" name="TextBox 41"/>
          <p:cNvSpPr txBox="1">
            <a:spLocks noChangeArrowheads="1"/>
          </p:cNvSpPr>
          <p:nvPr/>
        </p:nvSpPr>
        <p:spPr bwMode="auto">
          <a:xfrm>
            <a:off x="7545388" y="44196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 sz="1200">
                <a:solidFill>
                  <a:srgbClr val="000000"/>
                </a:solidFill>
              </a:rPr>
              <a:t>. 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8983" name="TextBox 42"/>
          <p:cNvSpPr txBox="1">
            <a:spLocks noChangeArrowheads="1"/>
          </p:cNvSpPr>
          <p:nvPr/>
        </p:nvSpPr>
        <p:spPr bwMode="auto">
          <a:xfrm>
            <a:off x="557213" y="5421313"/>
            <a:ext cx="815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1400">
                <a:solidFill>
                  <a:srgbClr val="C00000"/>
                </a:solidFill>
              </a:rPr>
              <a:t>Since absolute timestamps are recorded, plotting channels from different files/systems against “Timestamp” provides immediate time-correlated plots .</a:t>
            </a:r>
          </a:p>
        </p:txBody>
      </p:sp>
      <p:sp>
        <p:nvSpPr>
          <p:cNvPr id="168984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304800" y="274638"/>
            <a:ext cx="86899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Challenges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689975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9pPr>
          </a:lstStyle>
          <a:p>
            <a:pPr marL="341313" lvl="1" indent="-341313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>
                <a:solidFill>
                  <a:srgbClr val="303030"/>
                </a:solidFill>
              </a:rPr>
              <a:t>How do we pack </a:t>
            </a:r>
            <a:r>
              <a:rPr lang="en-US" sz="1800" dirty="0" smtClean="0">
                <a:solidFill>
                  <a:srgbClr val="303030"/>
                </a:solidFill>
              </a:rPr>
              <a:t>data?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ND Array was designed for homogeneous data; DAQ must handle multiple data types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Timestamps are doubles, channel data may not be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DAQ channels may have different data types</a:t>
            </a:r>
          </a:p>
          <a:p>
            <a:pPr marL="400050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Wingdings" charset="2"/>
              <a:buChar char="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How do we handle runtime configuration changes? 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Must be able to turn on/off different channels without restarting various system components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Configuration changes result in ND Array packing scheme changes</a:t>
            </a:r>
          </a:p>
          <a:p>
            <a:pPr marL="400050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Wingdings" charset="2"/>
              <a:buChar char="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How do we provide DAQ users with easy access to individual channel data? 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>
                <a:solidFill>
                  <a:srgbClr val="303030"/>
                </a:solidFill>
              </a:rPr>
              <a:t>C</a:t>
            </a:r>
            <a:r>
              <a:rPr lang="en-US" sz="1600" dirty="0" smtClean="0">
                <a:solidFill>
                  <a:srgbClr val="303030"/>
                </a:solidFill>
              </a:rPr>
              <a:t>annot be done without custom clients that know how ND Array was packed</a:t>
            </a:r>
          </a:p>
          <a:p>
            <a:pPr marL="400050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Wingdings" charset="2"/>
              <a:buChar char="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How do we handle slow vs fast data?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Must avoid </a:t>
            </a:r>
            <a:r>
              <a:rPr lang="en-US" sz="1600" dirty="0">
                <a:solidFill>
                  <a:srgbClr val="303030"/>
                </a:solidFill>
              </a:rPr>
              <a:t>significant overhead in memory/network bandwidth</a:t>
            </a:r>
            <a:endParaRPr lang="en-US" sz="1600" dirty="0" smtClean="0">
              <a:solidFill>
                <a:srgbClr val="303030"/>
              </a:solidFill>
            </a:endParaRPr>
          </a:p>
          <a:p>
            <a:pPr marL="400050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Wingdings" charset="2"/>
              <a:buChar char="§"/>
              <a:defRPr/>
            </a:pPr>
            <a:r>
              <a:rPr lang="is-IS" sz="1800" dirty="0" smtClean="0">
                <a:solidFill>
                  <a:srgbClr val="303030"/>
                </a:solidFill>
              </a:rPr>
              <a:t>How do we efficiently access/process channel data in real-time DAQ processing plugins?</a:t>
            </a:r>
          </a:p>
          <a:p>
            <a:pPr marL="800100" lvl="1" indent="-342900" eaLnBrk="1" hangingPunct="1">
              <a:spcBef>
                <a:spcPts val="300"/>
              </a:spcBef>
              <a:buClr>
                <a:srgbClr val="1F497D"/>
              </a:buClr>
              <a:buSzPct val="100000"/>
              <a:buFont typeface="LucidaGrande" charset="0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Unpacking ND Array data in plugins themselves is very inefficient</a:t>
            </a:r>
            <a:endParaRPr lang="is-IS" sz="1800" dirty="0" smtClean="0">
              <a:solidFill>
                <a:srgbClr val="303030"/>
              </a:solidFill>
            </a:endParaRPr>
          </a:p>
          <a:p>
            <a:pPr marL="0" indent="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Times New Roman" charset="0"/>
              <a:buNone/>
              <a:defRPr/>
            </a:pPr>
            <a:endParaRPr lang="en-US" sz="1800" dirty="0" smtClean="0">
              <a:solidFill>
                <a:srgbClr val="30303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endParaRPr lang="en-US" sz="1800" dirty="0" smtClean="0">
              <a:solidFill>
                <a:srgbClr val="303030"/>
              </a:solidFill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DF157F9-1936-9041-9268-AD44D65F17F6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900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  <p:sp>
        <p:nvSpPr>
          <p:cNvPr id="171013" name="Text Box 1"/>
          <p:cNvSpPr txBox="1">
            <a:spLocks noChangeArrowheads="1"/>
          </p:cNvSpPr>
          <p:nvPr/>
        </p:nvSpPr>
        <p:spPr bwMode="auto">
          <a:xfrm>
            <a:off x="300038" y="4953000"/>
            <a:ext cx="8694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Possible Solution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0038" y="5527675"/>
            <a:ext cx="8694737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9pPr>
          </a:lstStyle>
          <a:p>
            <a:pPr marL="400050" indent="-3429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2"/>
              <a:buChar char="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Modify AD framework to pass DAQ structures through plugins; those could then be easily exposed as EPICS v4 structures over PV Access protocol</a:t>
            </a:r>
          </a:p>
          <a:p>
            <a:pPr marL="0" indent="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Times New Roman" charset="0"/>
              <a:buNone/>
              <a:defRPr/>
            </a:pPr>
            <a:endParaRPr lang="en-US" sz="1800" dirty="0" smtClean="0">
              <a:solidFill>
                <a:srgbClr val="30303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endParaRPr lang="en-US" sz="1800" dirty="0" smtClean="0">
              <a:solidFill>
                <a:srgbClr val="30303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Extended AD Core Prototype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Prototype Goals: </a:t>
            </a:r>
          </a:p>
          <a:p>
            <a:pPr marL="914400" lvl="1" indent="-4572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+mj-lt"/>
              <a:buAutoNum type="arabicParenR"/>
              <a:defRPr/>
            </a:pPr>
            <a:r>
              <a:rPr lang="en-US" sz="1600" dirty="0">
                <a:solidFill>
                  <a:srgbClr val="303030"/>
                </a:solidFill>
              </a:rPr>
              <a:t>M</a:t>
            </a:r>
            <a:r>
              <a:rPr lang="en-US" sz="1600" dirty="0" smtClean="0">
                <a:solidFill>
                  <a:srgbClr val="303030"/>
                </a:solidFill>
              </a:rPr>
              <a:t>inimal modification of AD core code that allows us to pass arbitrary data through processing plugins (without having to pack/unpack ND arrays in plugins themselves) </a:t>
            </a:r>
          </a:p>
          <a:p>
            <a:pPr marL="914400" lvl="1" indent="-4572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Backwards compatibility: no existing AD plugins need to change</a:t>
            </a:r>
          </a:p>
          <a:p>
            <a:pPr marL="914400" lvl="1" indent="-45720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Ability to retrieve data from IOC via standard PVA APIs and tools like </a:t>
            </a:r>
            <a:r>
              <a:rPr lang="en-US" sz="1600" dirty="0" err="1" smtClean="0">
                <a:solidFill>
                  <a:srgbClr val="303030"/>
                </a:solidFill>
              </a:rPr>
              <a:t>pvget</a:t>
            </a:r>
            <a:endParaRPr lang="en-US" sz="1600" dirty="0" smtClean="0">
              <a:solidFill>
                <a:srgbClr val="30303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Strategy: use </a:t>
            </a:r>
            <a:r>
              <a:rPr lang="en-US" sz="1800" dirty="0" err="1" smtClean="0">
                <a:solidFill>
                  <a:srgbClr val="303030"/>
                </a:solidFill>
              </a:rPr>
              <a:t>NDArray</a:t>
            </a:r>
            <a:r>
              <a:rPr lang="en-US" sz="1800" dirty="0" smtClean="0">
                <a:solidFill>
                  <a:srgbClr val="303030"/>
                </a:solidFill>
              </a:rPr>
              <a:t>/</a:t>
            </a:r>
            <a:r>
              <a:rPr lang="en-US" sz="1800" dirty="0" err="1" smtClean="0">
                <a:solidFill>
                  <a:srgbClr val="303030"/>
                </a:solidFill>
              </a:rPr>
              <a:t>NDArrayPool</a:t>
            </a:r>
            <a:r>
              <a:rPr lang="en-US" sz="1800" dirty="0" smtClean="0">
                <a:solidFill>
                  <a:srgbClr val="303030"/>
                </a:solidFill>
              </a:rPr>
              <a:t> as base classes for extending the AD Core functionality</a:t>
            </a: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AD Core modifications: 6 lines of code in </a:t>
            </a:r>
            <a:r>
              <a:rPr lang="en-US" sz="1800" dirty="0" err="1" smtClean="0">
                <a:solidFill>
                  <a:srgbClr val="303030"/>
                </a:solidFill>
              </a:rPr>
              <a:t>NDArray.h</a:t>
            </a:r>
            <a:r>
              <a:rPr lang="en-US" sz="1800" dirty="0" smtClean="0">
                <a:solidFill>
                  <a:srgbClr val="303030"/>
                </a:solidFill>
              </a:rPr>
              <a:t> and about 25 lines of code in </a:t>
            </a:r>
            <a:r>
              <a:rPr lang="en-US" sz="1800" dirty="0" err="1" smtClean="0">
                <a:solidFill>
                  <a:srgbClr val="303030"/>
                </a:solidFill>
              </a:rPr>
              <a:t>NDArrayPool.cpp</a:t>
            </a:r>
            <a:r>
              <a:rPr lang="en-US" sz="1800" dirty="0">
                <a:solidFill>
                  <a:srgbClr val="303030"/>
                </a:solidFill>
              </a:rPr>
              <a:t>:</a:t>
            </a:r>
            <a:endParaRPr lang="en-US" sz="1800" dirty="0" smtClean="0">
              <a:solidFill>
                <a:srgbClr val="303030"/>
              </a:solidFill>
            </a:endParaRP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>
                <a:solidFill>
                  <a:srgbClr val="303030"/>
                </a:solidFill>
              </a:rPr>
              <a:t>N</a:t>
            </a:r>
            <a:r>
              <a:rPr lang="en-US" sz="1600" dirty="0" smtClean="0">
                <a:solidFill>
                  <a:srgbClr val="303030"/>
                </a:solidFill>
              </a:rPr>
              <a:t>ew </a:t>
            </a:r>
            <a:r>
              <a:rPr lang="en-US" sz="1600" dirty="0" err="1" smtClean="0">
                <a:solidFill>
                  <a:srgbClr val="303030"/>
                </a:solidFill>
              </a:rPr>
              <a:t>NDArrayPool</a:t>
            </a:r>
            <a:r>
              <a:rPr lang="en-US" sz="1600" dirty="0" smtClean="0">
                <a:solidFill>
                  <a:srgbClr val="303030"/>
                </a:solidFill>
              </a:rPr>
              <a:t> class methods for management of extended ND arrays</a:t>
            </a: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Modifications to keep track of ELL node offset</a:t>
            </a: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Custom DAQ Code:</a:t>
            </a: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err="1" smtClean="0">
                <a:solidFill>
                  <a:srgbClr val="303030"/>
                </a:solidFill>
              </a:rPr>
              <a:t>RtfbNDArray</a:t>
            </a:r>
            <a:r>
              <a:rPr lang="en-US" sz="1600" dirty="0" smtClean="0">
                <a:solidFill>
                  <a:srgbClr val="303030"/>
                </a:solidFill>
              </a:rPr>
              <a:t> (derived from </a:t>
            </a:r>
            <a:r>
              <a:rPr lang="en-US" sz="1600" dirty="0" err="1" smtClean="0">
                <a:solidFill>
                  <a:srgbClr val="303030"/>
                </a:solidFill>
              </a:rPr>
              <a:t>NDArray</a:t>
            </a:r>
            <a:r>
              <a:rPr lang="en-US" sz="1600" dirty="0" smtClean="0">
                <a:solidFill>
                  <a:srgbClr val="303030"/>
                </a:solidFill>
              </a:rPr>
              <a:t>, incorporates custom v4 structure) and </a:t>
            </a:r>
            <a:r>
              <a:rPr lang="en-US" sz="1600" dirty="0" err="1" smtClean="0">
                <a:solidFill>
                  <a:srgbClr val="303030"/>
                </a:solidFill>
              </a:rPr>
              <a:t>RtfbNDArrayPool</a:t>
            </a:r>
            <a:r>
              <a:rPr lang="en-US" sz="1600" dirty="0" smtClean="0">
                <a:solidFill>
                  <a:srgbClr val="303030"/>
                </a:solidFill>
              </a:rPr>
              <a:t> classes (derived from </a:t>
            </a:r>
            <a:r>
              <a:rPr lang="en-US" sz="1600" dirty="0" err="1" smtClean="0">
                <a:solidFill>
                  <a:srgbClr val="303030"/>
                </a:solidFill>
              </a:rPr>
              <a:t>NDArrayPool</a:t>
            </a:r>
            <a:r>
              <a:rPr lang="en-US" sz="1600" dirty="0" smtClean="0">
                <a:solidFill>
                  <a:srgbClr val="303030"/>
                </a:solidFill>
              </a:rPr>
              <a:t>, manages </a:t>
            </a:r>
            <a:r>
              <a:rPr lang="en-US" sz="1600" dirty="0" err="1" smtClean="0">
                <a:solidFill>
                  <a:srgbClr val="303030"/>
                </a:solidFill>
              </a:rPr>
              <a:t>RtfbNDArrays</a:t>
            </a:r>
            <a:r>
              <a:rPr lang="en-US" sz="1600" dirty="0" smtClean="0">
                <a:solidFill>
                  <a:srgbClr val="303030"/>
                </a:solidFill>
              </a:rPr>
              <a:t>)</a:t>
            </a:r>
            <a:endParaRPr lang="en-US" sz="1600" dirty="0">
              <a:solidFill>
                <a:srgbClr val="303030"/>
              </a:solidFill>
            </a:endParaRP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Driver code uses custom pool and manipulates </a:t>
            </a:r>
            <a:r>
              <a:rPr lang="en-US" sz="1600" dirty="0" err="1" smtClean="0">
                <a:solidFill>
                  <a:srgbClr val="303030"/>
                </a:solidFill>
              </a:rPr>
              <a:t>RtfbNDArray</a:t>
            </a:r>
            <a:endParaRPr lang="en-US" sz="1600" dirty="0" smtClean="0">
              <a:solidFill>
                <a:srgbClr val="303030"/>
              </a:solidFill>
            </a:endParaRP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err="1" smtClean="0">
                <a:solidFill>
                  <a:srgbClr val="303030"/>
                </a:solidFill>
              </a:rPr>
              <a:t>RtfbNDPluginPva</a:t>
            </a:r>
            <a:r>
              <a:rPr lang="en-US" sz="1600" dirty="0" smtClean="0">
                <a:solidFill>
                  <a:srgbClr val="303030"/>
                </a:solidFill>
              </a:rPr>
              <a:t> exposes </a:t>
            </a:r>
            <a:r>
              <a:rPr lang="en-US" sz="1600" dirty="0" err="1" smtClean="0">
                <a:solidFill>
                  <a:srgbClr val="303030"/>
                </a:solidFill>
              </a:rPr>
              <a:t>RtfbNDArray</a:t>
            </a:r>
            <a:r>
              <a:rPr lang="en-US" sz="1600" dirty="0" smtClean="0">
                <a:solidFill>
                  <a:srgbClr val="303030"/>
                </a:solidFill>
              </a:rPr>
              <a:t> via PV Access channel  (plugin uses dynamic cast to convert </a:t>
            </a:r>
            <a:r>
              <a:rPr lang="en-US" sz="1600" dirty="0" err="1" smtClean="0">
                <a:solidFill>
                  <a:srgbClr val="303030"/>
                </a:solidFill>
              </a:rPr>
              <a:t>NDArray</a:t>
            </a:r>
            <a:r>
              <a:rPr lang="en-US" sz="1600" dirty="0">
                <a:solidFill>
                  <a:srgbClr val="303030"/>
                </a:solidFill>
              </a:rPr>
              <a:t> </a:t>
            </a:r>
            <a:r>
              <a:rPr lang="en-US" sz="1600" dirty="0" smtClean="0">
                <a:solidFill>
                  <a:srgbClr val="303030"/>
                </a:solidFill>
              </a:rPr>
              <a:t>pointer to </a:t>
            </a:r>
            <a:r>
              <a:rPr lang="en-US" sz="1600" dirty="0" err="1" smtClean="0">
                <a:solidFill>
                  <a:srgbClr val="303030"/>
                </a:solidFill>
              </a:rPr>
              <a:t>RtfbNDArray</a:t>
            </a:r>
            <a:r>
              <a:rPr lang="en-US" sz="1600" dirty="0" smtClean="0">
                <a:solidFill>
                  <a:srgbClr val="303030"/>
                </a:solidFill>
              </a:rPr>
              <a:t> pointer)</a:t>
            </a:r>
          </a:p>
          <a:p>
            <a:pPr marL="0" indent="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Times New Roman" charset="0"/>
              <a:buNone/>
              <a:defRPr/>
            </a:pPr>
            <a:endParaRPr lang="en-US" sz="1800" dirty="0" smtClean="0">
              <a:solidFill>
                <a:srgbClr val="30303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endParaRPr lang="en-US" sz="1800" dirty="0" smtClean="0">
              <a:solidFill>
                <a:srgbClr val="303030"/>
              </a:solidFill>
            </a:endParaRP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F56D67F-D1F2-634F-9560-48ECAC23FB7E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900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Extended AD Core Prototype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229600" cy="546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616161"/>
                </a:solidFill>
                <a:latin typeface="Calibri" charset="0"/>
                <a:ea typeface="ＭＳ Ｐゴシック" charset="0"/>
                <a:cs typeface="MS PGothic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Advantages: </a:t>
            </a:r>
          </a:p>
          <a:p>
            <a:pPr marL="742950" lvl="1" indent="-285750" eaLnBrk="1" hangingPunct="1">
              <a:spcBef>
                <a:spcPts val="2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Approach is completely backwards compatible (no need to change existing plugins)</a:t>
            </a:r>
          </a:p>
          <a:p>
            <a:pPr marL="742950" lvl="1" indent="-285750" eaLnBrk="1" hangingPunct="1">
              <a:spcBef>
                <a:spcPts val="2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Requires minimal modifications to AD Core</a:t>
            </a:r>
          </a:p>
          <a:p>
            <a:pPr marL="742950" lvl="1" indent="-285750" eaLnBrk="1" hangingPunct="1">
              <a:spcBef>
                <a:spcPts val="2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No loss in performance due to packing/unpacking ND Arrays in plugins</a:t>
            </a:r>
          </a:p>
          <a:p>
            <a:pPr marL="742950" lvl="1" indent="-285750" eaLnBrk="1" hangingPunct="1">
              <a:spcBef>
                <a:spcPts val="2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Custom plugins can expose data as v4 structures easily; those can be accessed using standard client tools:</a:t>
            </a:r>
            <a:endParaRPr lang="de-DE" sz="1600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$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pvget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rtfb_ext_ndarray</a:t>
            </a:r>
            <a:endParaRPr lang="de-DE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rtfb_ext_ndarray</a:t>
            </a:r>
            <a:endParaRPr lang="de-DE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structure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uint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ArrayId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0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double[]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TimeStamp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[]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float[] PosX_0 []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float[] PosY_0 []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float[] PosX_1 []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float[] PosY_1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is-IS" sz="14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sz="1400" dirty="0" smtClean="0">
              <a:solidFill>
                <a:srgbClr val="303030"/>
              </a:solidFill>
            </a:endParaRPr>
          </a:p>
          <a:p>
            <a:pPr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Wingdings" charset="0"/>
              <a:buChar char=""/>
              <a:defRPr/>
            </a:pPr>
            <a:r>
              <a:rPr lang="en-US" sz="1800" dirty="0" smtClean="0">
                <a:solidFill>
                  <a:srgbClr val="303030"/>
                </a:solidFill>
              </a:rPr>
              <a:t>Drawbacks:</a:t>
            </a: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Custom plugins that use classes derived from </a:t>
            </a:r>
            <a:r>
              <a:rPr lang="en-US" sz="1600" dirty="0" err="1" smtClean="0">
                <a:solidFill>
                  <a:srgbClr val="303030"/>
                </a:solidFill>
              </a:rPr>
              <a:t>NDArray</a:t>
            </a:r>
            <a:r>
              <a:rPr lang="en-US" sz="1600" dirty="0" smtClean="0">
                <a:solidFill>
                  <a:srgbClr val="303030"/>
                </a:solidFill>
              </a:rPr>
              <a:t> must downcast (performance hit)</a:t>
            </a: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Design not quite suitable for a general purpose processing framework</a:t>
            </a:r>
          </a:p>
          <a:p>
            <a:pPr marL="742950" lvl="1" indent="-285750" eaLnBrk="1" hangingPunct="1">
              <a:spcBef>
                <a:spcPts val="450"/>
              </a:spcBef>
              <a:buClr>
                <a:srgbClr val="1F497D"/>
              </a:buClr>
              <a:buSzPct val="100000"/>
              <a:buFont typeface="Lucida Grande"/>
              <a:buChar char="-"/>
              <a:defRPr/>
            </a:pPr>
            <a:r>
              <a:rPr lang="en-US" sz="1600" dirty="0" smtClean="0">
                <a:solidFill>
                  <a:srgbClr val="303030"/>
                </a:solidFill>
              </a:rPr>
              <a:t>Better solution would require AD Core refactoring/redesign, and would not be backwards compatible 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BC95B7-5A4C-2B48-AB5F-4C1089D74300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900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b="1">
                <a:solidFill>
                  <a:srgbClr val="1F497D"/>
                </a:solidFill>
                <a:latin typeface="Trebuchet MS" charset="0"/>
              </a:rPr>
              <a:t>Discussion</a:t>
            </a:r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eaLnBrk="1" hangingPunct="1">
              <a:buClr>
                <a:srgbClr val="1F497D"/>
              </a:buClr>
              <a:buFont typeface="Wingdings" charset="2"/>
              <a:buChar char=""/>
            </a:pPr>
            <a:r>
              <a:rPr lang="is-IS" altLang="en-US">
                <a:solidFill>
                  <a:srgbClr val="303030"/>
                </a:solidFill>
              </a:rPr>
              <a:t>Would it be acceptable to modify AD Core with minimal changes that would support APSU DAQ use cases?  </a:t>
            </a:r>
          </a:p>
          <a:p>
            <a:pPr eaLnBrk="1" hangingPunct="1">
              <a:buClr>
                <a:srgbClr val="1F497D"/>
              </a:buClr>
              <a:buFont typeface="Wingdings" charset="2"/>
              <a:buChar char=""/>
            </a:pPr>
            <a:r>
              <a:rPr lang="en-US" altLang="en-US">
                <a:solidFill>
                  <a:srgbClr val="303030"/>
                </a:solidFill>
              </a:rPr>
              <a:t>Is anyone else interested in AD Core being converted to (or used as a base for) a more general purpose processing framework?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61616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C8620D7-735A-5641-AB1C-CFA3B55581C8}" type="slidenum">
              <a:rPr lang="en-US" altLang="en-US" sz="9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900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>
                <a:solidFill>
                  <a:srgbClr val="5F95C4"/>
                </a:solidFill>
              </a:rPr>
              <a:t>EPICS Collaboration Meeting  - September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8512</TotalTime>
  <Words>1543</Words>
  <Application>Microsoft Macintosh PowerPoint</Application>
  <PresentationFormat>On-screen Show (4:3)</PresentationFormat>
  <Paragraphs>227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34" baseType="lpstr">
      <vt:lpstr>Calibri</vt:lpstr>
      <vt:lpstr>Courier New</vt:lpstr>
      <vt:lpstr>DejaVu Sans</vt:lpstr>
      <vt:lpstr>Lucida Grande</vt:lpstr>
      <vt:lpstr>LucidaGrande</vt:lpstr>
      <vt:lpstr>MS PGothic</vt:lpstr>
      <vt:lpstr>ＭＳ Ｐゴシック</vt:lpstr>
      <vt:lpstr>Symbol</vt:lpstr>
      <vt:lpstr>Times New Roman</vt:lpstr>
      <vt:lpstr>Trebuchet MS</vt:lpstr>
      <vt:lpstr>Wingdings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Microsoft Office User</cp:lastModifiedBy>
  <cp:revision>239</cp:revision>
  <cp:lastPrinted>1601-01-01T00:00:00Z</cp:lastPrinted>
  <dcterms:created xsi:type="dcterms:W3CDTF">2012-08-10T18:43:07Z</dcterms:created>
  <dcterms:modified xsi:type="dcterms:W3CDTF">2016-09-13T15:19:02Z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APSU-435-24</vt:lpwstr>
  </property>
  <property fmtid="{D5CDD505-2E9C-101B-9397-08002B2CF9AE}" pid="3" name="_dlc_DocIdItemGuid">
    <vt:lpwstr>4c7dfb71-9dd9-4e5d-a0e6-06c532a9f2f4</vt:lpwstr>
  </property>
  <property fmtid="{D5CDD505-2E9C-101B-9397-08002B2CF9AE}" pid="4" name="_dlc_DocIdUrl">
    <vt:lpwstr>https://apsshare.aps.anl.gov/apsu/reviews/spx0_201208/_layouts/DocIdRedir.aspx?ID=APSU-435-24, APSU-435-24</vt:lpwstr>
  </property>
</Properties>
</file>