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80" d="100"/>
          <a:sy n="80" d="100"/>
        </p:scale>
        <p:origin x="120"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16391-E04B-4063-8361-44F9B27A1A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2FEF1D-4EA0-4EF3-AF7C-CE53344BDB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3F9D56-80C5-4FB9-9824-DC2F394C04DF}"/>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5" name="Footer Placeholder 4">
            <a:extLst>
              <a:ext uri="{FF2B5EF4-FFF2-40B4-BE49-F238E27FC236}">
                <a16:creationId xmlns:a16="http://schemas.microsoft.com/office/drawing/2014/main" id="{02F9D979-B626-4B71-BC3F-7B7A3922A1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1A2939-AB99-49DB-8784-5FAD01A56647}"/>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377202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2DCA-9392-4199-B149-41F6BA21E6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5E51ED-FF31-4160-9943-66CAEA8FAB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B5484-E13F-4E12-9EE3-7F11773266F2}"/>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5" name="Footer Placeholder 4">
            <a:extLst>
              <a:ext uri="{FF2B5EF4-FFF2-40B4-BE49-F238E27FC236}">
                <a16:creationId xmlns:a16="http://schemas.microsoft.com/office/drawing/2014/main" id="{AFEB2548-5878-4B9E-8012-D81A0FF512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91974E-A0A7-4B43-A0BB-E898CF9F5B96}"/>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301304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D1747F-2D0A-42B0-A47C-49ACE9782B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6E9979-5437-4015-B714-6218232FEE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953C9-C639-4801-AECD-27E867B2AD8C}"/>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5" name="Footer Placeholder 4">
            <a:extLst>
              <a:ext uri="{FF2B5EF4-FFF2-40B4-BE49-F238E27FC236}">
                <a16:creationId xmlns:a16="http://schemas.microsoft.com/office/drawing/2014/main" id="{4ED471AB-1D24-46EE-A25A-FE3992622F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FACF35-9AD2-4A53-955C-CF44F70E3B0D}"/>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387611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D103D-B9F9-4E2E-80CF-099E12CBA3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7640E5-A2E5-43AB-B262-F3156C9A40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F9681-0AB4-4996-869A-5D6A25AB18F6}"/>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5" name="Footer Placeholder 4">
            <a:extLst>
              <a:ext uri="{FF2B5EF4-FFF2-40B4-BE49-F238E27FC236}">
                <a16:creationId xmlns:a16="http://schemas.microsoft.com/office/drawing/2014/main" id="{4684D2A6-EB14-43CE-9B82-35B02F82A2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E85F65-55A0-41D3-BBD2-94FD5D2730B4}"/>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85418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22C41-3976-49AD-8AAD-9DF0F04EB3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449FBA-BD49-4606-9B91-F26E383E9C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E8DD5A-215B-434E-973F-0413B3ED1FD3}"/>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5" name="Footer Placeholder 4">
            <a:extLst>
              <a:ext uri="{FF2B5EF4-FFF2-40B4-BE49-F238E27FC236}">
                <a16:creationId xmlns:a16="http://schemas.microsoft.com/office/drawing/2014/main" id="{6E56F40B-FDCF-4D09-8002-A2D4463304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D1FFCB-E1A6-4EC5-A522-B2AD26DF81F2}"/>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3096584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A41B-7C44-41AE-B1C5-14F961C9DE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89C219-ED35-4326-9B6B-6F69026C1B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C1C112-66A2-4658-8B12-7B85418A7E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4C3431-AD1F-4D83-A168-A43F946073CB}"/>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6" name="Footer Placeholder 5">
            <a:extLst>
              <a:ext uri="{FF2B5EF4-FFF2-40B4-BE49-F238E27FC236}">
                <a16:creationId xmlns:a16="http://schemas.microsoft.com/office/drawing/2014/main" id="{146C7C12-1C5A-42CA-B2D4-D1161061D3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C3A0B5-D527-4B1D-AC6C-21776BF59718}"/>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103951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2DE1-CCAF-4812-BD88-F7DD7E4D28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1BF071-904F-4FBF-AF13-ECBA188CFF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274C6A-A983-4A1E-BB65-782391C83C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A7F629-B598-4E3E-A320-2906C5A0E7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2EC24E-CEAE-4079-96BD-C98C014529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415C83-CECE-4212-8436-A8A01CFCA1D1}"/>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8" name="Footer Placeholder 7">
            <a:extLst>
              <a:ext uri="{FF2B5EF4-FFF2-40B4-BE49-F238E27FC236}">
                <a16:creationId xmlns:a16="http://schemas.microsoft.com/office/drawing/2014/main" id="{BB8B2B09-3C26-4BEB-ADFB-9EFA8BC94BC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877E560-F280-4B63-A85D-379C645F8D56}"/>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294286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C8A3-EE94-4F99-A27F-575E23ADA5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B929A5-F5F6-4D28-9751-93C634F90518}"/>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4" name="Footer Placeholder 3">
            <a:extLst>
              <a:ext uri="{FF2B5EF4-FFF2-40B4-BE49-F238E27FC236}">
                <a16:creationId xmlns:a16="http://schemas.microsoft.com/office/drawing/2014/main" id="{4AC2B9D3-CFC4-4810-8889-3F09560D50F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85C1C41-1900-454A-9EE3-5544F98062C8}"/>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252489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E70C86-10F4-49FD-A723-8221CCF972D7}"/>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3" name="Footer Placeholder 2">
            <a:extLst>
              <a:ext uri="{FF2B5EF4-FFF2-40B4-BE49-F238E27FC236}">
                <a16:creationId xmlns:a16="http://schemas.microsoft.com/office/drawing/2014/main" id="{AAE67548-92E0-44BB-9643-504323A36B5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DE499E8-544D-4E9C-90D7-801350004593}"/>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110833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A073A-62A6-48E3-AE55-C05E974C4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A7F772-3CA8-4DBF-9CEF-D493CDF03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A95C7E-25AF-4B86-BE8F-E89AD38AFB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ED412-4042-4EB8-AB62-CBD5AB62B3A2}"/>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6" name="Footer Placeholder 5">
            <a:extLst>
              <a:ext uri="{FF2B5EF4-FFF2-40B4-BE49-F238E27FC236}">
                <a16:creationId xmlns:a16="http://schemas.microsoft.com/office/drawing/2014/main" id="{229F9367-462C-49F6-B18D-25EC6746EBA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4390147-388B-4E45-8D58-150C93C7CB5C}"/>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107699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35939-FF89-4E93-8836-32C05AC842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2F2E4-ED68-4BCC-B430-47ACE18C9E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691E581-AF74-4C5B-972B-0FB065824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03A61A-3FCA-40CE-B2CB-9FAF1159F26E}"/>
              </a:ext>
            </a:extLst>
          </p:cNvPr>
          <p:cNvSpPr>
            <a:spLocks noGrp="1"/>
          </p:cNvSpPr>
          <p:nvPr>
            <p:ph type="dt" sz="half" idx="10"/>
          </p:nvPr>
        </p:nvSpPr>
        <p:spPr/>
        <p:txBody>
          <a:bodyPr/>
          <a:lstStyle/>
          <a:p>
            <a:fld id="{6808CB62-46E8-4B94-8A66-6091B53FF416}" type="datetimeFigureOut">
              <a:rPr lang="en-US" smtClean="0"/>
              <a:t>9/8/2019</a:t>
            </a:fld>
            <a:endParaRPr lang="en-US" dirty="0"/>
          </a:p>
        </p:txBody>
      </p:sp>
      <p:sp>
        <p:nvSpPr>
          <p:cNvPr id="6" name="Footer Placeholder 5">
            <a:extLst>
              <a:ext uri="{FF2B5EF4-FFF2-40B4-BE49-F238E27FC236}">
                <a16:creationId xmlns:a16="http://schemas.microsoft.com/office/drawing/2014/main" id="{68DF4D42-BABA-4EF5-B0F0-CC955876BB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A79573-140C-494D-8FDC-C547D54BD33C}"/>
              </a:ext>
            </a:extLst>
          </p:cNvPr>
          <p:cNvSpPr>
            <a:spLocks noGrp="1"/>
          </p:cNvSpPr>
          <p:nvPr>
            <p:ph type="sldNum" sz="quarter" idx="12"/>
          </p:nvPr>
        </p:nvSpPr>
        <p:spPr/>
        <p:txBody>
          <a:bodyPr/>
          <a:lstStyle/>
          <a:p>
            <a:fld id="{3D9E94DB-88D1-499F-952C-C2C0B30E789F}" type="slidenum">
              <a:rPr lang="en-US" smtClean="0"/>
              <a:t>‹#›</a:t>
            </a:fld>
            <a:endParaRPr lang="en-US" dirty="0"/>
          </a:p>
        </p:txBody>
      </p:sp>
    </p:spTree>
    <p:extLst>
      <p:ext uri="{BB962C8B-B14F-4D97-AF65-F5344CB8AC3E}">
        <p14:creationId xmlns:p14="http://schemas.microsoft.com/office/powerpoint/2010/main" val="662647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17215C-20B9-4B65-807D-737BE6DDAD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D1015E-5936-4D3D-A313-371C07AD4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B42EE-4C49-4EEA-8FBA-7E2336FB7A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CB62-46E8-4B94-8A66-6091B53FF416}" type="datetimeFigureOut">
              <a:rPr lang="en-US" smtClean="0"/>
              <a:t>9/8/2019</a:t>
            </a:fld>
            <a:endParaRPr lang="en-US" dirty="0"/>
          </a:p>
        </p:txBody>
      </p:sp>
      <p:sp>
        <p:nvSpPr>
          <p:cNvPr id="5" name="Footer Placeholder 4">
            <a:extLst>
              <a:ext uri="{FF2B5EF4-FFF2-40B4-BE49-F238E27FC236}">
                <a16:creationId xmlns:a16="http://schemas.microsoft.com/office/drawing/2014/main" id="{2F290E07-C725-4630-87B4-6B95B849FB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3CB46D9-B6B1-449A-823C-8144DACD7B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E94DB-88D1-499F-952C-C2C0B30E789F}" type="slidenum">
              <a:rPr lang="en-US" smtClean="0"/>
              <a:t>‹#›</a:t>
            </a:fld>
            <a:endParaRPr lang="en-US" dirty="0"/>
          </a:p>
        </p:txBody>
      </p:sp>
    </p:spTree>
    <p:extLst>
      <p:ext uri="{BB962C8B-B14F-4D97-AF65-F5344CB8AC3E}">
        <p14:creationId xmlns:p14="http://schemas.microsoft.com/office/powerpoint/2010/main" val="317764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41D73-393E-40BF-81BA-589D57CBBAFF}"/>
              </a:ext>
            </a:extLst>
          </p:cNvPr>
          <p:cNvSpPr>
            <a:spLocks noGrp="1"/>
          </p:cNvSpPr>
          <p:nvPr>
            <p:ph type="ctrTitle"/>
          </p:nvPr>
        </p:nvSpPr>
        <p:spPr>
          <a:xfrm>
            <a:off x="1524000" y="471489"/>
            <a:ext cx="9144000" cy="2957512"/>
          </a:xfrm>
        </p:spPr>
        <p:txBody>
          <a:bodyPr>
            <a:normAutofit fontScale="90000"/>
          </a:bodyPr>
          <a:lstStyle/>
          <a:p>
            <a:r>
              <a:rPr lang="en-US" dirty="0"/>
              <a:t>Evolution of Accelerator Regulation</a:t>
            </a:r>
            <a:br>
              <a:rPr lang="en-US" dirty="0"/>
            </a:br>
            <a:br>
              <a:rPr lang="en-US" dirty="0"/>
            </a:br>
            <a:r>
              <a:rPr lang="en-US" sz="3200" dirty="0"/>
              <a:t>A Brief and Incomplete History of the Regulation of DOE Accelerators </a:t>
            </a:r>
          </a:p>
        </p:txBody>
      </p:sp>
      <p:sp>
        <p:nvSpPr>
          <p:cNvPr id="3" name="Subtitle 2">
            <a:extLst>
              <a:ext uri="{FF2B5EF4-FFF2-40B4-BE49-F238E27FC236}">
                <a16:creationId xmlns:a16="http://schemas.microsoft.com/office/drawing/2014/main" id="{B5B097F9-EDB3-4075-B756-C89A30B8D838}"/>
              </a:ext>
            </a:extLst>
          </p:cNvPr>
          <p:cNvSpPr>
            <a:spLocks noGrp="1"/>
          </p:cNvSpPr>
          <p:nvPr>
            <p:ph type="subTitle" idx="1"/>
          </p:nvPr>
        </p:nvSpPr>
        <p:spPr>
          <a:xfrm>
            <a:off x="1524000" y="3671888"/>
            <a:ext cx="9144000" cy="2843212"/>
          </a:xfrm>
        </p:spPr>
        <p:txBody>
          <a:bodyPr/>
          <a:lstStyle/>
          <a:p>
            <a:r>
              <a:rPr lang="en-US" dirty="0"/>
              <a:t>September 10, 2019</a:t>
            </a:r>
          </a:p>
          <a:p>
            <a:endParaRPr lang="en-US" dirty="0"/>
          </a:p>
          <a:p>
            <a:r>
              <a:rPr lang="en-US" dirty="0"/>
              <a:t>Frank Kornegay</a:t>
            </a:r>
          </a:p>
          <a:p>
            <a:r>
              <a:rPr lang="en-US" i="1" dirty="0"/>
              <a:t>Fat Boy Consulting, Inc</a:t>
            </a:r>
          </a:p>
          <a:p>
            <a:r>
              <a:rPr lang="en-US" dirty="0"/>
              <a:t>SNS Operations Manager, retired</a:t>
            </a:r>
          </a:p>
        </p:txBody>
      </p:sp>
    </p:spTree>
    <p:extLst>
      <p:ext uri="{BB962C8B-B14F-4D97-AF65-F5344CB8AC3E}">
        <p14:creationId xmlns:p14="http://schemas.microsoft.com/office/powerpoint/2010/main" val="3822387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AA64-4D8A-4033-B3EF-D6051F550567}"/>
              </a:ext>
            </a:extLst>
          </p:cNvPr>
          <p:cNvSpPr>
            <a:spLocks noGrp="1"/>
          </p:cNvSpPr>
          <p:nvPr>
            <p:ph type="title"/>
          </p:nvPr>
        </p:nvSpPr>
        <p:spPr/>
        <p:txBody>
          <a:bodyPr/>
          <a:lstStyle/>
          <a:p>
            <a:r>
              <a:rPr lang="en-US" dirty="0"/>
              <a:t>Clarification</a:t>
            </a:r>
          </a:p>
        </p:txBody>
      </p:sp>
      <p:sp>
        <p:nvSpPr>
          <p:cNvPr id="3" name="Content Placeholder 2">
            <a:extLst>
              <a:ext uri="{FF2B5EF4-FFF2-40B4-BE49-F238E27FC236}">
                <a16:creationId xmlns:a16="http://schemas.microsoft.com/office/drawing/2014/main" id="{5EB45F14-CC0F-44C1-86AA-85FF3A61CBE8}"/>
              </a:ext>
            </a:extLst>
          </p:cNvPr>
          <p:cNvSpPr>
            <a:spLocks noGrp="1"/>
          </p:cNvSpPr>
          <p:nvPr>
            <p:ph idx="1"/>
          </p:nvPr>
        </p:nvSpPr>
        <p:spPr/>
        <p:txBody>
          <a:bodyPr/>
          <a:lstStyle/>
          <a:p>
            <a:pPr marL="0" indent="0">
              <a:buNone/>
            </a:pPr>
            <a:r>
              <a:rPr lang="en-US" dirty="0"/>
              <a:t>November, 2008 memo from David Jonas, NNSA General Counsel</a:t>
            </a:r>
          </a:p>
          <a:p>
            <a:pPr marL="0" indent="0">
              <a:buNone/>
            </a:pPr>
            <a:endParaRPr lang="en-US" dirty="0"/>
          </a:p>
          <a:p>
            <a:pPr marL="0" indent="0">
              <a:buNone/>
            </a:pPr>
            <a:r>
              <a:rPr lang="en-US" dirty="0"/>
              <a:t>“…, the above response from the DOE General Counsel staff makes it clear that 10CFR Part 830 is applicable to any nuclear activity or operation at an accelerator facility or site (e.g., technical Area 53 at Los Alamos National laboratory) that is not related to the accelerator or its operation.”</a:t>
            </a:r>
          </a:p>
        </p:txBody>
      </p:sp>
    </p:spTree>
    <p:extLst>
      <p:ext uri="{BB962C8B-B14F-4D97-AF65-F5344CB8AC3E}">
        <p14:creationId xmlns:p14="http://schemas.microsoft.com/office/powerpoint/2010/main" val="244356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4868-F142-4C83-8060-8814F537981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80575C4-B424-4A89-91FF-503171CEF007}"/>
              </a:ext>
            </a:extLst>
          </p:cNvPr>
          <p:cNvSpPr>
            <a:spLocks noGrp="1"/>
          </p:cNvSpPr>
          <p:nvPr>
            <p:ph idx="1"/>
          </p:nvPr>
        </p:nvSpPr>
        <p:spPr>
          <a:xfrm>
            <a:off x="838200" y="1690688"/>
            <a:ext cx="10515600" cy="5038725"/>
          </a:xfrm>
        </p:spPr>
        <p:txBody>
          <a:bodyPr>
            <a:normAutofit/>
          </a:bodyPr>
          <a:lstStyle/>
          <a:p>
            <a:r>
              <a:rPr lang="en-US" dirty="0"/>
              <a:t>DOE Regulation of Accelerator facilities has evolved for the last 40 years</a:t>
            </a:r>
          </a:p>
          <a:p>
            <a:r>
              <a:rPr lang="en-US" dirty="0"/>
              <a:t>A unique arrangement has existed between SC and the accelerator community, involving experts in the development of regulatory requirements, and shared expertise between facilities.</a:t>
            </a:r>
          </a:p>
          <a:p>
            <a:r>
              <a:rPr lang="en-US" dirty="0"/>
              <a:t>As accelerators have advanced, becoming more complex and powerful, the DOE regulatory requirements have accommodated the hazards.</a:t>
            </a:r>
          </a:p>
          <a:p>
            <a:r>
              <a:rPr lang="en-US" dirty="0"/>
              <a:t>Continued involvement by all parts of the accelerator community is a requirement for effective and efficient operations as well as appropriate regulations and oversight.   </a:t>
            </a:r>
          </a:p>
        </p:txBody>
      </p:sp>
    </p:spTree>
    <p:extLst>
      <p:ext uri="{BB962C8B-B14F-4D97-AF65-F5344CB8AC3E}">
        <p14:creationId xmlns:p14="http://schemas.microsoft.com/office/powerpoint/2010/main" val="92672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D096D-AA15-41B1-8497-0C8F85862D1D}"/>
              </a:ext>
            </a:extLst>
          </p:cNvPr>
          <p:cNvSpPr>
            <a:spLocks noGrp="1"/>
          </p:cNvSpPr>
          <p:nvPr>
            <p:ph type="title"/>
          </p:nvPr>
        </p:nvSpPr>
        <p:spPr/>
        <p:txBody>
          <a:bodyPr/>
          <a:lstStyle/>
          <a:p>
            <a:r>
              <a:rPr lang="en-US" dirty="0"/>
              <a:t>Accelerator Safety Order History and Rationale (brief summary)</a:t>
            </a:r>
          </a:p>
        </p:txBody>
      </p:sp>
      <p:sp>
        <p:nvSpPr>
          <p:cNvPr id="3" name="Content Placeholder 2">
            <a:extLst>
              <a:ext uri="{FF2B5EF4-FFF2-40B4-BE49-F238E27FC236}">
                <a16:creationId xmlns:a16="http://schemas.microsoft.com/office/drawing/2014/main" id="{7473B95E-237D-46EE-BDE9-6668469A7534}"/>
              </a:ext>
            </a:extLst>
          </p:cNvPr>
          <p:cNvSpPr>
            <a:spLocks noGrp="1"/>
          </p:cNvSpPr>
          <p:nvPr>
            <p:ph idx="1"/>
          </p:nvPr>
        </p:nvSpPr>
        <p:spPr/>
        <p:txBody>
          <a:bodyPr>
            <a:normAutofit fontScale="92500" lnSpcReduction="10000"/>
          </a:bodyPr>
          <a:lstStyle/>
          <a:p>
            <a:r>
              <a:rPr lang="en-US" dirty="0"/>
              <a:t>Prior to 1982, DOE Accelerator facilities were generally regulated under portions of Nuclear Safety Orders.</a:t>
            </a:r>
          </a:p>
          <a:p>
            <a:r>
              <a:rPr lang="en-US" dirty="0"/>
              <a:t>Tiger Team reviews  in 1990 and 1991 of National Laboratories identified gaps and inconsistency in regulation of accelerators.</a:t>
            </a:r>
          </a:p>
          <a:p>
            <a:r>
              <a:rPr lang="en-US" dirty="0"/>
              <a:t>In 1991, a DOE/Contractor workshop was held; at the Workshop, the SLAC accelerator guide, originally developed for SLAC operations, was used as a starting point for formulating an accelerator-specific order.  </a:t>
            </a:r>
          </a:p>
          <a:p>
            <a:r>
              <a:rPr lang="en-US" dirty="0"/>
              <a:t>In 1992, DOE Order 5480.25 </a:t>
            </a:r>
            <a:r>
              <a:rPr lang="en-US" i="1" dirty="0"/>
              <a:t>Safety of Accelerator Facilities </a:t>
            </a:r>
            <a:r>
              <a:rPr lang="en-US" dirty="0"/>
              <a:t>was formally issued.  The Order focused on the principles and core functions of an effective accelerator safety program.  The Order included only the requirements that contributed to accelerator safety, and only requirements that were not addressed in other DOE Orders.</a:t>
            </a:r>
            <a:endParaRPr lang="en-US" i="1" dirty="0"/>
          </a:p>
        </p:txBody>
      </p:sp>
    </p:spTree>
    <p:extLst>
      <p:ext uri="{BB962C8B-B14F-4D97-AF65-F5344CB8AC3E}">
        <p14:creationId xmlns:p14="http://schemas.microsoft.com/office/powerpoint/2010/main" val="3611687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268C5-B169-447B-91DA-00C4C0710199}"/>
              </a:ext>
            </a:extLst>
          </p:cNvPr>
          <p:cNvSpPr>
            <a:spLocks noGrp="1"/>
          </p:cNvSpPr>
          <p:nvPr>
            <p:ph type="title"/>
          </p:nvPr>
        </p:nvSpPr>
        <p:spPr/>
        <p:txBody>
          <a:bodyPr/>
          <a:lstStyle/>
          <a:p>
            <a:r>
              <a:rPr lang="en-US" dirty="0"/>
              <a:t>Some Important Features of 5480.25</a:t>
            </a:r>
          </a:p>
        </p:txBody>
      </p:sp>
      <p:sp>
        <p:nvSpPr>
          <p:cNvPr id="3" name="Content Placeholder 2">
            <a:extLst>
              <a:ext uri="{FF2B5EF4-FFF2-40B4-BE49-F238E27FC236}">
                <a16:creationId xmlns:a16="http://schemas.microsoft.com/office/drawing/2014/main" id="{636A9F9B-9719-459A-A5F8-99B6D2638023}"/>
              </a:ext>
            </a:extLst>
          </p:cNvPr>
          <p:cNvSpPr>
            <a:spLocks noGrp="1"/>
          </p:cNvSpPr>
          <p:nvPr>
            <p:ph idx="1"/>
          </p:nvPr>
        </p:nvSpPr>
        <p:spPr>
          <a:xfrm>
            <a:off x="838200" y="1543050"/>
            <a:ext cx="10515600" cy="5186363"/>
          </a:xfrm>
        </p:spPr>
        <p:txBody>
          <a:bodyPr>
            <a:normAutofit fontScale="25000" lnSpcReduction="20000"/>
          </a:bodyPr>
          <a:lstStyle/>
          <a:p>
            <a:r>
              <a:rPr lang="en-US" sz="9600" dirty="0"/>
              <a:t>Defined “accelerator facility” as components used to accelerate, store, and collide particle beam as well as tunnels and other structures, shielding, and any experimental areas or enclosures.  An accelerator was broadly defined as a machine capable of creating a radiological area.</a:t>
            </a:r>
          </a:p>
          <a:p>
            <a:endParaRPr lang="en-US" sz="9600" dirty="0"/>
          </a:p>
          <a:p>
            <a:r>
              <a:rPr lang="en-US" sz="9600" dirty="0"/>
              <a:t>The Order required processes to provide protection equal to those applicable to nuclear facilities.  These include:</a:t>
            </a:r>
          </a:p>
          <a:p>
            <a:endParaRPr lang="en-US" sz="9600" dirty="0"/>
          </a:p>
          <a:p>
            <a:pPr marL="457200" lvl="1" indent="0">
              <a:buNone/>
            </a:pPr>
            <a:r>
              <a:rPr lang="en-US" sz="9600" dirty="0"/>
              <a:t>ARRs (independent verification of physical and administrative controls)</a:t>
            </a:r>
          </a:p>
          <a:p>
            <a:pPr marL="457200" lvl="1" indent="0">
              <a:buNone/>
            </a:pPr>
            <a:r>
              <a:rPr lang="en-US" sz="9600" dirty="0"/>
              <a:t>SADs (documenting the hazards, controls, and risks of the facility)</a:t>
            </a:r>
          </a:p>
          <a:p>
            <a:pPr marL="457200" lvl="1" indent="0">
              <a:buNone/>
            </a:pPr>
            <a:r>
              <a:rPr lang="en-US" sz="9600" dirty="0"/>
              <a:t>USIs (documenting modifications, or an event that had not been evaluated)</a:t>
            </a:r>
          </a:p>
          <a:p>
            <a:pPr marL="457200" lvl="1" indent="0">
              <a:buNone/>
            </a:pPr>
            <a:endParaRPr lang="en-US" sz="9600" dirty="0"/>
          </a:p>
          <a:p>
            <a:pPr marL="457200" lvl="1" indent="0">
              <a:buNone/>
            </a:pPr>
            <a:r>
              <a:rPr lang="en-US" sz="9600" dirty="0"/>
              <a:t>The USI was to be used to maintain the SAD “up-to-date” without rewrites for each modification.</a:t>
            </a:r>
          </a:p>
          <a:p>
            <a:pPr marL="914400" lvl="2" indent="0">
              <a:buNone/>
            </a:pPr>
            <a:r>
              <a:rPr lang="en-US" sz="9600" dirty="0"/>
              <a:t>													</a:t>
            </a:r>
          </a:p>
          <a:p>
            <a:pPr marL="914400" lvl="2" indent="0">
              <a:buNone/>
            </a:pPr>
            <a:r>
              <a:rPr lang="en-US" sz="9600" dirty="0"/>
              <a:t>																</a:t>
            </a:r>
          </a:p>
          <a:p>
            <a:pPr marL="914400" lvl="2" indent="0">
              <a:buNone/>
            </a:pPr>
            <a:r>
              <a:rPr lang="en-US" sz="9600" dirty="0"/>
              <a:t>										</a:t>
            </a:r>
            <a:r>
              <a:rPr lang="en-US" dirty="0"/>
              <a:t>										</a:t>
            </a:r>
          </a:p>
        </p:txBody>
      </p:sp>
    </p:spTree>
    <p:extLst>
      <p:ext uri="{BB962C8B-B14F-4D97-AF65-F5344CB8AC3E}">
        <p14:creationId xmlns:p14="http://schemas.microsoft.com/office/powerpoint/2010/main" val="20605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1C419-F5E9-4D9D-9260-064F036A2F83}"/>
              </a:ext>
            </a:extLst>
          </p:cNvPr>
          <p:cNvSpPr>
            <a:spLocks noGrp="1"/>
          </p:cNvSpPr>
          <p:nvPr>
            <p:ph type="title"/>
          </p:nvPr>
        </p:nvSpPr>
        <p:spPr/>
        <p:txBody>
          <a:bodyPr/>
          <a:lstStyle/>
          <a:p>
            <a:r>
              <a:rPr lang="en-US" dirty="0"/>
              <a:t>Additional features of 5480.25</a:t>
            </a:r>
          </a:p>
        </p:txBody>
      </p:sp>
      <p:sp>
        <p:nvSpPr>
          <p:cNvPr id="3" name="Content Placeholder 2">
            <a:extLst>
              <a:ext uri="{FF2B5EF4-FFF2-40B4-BE49-F238E27FC236}">
                <a16:creationId xmlns:a16="http://schemas.microsoft.com/office/drawing/2014/main" id="{3D5991B9-C355-4E9E-AFC7-8F8504602136}"/>
              </a:ext>
            </a:extLst>
          </p:cNvPr>
          <p:cNvSpPr>
            <a:spLocks noGrp="1"/>
          </p:cNvSpPr>
          <p:nvPr>
            <p:ph idx="1"/>
          </p:nvPr>
        </p:nvSpPr>
        <p:spPr/>
        <p:txBody>
          <a:bodyPr/>
          <a:lstStyle/>
          <a:p>
            <a:r>
              <a:rPr lang="en-US" dirty="0"/>
              <a:t>Recommended the use of a graded approach.</a:t>
            </a:r>
          </a:p>
          <a:p>
            <a:r>
              <a:rPr lang="en-US" dirty="0"/>
              <a:t>Research activities, such as “test stands” did not require approvals or exemptions.</a:t>
            </a:r>
          </a:p>
          <a:p>
            <a:r>
              <a:rPr lang="en-US" dirty="0"/>
              <a:t>Excluded commercial accelerators with built-in protective features.</a:t>
            </a:r>
          </a:p>
          <a:p>
            <a:r>
              <a:rPr lang="en-US" dirty="0"/>
              <a:t>DOE Headquarters and Field Managers were required to approve an Accelerator Safety Envelope that bounds the activities and provides reasonable assurance that the risk was acceptable.</a:t>
            </a:r>
          </a:p>
          <a:p>
            <a:r>
              <a:rPr lang="en-US" dirty="0"/>
              <a:t>The responsible DOE official had the inherent right to impose more stringent approval levels than called for within the Order.</a:t>
            </a:r>
          </a:p>
        </p:txBody>
      </p:sp>
    </p:spTree>
    <p:extLst>
      <p:ext uri="{BB962C8B-B14F-4D97-AF65-F5344CB8AC3E}">
        <p14:creationId xmlns:p14="http://schemas.microsoft.com/office/powerpoint/2010/main" val="94227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4B800-1E41-40E7-B55D-6A4139823EE7}"/>
              </a:ext>
            </a:extLst>
          </p:cNvPr>
          <p:cNvSpPr>
            <a:spLocks noGrp="1"/>
          </p:cNvSpPr>
          <p:nvPr>
            <p:ph type="title"/>
          </p:nvPr>
        </p:nvSpPr>
        <p:spPr/>
        <p:txBody>
          <a:bodyPr/>
          <a:lstStyle/>
          <a:p>
            <a:r>
              <a:rPr lang="en-US" dirty="0"/>
              <a:t>5480.25 became 420.2 in 1998</a:t>
            </a:r>
          </a:p>
        </p:txBody>
      </p:sp>
      <p:sp>
        <p:nvSpPr>
          <p:cNvPr id="3" name="Content Placeholder 2">
            <a:extLst>
              <a:ext uri="{FF2B5EF4-FFF2-40B4-BE49-F238E27FC236}">
                <a16:creationId xmlns:a16="http://schemas.microsoft.com/office/drawing/2014/main" id="{A7F2E1DD-665E-437D-BAF5-CD9ED4675DA7}"/>
              </a:ext>
            </a:extLst>
          </p:cNvPr>
          <p:cNvSpPr>
            <a:spLocks noGrp="1"/>
          </p:cNvSpPr>
          <p:nvPr>
            <p:ph idx="1"/>
          </p:nvPr>
        </p:nvSpPr>
        <p:spPr/>
        <p:txBody>
          <a:bodyPr/>
          <a:lstStyle/>
          <a:p>
            <a:r>
              <a:rPr lang="en-US" dirty="0"/>
              <a:t>The new designation emerged in the directive reordering program</a:t>
            </a:r>
          </a:p>
          <a:p>
            <a:r>
              <a:rPr lang="en-US" dirty="0"/>
              <a:t>The transition was direct, except:</a:t>
            </a:r>
          </a:p>
          <a:p>
            <a:pPr lvl="1"/>
            <a:r>
              <a:rPr lang="en-US" dirty="0"/>
              <a:t>Three additional exclusions</a:t>
            </a:r>
          </a:p>
          <a:p>
            <a:pPr lvl="2"/>
            <a:r>
              <a:rPr lang="en-US" sz="2400" dirty="0"/>
              <a:t>non-medical X-ray devices,</a:t>
            </a:r>
          </a:p>
          <a:p>
            <a:pPr lvl="2"/>
            <a:r>
              <a:rPr lang="en-US" sz="2400" dirty="0"/>
              <a:t>low-voltage neutron generators, and </a:t>
            </a:r>
          </a:p>
          <a:p>
            <a:pPr lvl="2"/>
            <a:r>
              <a:rPr lang="en-US" sz="2400" dirty="0"/>
              <a:t>DOE facilities where 5480.23 was already applied</a:t>
            </a:r>
          </a:p>
          <a:p>
            <a:pPr lvl="1"/>
            <a:r>
              <a:rPr lang="en-US" dirty="0"/>
              <a:t>Eliminated the requirement for hazard classification of accelerator facilities</a:t>
            </a:r>
          </a:p>
        </p:txBody>
      </p:sp>
    </p:spTree>
    <p:extLst>
      <p:ext uri="{BB962C8B-B14F-4D97-AF65-F5344CB8AC3E}">
        <p14:creationId xmlns:p14="http://schemas.microsoft.com/office/powerpoint/2010/main" val="49230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09AC8-32B0-43F6-A906-85DACF019B42}"/>
              </a:ext>
            </a:extLst>
          </p:cNvPr>
          <p:cNvSpPr>
            <a:spLocks noGrp="1"/>
          </p:cNvSpPr>
          <p:nvPr>
            <p:ph type="title"/>
          </p:nvPr>
        </p:nvSpPr>
        <p:spPr/>
        <p:txBody>
          <a:bodyPr/>
          <a:lstStyle/>
          <a:p>
            <a:r>
              <a:rPr lang="en-US" dirty="0"/>
              <a:t>Evolution of 420.2</a:t>
            </a:r>
          </a:p>
        </p:txBody>
      </p:sp>
      <p:sp>
        <p:nvSpPr>
          <p:cNvPr id="3" name="Content Placeholder 2">
            <a:extLst>
              <a:ext uri="{FF2B5EF4-FFF2-40B4-BE49-F238E27FC236}">
                <a16:creationId xmlns:a16="http://schemas.microsoft.com/office/drawing/2014/main" id="{E29479D8-AB72-443C-ADA2-2799A4A6729C}"/>
              </a:ext>
            </a:extLst>
          </p:cNvPr>
          <p:cNvSpPr>
            <a:spLocks noGrp="1"/>
          </p:cNvSpPr>
          <p:nvPr>
            <p:ph idx="1"/>
          </p:nvPr>
        </p:nvSpPr>
        <p:spPr>
          <a:xfrm>
            <a:off x="838200" y="1428750"/>
            <a:ext cx="10515600" cy="5186363"/>
          </a:xfrm>
        </p:spPr>
        <p:txBody>
          <a:bodyPr>
            <a:normAutofit fontScale="70000" lnSpcReduction="20000"/>
          </a:bodyPr>
          <a:lstStyle/>
          <a:p>
            <a:r>
              <a:rPr lang="en-US" dirty="0"/>
              <a:t>In 2001, 420.2 was cancelled, and 420.2A was issued</a:t>
            </a:r>
          </a:p>
          <a:p>
            <a:pPr lvl="1"/>
            <a:r>
              <a:rPr lang="en-US" dirty="0"/>
              <a:t>Extended the Order to NNSA-at-DOE, or NNSA-owned or -leased facilities</a:t>
            </a:r>
          </a:p>
          <a:p>
            <a:r>
              <a:rPr lang="en-US" dirty="0"/>
              <a:t>Order renewed in 2004, became 420.2B on 7-23-2004</a:t>
            </a:r>
          </a:p>
          <a:p>
            <a:pPr lvl="1"/>
            <a:r>
              <a:rPr lang="en-US" dirty="0"/>
              <a:t>Applicability was clarified to “accelerator facilities (accelerators and their operations) or modules thereof, including injectors, targets, beam dumps, detectors, experiments, experimental halls, etc.”</a:t>
            </a:r>
          </a:p>
          <a:p>
            <a:r>
              <a:rPr lang="en-US" dirty="0"/>
              <a:t>In September 2004 an SC Workshop was held at Fermilab to update the Guide to 420.2-1 that supported 420.2B.  Participants included SC, seven  SC accelerator facilities, plus INEEL and LANL.  The updated Guide was issued in 2005, following review in the DOE RevCom system.</a:t>
            </a:r>
          </a:p>
          <a:p>
            <a:r>
              <a:rPr lang="en-US" dirty="0"/>
              <a:t>SC undertook a review of 420.2B; it was determined that the accelerator-specific safety requirements in other Directives were not adequate for DOE accelerator operations.  The team found that the DOE standards for particle accelerators were appropriate and effective in providing a safe workplace and operating environment.</a:t>
            </a:r>
          </a:p>
          <a:p>
            <a:r>
              <a:rPr lang="en-US" dirty="0"/>
              <a:t>The team recommended that 420.2B be revised to clarify roles and responsibilities and focus the Order on specific requirements for accelerators.  Retention of the Order was the greatest overall benefit to the SC accelerator safety program. </a:t>
            </a:r>
          </a:p>
          <a:p>
            <a:r>
              <a:rPr lang="en-US" dirty="0"/>
              <a:t>Following development of a new Order by a team of DOE, NNSA, and Contractor personnel,  420.2C was issued, and the Guide was updated. </a:t>
            </a:r>
          </a:p>
        </p:txBody>
      </p:sp>
    </p:spTree>
    <p:extLst>
      <p:ext uri="{BB962C8B-B14F-4D97-AF65-F5344CB8AC3E}">
        <p14:creationId xmlns:p14="http://schemas.microsoft.com/office/powerpoint/2010/main" val="176572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C581-DC5F-4DAF-A6DA-71B192832936}"/>
              </a:ext>
            </a:extLst>
          </p:cNvPr>
          <p:cNvSpPr>
            <a:spLocks noGrp="1"/>
          </p:cNvSpPr>
          <p:nvPr>
            <p:ph type="title"/>
          </p:nvPr>
        </p:nvSpPr>
        <p:spPr/>
        <p:txBody>
          <a:bodyPr/>
          <a:lstStyle/>
          <a:p>
            <a:r>
              <a:rPr lang="en-US" dirty="0"/>
              <a:t>SNS Experience</a:t>
            </a:r>
          </a:p>
        </p:txBody>
      </p:sp>
      <p:sp>
        <p:nvSpPr>
          <p:cNvPr id="3" name="Content Placeholder 2">
            <a:extLst>
              <a:ext uri="{FF2B5EF4-FFF2-40B4-BE49-F238E27FC236}">
                <a16:creationId xmlns:a16="http://schemas.microsoft.com/office/drawing/2014/main" id="{81F8B3C2-1E89-4F30-B47F-33764BFFF2AE}"/>
              </a:ext>
            </a:extLst>
          </p:cNvPr>
          <p:cNvSpPr>
            <a:spLocks noGrp="1"/>
          </p:cNvSpPr>
          <p:nvPr>
            <p:ph idx="1"/>
          </p:nvPr>
        </p:nvSpPr>
        <p:spPr/>
        <p:txBody>
          <a:bodyPr>
            <a:normAutofit fontScale="92500" lnSpcReduction="10000"/>
          </a:bodyPr>
          <a:lstStyle/>
          <a:p>
            <a:r>
              <a:rPr lang="en-US" dirty="0"/>
              <a:t>January, 1999 a Lehman Review was conducted on the proposed Spallation Neutron Source at ORNL</a:t>
            </a:r>
          </a:p>
          <a:p>
            <a:r>
              <a:rPr lang="en-US" dirty="0"/>
              <a:t>The design proposed a 1.4MW proton accelerator, with a mercury target producing neutrons for User Facility</a:t>
            </a:r>
          </a:p>
          <a:p>
            <a:pPr lvl="1"/>
            <a:r>
              <a:rPr lang="en-US" dirty="0"/>
              <a:t>The mercury target would contain activities in excess of STD-1027 thresholds</a:t>
            </a:r>
          </a:p>
          <a:p>
            <a:pPr lvl="1"/>
            <a:r>
              <a:rPr lang="en-US" dirty="0"/>
              <a:t>Three potential regulatory schemes were identified:</a:t>
            </a:r>
          </a:p>
          <a:p>
            <a:pPr marL="1371600" lvl="2" indent="-457200">
              <a:buFont typeface="+mj-lt"/>
              <a:buAutoNum type="arabicPeriod"/>
            </a:pPr>
            <a:r>
              <a:rPr lang="en-US" dirty="0"/>
              <a:t>The entire facility treated as an Accelerator facility</a:t>
            </a:r>
          </a:p>
          <a:p>
            <a:pPr marL="1371600" lvl="2" indent="-457200">
              <a:buFont typeface="+mj-lt"/>
              <a:buAutoNum type="arabicPeriod"/>
            </a:pPr>
            <a:r>
              <a:rPr lang="en-US" dirty="0"/>
              <a:t>The entire facility treated as a Nuclear facility</a:t>
            </a:r>
          </a:p>
          <a:p>
            <a:pPr marL="1371600" lvl="2" indent="-457200">
              <a:buFont typeface="+mj-lt"/>
              <a:buAutoNum type="arabicPeriod"/>
            </a:pPr>
            <a:r>
              <a:rPr lang="en-US" dirty="0"/>
              <a:t>The facility spit into an accelerator and a Candidate Nuclear Facility target</a:t>
            </a:r>
          </a:p>
          <a:p>
            <a:pPr lvl="1"/>
            <a:r>
              <a:rPr lang="en-US" dirty="0"/>
              <a:t>The Federal Project Director directed the ES&amp;H manager to proposed option 2</a:t>
            </a:r>
          </a:p>
          <a:p>
            <a:pPr lvl="1"/>
            <a:r>
              <a:rPr lang="en-US" dirty="0"/>
              <a:t>The Lehman Team strongly rejected that proposed, and suggested option 3, with a goal to clarifying requirements and regulate SNS as an Accelerator  </a:t>
            </a:r>
          </a:p>
        </p:txBody>
      </p:sp>
    </p:spTree>
    <p:extLst>
      <p:ext uri="{BB962C8B-B14F-4D97-AF65-F5344CB8AC3E}">
        <p14:creationId xmlns:p14="http://schemas.microsoft.com/office/powerpoint/2010/main" val="284950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BA860-B795-4E0B-BB65-3E565758E72B}"/>
              </a:ext>
            </a:extLst>
          </p:cNvPr>
          <p:cNvSpPr>
            <a:spLocks noGrp="1"/>
          </p:cNvSpPr>
          <p:nvPr>
            <p:ph type="title"/>
          </p:nvPr>
        </p:nvSpPr>
        <p:spPr/>
        <p:txBody>
          <a:bodyPr/>
          <a:lstStyle/>
          <a:p>
            <a:r>
              <a:rPr lang="en-US" dirty="0"/>
              <a:t>SNS Early Years</a:t>
            </a:r>
          </a:p>
        </p:txBody>
      </p:sp>
      <p:sp>
        <p:nvSpPr>
          <p:cNvPr id="3" name="Content Placeholder 2">
            <a:extLst>
              <a:ext uri="{FF2B5EF4-FFF2-40B4-BE49-F238E27FC236}">
                <a16:creationId xmlns:a16="http://schemas.microsoft.com/office/drawing/2014/main" id="{B15093BA-95AB-4E97-9FC2-F8513349C6B4}"/>
              </a:ext>
            </a:extLst>
          </p:cNvPr>
          <p:cNvSpPr>
            <a:spLocks noGrp="1"/>
          </p:cNvSpPr>
          <p:nvPr>
            <p:ph idx="1"/>
          </p:nvPr>
        </p:nvSpPr>
        <p:spPr/>
        <p:txBody>
          <a:bodyPr>
            <a:normAutofit fontScale="92500" lnSpcReduction="20000"/>
          </a:bodyPr>
          <a:lstStyle/>
          <a:p>
            <a:r>
              <a:rPr lang="en-US" dirty="0"/>
              <a:t>SNS developed a SAR for the Target, clearly defined as the volume between the proton beam window and the neutron beam guides, plus the Target service bay.</a:t>
            </a:r>
          </a:p>
          <a:p>
            <a:r>
              <a:rPr lang="en-US" dirty="0"/>
              <a:t>A SAD was developed for the balance of the facility, including the Accelerator, plus the Experimental Hall and all detectors.</a:t>
            </a:r>
          </a:p>
          <a:p>
            <a:r>
              <a:rPr lang="en-US" dirty="0"/>
              <a:t>Documentation evolved in parallel, including annual updates until 2005;</a:t>
            </a:r>
          </a:p>
          <a:p>
            <a:r>
              <a:rPr lang="en-US" dirty="0"/>
              <a:t>The SNS Project Execution Plan was modified by SC to regulate the entire facility under 420.2B in 2005.  No changes in the Target facility were made, but the SAR was merged into the SAD, and commissioning and operations were conducted under 420.2B.</a:t>
            </a:r>
          </a:p>
          <a:p>
            <a:r>
              <a:rPr lang="en-US" dirty="0"/>
              <a:t>Following a series of ARRs, all conducted under 420.2B, the SNS was successfully commissioned and met Project criteria in June, 2006.</a:t>
            </a:r>
          </a:p>
        </p:txBody>
      </p:sp>
    </p:spTree>
    <p:extLst>
      <p:ext uri="{BB962C8B-B14F-4D97-AF65-F5344CB8AC3E}">
        <p14:creationId xmlns:p14="http://schemas.microsoft.com/office/powerpoint/2010/main" val="2394394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7E1A-3689-46EC-86E6-94FC30FF30D7}"/>
              </a:ext>
            </a:extLst>
          </p:cNvPr>
          <p:cNvSpPr>
            <a:spLocks noGrp="1"/>
          </p:cNvSpPr>
          <p:nvPr>
            <p:ph type="title"/>
          </p:nvPr>
        </p:nvSpPr>
        <p:spPr/>
        <p:txBody>
          <a:bodyPr/>
          <a:lstStyle/>
          <a:p>
            <a:r>
              <a:rPr lang="en-US" dirty="0"/>
              <a:t>Developments</a:t>
            </a:r>
          </a:p>
        </p:txBody>
      </p:sp>
      <p:sp>
        <p:nvSpPr>
          <p:cNvPr id="3" name="Content Placeholder 2">
            <a:extLst>
              <a:ext uri="{FF2B5EF4-FFF2-40B4-BE49-F238E27FC236}">
                <a16:creationId xmlns:a16="http://schemas.microsoft.com/office/drawing/2014/main" id="{AF60AD6F-58A6-4D69-BA2E-C5D10C2CE5B8}"/>
              </a:ext>
            </a:extLst>
          </p:cNvPr>
          <p:cNvSpPr>
            <a:spLocks noGrp="1"/>
          </p:cNvSpPr>
          <p:nvPr>
            <p:ph idx="1"/>
          </p:nvPr>
        </p:nvSpPr>
        <p:spPr/>
        <p:txBody>
          <a:bodyPr/>
          <a:lstStyle/>
          <a:p>
            <a:pPr marL="0" indent="0">
              <a:buNone/>
            </a:pPr>
            <a:r>
              <a:rPr lang="en-US" dirty="0"/>
              <a:t>August 2006 Memo:</a:t>
            </a:r>
          </a:p>
          <a:p>
            <a:r>
              <a:rPr lang="en-US" dirty="0"/>
              <a:t>To Edwin Wilmot, Manager Los Alamos Site Office</a:t>
            </a:r>
          </a:p>
          <a:p>
            <a:r>
              <a:rPr lang="en-US" dirty="0"/>
              <a:t>From Bruce Diamond, Assistant General Counsel for Environment</a:t>
            </a:r>
          </a:p>
          <a:p>
            <a:pPr marL="0" indent="0">
              <a:buNone/>
            </a:pPr>
            <a:endParaRPr lang="en-US" dirty="0"/>
          </a:p>
          <a:p>
            <a:pPr marL="0" indent="0">
              <a:buNone/>
            </a:pPr>
            <a:r>
              <a:rPr lang="en-US" dirty="0"/>
              <a:t>“Thus, Part 830 cannot be applied to accelerators, including accelerator targets, even if they meet the criteria of DOE-STD-1027-92.”</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54058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2680</TotalTime>
  <Words>1112</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Evolution of Accelerator Regulation  A Brief and Incomplete History of the Regulation of DOE Accelerators </vt:lpstr>
      <vt:lpstr>Accelerator Safety Order History and Rationale (brief summary)</vt:lpstr>
      <vt:lpstr>Some Important Features of 5480.25</vt:lpstr>
      <vt:lpstr>Additional features of 5480.25</vt:lpstr>
      <vt:lpstr>5480.25 became 420.2 in 1998</vt:lpstr>
      <vt:lpstr>Evolution of 420.2</vt:lpstr>
      <vt:lpstr>SNS Experience</vt:lpstr>
      <vt:lpstr>SNS Early Years</vt:lpstr>
      <vt:lpstr>Developments</vt:lpstr>
      <vt:lpstr>Clarification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Brief and Incomplete History of the Regulation of DOE Accelerators</dc:title>
  <dc:creator>FRANK KORNEGAY</dc:creator>
  <cp:lastModifiedBy>Eady, Lisa B.</cp:lastModifiedBy>
  <cp:revision>23</cp:revision>
  <dcterms:created xsi:type="dcterms:W3CDTF">2019-09-03T18:42:01Z</dcterms:created>
  <dcterms:modified xsi:type="dcterms:W3CDTF">2019-09-08T16:26:12Z</dcterms:modified>
</cp:coreProperties>
</file>