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1" r:id="rId3"/>
    <p:sldId id="274" r:id="rId4"/>
    <p:sldId id="273" r:id="rId5"/>
    <p:sldId id="276" r:id="rId6"/>
    <p:sldId id="269" r:id="rId7"/>
    <p:sldId id="265" r:id="rId8"/>
    <p:sldId id="257" r:id="rId9"/>
    <p:sldId id="259" r:id="rId10"/>
    <p:sldId id="258" r:id="rId11"/>
    <p:sldId id="260" r:id="rId12"/>
    <p:sldId id="266" r:id="rId13"/>
    <p:sldId id="281" r:id="rId14"/>
    <p:sldId id="279" r:id="rId15"/>
    <p:sldId id="268" r:id="rId16"/>
    <p:sldId id="280" r:id="rId17"/>
    <p:sldId id="282" r:id="rId18"/>
    <p:sldId id="283" r:id="rId19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7AA6BE4-2CED-4438-98C3-376AE4DA34FC}" type="datetimeFigureOut">
              <a:rPr kumimoji="1" lang="ja-JP" altLang="en-US" smtClean="0"/>
              <a:t>2019/9/8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D5B5A66-0AE6-4F06-B8BA-CF0603AB3A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198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3015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804034" indent="-309243" defTabSz="993015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236975" indent="-247395" defTabSz="993015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731766" indent="-247395" defTabSz="993015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226558" indent="-247395" defTabSz="993015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721347" indent="-247395" defTabSz="993015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3216137" indent="-247395" defTabSz="993015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710927" indent="-247395" defTabSz="993015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4205716" indent="-247395" defTabSz="993015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D30EBEB6-5CFA-4F2C-85A5-32ACDD11CBBC}" type="slidenum">
              <a:rPr lang="en-US" altLang="ja-JP" sz="1300"/>
              <a:pPr eaLnBrk="1" hangingPunct="1"/>
              <a:t>3</a:t>
            </a:fld>
            <a:endParaRPr lang="en-US" altLang="ja-JP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638175" y="227013"/>
            <a:ext cx="5359400" cy="40195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455" y="4435274"/>
            <a:ext cx="6271489" cy="557226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9" tIns="51439" rIns="102879" bIns="51439"/>
          <a:lstStyle/>
          <a:p>
            <a:pPr defTabSz="990478">
              <a:defRPr/>
            </a:pPr>
            <a:r>
              <a:rPr lang="en-US" altLang="ja-JP" dirty="0"/>
              <a:t>J-PARC</a:t>
            </a:r>
            <a:r>
              <a:rPr lang="ja-JP" altLang="en-US" dirty="0"/>
              <a:t>は茨城県東海村にある施設群で、このように差し渡し</a:t>
            </a:r>
            <a:r>
              <a:rPr lang="en-US" altLang="ja-JP" dirty="0"/>
              <a:t>1000m</a:t>
            </a:r>
            <a:r>
              <a:rPr lang="ja-JP" altLang="en-US" dirty="0"/>
              <a:t>もあるおおきなものです。</a:t>
            </a:r>
            <a:endParaRPr lang="en-US" altLang="ja-JP" dirty="0"/>
          </a:p>
          <a:p>
            <a:pPr defTabSz="990478">
              <a:defRPr/>
            </a:pPr>
            <a:r>
              <a:rPr lang="ja-JP" altLang="en-US" dirty="0"/>
              <a:t>この中に、リニアック、</a:t>
            </a:r>
            <a:r>
              <a:rPr lang="en-US" altLang="ja-JP" dirty="0"/>
              <a:t>3GeV</a:t>
            </a:r>
            <a:r>
              <a:rPr lang="ja-JP" altLang="en-US" dirty="0"/>
              <a:t>シンクロトロン、</a:t>
            </a:r>
            <a:r>
              <a:rPr lang="en-US" altLang="ja-JP" dirty="0"/>
              <a:t>50GeV</a:t>
            </a:r>
            <a:r>
              <a:rPr lang="ja-JP" altLang="en-US" dirty="0"/>
              <a:t>シンクロトロンの３つの加速器と、我々の関係する物質・生命科学実験施設の他、ニュートリノ、ハドロンの</a:t>
            </a:r>
            <a:r>
              <a:rPr lang="en-US" altLang="ja-JP" dirty="0"/>
              <a:t>3</a:t>
            </a:r>
            <a:r>
              <a:rPr lang="ja-JP" altLang="en-US" dirty="0" err="1"/>
              <a:t>つの</a:t>
            </a:r>
            <a:r>
              <a:rPr lang="ja-JP" altLang="en-US" dirty="0"/>
              <a:t>実験施設があります。</a:t>
            </a:r>
            <a:endParaRPr lang="en-US" altLang="ja-JP" dirty="0"/>
          </a:p>
          <a:p>
            <a:pPr defTabSz="990478">
              <a:defRPr/>
            </a:pPr>
            <a:r>
              <a:rPr lang="ja-JP" altLang="en-US" dirty="0"/>
              <a:t>ここで何をしているのかと言いますと、まず陽子を光速に近い速度まで加速します。</a:t>
            </a:r>
            <a:endParaRPr lang="en-US" altLang="ja-JP" dirty="0"/>
          </a:p>
          <a:p>
            <a:pPr defTabSz="990478">
              <a:defRPr/>
            </a:pPr>
            <a:r>
              <a:rPr lang="ja-JP" altLang="en-US" dirty="0"/>
              <a:t>これを標的原子核にぶつけますと、原子核がバラバラに破砕される核破砕反応が生じて、いろいろな種類の二次粒子が飛び出してきます。これらの二次粒子を用いて様々な実験・計測を行っています。</a:t>
            </a:r>
            <a:endParaRPr lang="en-US" altLang="ja-JP" dirty="0"/>
          </a:p>
          <a:p>
            <a:pPr defTabSz="990478">
              <a:defRPr/>
            </a:pPr>
            <a:r>
              <a:rPr lang="ja-JP" altLang="en-US" dirty="0"/>
              <a:t>私共の物質・生命科学実験施設ではこの中性子を用いて、物質科学や生命科学の研究を行っております。</a:t>
            </a:r>
            <a:endParaRPr lang="en-US" altLang="ja-JP" dirty="0"/>
          </a:p>
          <a:p>
            <a:pPr defTabSz="990478">
              <a:defRPr/>
            </a:pPr>
            <a:r>
              <a:rPr lang="ja-JP" altLang="en-US" dirty="0"/>
              <a:t>中性子は、軽い元素に敏感であることや、透過力が強く、分子の振動や原子の運動を見ることが出来るなど、従来用いられている</a:t>
            </a:r>
            <a:r>
              <a:rPr lang="en-US" altLang="ja-JP" dirty="0"/>
              <a:t>X</a:t>
            </a:r>
            <a:r>
              <a:rPr lang="ja-JP" altLang="en-US" dirty="0"/>
              <a:t>線などによる方法では見えなかった現象の解明が可能であり、新規の科学分野が創成されつつあります。</a:t>
            </a:r>
            <a:endParaRPr lang="en-US" altLang="ja-JP" dirty="0"/>
          </a:p>
          <a:p>
            <a:pPr defTabSz="990478">
              <a:defRPr/>
            </a:pP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81349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187"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1087645" indent="-40592405" defTabSz="1035187"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95239" fontAlgn="base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90478" fontAlgn="base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485717" fontAlgn="base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980956" fontAlgn="base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785D9E3C-DFD2-4312-8FDB-B80DF54B1AF8}" type="slidenum">
              <a:rPr lang="en-US" altLang="ja-JP" sz="1400"/>
              <a:pPr/>
              <a:t>4</a:t>
            </a:fld>
            <a:endParaRPr lang="en-US" altLang="ja-JP" sz="14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2223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222D-C7D7-4568-AF08-20DEE6592D40}" type="datetimeFigureOut">
              <a:rPr kumimoji="1" lang="ja-JP" altLang="en-US" smtClean="0"/>
              <a:t>2019/9/8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55D-780F-4047-BB6F-E09471FED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93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222D-C7D7-4568-AF08-20DEE6592D40}" type="datetimeFigureOut">
              <a:rPr kumimoji="1" lang="ja-JP" altLang="en-US" smtClean="0"/>
              <a:t>2019/9/8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55D-780F-4047-BB6F-E09471FED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34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222D-C7D7-4568-AF08-20DEE6592D40}" type="datetimeFigureOut">
              <a:rPr kumimoji="1" lang="ja-JP" altLang="en-US" smtClean="0"/>
              <a:t>2019/9/8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55D-780F-4047-BB6F-E09471FED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39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222D-C7D7-4568-AF08-20DEE6592D40}" type="datetimeFigureOut">
              <a:rPr kumimoji="1" lang="ja-JP" altLang="en-US" smtClean="0"/>
              <a:t>2019/9/8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55D-780F-4047-BB6F-E09471FED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27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222D-C7D7-4568-AF08-20DEE6592D40}" type="datetimeFigureOut">
              <a:rPr kumimoji="1" lang="ja-JP" altLang="en-US" smtClean="0"/>
              <a:t>2019/9/8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55D-780F-4047-BB6F-E09471FED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0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222D-C7D7-4568-AF08-20DEE6592D40}" type="datetimeFigureOut">
              <a:rPr kumimoji="1" lang="ja-JP" altLang="en-US" smtClean="0"/>
              <a:t>2019/9/8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55D-780F-4047-BB6F-E09471FED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222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222D-C7D7-4568-AF08-20DEE6592D40}" type="datetimeFigureOut">
              <a:rPr kumimoji="1" lang="ja-JP" altLang="en-US" smtClean="0"/>
              <a:t>2019/9/8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55D-780F-4047-BB6F-E09471FED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92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222D-C7D7-4568-AF08-20DEE6592D40}" type="datetimeFigureOut">
              <a:rPr kumimoji="1" lang="ja-JP" altLang="en-US" smtClean="0"/>
              <a:t>2019/9/8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55D-780F-4047-BB6F-E09471FED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5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222D-C7D7-4568-AF08-20DEE6592D40}" type="datetimeFigureOut">
              <a:rPr kumimoji="1" lang="ja-JP" altLang="en-US" smtClean="0"/>
              <a:t>2019/9/8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55D-780F-4047-BB6F-E09471FED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4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222D-C7D7-4568-AF08-20DEE6592D40}" type="datetimeFigureOut">
              <a:rPr kumimoji="1" lang="ja-JP" altLang="en-US" smtClean="0"/>
              <a:t>2019/9/8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55D-780F-4047-BB6F-E09471FED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42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F222D-C7D7-4568-AF08-20DEE6592D40}" type="datetimeFigureOut">
              <a:rPr kumimoji="1" lang="ja-JP" altLang="en-US" smtClean="0"/>
              <a:t>2019/9/8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755D-780F-4047-BB6F-E09471FED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23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8374" y="136527"/>
            <a:ext cx="8001000" cy="997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3677"/>
            <a:ext cx="8084127" cy="5433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F222D-C7D7-4568-AF08-20DEE6592D40}" type="datetimeFigureOut">
              <a:rPr kumimoji="1" lang="ja-JP" altLang="en-US" smtClean="0"/>
              <a:t>2019/9/8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755D-780F-4047-BB6F-E09471FED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08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 baseline="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Unicode MS" panose="020B0604020202020204" pitchFamily="50" charset="-12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 baseline="0">
          <a:solidFill>
            <a:schemeClr val="tx1"/>
          </a:solidFill>
          <a:latin typeface="Arial Unicode MS" panose="020B0604020202020204" pitchFamily="50" charset="-12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Arial Unicode MS" panose="020B0604020202020204" pitchFamily="50" charset="-12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 baseline="0">
          <a:solidFill>
            <a:schemeClr val="tx1"/>
          </a:solidFill>
          <a:latin typeface="Arial Unicode MS" panose="020B0604020202020204" pitchFamily="50" charset="-12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 baseline="0">
          <a:solidFill>
            <a:schemeClr val="tx1"/>
          </a:solidFill>
          <a:latin typeface="Arial Unicode MS" panose="020B0604020202020204" pitchFamily="50" charset="-12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 baseline="0">
          <a:solidFill>
            <a:schemeClr val="tx1"/>
          </a:solidFill>
          <a:latin typeface="Arial Unicode MS" panose="020B0604020202020204" pitchFamily="50" charset="-12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6723" y="1509204"/>
            <a:ext cx="8509993" cy="2908888"/>
          </a:xfrm>
        </p:spPr>
        <p:txBody>
          <a:bodyPr>
            <a:noAutofit/>
          </a:bodyPr>
          <a:lstStyle/>
          <a:p>
            <a:r>
              <a:rPr lang="en-US" altLang="ja-JP" sz="4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Hazard assessment and the measures on the J-PARC Neutron Source</a:t>
            </a:r>
            <a:br>
              <a:rPr lang="en-US" altLang="ja-JP" sz="4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4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- Short Term Release Modeling -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16723" y="4979935"/>
            <a:ext cx="8211845" cy="1212636"/>
          </a:xfrm>
        </p:spPr>
        <p:txBody>
          <a:bodyPr>
            <a:noAutofit/>
          </a:bodyPr>
          <a:lstStyle/>
          <a:p>
            <a:r>
              <a:rPr lang="en-US" altLang="zh-TW" sz="2800" spc="-1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Yoshimi Kasugai</a:t>
            </a:r>
            <a:endParaRPr lang="zh-TW" altLang="en-US" sz="2800" spc="-1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r>
              <a:rPr lang="en-US" altLang="ja-JP" sz="2000" spc="-1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J-PARC </a:t>
            </a:r>
            <a:r>
              <a:rPr lang="en-US" altLang="zh-TW" sz="2000" spc="-1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(JAEA/KEK)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9177" y="144856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Accelerator Safety Workshop 2019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94929" y="127595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September 10, 2019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06553" y="835767"/>
            <a:ext cx="4463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Oak Ridge National Laboratory (ORNL), Oak Ridge, Tennessee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8772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8374" y="136527"/>
            <a:ext cx="5823649" cy="99768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Behavior of Tritium (</a:t>
            </a:r>
            <a:r>
              <a:rPr kumimoji="1" lang="en-US" altLang="ja-JP" baseline="30000" dirty="0"/>
              <a:t>3</a:t>
            </a:r>
            <a:r>
              <a:rPr kumimoji="1" lang="en-US" altLang="ja-JP" dirty="0"/>
              <a:t>H)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1655" y="922619"/>
            <a:ext cx="8084127" cy="419613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Almost whole amount of tritium produced in mercury is absorbed to the stainless steel of the target vessel and the circulation piping. </a:t>
            </a:r>
          </a:p>
          <a:p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absorbed tritium is desorbed from the steel surface via diffusion process after the mercury is removed.</a:t>
            </a:r>
          </a:p>
          <a:p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total desorption rate is not so fast, less than 10</a:t>
            </a:r>
            <a:r>
              <a:rPr lang="en-US" altLang="ja-JP" sz="2400" baseline="30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11</a:t>
            </a: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Bq</a:t>
            </a: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per hour at maximum, and it seems that desorption continues for a considerable period.</a:t>
            </a:r>
            <a:endParaRPr lang="en-US" altLang="ja-JP" sz="20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chemical form of the disrobed tritium is almost </a:t>
            </a:r>
            <a:r>
              <a:rPr lang="en-US" altLang="ja-JP" sz="240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HTO</a:t>
            </a: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. </a:t>
            </a:r>
          </a:p>
          <a:p>
            <a:pPr lvl="1"/>
            <a:r>
              <a:rPr lang="en-US" altLang="ja-JP" sz="2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bio effect of HTO is much larger than that of HT by a factor of 10</a:t>
            </a:r>
            <a:r>
              <a:rPr lang="en-US" altLang="ja-JP" sz="2000" baseline="30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4</a:t>
            </a:r>
            <a:r>
              <a:rPr lang="en-US" altLang="ja-JP" sz="2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374" y="5787241"/>
            <a:ext cx="8105313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As for the accident scenario, we supposed that </a:t>
            </a:r>
            <a:r>
              <a:rPr lang="en-US" altLang="ja-JP" sz="200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tritium as HTO is released </a:t>
            </a:r>
            <a:r>
              <a:rPr lang="en-US" altLang="ja-JP" sz="2000" dirty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to the environment </a:t>
            </a:r>
            <a:r>
              <a:rPr lang="en-US" altLang="ja-JP" sz="200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with the rate of 10</a:t>
            </a:r>
            <a:r>
              <a:rPr lang="en-US" altLang="ja-JP" sz="2000" baseline="3000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11</a:t>
            </a:r>
            <a:r>
              <a:rPr lang="en-US" altLang="ja-JP" sz="200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000" dirty="0" err="1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Bq</a:t>
            </a:r>
            <a:r>
              <a:rPr lang="en-US" altLang="ja-JP" sz="200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for one hour.</a:t>
            </a:r>
          </a:p>
        </p:txBody>
      </p:sp>
      <p:sp>
        <p:nvSpPr>
          <p:cNvPr id="4" name="下矢印 3"/>
          <p:cNvSpPr/>
          <p:nvPr/>
        </p:nvSpPr>
        <p:spPr>
          <a:xfrm>
            <a:off x="3916930" y="5118755"/>
            <a:ext cx="1113576" cy="6400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29"/>
          <a:stretch/>
        </p:blipFill>
        <p:spPr>
          <a:xfrm>
            <a:off x="7055966" y="4645473"/>
            <a:ext cx="1707230" cy="114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613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Release of Evaporated Mercury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688" y="1177143"/>
            <a:ext cx="8084127" cy="2376849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kumimoji="1" lang="en-US" altLang="ja-JP" sz="2400" dirty="0"/>
              <a:t>The whole mercury (1.4 m</a:t>
            </a:r>
            <a:r>
              <a:rPr kumimoji="1" lang="en-US" altLang="ja-JP" sz="2400" baseline="30000" dirty="0"/>
              <a:t>3</a:t>
            </a:r>
            <a:r>
              <a:rPr kumimoji="1" lang="en-US" altLang="ja-JP" sz="2400" dirty="0"/>
              <a:t>) flows out to the catch pan on the tro</a:t>
            </a:r>
            <a:r>
              <a:rPr lang="en-US" altLang="ja-JP" sz="2400" dirty="0"/>
              <a:t>lley</a:t>
            </a:r>
            <a:r>
              <a:rPr kumimoji="1" lang="en-US" altLang="ja-JP" sz="2400" dirty="0"/>
              <a:t>.</a:t>
            </a:r>
          </a:p>
          <a:p>
            <a:r>
              <a:rPr lang="en-US" altLang="ja-JP" sz="2400" dirty="0"/>
              <a:t>Evaporation rate of mercury were estimated using one-dimensional plane model.</a:t>
            </a:r>
          </a:p>
          <a:p>
            <a:r>
              <a:rPr lang="en-US" altLang="ja-JP" sz="2400" dirty="0"/>
              <a:t>The decontamination factor of the charcoal filter in the exhaust system is 98%.</a:t>
            </a:r>
            <a:endParaRPr kumimoji="1" lang="ja-JP" altLang="en-US" sz="2400" dirty="0"/>
          </a:p>
        </p:txBody>
      </p:sp>
      <p:sp>
        <p:nvSpPr>
          <p:cNvPr id="4" name="下矢印 3"/>
          <p:cNvSpPr/>
          <p:nvPr/>
        </p:nvSpPr>
        <p:spPr>
          <a:xfrm>
            <a:off x="3781161" y="3595373"/>
            <a:ext cx="1113576" cy="4526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1688" y="4011376"/>
            <a:ext cx="8052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16 grams of mercury evaporated for one hour.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2% of the evaporated mercury is released to the environment.</a:t>
            </a: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29"/>
          <a:stretch/>
        </p:blipFill>
        <p:spPr>
          <a:xfrm>
            <a:off x="437306" y="5180306"/>
            <a:ext cx="2508573" cy="1677693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4629873" y="6250714"/>
            <a:ext cx="2906424" cy="462657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4629873" y="5677573"/>
            <a:ext cx="2906424" cy="613458"/>
          </a:xfrm>
          <a:custGeom>
            <a:avLst/>
            <a:gdLst>
              <a:gd name="connsiteX0" fmla="*/ 8184 w 3017602"/>
              <a:gd name="connsiteY0" fmla="*/ 694481 h 694481"/>
              <a:gd name="connsiteX1" fmla="*/ 66058 w 3017602"/>
              <a:gd name="connsiteY1" fmla="*/ 312517 h 694481"/>
              <a:gd name="connsiteX2" fmla="*/ 494321 w 3017602"/>
              <a:gd name="connsiteY2" fmla="*/ 81023 h 694481"/>
              <a:gd name="connsiteX3" fmla="*/ 1165652 w 3017602"/>
              <a:gd name="connsiteY3" fmla="*/ 23150 h 694481"/>
              <a:gd name="connsiteX4" fmla="*/ 3017602 w 3017602"/>
              <a:gd name="connsiteY4" fmla="*/ 0 h 694481"/>
              <a:gd name="connsiteX0" fmla="*/ 986 w 3010404"/>
              <a:gd name="connsiteY0" fmla="*/ 694481 h 694481"/>
              <a:gd name="connsiteX1" fmla="*/ 163032 w 3010404"/>
              <a:gd name="connsiteY1" fmla="*/ 347241 h 694481"/>
              <a:gd name="connsiteX2" fmla="*/ 487123 w 3010404"/>
              <a:gd name="connsiteY2" fmla="*/ 81023 h 694481"/>
              <a:gd name="connsiteX3" fmla="*/ 1158454 w 3010404"/>
              <a:gd name="connsiteY3" fmla="*/ 23150 h 694481"/>
              <a:gd name="connsiteX4" fmla="*/ 3010404 w 3010404"/>
              <a:gd name="connsiteY4" fmla="*/ 0 h 694481"/>
              <a:gd name="connsiteX0" fmla="*/ 1152 w 3010570"/>
              <a:gd name="connsiteY0" fmla="*/ 694481 h 694481"/>
              <a:gd name="connsiteX1" fmla="*/ 163198 w 3010570"/>
              <a:gd name="connsiteY1" fmla="*/ 347241 h 694481"/>
              <a:gd name="connsiteX2" fmla="*/ 579887 w 3010570"/>
              <a:gd name="connsiteY2" fmla="*/ 138896 h 694481"/>
              <a:gd name="connsiteX3" fmla="*/ 1158620 w 3010570"/>
              <a:gd name="connsiteY3" fmla="*/ 23150 h 694481"/>
              <a:gd name="connsiteX4" fmla="*/ 3010570 w 3010570"/>
              <a:gd name="connsiteY4" fmla="*/ 0 h 694481"/>
              <a:gd name="connsiteX0" fmla="*/ 1152 w 3010570"/>
              <a:gd name="connsiteY0" fmla="*/ 694481 h 694481"/>
              <a:gd name="connsiteX1" fmla="*/ 163198 w 3010570"/>
              <a:gd name="connsiteY1" fmla="*/ 347241 h 694481"/>
              <a:gd name="connsiteX2" fmla="*/ 579887 w 3010570"/>
              <a:gd name="connsiteY2" fmla="*/ 138896 h 694481"/>
              <a:gd name="connsiteX3" fmla="*/ 1181769 w 3010570"/>
              <a:gd name="connsiteY3" fmla="*/ 92598 h 694481"/>
              <a:gd name="connsiteX4" fmla="*/ 3010570 w 3010570"/>
              <a:gd name="connsiteY4" fmla="*/ 0 h 694481"/>
              <a:gd name="connsiteX0" fmla="*/ 1177 w 3010595"/>
              <a:gd name="connsiteY0" fmla="*/ 694481 h 694481"/>
              <a:gd name="connsiteX1" fmla="*/ 163223 w 3010595"/>
              <a:gd name="connsiteY1" fmla="*/ 347241 h 694481"/>
              <a:gd name="connsiteX2" fmla="*/ 591487 w 3010595"/>
              <a:gd name="connsiteY2" fmla="*/ 173620 h 694481"/>
              <a:gd name="connsiteX3" fmla="*/ 1181794 w 3010595"/>
              <a:gd name="connsiteY3" fmla="*/ 92598 h 694481"/>
              <a:gd name="connsiteX4" fmla="*/ 3010595 w 3010595"/>
              <a:gd name="connsiteY4" fmla="*/ 0 h 69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595" h="694481">
                <a:moveTo>
                  <a:pt x="1177" y="694481"/>
                </a:moveTo>
                <a:cubicBezTo>
                  <a:pt x="-10398" y="554620"/>
                  <a:pt x="64838" y="434051"/>
                  <a:pt x="163223" y="347241"/>
                </a:cubicBezTo>
                <a:cubicBezTo>
                  <a:pt x="261608" y="260431"/>
                  <a:pt x="421725" y="216061"/>
                  <a:pt x="591487" y="173620"/>
                </a:cubicBezTo>
                <a:cubicBezTo>
                  <a:pt x="761249" y="131179"/>
                  <a:pt x="778609" y="121535"/>
                  <a:pt x="1181794" y="92598"/>
                </a:cubicBezTo>
                <a:cubicBezTo>
                  <a:pt x="1584979" y="63661"/>
                  <a:pt x="2294893" y="4823"/>
                  <a:pt x="3010595" y="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5411557" y="5131370"/>
            <a:ext cx="895965" cy="485093"/>
          </a:xfrm>
          <a:prstGeom prst="rightArrow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04624" y="5103068"/>
            <a:ext cx="115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solidFill>
                  <a:srgbClr val="0070C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Wind</a:t>
            </a:r>
            <a:endParaRPr kumimoji="1" lang="ja-JP" altLang="en-US" sz="2400" dirty="0">
              <a:solidFill>
                <a:srgbClr val="0070C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951111" y="5706256"/>
            <a:ext cx="2148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altLang="ja-JP" sz="1600" dirty="0"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d</a:t>
            </a:r>
            <a:r>
              <a:rPr lang="en-US" altLang="ja-JP" sz="1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: 	Concentration boundary layer</a:t>
            </a:r>
            <a:endParaRPr kumimoji="1" lang="ja-JP" altLang="en-US" sz="1600" dirty="0">
              <a:solidFill>
                <a:srgbClr val="0070C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5778744" y="5738446"/>
            <a:ext cx="520" cy="512269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512361" y="6201103"/>
            <a:ext cx="1747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Mercury</a:t>
            </a:r>
            <a:endParaRPr kumimoji="1" lang="ja-JP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9659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Total Release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83677"/>
            <a:ext cx="8084127" cy="2529566"/>
          </a:xfrm>
        </p:spPr>
        <p:txBody>
          <a:bodyPr>
            <a:noAutofit/>
          </a:bodyPr>
          <a:lstStyle/>
          <a:p>
            <a:pPr>
              <a:tabLst>
                <a:tab pos="4572000" algn="l"/>
                <a:tab pos="5467350" algn="l"/>
              </a:tabLst>
            </a:pPr>
            <a:r>
              <a:rPr lang="en-US" altLang="ja-JP" sz="3200" dirty="0"/>
              <a:t>Total released activity</a:t>
            </a:r>
          </a:p>
          <a:p>
            <a:pPr lvl="1">
              <a:tabLst>
                <a:tab pos="4572000" algn="l"/>
                <a:tab pos="5203825" algn="l"/>
              </a:tabLst>
            </a:pPr>
            <a:r>
              <a:rPr lang="en-US" altLang="ja-JP" sz="2800" dirty="0"/>
              <a:t>Tritium</a:t>
            </a:r>
            <a:r>
              <a:rPr lang="ja-JP" altLang="en-US" sz="2800" dirty="0"/>
              <a:t>（</a:t>
            </a:r>
            <a:r>
              <a:rPr lang="en-US" altLang="ja-JP" sz="2800" dirty="0"/>
              <a:t>HTO</a:t>
            </a:r>
            <a:r>
              <a:rPr lang="ja-JP" altLang="en-US" sz="2800" dirty="0"/>
              <a:t>）：</a:t>
            </a:r>
            <a:r>
              <a:rPr lang="en-US" altLang="ja-JP" sz="2800" dirty="0"/>
              <a:t>		1×10</a:t>
            </a:r>
            <a:r>
              <a:rPr lang="en-US" altLang="ja-JP" sz="2800" baseline="30000" dirty="0"/>
              <a:t>11</a:t>
            </a:r>
            <a:r>
              <a:rPr lang="en-US" altLang="ja-JP" sz="2800" dirty="0"/>
              <a:t> </a:t>
            </a:r>
            <a:r>
              <a:rPr lang="en-US" altLang="ja-JP" sz="2800" dirty="0" err="1"/>
              <a:t>Bq</a:t>
            </a:r>
            <a:endParaRPr lang="en-US" altLang="ja-JP" sz="2800" dirty="0"/>
          </a:p>
          <a:p>
            <a:pPr lvl="1">
              <a:tabLst>
                <a:tab pos="4572000" algn="l"/>
                <a:tab pos="5203825" algn="l"/>
              </a:tabLst>
            </a:pPr>
            <a:r>
              <a:rPr lang="en-US" altLang="ja-JP" sz="2800" dirty="0"/>
              <a:t>Noble gas</a:t>
            </a:r>
            <a:r>
              <a:rPr lang="ja-JP" altLang="en-US" sz="2800" dirty="0"/>
              <a:t>（</a:t>
            </a:r>
            <a:r>
              <a:rPr lang="en-US" altLang="ja-JP" sz="2800" dirty="0" err="1"/>
              <a:t>Ar</a:t>
            </a:r>
            <a:r>
              <a:rPr lang="en-US" altLang="ja-JP" sz="2800" dirty="0"/>
              <a:t>, Kr, </a:t>
            </a:r>
            <a:r>
              <a:rPr lang="en-US" altLang="ja-JP" sz="2800" dirty="0" err="1"/>
              <a:t>Xe</a:t>
            </a:r>
            <a:r>
              <a:rPr lang="ja-JP" altLang="en-US" sz="2800" dirty="0"/>
              <a:t>）：</a:t>
            </a:r>
            <a:r>
              <a:rPr lang="en-US" altLang="ja-JP" sz="2800" dirty="0"/>
              <a:t>		3×10</a:t>
            </a:r>
            <a:r>
              <a:rPr lang="en-US" altLang="ja-JP" sz="2800" baseline="30000" dirty="0"/>
              <a:t>13</a:t>
            </a:r>
            <a:r>
              <a:rPr lang="ja-JP" altLang="en-US" sz="2800" dirty="0"/>
              <a:t>　</a:t>
            </a:r>
            <a:r>
              <a:rPr lang="en-US" altLang="ja-JP" sz="2800" dirty="0" err="1"/>
              <a:t>Bq</a:t>
            </a:r>
            <a:endParaRPr lang="en-US" altLang="ja-JP" sz="2800" dirty="0"/>
          </a:p>
          <a:p>
            <a:pPr lvl="1">
              <a:tabLst>
                <a:tab pos="4572000" algn="l"/>
                <a:tab pos="5203825" algn="l"/>
              </a:tabLst>
            </a:pPr>
            <a:r>
              <a:rPr lang="en-US" altLang="ja-JP" sz="2800" dirty="0"/>
              <a:t>Mercury(</a:t>
            </a:r>
            <a:r>
              <a:rPr lang="en-US" altLang="ja-JP" sz="2800" baseline="30000" dirty="0"/>
              <a:t>197</a:t>
            </a:r>
            <a:r>
              <a:rPr lang="en-US" altLang="ja-JP" sz="2800" dirty="0"/>
              <a:t>Hg, </a:t>
            </a:r>
            <a:r>
              <a:rPr lang="en-US" altLang="ja-JP" sz="2800" baseline="30000" dirty="0"/>
              <a:t>203</a:t>
            </a:r>
            <a:r>
              <a:rPr lang="en-US" altLang="ja-JP" sz="2800" dirty="0"/>
              <a:t>Hg etc.</a:t>
            </a:r>
            <a:r>
              <a:rPr lang="ja-JP" altLang="en-US" sz="2800" dirty="0"/>
              <a:t>）：</a:t>
            </a:r>
            <a:r>
              <a:rPr lang="en-US" altLang="ja-JP" sz="2800" dirty="0"/>
              <a:t>	6×10</a:t>
            </a:r>
            <a:r>
              <a:rPr lang="en-US" altLang="ja-JP" sz="2800" baseline="30000" dirty="0"/>
              <a:t>8</a:t>
            </a:r>
            <a:r>
              <a:rPr lang="ja-JP" altLang="en-US" sz="2800" dirty="0"/>
              <a:t>　</a:t>
            </a:r>
            <a:r>
              <a:rPr lang="en-US" altLang="ja-JP" sz="2800" dirty="0" err="1"/>
              <a:t>Bq</a:t>
            </a:r>
            <a:endParaRPr lang="en-US" altLang="ja-JP" sz="2800" dirty="0"/>
          </a:p>
        </p:txBody>
      </p:sp>
      <p:sp>
        <p:nvSpPr>
          <p:cNvPr id="7" name="下矢印 6"/>
          <p:cNvSpPr/>
          <p:nvPr/>
        </p:nvSpPr>
        <p:spPr>
          <a:xfrm>
            <a:off x="3068745" y="3237675"/>
            <a:ext cx="1811045" cy="630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5452" y="4011791"/>
            <a:ext cx="82595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Radiation dose (Inner and external) are estimated by considering the atmospheric dispersion.</a:t>
            </a:r>
            <a:endParaRPr kumimoji="1" lang="en-US" altLang="ja-JP" sz="28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29"/>
          <a:stretch/>
        </p:blipFill>
        <p:spPr>
          <a:xfrm>
            <a:off x="6057834" y="4941925"/>
            <a:ext cx="2865013" cy="191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722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Dose Estimation at the Site Boundary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83677"/>
            <a:ext cx="8372901" cy="5433646"/>
          </a:xfrm>
        </p:spPr>
        <p:txBody>
          <a:bodyPr>
            <a:normAutofit/>
          </a:bodyPr>
          <a:lstStyle/>
          <a:p>
            <a:r>
              <a:rPr kumimoji="1" lang="en-US" altLang="ja-JP" sz="3200" dirty="0"/>
              <a:t>Internal dose (</a:t>
            </a:r>
            <a:r>
              <a:rPr kumimoji="1" lang="en-US" altLang="ja-JP" sz="3200" baseline="30000" dirty="0"/>
              <a:t>3</a:t>
            </a:r>
            <a:r>
              <a:rPr kumimoji="1" lang="en-US" altLang="ja-JP" sz="3200" dirty="0"/>
              <a:t>T and Hg): </a:t>
            </a:r>
            <a:r>
              <a:rPr kumimoji="1" lang="en-US" altLang="ja-JP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1" lang="en-US" altLang="ja-JP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kumimoji="1"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1" lang="en-US" altLang="ja-JP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mSv</a:t>
            </a:r>
            <a:r>
              <a:rPr kumimoji="1"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US" altLang="ja-JP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ja-JP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=KMQ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dirty="0">
                <a:latin typeface="Symbol" panose="05050102010706020507" pitchFamily="18" charset="2"/>
                <a:cs typeface="Times New Roman" panose="02020603050405020304" pitchFamily="18" charset="0"/>
              </a:rPr>
              <a:t>c</a:t>
            </a:r>
            <a:r>
              <a:rPr lang="en-US" altLang="ja-JP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/Q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2800" dirty="0"/>
          </a:p>
          <a:p>
            <a:pPr lvl="2"/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Committed Effective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dose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coefficient [</a:t>
            </a:r>
            <a:r>
              <a:rPr lang="en-US" altLang="ja-JP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mSv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ja-JP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Bq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/>
            <a:r>
              <a:rPr kumimoji="1"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Breathing rate [=1.2 m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/h]</a:t>
            </a:r>
          </a:p>
          <a:p>
            <a:pPr lvl="2"/>
            <a:r>
              <a:rPr kumimoji="1"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Released radioactivity [</a:t>
            </a:r>
            <a:r>
              <a:rPr kumimoji="1" lang="en-US" altLang="ja-JP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Bq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2"/>
            <a:r>
              <a:rPr lang="en-US" altLang="ja-JP" sz="2400" dirty="0">
                <a:latin typeface="Symbol" panose="05050102010706020507" pitchFamily="18" charset="2"/>
                <a:cs typeface="Times New Roman" panose="02020603050405020304" pitchFamily="18" charset="0"/>
              </a:rPr>
              <a:t>c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Dispersion coefficient [(</a:t>
            </a:r>
            <a:r>
              <a:rPr lang="en-US" altLang="ja-JP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Bq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</a:t>
            </a:r>
            <a:r>
              <a:rPr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)/(</a:t>
            </a:r>
            <a:r>
              <a:rPr lang="en-US" altLang="ja-JP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Bq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/h)]</a:t>
            </a:r>
            <a:endParaRPr lang="en-US" altLang="ja-JP" sz="2400" dirty="0"/>
          </a:p>
          <a:p>
            <a:r>
              <a:rPr lang="en-US" altLang="ja-JP" sz="3200" dirty="0"/>
              <a:t>External Dose (</a:t>
            </a:r>
            <a:r>
              <a:rPr lang="en-US" altLang="ja-JP" sz="3200" dirty="0" err="1"/>
              <a:t>Ar</a:t>
            </a:r>
            <a:r>
              <a:rPr lang="en-US" altLang="ja-JP" sz="3200" dirty="0"/>
              <a:t>, Kr, </a:t>
            </a:r>
            <a:r>
              <a:rPr lang="en-US" altLang="ja-JP" sz="3200" dirty="0" err="1"/>
              <a:t>Xe</a:t>
            </a:r>
            <a:r>
              <a:rPr lang="en-US" altLang="ja-JP" sz="3200" dirty="0"/>
              <a:t>): </a:t>
            </a:r>
            <a:r>
              <a:rPr lang="en-US" altLang="ja-JP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ja-JP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mSv</a:t>
            </a: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altLang="ja-JP" sz="3200" dirty="0"/>
          </a:p>
          <a:p>
            <a:pPr lvl="1"/>
            <a:r>
              <a:rPr lang="en-US" altLang="ja-JP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ja-JP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ja-JP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=EQ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dirty="0">
                <a:latin typeface="Symbol" panose="05050102010706020507" pitchFamily="18" charset="2"/>
                <a:cs typeface="Times New Roman" panose="02020603050405020304" pitchFamily="18" charset="0"/>
              </a:rPr>
              <a:t>c</a:t>
            </a:r>
            <a:r>
              <a:rPr lang="en-US" altLang="ja-JP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/Q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2800" dirty="0"/>
          </a:p>
          <a:p>
            <a:pPr marL="1160463" lvl="2" indent="-246063" defTabSz="804863"/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Dose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factor for submersion 	[(</a:t>
            </a:r>
            <a:r>
              <a:rPr lang="en-US" altLang="ja-JP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mSv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/h)/(</a:t>
            </a:r>
            <a:r>
              <a:rPr lang="en-US" altLang="ja-JP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Bq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</a:t>
            </a:r>
            <a:r>
              <a:rPr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)]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>
              <a:tabLst>
                <a:tab pos="1350963" algn="l"/>
              </a:tabLst>
            </a:pP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Released radioactivity [</a:t>
            </a:r>
            <a:r>
              <a:rPr lang="en-US" altLang="ja-JP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Bq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2"/>
            <a:r>
              <a:rPr lang="en-US" altLang="ja-JP" sz="2400" dirty="0">
                <a:latin typeface="Symbol" panose="05050102010706020507" pitchFamily="18" charset="2"/>
                <a:cs typeface="Times New Roman" panose="02020603050405020304" pitchFamily="18" charset="0"/>
              </a:rPr>
              <a:t>c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Dispersion coefficient [(</a:t>
            </a:r>
            <a:r>
              <a:rPr lang="en-US" altLang="ja-JP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Bq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</a:t>
            </a:r>
            <a:r>
              <a:rPr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)/(</a:t>
            </a:r>
            <a:r>
              <a:rPr lang="en-US" altLang="ja-JP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Bq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/h)]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819260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Assessment Results</a:t>
            </a:r>
            <a:endParaRPr kumimoji="1" lang="ja-JP" altLang="en-US" dirty="0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83677"/>
            <a:ext cx="8084127" cy="2960777"/>
          </a:xfrm>
        </p:spPr>
        <p:txBody>
          <a:bodyPr>
            <a:noAutofit/>
          </a:bodyPr>
          <a:lstStyle/>
          <a:p>
            <a:pPr>
              <a:tabLst>
                <a:tab pos="4572000" algn="l"/>
                <a:tab pos="5467350" algn="l"/>
              </a:tabLst>
            </a:pPr>
            <a:r>
              <a:rPr lang="en-US" altLang="ja-JP" sz="4000" dirty="0">
                <a:solidFill>
                  <a:srgbClr val="0070C0"/>
                </a:solidFill>
              </a:rPr>
              <a:t>Internal dose</a:t>
            </a:r>
          </a:p>
          <a:p>
            <a:pPr lvl="1">
              <a:tabLst>
                <a:tab pos="4121150" algn="l"/>
                <a:tab pos="5467350" algn="l"/>
              </a:tabLst>
            </a:pPr>
            <a:r>
              <a:rPr lang="en-US" altLang="ja-JP" sz="3200" dirty="0"/>
              <a:t>Tritium:	7×10</a:t>
            </a:r>
            <a:r>
              <a:rPr lang="en-US" altLang="ja-JP" sz="3200" baseline="30000" dirty="0"/>
              <a:t>-4</a:t>
            </a:r>
            <a:r>
              <a:rPr lang="en-US" altLang="ja-JP" sz="3200" dirty="0"/>
              <a:t> </a:t>
            </a:r>
            <a:r>
              <a:rPr lang="en-US" altLang="ja-JP" sz="3200" dirty="0" err="1"/>
              <a:t>mSv</a:t>
            </a:r>
            <a:endParaRPr lang="en-US" altLang="ja-JP" sz="3200" dirty="0"/>
          </a:p>
          <a:p>
            <a:pPr lvl="1">
              <a:tabLst>
                <a:tab pos="4121150" algn="l"/>
                <a:tab pos="5467350" algn="l"/>
              </a:tabLst>
            </a:pPr>
            <a:r>
              <a:rPr lang="en-US" altLang="ja-JP" sz="3200" dirty="0"/>
              <a:t> Mercury:	9×10</a:t>
            </a:r>
            <a:r>
              <a:rPr lang="en-US" altLang="ja-JP" sz="3200" baseline="30000" dirty="0"/>
              <a:t>-4</a:t>
            </a:r>
            <a:r>
              <a:rPr lang="en-US" altLang="ja-JP" sz="3200" dirty="0"/>
              <a:t> </a:t>
            </a:r>
            <a:r>
              <a:rPr lang="en-US" altLang="ja-JP" sz="3200" dirty="0" err="1"/>
              <a:t>mSv</a:t>
            </a:r>
            <a:endParaRPr lang="en-US" altLang="ja-JP" sz="3200" dirty="0"/>
          </a:p>
          <a:p>
            <a:pPr>
              <a:tabLst>
                <a:tab pos="4572000" algn="l"/>
                <a:tab pos="5467350" algn="l"/>
              </a:tabLst>
            </a:pPr>
            <a:r>
              <a:rPr lang="en-US" altLang="ja-JP" sz="3600" dirty="0">
                <a:solidFill>
                  <a:srgbClr val="0070C0"/>
                </a:solidFill>
              </a:rPr>
              <a:t>External dose</a:t>
            </a:r>
          </a:p>
          <a:p>
            <a:pPr lvl="1">
              <a:tabLst>
                <a:tab pos="4749800" algn="l"/>
                <a:tab pos="5467350" algn="l"/>
              </a:tabLst>
            </a:pPr>
            <a:r>
              <a:rPr lang="en-US" altLang="ja-JP" sz="3200" dirty="0">
                <a:solidFill>
                  <a:srgbClr val="FF0000"/>
                </a:solidFill>
              </a:rPr>
              <a:t>Noble gas:	0.5 </a:t>
            </a:r>
            <a:r>
              <a:rPr lang="en-US" altLang="ja-JP" sz="3200" dirty="0" err="1">
                <a:solidFill>
                  <a:srgbClr val="FF0000"/>
                </a:solidFill>
              </a:rPr>
              <a:t>mSv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0464" y="4126319"/>
            <a:ext cx="83175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Not exceed 1 </a:t>
            </a:r>
            <a:r>
              <a:rPr kumimoji="1" lang="en-US" altLang="ja-JP" sz="2800" dirty="0" err="1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mSv</a:t>
            </a: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, corresponding to the annual dose limit for public,</a:t>
            </a:r>
            <a:r>
              <a:rPr kumimoji="1"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at the site boundary.</a:t>
            </a:r>
          </a:p>
        </p:txBody>
      </p:sp>
      <p:sp>
        <p:nvSpPr>
          <p:cNvPr id="8" name="下矢印 7"/>
          <p:cNvSpPr/>
          <p:nvPr/>
        </p:nvSpPr>
        <p:spPr>
          <a:xfrm>
            <a:off x="3700869" y="5148739"/>
            <a:ext cx="1596788" cy="409433"/>
          </a:xfrm>
          <a:prstGeom prst="downArrow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713282" y="5694798"/>
            <a:ext cx="80979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However, prevention and mitigation measures should be required for public acceptance.</a:t>
            </a:r>
          </a:p>
        </p:txBody>
      </p:sp>
    </p:spTree>
    <p:extLst>
      <p:ext uri="{BB962C8B-B14F-4D97-AF65-F5344CB8AC3E}">
        <p14:creationId xmlns:p14="http://schemas.microsoft.com/office/powerpoint/2010/main" val="1519432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8374" y="136527"/>
            <a:ext cx="6542741" cy="997682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Measures for Mitigation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5185" y="1182194"/>
            <a:ext cx="8084127" cy="3379208"/>
          </a:xfrm>
        </p:spPr>
        <p:txBody>
          <a:bodyPr>
            <a:noAutofit/>
          </a:bodyPr>
          <a:lstStyle/>
          <a:p>
            <a:r>
              <a:rPr kumimoji="1" lang="en-US" altLang="ja-JP" dirty="0">
                <a:solidFill>
                  <a:srgbClr val="0070C0"/>
                </a:solidFill>
              </a:rPr>
              <a:t>Early detection</a:t>
            </a:r>
          </a:p>
          <a:p>
            <a:pPr lvl="1"/>
            <a:r>
              <a:rPr lang="en-US" altLang="ja-JP" dirty="0"/>
              <a:t>In-cell gas monitor</a:t>
            </a:r>
          </a:p>
          <a:p>
            <a:pPr lvl="1"/>
            <a:r>
              <a:rPr kumimoji="1" lang="en-US" altLang="ja-JP" dirty="0"/>
              <a:t>Exhaust gas monitor</a:t>
            </a:r>
          </a:p>
          <a:p>
            <a:r>
              <a:rPr lang="en-US" altLang="ja-JP" dirty="0">
                <a:solidFill>
                  <a:srgbClr val="0070C0"/>
                </a:solidFill>
              </a:rPr>
              <a:t>Emergency operation</a:t>
            </a:r>
          </a:p>
          <a:p>
            <a:pPr lvl="1"/>
            <a:r>
              <a:rPr kumimoji="1" lang="en-US" altLang="ja-JP" dirty="0"/>
              <a:t>Mercury</a:t>
            </a:r>
          </a:p>
          <a:p>
            <a:pPr lvl="2"/>
            <a:r>
              <a:rPr lang="en-US" altLang="ja-JP" dirty="0"/>
              <a:t>Leakage mercury </a:t>
            </a:r>
            <a:r>
              <a:rPr lang="en-US" altLang="ja-JP" dirty="0">
                <a:sym typeface="Symbol" panose="05050102010706020507" pitchFamily="18" charset="2"/>
              </a:rPr>
              <a:t></a:t>
            </a:r>
            <a:r>
              <a:rPr lang="en-US" altLang="ja-JP" dirty="0"/>
              <a:t> on the catch pan </a:t>
            </a:r>
            <a:r>
              <a:rPr lang="en-US" altLang="ja-JP" dirty="0">
                <a:sym typeface="Symbol" panose="05050102010706020507" pitchFamily="18" charset="2"/>
              </a:rPr>
              <a:t></a:t>
            </a:r>
            <a:r>
              <a:rPr lang="en-US" altLang="ja-JP" dirty="0"/>
              <a:t> Collection Tank</a:t>
            </a:r>
            <a:endParaRPr kumimoji="1" lang="en-US" altLang="ja-JP" dirty="0"/>
          </a:p>
          <a:p>
            <a:pPr lvl="1"/>
            <a:r>
              <a:rPr lang="en-US" altLang="ja-JP" dirty="0"/>
              <a:t>Gas products </a:t>
            </a:r>
          </a:p>
          <a:p>
            <a:pPr lvl="2"/>
            <a:r>
              <a:rPr lang="en-US" altLang="ja-JP" dirty="0"/>
              <a:t>Prompt evacuation to the off-gas system</a:t>
            </a:r>
          </a:p>
          <a:p>
            <a:r>
              <a:rPr lang="en-US" altLang="ja-JP" dirty="0">
                <a:solidFill>
                  <a:srgbClr val="0070C0"/>
                </a:solidFill>
              </a:rPr>
              <a:t>Enclosing the hot cell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29"/>
          <a:stretch/>
        </p:blipFill>
        <p:spPr>
          <a:xfrm>
            <a:off x="5974896" y="858612"/>
            <a:ext cx="3022000" cy="2021065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816380" y="902464"/>
            <a:ext cx="3540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failure progresses in stage. </a:t>
            </a:r>
            <a:endParaRPr kumimoji="1" lang="ja-JP" altLang="en-US" dirty="0">
              <a:solidFill>
                <a:srgbClr val="FF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315185" y="5298372"/>
            <a:ext cx="730577" cy="659876"/>
          </a:xfrm>
          <a:prstGeom prst="rightArrow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84112" y="4966591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It is estimated that </a:t>
            </a:r>
            <a:r>
              <a:rPr lang="en-US" altLang="ja-JP" sz="200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released radioactive gases</a:t>
            </a:r>
            <a:r>
              <a:rPr lang="en-US" altLang="ja-JP" sz="2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can be controlled </a:t>
            </a:r>
            <a:r>
              <a:rPr lang="en-US" altLang="ja-JP" sz="200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less than</a:t>
            </a:r>
            <a:r>
              <a:rPr lang="ja-JP" altLang="en-US" sz="2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amounts corresponding to </a:t>
            </a:r>
            <a:r>
              <a:rPr lang="en-US" altLang="ja-JP" sz="200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0.1</a:t>
            </a:r>
            <a:r>
              <a:rPr lang="ja-JP" altLang="en-US" sz="200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000" dirty="0" err="1">
                <a:solidFill>
                  <a:srgbClr val="FF0000"/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m</a:t>
            </a:r>
            <a:r>
              <a:rPr lang="en-US" altLang="ja-JP" sz="2000" dirty="0" err="1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Sv</a:t>
            </a:r>
            <a:r>
              <a:rPr lang="en-US" altLang="ja-JP" sz="200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at the site boundary if we start </a:t>
            </a:r>
            <a:r>
              <a:rPr lang="en-US" altLang="ja-JP" sz="200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emergency operation</a:t>
            </a:r>
            <a:r>
              <a:rPr lang="en-US" altLang="ja-JP" sz="2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000" dirty="0">
                <a:solidFill>
                  <a:srgbClr val="0070C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at the alarm level of the exhaust gas monitor.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28682" y="6273225"/>
            <a:ext cx="5147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In addition, </a:t>
            </a:r>
            <a:r>
              <a:rPr lang="en-US" altLang="ja-JP" sz="1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in-cell gas monitors are more sensitive!</a:t>
            </a:r>
          </a:p>
          <a:p>
            <a:r>
              <a:rPr kumimoji="1" lang="en-US" altLang="ja-JP" sz="1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We can not miss a precursor of the system failure.</a:t>
            </a:r>
            <a:endParaRPr kumimoji="1" lang="ja-JP" altLang="en-US" sz="16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6286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 txBox="1">
            <a:spLocks noGrp="1"/>
          </p:cNvSpPr>
          <p:nvPr>
            <p:ph idx="1"/>
          </p:nvPr>
        </p:nvSpPr>
        <p:spPr>
          <a:xfrm>
            <a:off x="446810" y="1135408"/>
            <a:ext cx="8084127" cy="5722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>
                <a:solidFill>
                  <a:srgbClr val="0070C0"/>
                </a:solidFill>
                <a:ea typeface="Arial Unicode MS" panose="020B0604020202020204" pitchFamily="50" charset="-128"/>
                <a:cs typeface="Arial Unicode MS" panose="020B0604020202020204" pitchFamily="50" charset="-128"/>
              </a:rPr>
              <a:t>The hazard assessment was carried out for the maximum credible accident.</a:t>
            </a:r>
          </a:p>
          <a:p>
            <a:pPr lvl="1"/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Even in the worst case scenario, the effective dose at the site boundary is lower than the legal requirement. </a:t>
            </a:r>
          </a:p>
          <a:p>
            <a:r>
              <a:rPr lang="en-US" altLang="ja-JP" sz="3200" dirty="0">
                <a:solidFill>
                  <a:srgbClr val="0070C0"/>
                </a:solidFill>
                <a:ea typeface="Arial Unicode MS" panose="020B0604020202020204" pitchFamily="50" charset="-128"/>
                <a:cs typeface="Arial Unicode MS" panose="020B0604020202020204" pitchFamily="50" charset="-128"/>
              </a:rPr>
              <a:t>We have prepared some equipment and devices to minimize the incident and its impact in the view points of early detection and emergency operations.</a:t>
            </a:r>
          </a:p>
          <a:p>
            <a:pPr lvl="1"/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By employing these measures, some kinds of predictor could be found, and </a:t>
            </a:r>
            <a:r>
              <a:rPr lang="en-US" altLang="ja-JP" sz="280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situation could be under control</a:t>
            </a: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promptly </a:t>
            </a:r>
            <a:r>
              <a:rPr lang="en-US" altLang="ja-JP" sz="2800" dirty="0">
                <a:solidFill>
                  <a:srgbClr val="0070C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with a sufficient margin</a:t>
            </a: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.   </a:t>
            </a:r>
            <a:endParaRPr kumimoji="1" lang="ja-JP" altLang="en-US" sz="28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1259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Appendix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4003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/>
              <a:t>Analysis of Atmospheric Dispersion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9373" y="1026294"/>
            <a:ext cx="5113528" cy="5433646"/>
          </a:xfrm>
        </p:spPr>
        <p:txBody>
          <a:bodyPr/>
          <a:lstStyle/>
          <a:p>
            <a:r>
              <a:rPr lang="en-US" altLang="ja-JP" dirty="0"/>
              <a:t>Gaussian Plume model</a:t>
            </a:r>
          </a:p>
          <a:p>
            <a:r>
              <a:rPr lang="en-US" altLang="ja-JP" dirty="0"/>
              <a:t>Parameters</a:t>
            </a:r>
          </a:p>
          <a:p>
            <a:pPr lvl="1"/>
            <a:r>
              <a:rPr lang="en-US" altLang="ja-JP" dirty="0"/>
              <a:t>Effective height</a:t>
            </a:r>
            <a:r>
              <a:rPr lang="ja-JP" altLang="en-US" dirty="0"/>
              <a:t>：</a:t>
            </a:r>
            <a:r>
              <a:rPr lang="en-US" altLang="ja-JP" dirty="0"/>
              <a:t>10 m</a:t>
            </a:r>
          </a:p>
          <a:p>
            <a:pPr lvl="1"/>
            <a:r>
              <a:rPr lang="en-US" altLang="ja-JP" dirty="0"/>
              <a:t>Distance</a:t>
            </a:r>
            <a:r>
              <a:rPr lang="ja-JP" altLang="en-US" dirty="0"/>
              <a:t>：　</a:t>
            </a:r>
            <a:r>
              <a:rPr lang="en-US" altLang="ja-JP" dirty="0"/>
              <a:t>380</a:t>
            </a:r>
            <a:r>
              <a:rPr lang="ja-JP" altLang="en-US" dirty="0"/>
              <a:t> </a:t>
            </a:r>
            <a:r>
              <a:rPr lang="en-US" altLang="ja-JP" dirty="0"/>
              <a:t>m</a:t>
            </a:r>
          </a:p>
          <a:p>
            <a:pPr lvl="1"/>
            <a:r>
              <a:rPr lang="en-US" altLang="ja-JP" dirty="0"/>
              <a:t>Wind Speed</a:t>
            </a:r>
            <a:r>
              <a:rPr lang="ja-JP" altLang="en-US" dirty="0"/>
              <a:t>：　</a:t>
            </a:r>
            <a:r>
              <a:rPr lang="en-US" altLang="ja-JP" dirty="0"/>
              <a:t>1 m</a:t>
            </a:r>
          </a:p>
          <a:p>
            <a:pPr lvl="1"/>
            <a:r>
              <a:rPr lang="en-US" altLang="ja-JP" dirty="0"/>
              <a:t>Atmospheric Stability</a:t>
            </a:r>
            <a:r>
              <a:rPr lang="ja-JP" altLang="en-US" dirty="0"/>
              <a:t>： </a:t>
            </a:r>
            <a:r>
              <a:rPr lang="en-US" altLang="ja-JP" dirty="0"/>
              <a:t>F</a:t>
            </a:r>
          </a:p>
        </p:txBody>
      </p:sp>
      <p:pic>
        <p:nvPicPr>
          <p:cNvPr id="5" name="Picture 41" descr="C:\Users\sakamoto\Downloads\asahigaoka_physics_2011\photo\航空写真090716\090716-#06.jpg"/>
          <p:cNvPicPr>
            <a:picLocks noChangeAspect="1" noChangeArrowheads="1"/>
          </p:cNvPicPr>
          <p:nvPr/>
        </p:nvPicPr>
        <p:blipFill rotWithShape="1">
          <a:blip r:embed="rId2" cstate="print"/>
          <a:srcRect l="25636"/>
          <a:stretch/>
        </p:blipFill>
        <p:spPr bwMode="auto">
          <a:xfrm>
            <a:off x="309372" y="3975513"/>
            <a:ext cx="4501036" cy="2615787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7" name="直線矢印コネクタ 6"/>
          <p:cNvCxnSpPr/>
          <p:nvPr/>
        </p:nvCxnSpPr>
        <p:spPr>
          <a:xfrm>
            <a:off x="2904929" y="5457453"/>
            <a:ext cx="1117233" cy="664111"/>
          </a:xfrm>
          <a:prstGeom prst="straightConnector1">
            <a:avLst/>
          </a:prstGeom>
          <a:ln w="28575">
            <a:solidFill>
              <a:srgbClr val="FFFF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637678" y="563597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FF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330 m</a:t>
            </a:r>
            <a:endParaRPr kumimoji="1" lang="ja-JP" altLang="en-US" dirty="0">
              <a:solidFill>
                <a:srgbClr val="FFFF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979" y="3510721"/>
            <a:ext cx="4690536" cy="3206602"/>
          </a:xfrm>
          <a:prstGeom prst="rect">
            <a:avLst/>
          </a:prstGeom>
        </p:spPr>
      </p:pic>
      <p:sp>
        <p:nvSpPr>
          <p:cNvPr id="6" name="フローチャート: 手作業 5"/>
          <p:cNvSpPr/>
          <p:nvPr/>
        </p:nvSpPr>
        <p:spPr>
          <a:xfrm flipV="1">
            <a:off x="5314951" y="2184400"/>
            <a:ext cx="215899" cy="1173538"/>
          </a:xfrm>
          <a:prstGeom prst="flowChartManualOperation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5092700" y="3357938"/>
            <a:ext cx="37973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二等辺三角形 15"/>
          <p:cNvSpPr/>
          <p:nvPr/>
        </p:nvSpPr>
        <p:spPr>
          <a:xfrm>
            <a:off x="7368021" y="2557838"/>
            <a:ext cx="1121353" cy="800100"/>
          </a:xfrm>
          <a:prstGeom prst="triangl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/>
          <p:cNvCxnSpPr/>
          <p:nvPr/>
        </p:nvCxnSpPr>
        <p:spPr>
          <a:xfrm>
            <a:off x="5073650" y="1638300"/>
            <a:ext cx="3695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フリーフォーム 20"/>
          <p:cNvSpPr/>
          <p:nvPr/>
        </p:nvSpPr>
        <p:spPr>
          <a:xfrm>
            <a:off x="5372100" y="889000"/>
            <a:ext cx="2946400" cy="1282700"/>
          </a:xfrm>
          <a:custGeom>
            <a:avLst/>
            <a:gdLst>
              <a:gd name="connsiteX0" fmla="*/ 0 w 2946400"/>
              <a:gd name="connsiteY0" fmla="*/ 1282700 h 1282700"/>
              <a:gd name="connsiteX1" fmla="*/ 25400 w 2946400"/>
              <a:gd name="connsiteY1" fmla="*/ 1130300 h 1282700"/>
              <a:gd name="connsiteX2" fmla="*/ 63500 w 2946400"/>
              <a:gd name="connsiteY2" fmla="*/ 1079500 h 1282700"/>
              <a:gd name="connsiteX3" fmla="*/ 114300 w 2946400"/>
              <a:gd name="connsiteY3" fmla="*/ 990600 h 1282700"/>
              <a:gd name="connsiteX4" fmla="*/ 139700 w 2946400"/>
              <a:gd name="connsiteY4" fmla="*/ 889000 h 1282700"/>
              <a:gd name="connsiteX5" fmla="*/ 177800 w 2946400"/>
              <a:gd name="connsiteY5" fmla="*/ 850900 h 1282700"/>
              <a:gd name="connsiteX6" fmla="*/ 228600 w 2946400"/>
              <a:gd name="connsiteY6" fmla="*/ 736600 h 1282700"/>
              <a:gd name="connsiteX7" fmla="*/ 279400 w 2946400"/>
              <a:gd name="connsiteY7" fmla="*/ 723900 h 1282700"/>
              <a:gd name="connsiteX8" fmla="*/ 330200 w 2946400"/>
              <a:gd name="connsiteY8" fmla="*/ 673100 h 1282700"/>
              <a:gd name="connsiteX9" fmla="*/ 419100 w 2946400"/>
              <a:gd name="connsiteY9" fmla="*/ 609600 h 1282700"/>
              <a:gd name="connsiteX10" fmla="*/ 431800 w 2946400"/>
              <a:gd name="connsiteY10" fmla="*/ 571500 h 1282700"/>
              <a:gd name="connsiteX11" fmla="*/ 558800 w 2946400"/>
              <a:gd name="connsiteY11" fmla="*/ 495300 h 1282700"/>
              <a:gd name="connsiteX12" fmla="*/ 571500 w 2946400"/>
              <a:gd name="connsiteY12" fmla="*/ 457200 h 1282700"/>
              <a:gd name="connsiteX13" fmla="*/ 673100 w 2946400"/>
              <a:gd name="connsiteY13" fmla="*/ 431800 h 1282700"/>
              <a:gd name="connsiteX14" fmla="*/ 711200 w 2946400"/>
              <a:gd name="connsiteY14" fmla="*/ 406400 h 1282700"/>
              <a:gd name="connsiteX15" fmla="*/ 762000 w 2946400"/>
              <a:gd name="connsiteY15" fmla="*/ 393700 h 1282700"/>
              <a:gd name="connsiteX16" fmla="*/ 800100 w 2946400"/>
              <a:gd name="connsiteY16" fmla="*/ 381000 h 1282700"/>
              <a:gd name="connsiteX17" fmla="*/ 850900 w 2946400"/>
              <a:gd name="connsiteY17" fmla="*/ 368300 h 1282700"/>
              <a:gd name="connsiteX18" fmla="*/ 977900 w 2946400"/>
              <a:gd name="connsiteY18" fmla="*/ 330200 h 1282700"/>
              <a:gd name="connsiteX19" fmla="*/ 1041400 w 2946400"/>
              <a:gd name="connsiteY19" fmla="*/ 292100 h 1282700"/>
              <a:gd name="connsiteX20" fmla="*/ 1079500 w 2946400"/>
              <a:gd name="connsiteY20" fmla="*/ 266700 h 1282700"/>
              <a:gd name="connsiteX21" fmla="*/ 1219200 w 2946400"/>
              <a:gd name="connsiteY21" fmla="*/ 241300 h 1282700"/>
              <a:gd name="connsiteX22" fmla="*/ 1701800 w 2946400"/>
              <a:gd name="connsiteY22" fmla="*/ 215900 h 1282700"/>
              <a:gd name="connsiteX23" fmla="*/ 1790700 w 2946400"/>
              <a:gd name="connsiteY23" fmla="*/ 203200 h 1282700"/>
              <a:gd name="connsiteX24" fmla="*/ 1841500 w 2946400"/>
              <a:gd name="connsiteY24" fmla="*/ 177800 h 1282700"/>
              <a:gd name="connsiteX25" fmla="*/ 1879600 w 2946400"/>
              <a:gd name="connsiteY25" fmla="*/ 165100 h 1282700"/>
              <a:gd name="connsiteX26" fmla="*/ 1930400 w 2946400"/>
              <a:gd name="connsiteY26" fmla="*/ 139700 h 1282700"/>
              <a:gd name="connsiteX27" fmla="*/ 2044700 w 2946400"/>
              <a:gd name="connsiteY27" fmla="*/ 114300 h 1282700"/>
              <a:gd name="connsiteX28" fmla="*/ 2070100 w 2946400"/>
              <a:gd name="connsiteY28" fmla="*/ 76200 h 1282700"/>
              <a:gd name="connsiteX29" fmla="*/ 2438400 w 2946400"/>
              <a:gd name="connsiteY29" fmla="*/ 63500 h 1282700"/>
              <a:gd name="connsiteX30" fmla="*/ 2501900 w 2946400"/>
              <a:gd name="connsiteY30" fmla="*/ 50800 h 1282700"/>
              <a:gd name="connsiteX31" fmla="*/ 2667000 w 2946400"/>
              <a:gd name="connsiteY31" fmla="*/ 25400 h 1282700"/>
              <a:gd name="connsiteX32" fmla="*/ 2768600 w 2946400"/>
              <a:gd name="connsiteY32" fmla="*/ 12700 h 1282700"/>
              <a:gd name="connsiteX33" fmla="*/ 2946400 w 2946400"/>
              <a:gd name="connsiteY33" fmla="*/ 0 h 128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946400" h="1282700">
                <a:moveTo>
                  <a:pt x="0" y="1282700"/>
                </a:moveTo>
                <a:cubicBezTo>
                  <a:pt x="1923" y="1265392"/>
                  <a:pt x="4857" y="1166250"/>
                  <a:pt x="25400" y="1130300"/>
                </a:cubicBezTo>
                <a:cubicBezTo>
                  <a:pt x="35902" y="1111922"/>
                  <a:pt x="51197" y="1096724"/>
                  <a:pt x="63500" y="1079500"/>
                </a:cubicBezTo>
                <a:cubicBezTo>
                  <a:pt x="93418" y="1037615"/>
                  <a:pt x="89496" y="1040209"/>
                  <a:pt x="114300" y="990600"/>
                </a:cubicBezTo>
                <a:cubicBezTo>
                  <a:pt x="116132" y="981440"/>
                  <a:pt x="128542" y="905737"/>
                  <a:pt x="139700" y="889000"/>
                </a:cubicBezTo>
                <a:cubicBezTo>
                  <a:pt x="149663" y="874056"/>
                  <a:pt x="165100" y="863600"/>
                  <a:pt x="177800" y="850900"/>
                </a:cubicBezTo>
                <a:cubicBezTo>
                  <a:pt x="182810" y="835869"/>
                  <a:pt x="202724" y="753851"/>
                  <a:pt x="228600" y="736600"/>
                </a:cubicBezTo>
                <a:cubicBezTo>
                  <a:pt x="243123" y="726918"/>
                  <a:pt x="262467" y="728133"/>
                  <a:pt x="279400" y="723900"/>
                </a:cubicBezTo>
                <a:cubicBezTo>
                  <a:pt x="308056" y="637931"/>
                  <a:pt x="267677" y="725203"/>
                  <a:pt x="330200" y="673100"/>
                </a:cubicBezTo>
                <a:cubicBezTo>
                  <a:pt x="420406" y="597928"/>
                  <a:pt x="313433" y="636017"/>
                  <a:pt x="419100" y="609600"/>
                </a:cubicBezTo>
                <a:cubicBezTo>
                  <a:pt x="423333" y="596900"/>
                  <a:pt x="422334" y="580966"/>
                  <a:pt x="431800" y="571500"/>
                </a:cubicBezTo>
                <a:cubicBezTo>
                  <a:pt x="462451" y="540849"/>
                  <a:pt x="518713" y="515343"/>
                  <a:pt x="558800" y="495300"/>
                </a:cubicBezTo>
                <a:cubicBezTo>
                  <a:pt x="563033" y="482600"/>
                  <a:pt x="559798" y="463701"/>
                  <a:pt x="571500" y="457200"/>
                </a:cubicBezTo>
                <a:cubicBezTo>
                  <a:pt x="602016" y="440247"/>
                  <a:pt x="673100" y="431800"/>
                  <a:pt x="673100" y="431800"/>
                </a:cubicBezTo>
                <a:cubicBezTo>
                  <a:pt x="685800" y="423333"/>
                  <a:pt x="697171" y="412413"/>
                  <a:pt x="711200" y="406400"/>
                </a:cubicBezTo>
                <a:cubicBezTo>
                  <a:pt x="727243" y="399524"/>
                  <a:pt x="745217" y="398495"/>
                  <a:pt x="762000" y="393700"/>
                </a:cubicBezTo>
                <a:cubicBezTo>
                  <a:pt x="774872" y="390022"/>
                  <a:pt x="787228" y="384678"/>
                  <a:pt x="800100" y="381000"/>
                </a:cubicBezTo>
                <a:cubicBezTo>
                  <a:pt x="816883" y="376205"/>
                  <a:pt x="834182" y="373316"/>
                  <a:pt x="850900" y="368300"/>
                </a:cubicBezTo>
                <a:cubicBezTo>
                  <a:pt x="1005498" y="321921"/>
                  <a:pt x="860811" y="359472"/>
                  <a:pt x="977900" y="330200"/>
                </a:cubicBezTo>
                <a:cubicBezTo>
                  <a:pt x="999067" y="317500"/>
                  <a:pt x="1020468" y="305183"/>
                  <a:pt x="1041400" y="292100"/>
                </a:cubicBezTo>
                <a:cubicBezTo>
                  <a:pt x="1054343" y="284010"/>
                  <a:pt x="1064824" y="270893"/>
                  <a:pt x="1079500" y="266700"/>
                </a:cubicBezTo>
                <a:cubicBezTo>
                  <a:pt x="1125009" y="253697"/>
                  <a:pt x="1172027" y="245151"/>
                  <a:pt x="1219200" y="241300"/>
                </a:cubicBezTo>
                <a:cubicBezTo>
                  <a:pt x="1379755" y="228193"/>
                  <a:pt x="1701800" y="215900"/>
                  <a:pt x="1701800" y="215900"/>
                </a:cubicBezTo>
                <a:cubicBezTo>
                  <a:pt x="1731433" y="211667"/>
                  <a:pt x="1761821" y="211076"/>
                  <a:pt x="1790700" y="203200"/>
                </a:cubicBezTo>
                <a:cubicBezTo>
                  <a:pt x="1808965" y="198219"/>
                  <a:pt x="1824099" y="185258"/>
                  <a:pt x="1841500" y="177800"/>
                </a:cubicBezTo>
                <a:cubicBezTo>
                  <a:pt x="1853805" y="172527"/>
                  <a:pt x="1867295" y="170373"/>
                  <a:pt x="1879600" y="165100"/>
                </a:cubicBezTo>
                <a:cubicBezTo>
                  <a:pt x="1897001" y="157642"/>
                  <a:pt x="1912673" y="146347"/>
                  <a:pt x="1930400" y="139700"/>
                </a:cubicBezTo>
                <a:cubicBezTo>
                  <a:pt x="1950898" y="132013"/>
                  <a:pt x="2027457" y="117749"/>
                  <a:pt x="2044700" y="114300"/>
                </a:cubicBezTo>
                <a:cubicBezTo>
                  <a:pt x="2053167" y="101600"/>
                  <a:pt x="2054962" y="78153"/>
                  <a:pt x="2070100" y="76200"/>
                </a:cubicBezTo>
                <a:cubicBezTo>
                  <a:pt x="2191930" y="60480"/>
                  <a:pt x="2315772" y="70713"/>
                  <a:pt x="2438400" y="63500"/>
                </a:cubicBezTo>
                <a:cubicBezTo>
                  <a:pt x="2459949" y="62232"/>
                  <a:pt x="2480608" y="54349"/>
                  <a:pt x="2501900" y="50800"/>
                </a:cubicBezTo>
                <a:cubicBezTo>
                  <a:pt x="2556823" y="41646"/>
                  <a:pt x="2611879" y="33274"/>
                  <a:pt x="2667000" y="25400"/>
                </a:cubicBezTo>
                <a:cubicBezTo>
                  <a:pt x="2700787" y="20573"/>
                  <a:pt x="2734610" y="15790"/>
                  <a:pt x="2768600" y="12700"/>
                </a:cubicBezTo>
                <a:cubicBezTo>
                  <a:pt x="2827774" y="7321"/>
                  <a:pt x="2946400" y="0"/>
                  <a:pt x="2946400" y="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/>
          <p:cNvSpPr/>
          <p:nvPr/>
        </p:nvSpPr>
        <p:spPr>
          <a:xfrm>
            <a:off x="5537200" y="1765300"/>
            <a:ext cx="2921000" cy="762000"/>
          </a:xfrm>
          <a:custGeom>
            <a:avLst/>
            <a:gdLst>
              <a:gd name="connsiteX0" fmla="*/ 0 w 2921000"/>
              <a:gd name="connsiteY0" fmla="*/ 444500 h 762000"/>
              <a:gd name="connsiteX1" fmla="*/ 76200 w 2921000"/>
              <a:gd name="connsiteY1" fmla="*/ 254000 h 762000"/>
              <a:gd name="connsiteX2" fmla="*/ 139700 w 2921000"/>
              <a:gd name="connsiteY2" fmla="*/ 203200 h 762000"/>
              <a:gd name="connsiteX3" fmla="*/ 165100 w 2921000"/>
              <a:gd name="connsiteY3" fmla="*/ 152400 h 762000"/>
              <a:gd name="connsiteX4" fmla="*/ 241300 w 2921000"/>
              <a:gd name="connsiteY4" fmla="*/ 114300 h 762000"/>
              <a:gd name="connsiteX5" fmla="*/ 279400 w 2921000"/>
              <a:gd name="connsiteY5" fmla="*/ 88900 h 762000"/>
              <a:gd name="connsiteX6" fmla="*/ 393700 w 2921000"/>
              <a:gd name="connsiteY6" fmla="*/ 50800 h 762000"/>
              <a:gd name="connsiteX7" fmla="*/ 660400 w 2921000"/>
              <a:gd name="connsiteY7" fmla="*/ 12700 h 762000"/>
              <a:gd name="connsiteX8" fmla="*/ 787400 w 2921000"/>
              <a:gd name="connsiteY8" fmla="*/ 0 h 762000"/>
              <a:gd name="connsiteX9" fmla="*/ 1079500 w 2921000"/>
              <a:gd name="connsiteY9" fmla="*/ 38100 h 762000"/>
              <a:gd name="connsiteX10" fmla="*/ 1168400 w 2921000"/>
              <a:gd name="connsiteY10" fmla="*/ 76200 h 762000"/>
              <a:gd name="connsiteX11" fmla="*/ 1244600 w 2921000"/>
              <a:gd name="connsiteY11" fmla="*/ 101600 h 762000"/>
              <a:gd name="connsiteX12" fmla="*/ 1282700 w 2921000"/>
              <a:gd name="connsiteY12" fmla="*/ 139700 h 762000"/>
              <a:gd name="connsiteX13" fmla="*/ 1333500 w 2921000"/>
              <a:gd name="connsiteY13" fmla="*/ 152400 h 762000"/>
              <a:gd name="connsiteX14" fmla="*/ 1358900 w 2921000"/>
              <a:gd name="connsiteY14" fmla="*/ 190500 h 762000"/>
              <a:gd name="connsiteX15" fmla="*/ 1409700 w 2921000"/>
              <a:gd name="connsiteY15" fmla="*/ 203200 h 762000"/>
              <a:gd name="connsiteX16" fmla="*/ 1447800 w 2921000"/>
              <a:gd name="connsiteY16" fmla="*/ 215900 h 762000"/>
              <a:gd name="connsiteX17" fmla="*/ 1485900 w 2921000"/>
              <a:gd name="connsiteY17" fmla="*/ 254000 h 762000"/>
              <a:gd name="connsiteX18" fmla="*/ 1524000 w 2921000"/>
              <a:gd name="connsiteY18" fmla="*/ 279400 h 762000"/>
              <a:gd name="connsiteX19" fmla="*/ 1549400 w 2921000"/>
              <a:gd name="connsiteY19" fmla="*/ 317500 h 762000"/>
              <a:gd name="connsiteX20" fmla="*/ 1625600 w 2921000"/>
              <a:gd name="connsiteY20" fmla="*/ 342900 h 762000"/>
              <a:gd name="connsiteX21" fmla="*/ 1727200 w 2921000"/>
              <a:gd name="connsiteY21" fmla="*/ 393700 h 762000"/>
              <a:gd name="connsiteX22" fmla="*/ 1765300 w 2921000"/>
              <a:gd name="connsiteY22" fmla="*/ 419100 h 762000"/>
              <a:gd name="connsiteX23" fmla="*/ 1854200 w 2921000"/>
              <a:gd name="connsiteY23" fmla="*/ 444500 h 762000"/>
              <a:gd name="connsiteX24" fmla="*/ 1917700 w 2921000"/>
              <a:gd name="connsiteY24" fmla="*/ 469900 h 762000"/>
              <a:gd name="connsiteX25" fmla="*/ 2044700 w 2921000"/>
              <a:gd name="connsiteY25" fmla="*/ 495300 h 762000"/>
              <a:gd name="connsiteX26" fmla="*/ 2108200 w 2921000"/>
              <a:gd name="connsiteY26" fmla="*/ 508000 h 762000"/>
              <a:gd name="connsiteX27" fmla="*/ 2146300 w 2921000"/>
              <a:gd name="connsiteY27" fmla="*/ 533400 h 762000"/>
              <a:gd name="connsiteX28" fmla="*/ 2311400 w 2921000"/>
              <a:gd name="connsiteY28" fmla="*/ 558800 h 762000"/>
              <a:gd name="connsiteX29" fmla="*/ 2425700 w 2921000"/>
              <a:gd name="connsiteY29" fmla="*/ 596900 h 762000"/>
              <a:gd name="connsiteX30" fmla="*/ 2501900 w 2921000"/>
              <a:gd name="connsiteY30" fmla="*/ 609600 h 762000"/>
              <a:gd name="connsiteX31" fmla="*/ 2578100 w 2921000"/>
              <a:gd name="connsiteY31" fmla="*/ 647700 h 762000"/>
              <a:gd name="connsiteX32" fmla="*/ 2654300 w 2921000"/>
              <a:gd name="connsiteY32" fmla="*/ 673100 h 762000"/>
              <a:gd name="connsiteX33" fmla="*/ 2768600 w 2921000"/>
              <a:gd name="connsiteY33" fmla="*/ 723900 h 762000"/>
              <a:gd name="connsiteX34" fmla="*/ 2921000 w 2921000"/>
              <a:gd name="connsiteY34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921000" h="762000">
                <a:moveTo>
                  <a:pt x="0" y="444500"/>
                </a:moveTo>
                <a:cubicBezTo>
                  <a:pt x="58101" y="212096"/>
                  <a:pt x="-4293" y="350591"/>
                  <a:pt x="76200" y="254000"/>
                </a:cubicBezTo>
                <a:cubicBezTo>
                  <a:pt x="120389" y="200974"/>
                  <a:pt x="77154" y="224049"/>
                  <a:pt x="139700" y="203200"/>
                </a:cubicBezTo>
                <a:cubicBezTo>
                  <a:pt x="148167" y="186267"/>
                  <a:pt x="152980" y="166944"/>
                  <a:pt x="165100" y="152400"/>
                </a:cubicBezTo>
                <a:cubicBezTo>
                  <a:pt x="191097" y="121203"/>
                  <a:pt x="209104" y="130398"/>
                  <a:pt x="241300" y="114300"/>
                </a:cubicBezTo>
                <a:cubicBezTo>
                  <a:pt x="254952" y="107474"/>
                  <a:pt x="265311" y="94771"/>
                  <a:pt x="279400" y="88900"/>
                </a:cubicBezTo>
                <a:cubicBezTo>
                  <a:pt x="316472" y="73453"/>
                  <a:pt x="354319" y="58676"/>
                  <a:pt x="393700" y="50800"/>
                </a:cubicBezTo>
                <a:cubicBezTo>
                  <a:pt x="516063" y="26327"/>
                  <a:pt x="461306" y="35672"/>
                  <a:pt x="660400" y="12700"/>
                </a:cubicBezTo>
                <a:cubicBezTo>
                  <a:pt x="702664" y="7823"/>
                  <a:pt x="745067" y="4233"/>
                  <a:pt x="787400" y="0"/>
                </a:cubicBezTo>
                <a:cubicBezTo>
                  <a:pt x="808102" y="2435"/>
                  <a:pt x="1010276" y="22717"/>
                  <a:pt x="1079500" y="38100"/>
                </a:cubicBezTo>
                <a:cubicBezTo>
                  <a:pt x="1125491" y="48320"/>
                  <a:pt x="1119867" y="56787"/>
                  <a:pt x="1168400" y="76200"/>
                </a:cubicBezTo>
                <a:cubicBezTo>
                  <a:pt x="1193259" y="86144"/>
                  <a:pt x="1244600" y="101600"/>
                  <a:pt x="1244600" y="101600"/>
                </a:cubicBezTo>
                <a:cubicBezTo>
                  <a:pt x="1257300" y="114300"/>
                  <a:pt x="1267106" y="130789"/>
                  <a:pt x="1282700" y="139700"/>
                </a:cubicBezTo>
                <a:cubicBezTo>
                  <a:pt x="1297855" y="148360"/>
                  <a:pt x="1318977" y="142718"/>
                  <a:pt x="1333500" y="152400"/>
                </a:cubicBezTo>
                <a:cubicBezTo>
                  <a:pt x="1346200" y="160867"/>
                  <a:pt x="1346200" y="182033"/>
                  <a:pt x="1358900" y="190500"/>
                </a:cubicBezTo>
                <a:cubicBezTo>
                  <a:pt x="1373423" y="200182"/>
                  <a:pt x="1392917" y="198405"/>
                  <a:pt x="1409700" y="203200"/>
                </a:cubicBezTo>
                <a:cubicBezTo>
                  <a:pt x="1422572" y="206878"/>
                  <a:pt x="1435100" y="211667"/>
                  <a:pt x="1447800" y="215900"/>
                </a:cubicBezTo>
                <a:cubicBezTo>
                  <a:pt x="1460500" y="228600"/>
                  <a:pt x="1472102" y="242502"/>
                  <a:pt x="1485900" y="254000"/>
                </a:cubicBezTo>
                <a:cubicBezTo>
                  <a:pt x="1497626" y="263771"/>
                  <a:pt x="1513207" y="268607"/>
                  <a:pt x="1524000" y="279400"/>
                </a:cubicBezTo>
                <a:cubicBezTo>
                  <a:pt x="1534793" y="290193"/>
                  <a:pt x="1536457" y="309410"/>
                  <a:pt x="1549400" y="317500"/>
                </a:cubicBezTo>
                <a:cubicBezTo>
                  <a:pt x="1572104" y="331690"/>
                  <a:pt x="1625600" y="342900"/>
                  <a:pt x="1625600" y="342900"/>
                </a:cubicBezTo>
                <a:cubicBezTo>
                  <a:pt x="1697860" y="415160"/>
                  <a:pt x="1623377" y="354766"/>
                  <a:pt x="1727200" y="393700"/>
                </a:cubicBezTo>
                <a:cubicBezTo>
                  <a:pt x="1741492" y="399059"/>
                  <a:pt x="1751648" y="412274"/>
                  <a:pt x="1765300" y="419100"/>
                </a:cubicBezTo>
                <a:cubicBezTo>
                  <a:pt x="1789761" y="431331"/>
                  <a:pt x="1829785" y="436362"/>
                  <a:pt x="1854200" y="444500"/>
                </a:cubicBezTo>
                <a:cubicBezTo>
                  <a:pt x="1875827" y="451709"/>
                  <a:pt x="1896073" y="462691"/>
                  <a:pt x="1917700" y="469900"/>
                </a:cubicBezTo>
                <a:cubicBezTo>
                  <a:pt x="1958134" y="483378"/>
                  <a:pt x="2003431" y="487797"/>
                  <a:pt x="2044700" y="495300"/>
                </a:cubicBezTo>
                <a:cubicBezTo>
                  <a:pt x="2065938" y="499161"/>
                  <a:pt x="2087033" y="503767"/>
                  <a:pt x="2108200" y="508000"/>
                </a:cubicBezTo>
                <a:cubicBezTo>
                  <a:pt x="2120900" y="516467"/>
                  <a:pt x="2131820" y="528573"/>
                  <a:pt x="2146300" y="533400"/>
                </a:cubicBezTo>
                <a:cubicBezTo>
                  <a:pt x="2161031" y="538310"/>
                  <a:pt x="2302789" y="557234"/>
                  <a:pt x="2311400" y="558800"/>
                </a:cubicBezTo>
                <a:cubicBezTo>
                  <a:pt x="2415066" y="577648"/>
                  <a:pt x="2305832" y="564209"/>
                  <a:pt x="2425700" y="596900"/>
                </a:cubicBezTo>
                <a:cubicBezTo>
                  <a:pt x="2450543" y="603675"/>
                  <a:pt x="2476763" y="604014"/>
                  <a:pt x="2501900" y="609600"/>
                </a:cubicBezTo>
                <a:cubicBezTo>
                  <a:pt x="2571375" y="625039"/>
                  <a:pt x="2509598" y="617255"/>
                  <a:pt x="2578100" y="647700"/>
                </a:cubicBezTo>
                <a:cubicBezTo>
                  <a:pt x="2602566" y="658574"/>
                  <a:pt x="2654300" y="673100"/>
                  <a:pt x="2654300" y="673100"/>
                </a:cubicBezTo>
                <a:cubicBezTo>
                  <a:pt x="2728034" y="728401"/>
                  <a:pt x="2678567" y="702716"/>
                  <a:pt x="2768600" y="723900"/>
                </a:cubicBezTo>
                <a:cubicBezTo>
                  <a:pt x="2819571" y="735893"/>
                  <a:pt x="2921000" y="762000"/>
                  <a:pt x="2921000" y="7620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>
            <a:stCxn id="16" idx="0"/>
          </p:cNvCxnSpPr>
          <p:nvPr/>
        </p:nvCxnSpPr>
        <p:spPr>
          <a:xfrm flipH="1" flipV="1">
            <a:off x="7928697" y="469900"/>
            <a:ext cx="1" cy="2087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7658100" y="2557838"/>
            <a:ext cx="1111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8636000" y="1638300"/>
            <a:ext cx="0" cy="91953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8586109" y="191340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Symbol" panose="05050102010706020507" pitchFamily="18" charset="2"/>
              </a:rPr>
              <a:t>D</a:t>
            </a: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1" lang="ja-JP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左中かっこ 31"/>
          <p:cNvSpPr/>
          <p:nvPr/>
        </p:nvSpPr>
        <p:spPr>
          <a:xfrm>
            <a:off x="7722801" y="964126"/>
            <a:ext cx="182792" cy="64496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右矢印 32"/>
          <p:cNvSpPr/>
          <p:nvPr/>
        </p:nvSpPr>
        <p:spPr>
          <a:xfrm>
            <a:off x="5290753" y="1013594"/>
            <a:ext cx="531738" cy="351309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246489" y="1061933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>
                <a:latin typeface="Symbol" panose="05050102010706020507" pitchFamily="18" charset="2"/>
              </a:rPr>
              <a:t>s</a:t>
            </a:r>
            <a:r>
              <a:rPr kumimoji="1" lang="en-US" altLang="ja-JP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kumimoji="1" lang="ja-JP" alt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フリーフォーム 36"/>
          <p:cNvSpPr/>
          <p:nvPr/>
        </p:nvSpPr>
        <p:spPr>
          <a:xfrm>
            <a:off x="7985084" y="723900"/>
            <a:ext cx="357875" cy="1981200"/>
          </a:xfrm>
          <a:custGeom>
            <a:avLst/>
            <a:gdLst>
              <a:gd name="connsiteX0" fmla="*/ 18883 w 350771"/>
              <a:gd name="connsiteY0" fmla="*/ 0 h 1981200"/>
              <a:gd name="connsiteX1" fmla="*/ 18883 w 350771"/>
              <a:gd name="connsiteY1" fmla="*/ 88900 h 1981200"/>
              <a:gd name="connsiteX2" fmla="*/ 107783 w 350771"/>
              <a:gd name="connsiteY2" fmla="*/ 444500 h 1981200"/>
              <a:gd name="connsiteX3" fmla="*/ 285583 w 350771"/>
              <a:gd name="connsiteY3" fmla="*/ 736600 h 1981200"/>
              <a:gd name="connsiteX4" fmla="*/ 336383 w 350771"/>
              <a:gd name="connsiteY4" fmla="*/ 1092200 h 1981200"/>
              <a:gd name="connsiteX5" fmla="*/ 44283 w 350771"/>
              <a:gd name="connsiteY5" fmla="*/ 1460500 h 1981200"/>
              <a:gd name="connsiteX6" fmla="*/ 6183 w 350771"/>
              <a:gd name="connsiteY6" fmla="*/ 1981200 h 1981200"/>
              <a:gd name="connsiteX0" fmla="*/ 18883 w 350771"/>
              <a:gd name="connsiteY0" fmla="*/ 0 h 1981200"/>
              <a:gd name="connsiteX1" fmla="*/ 18883 w 350771"/>
              <a:gd name="connsiteY1" fmla="*/ 88900 h 1981200"/>
              <a:gd name="connsiteX2" fmla="*/ 107783 w 350771"/>
              <a:gd name="connsiteY2" fmla="*/ 444500 h 1981200"/>
              <a:gd name="connsiteX3" fmla="*/ 285583 w 350771"/>
              <a:gd name="connsiteY3" fmla="*/ 698500 h 1981200"/>
              <a:gd name="connsiteX4" fmla="*/ 336383 w 350771"/>
              <a:gd name="connsiteY4" fmla="*/ 1092200 h 1981200"/>
              <a:gd name="connsiteX5" fmla="*/ 44283 w 350771"/>
              <a:gd name="connsiteY5" fmla="*/ 1460500 h 1981200"/>
              <a:gd name="connsiteX6" fmla="*/ 6183 w 350771"/>
              <a:gd name="connsiteY6" fmla="*/ 1981200 h 1981200"/>
              <a:gd name="connsiteX0" fmla="*/ 17422 w 318879"/>
              <a:gd name="connsiteY0" fmla="*/ 0 h 1981200"/>
              <a:gd name="connsiteX1" fmla="*/ 17422 w 318879"/>
              <a:gd name="connsiteY1" fmla="*/ 88900 h 1981200"/>
              <a:gd name="connsiteX2" fmla="*/ 106322 w 318879"/>
              <a:gd name="connsiteY2" fmla="*/ 444500 h 1981200"/>
              <a:gd name="connsiteX3" fmla="*/ 284122 w 318879"/>
              <a:gd name="connsiteY3" fmla="*/ 698500 h 1981200"/>
              <a:gd name="connsiteX4" fmla="*/ 296822 w 318879"/>
              <a:gd name="connsiteY4" fmla="*/ 1155700 h 1981200"/>
              <a:gd name="connsiteX5" fmla="*/ 42822 w 318879"/>
              <a:gd name="connsiteY5" fmla="*/ 1460500 h 1981200"/>
              <a:gd name="connsiteX6" fmla="*/ 4722 w 318879"/>
              <a:gd name="connsiteY6" fmla="*/ 1981200 h 1981200"/>
              <a:gd name="connsiteX0" fmla="*/ 17422 w 330015"/>
              <a:gd name="connsiteY0" fmla="*/ 0 h 1981200"/>
              <a:gd name="connsiteX1" fmla="*/ 17422 w 330015"/>
              <a:gd name="connsiteY1" fmla="*/ 88900 h 1981200"/>
              <a:gd name="connsiteX2" fmla="*/ 106322 w 330015"/>
              <a:gd name="connsiteY2" fmla="*/ 444500 h 1981200"/>
              <a:gd name="connsiteX3" fmla="*/ 284122 w 330015"/>
              <a:gd name="connsiteY3" fmla="*/ 698500 h 1981200"/>
              <a:gd name="connsiteX4" fmla="*/ 296822 w 330015"/>
              <a:gd name="connsiteY4" fmla="*/ 1155700 h 1981200"/>
              <a:gd name="connsiteX5" fmla="*/ 42822 w 330015"/>
              <a:gd name="connsiteY5" fmla="*/ 1460500 h 1981200"/>
              <a:gd name="connsiteX6" fmla="*/ 4722 w 330015"/>
              <a:gd name="connsiteY6" fmla="*/ 1981200 h 1981200"/>
              <a:gd name="connsiteX0" fmla="*/ 17422 w 330015"/>
              <a:gd name="connsiteY0" fmla="*/ 0 h 1981200"/>
              <a:gd name="connsiteX1" fmla="*/ 67764 w 330015"/>
              <a:gd name="connsiteY1" fmla="*/ 330200 h 1981200"/>
              <a:gd name="connsiteX2" fmla="*/ 106322 w 330015"/>
              <a:gd name="connsiteY2" fmla="*/ 444500 h 1981200"/>
              <a:gd name="connsiteX3" fmla="*/ 284122 w 330015"/>
              <a:gd name="connsiteY3" fmla="*/ 698500 h 1981200"/>
              <a:gd name="connsiteX4" fmla="*/ 296822 w 330015"/>
              <a:gd name="connsiteY4" fmla="*/ 1155700 h 1981200"/>
              <a:gd name="connsiteX5" fmla="*/ 42822 w 330015"/>
              <a:gd name="connsiteY5" fmla="*/ 1460500 h 1981200"/>
              <a:gd name="connsiteX6" fmla="*/ 4722 w 330015"/>
              <a:gd name="connsiteY6" fmla="*/ 1981200 h 1981200"/>
              <a:gd name="connsiteX0" fmla="*/ 17422 w 327148"/>
              <a:gd name="connsiteY0" fmla="*/ 0 h 1981200"/>
              <a:gd name="connsiteX1" fmla="*/ 67764 w 327148"/>
              <a:gd name="connsiteY1" fmla="*/ 330200 h 1981200"/>
              <a:gd name="connsiteX2" fmla="*/ 176801 w 327148"/>
              <a:gd name="connsiteY2" fmla="*/ 546100 h 1981200"/>
              <a:gd name="connsiteX3" fmla="*/ 284122 w 327148"/>
              <a:gd name="connsiteY3" fmla="*/ 698500 h 1981200"/>
              <a:gd name="connsiteX4" fmla="*/ 296822 w 327148"/>
              <a:gd name="connsiteY4" fmla="*/ 1155700 h 1981200"/>
              <a:gd name="connsiteX5" fmla="*/ 42822 w 327148"/>
              <a:gd name="connsiteY5" fmla="*/ 1460500 h 1981200"/>
              <a:gd name="connsiteX6" fmla="*/ 4722 w 327148"/>
              <a:gd name="connsiteY6" fmla="*/ 1981200 h 1981200"/>
              <a:gd name="connsiteX0" fmla="*/ 17422 w 312681"/>
              <a:gd name="connsiteY0" fmla="*/ 0 h 1981200"/>
              <a:gd name="connsiteX1" fmla="*/ 67764 w 312681"/>
              <a:gd name="connsiteY1" fmla="*/ 330200 h 1981200"/>
              <a:gd name="connsiteX2" fmla="*/ 176801 w 312681"/>
              <a:gd name="connsiteY2" fmla="*/ 546100 h 1981200"/>
              <a:gd name="connsiteX3" fmla="*/ 274054 w 312681"/>
              <a:gd name="connsiteY3" fmla="*/ 762000 h 1981200"/>
              <a:gd name="connsiteX4" fmla="*/ 296822 w 312681"/>
              <a:gd name="connsiteY4" fmla="*/ 1155700 h 1981200"/>
              <a:gd name="connsiteX5" fmla="*/ 42822 w 312681"/>
              <a:gd name="connsiteY5" fmla="*/ 1460500 h 1981200"/>
              <a:gd name="connsiteX6" fmla="*/ 4722 w 312681"/>
              <a:gd name="connsiteY6" fmla="*/ 1981200 h 1981200"/>
              <a:gd name="connsiteX0" fmla="*/ 16228 w 283720"/>
              <a:gd name="connsiteY0" fmla="*/ 0 h 1981200"/>
              <a:gd name="connsiteX1" fmla="*/ 66570 w 283720"/>
              <a:gd name="connsiteY1" fmla="*/ 330200 h 1981200"/>
              <a:gd name="connsiteX2" fmla="*/ 175607 w 283720"/>
              <a:gd name="connsiteY2" fmla="*/ 546100 h 1981200"/>
              <a:gd name="connsiteX3" fmla="*/ 272860 w 283720"/>
              <a:gd name="connsiteY3" fmla="*/ 762000 h 1981200"/>
              <a:gd name="connsiteX4" fmla="*/ 255354 w 283720"/>
              <a:gd name="connsiteY4" fmla="*/ 1155700 h 1981200"/>
              <a:gd name="connsiteX5" fmla="*/ 41628 w 283720"/>
              <a:gd name="connsiteY5" fmla="*/ 1460500 h 1981200"/>
              <a:gd name="connsiteX6" fmla="*/ 3528 w 283720"/>
              <a:gd name="connsiteY6" fmla="*/ 1981200 h 19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720" h="1981200">
                <a:moveTo>
                  <a:pt x="16228" y="0"/>
                </a:moveTo>
                <a:cubicBezTo>
                  <a:pt x="33009" y="110067"/>
                  <a:pt x="40007" y="239183"/>
                  <a:pt x="66570" y="330200"/>
                </a:cubicBezTo>
                <a:cubicBezTo>
                  <a:pt x="93133" y="421217"/>
                  <a:pt x="141225" y="474133"/>
                  <a:pt x="175607" y="546100"/>
                </a:cubicBezTo>
                <a:cubicBezTo>
                  <a:pt x="209989" y="618067"/>
                  <a:pt x="259569" y="660400"/>
                  <a:pt x="272860" y="762000"/>
                </a:cubicBezTo>
                <a:cubicBezTo>
                  <a:pt x="286151" y="863600"/>
                  <a:pt x="293893" y="1039283"/>
                  <a:pt x="255354" y="1155700"/>
                </a:cubicBezTo>
                <a:cubicBezTo>
                  <a:pt x="216815" y="1272117"/>
                  <a:pt x="83599" y="1322917"/>
                  <a:pt x="41628" y="1460500"/>
                </a:cubicBezTo>
                <a:cubicBezTo>
                  <a:pt x="-343" y="1598083"/>
                  <a:pt x="-4939" y="1794933"/>
                  <a:pt x="3528" y="1981200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1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>
                <a:solidFill>
                  <a:schemeClr val="tx2"/>
                </a:solidFill>
              </a:rPr>
              <a:t>Materials &amp; Life Science Experimental Facility (MLF) in J-PARC</a:t>
            </a:r>
          </a:p>
          <a:p>
            <a:pPr lvl="1"/>
            <a:r>
              <a:rPr lang="en-US" altLang="ja-JP" sz="2000" dirty="0"/>
              <a:t>A spallation neutron source using mercury</a:t>
            </a:r>
            <a:r>
              <a:rPr lang="ja-JP" altLang="en-US" sz="2000" dirty="0"/>
              <a:t> </a:t>
            </a:r>
            <a:r>
              <a:rPr lang="en-US" altLang="ja-JP" sz="2000" dirty="0"/>
              <a:t>target </a:t>
            </a:r>
          </a:p>
          <a:p>
            <a:pPr lvl="1"/>
            <a:r>
              <a:rPr lang="en-US" altLang="ja-JP" sz="2000" dirty="0"/>
              <a:t>Huge amounts of radioactivity produced and enclosed in the target system.</a:t>
            </a:r>
          </a:p>
          <a:p>
            <a:r>
              <a:rPr lang="en-US" altLang="ja-JP" dirty="0"/>
              <a:t>The hazard assessment </a:t>
            </a:r>
            <a:r>
              <a:rPr lang="en-US" altLang="ja-JP" dirty="0">
                <a:solidFill>
                  <a:srgbClr val="FF0000"/>
                </a:solidFill>
              </a:rPr>
              <a:t>on a maximum credible accident</a:t>
            </a:r>
            <a:r>
              <a:rPr lang="en-US" altLang="ja-JP" dirty="0"/>
              <a:t> was carried out.</a:t>
            </a:r>
          </a:p>
          <a:p>
            <a:pPr lvl="1"/>
            <a:r>
              <a:rPr lang="en-US" altLang="ja-JP" sz="2000" dirty="0"/>
              <a:t>based on a short term release model of radioactive-materials due to </a:t>
            </a:r>
            <a:r>
              <a:rPr lang="en-US" altLang="ja-JP" sz="2000" dirty="0">
                <a:solidFill>
                  <a:srgbClr val="FF0000"/>
                </a:solidFill>
              </a:rPr>
              <a:t>loss of the confinement capability </a:t>
            </a:r>
            <a:r>
              <a:rPr lang="en-US" altLang="ja-JP" sz="2000" dirty="0"/>
              <a:t>for radioactive products. </a:t>
            </a:r>
          </a:p>
          <a:p>
            <a:r>
              <a:rPr lang="en-US" altLang="ja-JP" dirty="0"/>
              <a:t>Radiation monitors and emergency operation processes has been prepared </a:t>
            </a:r>
            <a:r>
              <a:rPr kumimoji="1" lang="en-US" altLang="ja-JP" dirty="0"/>
              <a:t>to mitigate the environmental impact.</a:t>
            </a:r>
          </a:p>
        </p:txBody>
      </p:sp>
    </p:spTree>
    <p:extLst>
      <p:ext uri="{BB962C8B-B14F-4D97-AF65-F5344CB8AC3E}">
        <p14:creationId xmlns:p14="http://schemas.microsoft.com/office/powerpoint/2010/main" val="536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41" descr="C:\Users\sakamoto\Downloads\asahigaoka_physics_2011\photo\航空写真090716\090716-#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8" y="1531478"/>
            <a:ext cx="8963025" cy="38735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</p:pic>
      <p:grpSp>
        <p:nvGrpSpPr>
          <p:cNvPr id="5" name="グループ化 4"/>
          <p:cNvGrpSpPr/>
          <p:nvPr/>
        </p:nvGrpSpPr>
        <p:grpSpPr>
          <a:xfrm>
            <a:off x="514351" y="2972930"/>
            <a:ext cx="8162925" cy="2392197"/>
            <a:chOff x="514351" y="2067408"/>
            <a:chExt cx="8162925" cy="2392197"/>
          </a:xfrm>
        </p:grpSpPr>
        <p:sp>
          <p:nvSpPr>
            <p:cNvPr id="71" name="Text Box 25"/>
            <p:cNvSpPr txBox="1">
              <a:spLocks noChangeArrowheads="1"/>
            </p:cNvSpPr>
            <p:nvPr/>
          </p:nvSpPr>
          <p:spPr bwMode="auto">
            <a:xfrm>
              <a:off x="6444209" y="4140681"/>
              <a:ext cx="2233067" cy="318924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600" b="1" dirty="0">
                  <a:solidFill>
                    <a:srgbClr val="FFFF00"/>
                  </a:solidFill>
                  <a:latin typeface="Helvetica" pitchFamily="34" charset="0"/>
                  <a:ea typeface="ＭＳ ゴシック" pitchFamily="49" charset="-128"/>
                </a:rPr>
                <a:t>50GeV RCS</a:t>
              </a:r>
              <a:endParaRPr lang="ja-JP" altLang="en-US" sz="1600" b="1" dirty="0">
                <a:solidFill>
                  <a:srgbClr val="FFFF00"/>
                </a:solidFill>
                <a:latin typeface="Helvetica" pitchFamily="34" charset="0"/>
                <a:ea typeface="ＭＳ ゴシック" pitchFamily="49" charset="-128"/>
              </a:endParaRPr>
            </a:p>
          </p:txBody>
        </p:sp>
        <p:sp>
          <p:nvSpPr>
            <p:cNvPr id="72" name="Line 30"/>
            <p:cNvSpPr>
              <a:spLocks noChangeShapeType="1"/>
            </p:cNvSpPr>
            <p:nvPr/>
          </p:nvSpPr>
          <p:spPr bwMode="auto">
            <a:xfrm flipH="1" flipV="1">
              <a:off x="3276601" y="2915131"/>
              <a:ext cx="142875" cy="79216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ja-JP" altLang="en-US" dirty="0"/>
            </a:p>
          </p:txBody>
        </p:sp>
        <p:sp>
          <p:nvSpPr>
            <p:cNvPr id="73" name="Text Box 31"/>
            <p:cNvSpPr txBox="1">
              <a:spLocks noChangeArrowheads="1"/>
            </p:cNvSpPr>
            <p:nvPr/>
          </p:nvSpPr>
          <p:spPr bwMode="auto">
            <a:xfrm>
              <a:off x="2411414" y="3635856"/>
              <a:ext cx="2088579" cy="318924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600" b="1" dirty="0">
                  <a:solidFill>
                    <a:srgbClr val="FFFF00"/>
                  </a:solidFill>
                  <a:latin typeface="Helvetica" pitchFamily="34" charset="0"/>
                  <a:ea typeface="ＭＳ ゴシック" pitchFamily="49" charset="-128"/>
                </a:rPr>
                <a:t>3GeV</a:t>
              </a:r>
              <a:r>
                <a:rPr lang="ja-JP" altLang="en-US" sz="1600" b="1" dirty="0">
                  <a:solidFill>
                    <a:srgbClr val="FFFF00"/>
                  </a:solidFill>
                  <a:latin typeface="Helvetica" pitchFamily="34" charset="0"/>
                  <a:ea typeface="ＭＳ ゴシック" pitchFamily="49" charset="-128"/>
                </a:rPr>
                <a:t> </a:t>
              </a:r>
              <a:r>
                <a:rPr lang="en-US" altLang="ja-JP" sz="1600" b="1" dirty="0">
                  <a:solidFill>
                    <a:srgbClr val="FFFF00"/>
                  </a:solidFill>
                  <a:latin typeface="Helvetica" pitchFamily="34" charset="0"/>
                  <a:ea typeface="ＭＳ ゴシック" pitchFamily="49" charset="-128"/>
                </a:rPr>
                <a:t>RCS</a:t>
              </a:r>
              <a:endParaRPr lang="ja-JP" altLang="en-US" sz="1600" b="1" dirty="0">
                <a:solidFill>
                  <a:srgbClr val="FFFF00"/>
                </a:solidFill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74" name="Line 35"/>
            <p:cNvSpPr>
              <a:spLocks noChangeShapeType="1"/>
            </p:cNvSpPr>
            <p:nvPr/>
          </p:nvSpPr>
          <p:spPr bwMode="auto">
            <a:xfrm flipV="1">
              <a:off x="1187451" y="3131033"/>
              <a:ext cx="360363" cy="64928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ja-JP" altLang="en-US" dirty="0"/>
            </a:p>
          </p:txBody>
        </p:sp>
        <p:sp>
          <p:nvSpPr>
            <p:cNvPr id="75" name="Text Box 36"/>
            <p:cNvSpPr txBox="1">
              <a:spLocks noChangeArrowheads="1"/>
            </p:cNvSpPr>
            <p:nvPr/>
          </p:nvSpPr>
          <p:spPr bwMode="auto">
            <a:xfrm>
              <a:off x="539751" y="3780320"/>
              <a:ext cx="1439863" cy="246221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10000"/>
                </a:spcBef>
              </a:pPr>
              <a:r>
                <a:rPr lang="en-US" altLang="ja-JP" sz="1600" b="1" dirty="0" err="1">
                  <a:solidFill>
                    <a:srgbClr val="FFFF00"/>
                  </a:solidFill>
                  <a:latin typeface="Helvetica" pitchFamily="34" charset="0"/>
                  <a:ea typeface="ＭＳ ゴシック" pitchFamily="49" charset="-128"/>
                </a:rPr>
                <a:t>Liniac</a:t>
              </a:r>
              <a:endParaRPr lang="ja-JP" altLang="en-US" sz="1600" b="1" dirty="0">
                <a:solidFill>
                  <a:srgbClr val="FFFF00"/>
                </a:solidFill>
                <a:latin typeface="Helvetica" pitchFamily="34" charset="0"/>
                <a:ea typeface="ＭＳ ゴシック" pitchFamily="49" charset="-128"/>
              </a:endParaRPr>
            </a:p>
          </p:txBody>
        </p:sp>
        <p:sp>
          <p:nvSpPr>
            <p:cNvPr id="78" name="Freeform 45"/>
            <p:cNvSpPr>
              <a:spLocks/>
            </p:cNvSpPr>
            <p:nvPr/>
          </p:nvSpPr>
          <p:spPr bwMode="auto">
            <a:xfrm>
              <a:off x="4198938" y="2070583"/>
              <a:ext cx="3721100" cy="1798637"/>
            </a:xfrm>
            <a:custGeom>
              <a:avLst/>
              <a:gdLst>
                <a:gd name="T0" fmla="*/ 2147483647 w 10150"/>
                <a:gd name="T1" fmla="*/ 2147483647 h 10100"/>
                <a:gd name="T2" fmla="*/ 2147483647 w 10150"/>
                <a:gd name="T3" fmla="*/ 2147483647 h 10100"/>
                <a:gd name="T4" fmla="*/ 2147483647 w 10150"/>
                <a:gd name="T5" fmla="*/ 2147483647 h 10100"/>
                <a:gd name="T6" fmla="*/ 2147483647 w 10150"/>
                <a:gd name="T7" fmla="*/ 2147483647 h 10100"/>
                <a:gd name="T8" fmla="*/ 2147483647 w 10150"/>
                <a:gd name="T9" fmla="*/ 2147483647 h 10100"/>
                <a:gd name="T10" fmla="*/ 2147483647 w 10150"/>
                <a:gd name="T11" fmla="*/ 2147483647 h 10100"/>
                <a:gd name="T12" fmla="*/ 2147483647 w 10150"/>
                <a:gd name="T13" fmla="*/ 2147483647 h 10100"/>
                <a:gd name="T14" fmla="*/ 2147483647 w 10150"/>
                <a:gd name="T15" fmla="*/ 2147483647 h 10100"/>
                <a:gd name="T16" fmla="*/ 2147483647 w 10150"/>
                <a:gd name="T17" fmla="*/ 2147483647 h 10100"/>
                <a:gd name="T18" fmla="*/ 2147483647 w 10150"/>
                <a:gd name="T19" fmla="*/ 2147483647 h 10100"/>
                <a:gd name="T20" fmla="*/ 2147483647 w 10150"/>
                <a:gd name="T21" fmla="*/ 2147483647 h 10100"/>
                <a:gd name="T22" fmla="*/ 2147483647 w 10150"/>
                <a:gd name="T23" fmla="*/ 2147483647 h 10100"/>
                <a:gd name="T24" fmla="*/ 2147483647 w 10150"/>
                <a:gd name="T25" fmla="*/ 2147483647 h 10100"/>
                <a:gd name="T26" fmla="*/ 2147483647 w 10150"/>
                <a:gd name="T27" fmla="*/ 2147483647 h 10100"/>
                <a:gd name="T28" fmla="*/ 2147483647 w 10150"/>
                <a:gd name="T29" fmla="*/ 2147483647 h 10100"/>
                <a:gd name="T30" fmla="*/ 2147483647 w 10150"/>
                <a:gd name="T31" fmla="*/ 2147483647 h 1010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150"/>
                <a:gd name="T49" fmla="*/ 0 h 10100"/>
                <a:gd name="T50" fmla="*/ 10150 w 10150"/>
                <a:gd name="T51" fmla="*/ 10100 h 1010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150" h="10100">
                  <a:moveTo>
                    <a:pt x="6697" y="219"/>
                  </a:moveTo>
                  <a:cubicBezTo>
                    <a:pt x="7572" y="252"/>
                    <a:pt x="7724" y="414"/>
                    <a:pt x="8152" y="696"/>
                  </a:cubicBezTo>
                  <a:cubicBezTo>
                    <a:pt x="8580" y="979"/>
                    <a:pt x="8949" y="1371"/>
                    <a:pt x="9266" y="1909"/>
                  </a:cubicBezTo>
                  <a:cubicBezTo>
                    <a:pt x="9583" y="2448"/>
                    <a:pt x="9953" y="3258"/>
                    <a:pt x="10052" y="3932"/>
                  </a:cubicBezTo>
                  <a:cubicBezTo>
                    <a:pt x="10150" y="4607"/>
                    <a:pt x="10085" y="5144"/>
                    <a:pt x="9855" y="5954"/>
                  </a:cubicBezTo>
                  <a:cubicBezTo>
                    <a:pt x="9627" y="6763"/>
                    <a:pt x="9465" y="7766"/>
                    <a:pt x="9072" y="8411"/>
                  </a:cubicBezTo>
                  <a:cubicBezTo>
                    <a:pt x="8679" y="9056"/>
                    <a:pt x="7998" y="9546"/>
                    <a:pt x="7498" y="9823"/>
                  </a:cubicBezTo>
                  <a:cubicBezTo>
                    <a:pt x="6998" y="10100"/>
                    <a:pt x="6544" y="10079"/>
                    <a:pt x="6070" y="10074"/>
                  </a:cubicBezTo>
                  <a:cubicBezTo>
                    <a:pt x="5596" y="10069"/>
                    <a:pt x="5169" y="10077"/>
                    <a:pt x="4654" y="9795"/>
                  </a:cubicBezTo>
                  <a:cubicBezTo>
                    <a:pt x="4139" y="9513"/>
                    <a:pt x="3616" y="9082"/>
                    <a:pt x="2981" y="8381"/>
                  </a:cubicBezTo>
                  <a:cubicBezTo>
                    <a:pt x="2347" y="7680"/>
                    <a:pt x="1338" y="6531"/>
                    <a:pt x="847" y="5588"/>
                  </a:cubicBezTo>
                  <a:cubicBezTo>
                    <a:pt x="356" y="4645"/>
                    <a:pt x="0" y="4078"/>
                    <a:pt x="35" y="2722"/>
                  </a:cubicBezTo>
                  <a:cubicBezTo>
                    <a:pt x="60" y="1808"/>
                    <a:pt x="319" y="1444"/>
                    <a:pt x="574" y="1037"/>
                  </a:cubicBezTo>
                  <a:cubicBezTo>
                    <a:pt x="829" y="630"/>
                    <a:pt x="1152" y="447"/>
                    <a:pt x="1563" y="276"/>
                  </a:cubicBezTo>
                  <a:cubicBezTo>
                    <a:pt x="1974" y="105"/>
                    <a:pt x="2187" y="18"/>
                    <a:pt x="3043" y="9"/>
                  </a:cubicBezTo>
                  <a:cubicBezTo>
                    <a:pt x="3898" y="0"/>
                    <a:pt x="5902" y="244"/>
                    <a:pt x="6697" y="219"/>
                  </a:cubicBezTo>
                  <a:close/>
                </a:path>
              </a:pathLst>
            </a:custGeom>
            <a:noFill/>
            <a:ln w="603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79" name="Freeform 46"/>
            <p:cNvSpPr>
              <a:spLocks/>
            </p:cNvSpPr>
            <p:nvPr/>
          </p:nvSpPr>
          <p:spPr bwMode="auto">
            <a:xfrm rot="-1080000">
              <a:off x="2949576" y="2307118"/>
              <a:ext cx="715963" cy="565150"/>
            </a:xfrm>
            <a:custGeom>
              <a:avLst/>
              <a:gdLst>
                <a:gd name="T0" fmla="*/ 2147483647 w 9887"/>
                <a:gd name="T1" fmla="*/ 2147483647 h 10103"/>
                <a:gd name="T2" fmla="*/ 2147483647 w 9887"/>
                <a:gd name="T3" fmla="*/ 2147483647 h 10103"/>
                <a:gd name="T4" fmla="*/ 2147483647 w 9887"/>
                <a:gd name="T5" fmla="*/ 2147483647 h 10103"/>
                <a:gd name="T6" fmla="*/ 2147483647 w 9887"/>
                <a:gd name="T7" fmla="*/ 2147483647 h 10103"/>
                <a:gd name="T8" fmla="*/ 2147483647 w 9887"/>
                <a:gd name="T9" fmla="*/ 2147483647 h 10103"/>
                <a:gd name="T10" fmla="*/ 2147483647 w 9887"/>
                <a:gd name="T11" fmla="*/ 2147483647 h 10103"/>
                <a:gd name="T12" fmla="*/ 2147483647 w 9887"/>
                <a:gd name="T13" fmla="*/ 2147483647 h 10103"/>
                <a:gd name="T14" fmla="*/ 2147483647 w 9887"/>
                <a:gd name="T15" fmla="*/ 2147483647 h 10103"/>
                <a:gd name="T16" fmla="*/ 2147483647 w 9887"/>
                <a:gd name="T17" fmla="*/ 2147483647 h 10103"/>
                <a:gd name="T18" fmla="*/ 2147483647 w 9887"/>
                <a:gd name="T19" fmla="*/ 2147483647 h 10103"/>
                <a:gd name="T20" fmla="*/ 2147483647 w 9887"/>
                <a:gd name="T21" fmla="*/ 2147483647 h 10103"/>
                <a:gd name="T22" fmla="*/ 2147483647 w 9887"/>
                <a:gd name="T23" fmla="*/ 2147483647 h 10103"/>
                <a:gd name="T24" fmla="*/ 2147483647 w 9887"/>
                <a:gd name="T25" fmla="*/ 2147483647 h 10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887"/>
                <a:gd name="T40" fmla="*/ 0 h 10103"/>
                <a:gd name="T41" fmla="*/ 9887 w 9887"/>
                <a:gd name="T42" fmla="*/ 10103 h 10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887" h="10103">
                  <a:moveTo>
                    <a:pt x="243" y="8103"/>
                  </a:moveTo>
                  <a:cubicBezTo>
                    <a:pt x="0" y="7427"/>
                    <a:pt x="97" y="6368"/>
                    <a:pt x="97" y="5397"/>
                  </a:cubicBezTo>
                  <a:cubicBezTo>
                    <a:pt x="97" y="4427"/>
                    <a:pt x="24" y="3103"/>
                    <a:pt x="292" y="2279"/>
                  </a:cubicBezTo>
                  <a:cubicBezTo>
                    <a:pt x="559" y="1456"/>
                    <a:pt x="1045" y="750"/>
                    <a:pt x="1750" y="456"/>
                  </a:cubicBezTo>
                  <a:cubicBezTo>
                    <a:pt x="2454" y="162"/>
                    <a:pt x="3411" y="0"/>
                    <a:pt x="4543" y="544"/>
                  </a:cubicBezTo>
                  <a:cubicBezTo>
                    <a:pt x="5675" y="1088"/>
                    <a:pt x="7681" y="2949"/>
                    <a:pt x="8544" y="3719"/>
                  </a:cubicBezTo>
                  <a:cubicBezTo>
                    <a:pt x="9407" y="4489"/>
                    <a:pt x="9553" y="4627"/>
                    <a:pt x="9720" y="5164"/>
                  </a:cubicBezTo>
                  <a:cubicBezTo>
                    <a:pt x="9887" y="5701"/>
                    <a:pt x="9796" y="6465"/>
                    <a:pt x="9547" y="6941"/>
                  </a:cubicBezTo>
                  <a:cubicBezTo>
                    <a:pt x="9298" y="7417"/>
                    <a:pt x="8969" y="7588"/>
                    <a:pt x="8228" y="8022"/>
                  </a:cubicBezTo>
                  <a:cubicBezTo>
                    <a:pt x="7487" y="8456"/>
                    <a:pt x="5910" y="9202"/>
                    <a:pt x="5102" y="9544"/>
                  </a:cubicBezTo>
                  <a:cubicBezTo>
                    <a:pt x="4294" y="9886"/>
                    <a:pt x="3960" y="10103"/>
                    <a:pt x="3377" y="10074"/>
                  </a:cubicBezTo>
                  <a:cubicBezTo>
                    <a:pt x="2794" y="10044"/>
                    <a:pt x="2065" y="9779"/>
                    <a:pt x="1555" y="9456"/>
                  </a:cubicBezTo>
                  <a:cubicBezTo>
                    <a:pt x="1045" y="9132"/>
                    <a:pt x="511" y="8397"/>
                    <a:pt x="243" y="8103"/>
                  </a:cubicBezTo>
                  <a:close/>
                </a:path>
              </a:pathLst>
            </a:custGeom>
            <a:noFill/>
            <a:ln w="603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80" name="Line 50"/>
            <p:cNvSpPr>
              <a:spLocks noChangeShapeType="1"/>
            </p:cNvSpPr>
            <p:nvPr/>
          </p:nvSpPr>
          <p:spPr bwMode="auto">
            <a:xfrm flipV="1">
              <a:off x="514351" y="3035783"/>
              <a:ext cx="2212975" cy="22225"/>
            </a:xfrm>
            <a:prstGeom prst="line">
              <a:avLst/>
            </a:prstGeom>
            <a:noFill/>
            <a:ln w="603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81" name="Freeform 51"/>
            <p:cNvSpPr>
              <a:spLocks/>
            </p:cNvSpPr>
            <p:nvPr/>
          </p:nvSpPr>
          <p:spPr bwMode="auto">
            <a:xfrm>
              <a:off x="2714625" y="2610331"/>
              <a:ext cx="228600" cy="425450"/>
            </a:xfrm>
            <a:custGeom>
              <a:avLst/>
              <a:gdLst>
                <a:gd name="T0" fmla="*/ 0 w 10000"/>
                <a:gd name="T1" fmla="*/ 2147483647 h 10000"/>
                <a:gd name="T2" fmla="*/ 2147483647 w 10000"/>
                <a:gd name="T3" fmla="*/ 2147483647 h 10000"/>
                <a:gd name="T4" fmla="*/ 2147483647 w 10000"/>
                <a:gd name="T5" fmla="*/ 2147483647 h 10000"/>
                <a:gd name="T6" fmla="*/ 2147483647 w 10000"/>
                <a:gd name="T7" fmla="*/ 2147483647 h 10000"/>
                <a:gd name="T8" fmla="*/ 2147483647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10000"/>
                  </a:moveTo>
                  <a:cubicBezTo>
                    <a:pt x="767" y="9851"/>
                    <a:pt x="4937" y="9613"/>
                    <a:pt x="6342" y="9058"/>
                  </a:cubicBezTo>
                  <a:cubicBezTo>
                    <a:pt x="7748" y="8504"/>
                    <a:pt x="8153" y="7678"/>
                    <a:pt x="8432" y="6672"/>
                  </a:cubicBezTo>
                  <a:cubicBezTo>
                    <a:pt x="8711" y="5666"/>
                    <a:pt x="7754" y="4131"/>
                    <a:pt x="8015" y="3019"/>
                  </a:cubicBezTo>
                  <a:cubicBezTo>
                    <a:pt x="8276" y="1908"/>
                    <a:pt x="9304" y="633"/>
                    <a:pt x="10000" y="0"/>
                  </a:cubicBezTo>
                </a:path>
              </a:pathLst>
            </a:custGeom>
            <a:noFill/>
            <a:ln w="603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82" name="Freeform 53"/>
            <p:cNvSpPr>
              <a:spLocks/>
            </p:cNvSpPr>
            <p:nvPr/>
          </p:nvSpPr>
          <p:spPr bwMode="auto">
            <a:xfrm>
              <a:off x="3271838" y="2362681"/>
              <a:ext cx="1547812" cy="931862"/>
            </a:xfrm>
            <a:custGeom>
              <a:avLst/>
              <a:gdLst>
                <a:gd name="T0" fmla="*/ 0 w 11300"/>
                <a:gd name="T1" fmla="*/ 0 h 11066"/>
                <a:gd name="T2" fmla="*/ 2147483647 w 11300"/>
                <a:gd name="T3" fmla="*/ 2147483647 h 11066"/>
                <a:gd name="T4" fmla="*/ 2147483647 w 11300"/>
                <a:gd name="T5" fmla="*/ 2147483647 h 11066"/>
                <a:gd name="T6" fmla="*/ 2147483647 w 11300"/>
                <a:gd name="T7" fmla="*/ 2147483647 h 11066"/>
                <a:gd name="T8" fmla="*/ 2147483647 w 11300"/>
                <a:gd name="T9" fmla="*/ 2147483647 h 110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300"/>
                <a:gd name="T16" fmla="*/ 0 h 11066"/>
                <a:gd name="T17" fmla="*/ 11300 w 11300"/>
                <a:gd name="T18" fmla="*/ 11066 h 110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300" h="11066">
                  <a:moveTo>
                    <a:pt x="0" y="0"/>
                  </a:moveTo>
                  <a:cubicBezTo>
                    <a:pt x="545" y="188"/>
                    <a:pt x="2411" y="57"/>
                    <a:pt x="3476" y="1047"/>
                  </a:cubicBezTo>
                  <a:cubicBezTo>
                    <a:pt x="4541" y="2037"/>
                    <a:pt x="5620" y="4744"/>
                    <a:pt x="6392" y="5943"/>
                  </a:cubicBezTo>
                  <a:cubicBezTo>
                    <a:pt x="7164" y="7142"/>
                    <a:pt x="7292" y="7388"/>
                    <a:pt x="8110" y="8242"/>
                  </a:cubicBezTo>
                  <a:cubicBezTo>
                    <a:pt x="8928" y="9096"/>
                    <a:pt x="10871" y="10745"/>
                    <a:pt x="11300" y="11066"/>
                  </a:cubicBezTo>
                </a:path>
              </a:pathLst>
            </a:custGeom>
            <a:noFill/>
            <a:ln w="603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83" name="Freeform 54"/>
            <p:cNvSpPr>
              <a:spLocks/>
            </p:cNvSpPr>
            <p:nvPr/>
          </p:nvSpPr>
          <p:spPr bwMode="auto">
            <a:xfrm>
              <a:off x="7704138" y="2570644"/>
              <a:ext cx="684212" cy="771525"/>
            </a:xfrm>
            <a:custGeom>
              <a:avLst/>
              <a:gdLst>
                <a:gd name="T0" fmla="*/ 0 w 12468"/>
                <a:gd name="T1" fmla="*/ 2147483647 h 13446"/>
                <a:gd name="T2" fmla="*/ 2147483647 w 12468"/>
                <a:gd name="T3" fmla="*/ 2147483647 h 13446"/>
                <a:gd name="T4" fmla="*/ 2147483647 w 12468"/>
                <a:gd name="T5" fmla="*/ 0 h 13446"/>
                <a:gd name="T6" fmla="*/ 0 60000 65536"/>
                <a:gd name="T7" fmla="*/ 0 60000 65536"/>
                <a:gd name="T8" fmla="*/ 0 60000 65536"/>
                <a:gd name="T9" fmla="*/ 0 w 12468"/>
                <a:gd name="T10" fmla="*/ 0 h 13446"/>
                <a:gd name="T11" fmla="*/ 12468 w 12468"/>
                <a:gd name="T12" fmla="*/ 13446 h 134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68" h="13446">
                  <a:moveTo>
                    <a:pt x="0" y="13446"/>
                  </a:moveTo>
                  <a:lnTo>
                    <a:pt x="5581" y="8100"/>
                  </a:lnTo>
                  <a:cubicBezTo>
                    <a:pt x="7176" y="6399"/>
                    <a:pt x="10014" y="3093"/>
                    <a:pt x="12468" y="0"/>
                  </a:cubicBezTo>
                </a:path>
              </a:pathLst>
            </a:custGeom>
            <a:noFill/>
            <a:ln w="603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84" name="Freeform 55"/>
            <p:cNvSpPr>
              <a:spLocks/>
            </p:cNvSpPr>
            <p:nvPr/>
          </p:nvSpPr>
          <p:spPr bwMode="auto">
            <a:xfrm>
              <a:off x="4716464" y="2067408"/>
              <a:ext cx="884237" cy="358775"/>
            </a:xfrm>
            <a:custGeom>
              <a:avLst/>
              <a:gdLst>
                <a:gd name="T0" fmla="*/ 2147483647 w 10493"/>
                <a:gd name="T1" fmla="*/ 0 h 15340"/>
                <a:gd name="T2" fmla="*/ 2147483647 w 10493"/>
                <a:gd name="T3" fmla="*/ 2147483647 h 15340"/>
                <a:gd name="T4" fmla="*/ 0 w 10493"/>
                <a:gd name="T5" fmla="*/ 2147483647 h 15340"/>
                <a:gd name="T6" fmla="*/ 0 60000 65536"/>
                <a:gd name="T7" fmla="*/ 0 60000 65536"/>
                <a:gd name="T8" fmla="*/ 0 60000 65536"/>
                <a:gd name="T9" fmla="*/ 0 w 10493"/>
                <a:gd name="T10" fmla="*/ 0 h 15340"/>
                <a:gd name="T11" fmla="*/ 10493 w 10493"/>
                <a:gd name="T12" fmla="*/ 15340 h 153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93" h="15340">
                  <a:moveTo>
                    <a:pt x="10493" y="0"/>
                  </a:moveTo>
                  <a:cubicBezTo>
                    <a:pt x="7479" y="1381"/>
                    <a:pt x="4610" y="2918"/>
                    <a:pt x="2925" y="4703"/>
                  </a:cubicBezTo>
                  <a:cubicBezTo>
                    <a:pt x="1267" y="6997"/>
                    <a:pt x="231" y="11073"/>
                    <a:pt x="0" y="15340"/>
                  </a:cubicBezTo>
                </a:path>
              </a:pathLst>
            </a:custGeom>
            <a:noFill/>
            <a:ln w="603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88" name="Freeform 52"/>
            <p:cNvSpPr>
              <a:spLocks/>
            </p:cNvSpPr>
            <p:nvPr/>
          </p:nvSpPr>
          <p:spPr bwMode="auto">
            <a:xfrm>
              <a:off x="3654426" y="2410306"/>
              <a:ext cx="1443038" cy="258762"/>
            </a:xfrm>
            <a:custGeom>
              <a:avLst/>
              <a:gdLst>
                <a:gd name="T0" fmla="*/ 0 w 6517"/>
                <a:gd name="T1" fmla="*/ 0 h 10000"/>
                <a:gd name="T2" fmla="*/ 2147483647 w 6517"/>
                <a:gd name="T3" fmla="*/ 2147483647 h 10000"/>
                <a:gd name="T4" fmla="*/ 2147483647 w 6517"/>
                <a:gd name="T5" fmla="*/ 2147483647 h 10000"/>
                <a:gd name="T6" fmla="*/ 2147483647 w 6517"/>
                <a:gd name="T7" fmla="*/ 2147483647 h 1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17"/>
                <a:gd name="T13" fmla="*/ 0 h 10000"/>
                <a:gd name="T14" fmla="*/ 6517 w 6517"/>
                <a:gd name="T15" fmla="*/ 10000 h 1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17" h="10000">
                  <a:moveTo>
                    <a:pt x="0" y="0"/>
                  </a:moveTo>
                  <a:cubicBezTo>
                    <a:pt x="534" y="1529"/>
                    <a:pt x="2018" y="5591"/>
                    <a:pt x="2710" y="7186"/>
                  </a:cubicBezTo>
                  <a:cubicBezTo>
                    <a:pt x="3402" y="8782"/>
                    <a:pt x="3517" y="9144"/>
                    <a:pt x="4152" y="9572"/>
                  </a:cubicBezTo>
                  <a:cubicBezTo>
                    <a:pt x="4787" y="10000"/>
                    <a:pt x="5543" y="9817"/>
                    <a:pt x="6517" y="9756"/>
                  </a:cubicBezTo>
                </a:path>
              </a:pathLst>
            </a:custGeom>
            <a:noFill/>
            <a:ln w="603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96" name="Line 24"/>
            <p:cNvSpPr>
              <a:spLocks noChangeShapeType="1"/>
            </p:cNvSpPr>
            <p:nvPr/>
          </p:nvSpPr>
          <p:spPr bwMode="auto">
            <a:xfrm flipH="1" flipV="1">
              <a:off x="7019925" y="3778731"/>
              <a:ext cx="215900" cy="36195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ja-JP" altLang="en-US" dirty="0"/>
            </a:p>
          </p:txBody>
        </p:sp>
      </p:grpSp>
      <p:sp>
        <p:nvSpPr>
          <p:cNvPr id="76" name="Line 39"/>
          <p:cNvSpPr>
            <a:spLocks noChangeShapeType="1"/>
          </p:cNvSpPr>
          <p:nvPr/>
        </p:nvSpPr>
        <p:spPr bwMode="auto">
          <a:xfrm flipV="1">
            <a:off x="5651501" y="3012615"/>
            <a:ext cx="1325563" cy="1358900"/>
          </a:xfrm>
          <a:prstGeom prst="line">
            <a:avLst/>
          </a:prstGeom>
          <a:noFill/>
          <a:ln w="57150">
            <a:noFill/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>
            <a:off x="6315075" y="4100055"/>
            <a:ext cx="158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1496194" y="2174418"/>
            <a:ext cx="7376834" cy="3292468"/>
            <a:chOff x="1496194" y="1268896"/>
            <a:chExt cx="7376834" cy="3292468"/>
          </a:xfrm>
        </p:grpSpPr>
        <p:sp>
          <p:nvSpPr>
            <p:cNvPr id="68" name="Text Box 14"/>
            <p:cNvSpPr txBox="1">
              <a:spLocks noChangeArrowheads="1"/>
            </p:cNvSpPr>
            <p:nvPr/>
          </p:nvSpPr>
          <p:spPr bwMode="auto">
            <a:xfrm>
              <a:off x="4067944" y="1273656"/>
              <a:ext cx="2448744" cy="565146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600" b="1" dirty="0">
                  <a:solidFill>
                    <a:srgbClr val="66FF66"/>
                  </a:solidFill>
                  <a:latin typeface="Helvetica" pitchFamily="34" charset="0"/>
                  <a:ea typeface="ＭＳ ゴシック" pitchFamily="49" charset="-128"/>
                </a:rPr>
                <a:t>Materials &amp; Life Science Experimental Facility</a:t>
              </a:r>
              <a:endParaRPr lang="ja-JP" altLang="en-US" sz="1600" b="1" dirty="0">
                <a:solidFill>
                  <a:srgbClr val="66FF66"/>
                </a:solidFill>
                <a:latin typeface="Helvetica" pitchFamily="34" charset="0"/>
                <a:ea typeface="ＭＳ ゴシック" pitchFamily="49" charset="-128"/>
              </a:endParaRPr>
            </a:p>
          </p:txBody>
        </p:sp>
        <p:sp>
          <p:nvSpPr>
            <p:cNvPr id="70" name="Text Box 19"/>
            <p:cNvSpPr txBox="1">
              <a:spLocks noChangeArrowheads="1"/>
            </p:cNvSpPr>
            <p:nvPr/>
          </p:nvSpPr>
          <p:spPr bwMode="auto">
            <a:xfrm>
              <a:off x="4139953" y="3996218"/>
              <a:ext cx="2160241" cy="565146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600" b="1" dirty="0">
                  <a:solidFill>
                    <a:srgbClr val="33CC33"/>
                  </a:solidFill>
                  <a:latin typeface="Helvetica" pitchFamily="34" charset="0"/>
                  <a:ea typeface="ＭＳ ゴシック" pitchFamily="49" charset="-128"/>
                </a:rPr>
                <a:t>Neutrino Experimental Facility</a:t>
              </a:r>
              <a:endParaRPr lang="ja-JP" altLang="en-US" sz="1600" b="1" dirty="0">
                <a:solidFill>
                  <a:srgbClr val="33CC33"/>
                </a:solidFill>
                <a:latin typeface="Helvetica" pitchFamily="34" charset="0"/>
                <a:ea typeface="ＭＳ ゴシック" pitchFamily="49" charset="-128"/>
              </a:endParaRPr>
            </a:p>
          </p:txBody>
        </p:sp>
        <p:sp>
          <p:nvSpPr>
            <p:cNvPr id="85" name="Line 13"/>
            <p:cNvSpPr>
              <a:spLocks noChangeShapeType="1"/>
            </p:cNvSpPr>
            <p:nvPr/>
          </p:nvSpPr>
          <p:spPr bwMode="auto">
            <a:xfrm>
              <a:off x="5292726" y="1634020"/>
              <a:ext cx="288925" cy="919163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ja-JP" altLang="en-US" dirty="0"/>
            </a:p>
          </p:txBody>
        </p:sp>
        <p:sp>
          <p:nvSpPr>
            <p:cNvPr id="86" name="Line 16"/>
            <p:cNvSpPr>
              <a:spLocks noChangeShapeType="1"/>
            </p:cNvSpPr>
            <p:nvPr/>
          </p:nvSpPr>
          <p:spPr bwMode="auto">
            <a:xfrm>
              <a:off x="8172451" y="1721331"/>
              <a:ext cx="144463" cy="576262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ja-JP" altLang="en-US" dirty="0"/>
            </a:p>
          </p:txBody>
        </p:sp>
        <p:sp>
          <p:nvSpPr>
            <p:cNvPr id="89" name="Line 18"/>
            <p:cNvSpPr>
              <a:spLocks noChangeShapeType="1"/>
            </p:cNvSpPr>
            <p:nvPr/>
          </p:nvSpPr>
          <p:spPr bwMode="auto">
            <a:xfrm flipH="1" flipV="1">
              <a:off x="4932363" y="3635858"/>
              <a:ext cx="215900" cy="288925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ja-JP" altLang="en-US" dirty="0"/>
            </a:p>
          </p:txBody>
        </p:sp>
        <p:sp>
          <p:nvSpPr>
            <p:cNvPr id="90" name="Text Box 66"/>
            <p:cNvSpPr txBox="1">
              <a:spLocks noChangeArrowheads="1"/>
            </p:cNvSpPr>
            <p:nvPr/>
          </p:nvSpPr>
          <p:spPr bwMode="auto">
            <a:xfrm>
              <a:off x="1496194" y="1275243"/>
              <a:ext cx="2212206" cy="565146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600" b="1" dirty="0">
                  <a:solidFill>
                    <a:srgbClr val="99CCFF"/>
                  </a:solidFill>
                  <a:latin typeface="Helvetica" pitchFamily="34" charset="0"/>
                  <a:ea typeface="ＭＳ ゴシック" pitchFamily="49" charset="-128"/>
                </a:rPr>
                <a:t>Central Control Building</a:t>
              </a:r>
              <a:endParaRPr lang="ja-JP" altLang="en-US" sz="1600" b="1" dirty="0">
                <a:solidFill>
                  <a:srgbClr val="99CCFF"/>
                </a:solidFill>
                <a:latin typeface="Helvetica" pitchFamily="34" charset="0"/>
                <a:ea typeface="ＭＳ ゴシック" pitchFamily="49" charset="-128"/>
              </a:endParaRPr>
            </a:p>
          </p:txBody>
        </p:sp>
        <p:sp>
          <p:nvSpPr>
            <p:cNvPr id="91" name="Line 67"/>
            <p:cNvSpPr>
              <a:spLocks noChangeShapeType="1"/>
            </p:cNvSpPr>
            <p:nvPr/>
          </p:nvSpPr>
          <p:spPr bwMode="auto">
            <a:xfrm>
              <a:off x="2987676" y="1562581"/>
              <a:ext cx="360363" cy="703262"/>
            </a:xfrm>
            <a:prstGeom prst="line">
              <a:avLst/>
            </a:prstGeom>
            <a:noFill/>
            <a:ln w="38100">
              <a:solidFill>
                <a:srgbClr val="99CCFF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ja-JP" altLang="en-US" dirty="0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 flipH="1" flipV="1">
              <a:off x="4765676" y="2575408"/>
              <a:ext cx="527050" cy="1347787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ja-JP" altLang="en-US" dirty="0"/>
            </a:p>
          </p:txBody>
        </p:sp>
        <p:sp>
          <p:nvSpPr>
            <p:cNvPr id="69" name="Text Box 17"/>
            <p:cNvSpPr txBox="1">
              <a:spLocks noChangeArrowheads="1"/>
            </p:cNvSpPr>
            <p:nvPr/>
          </p:nvSpPr>
          <p:spPr bwMode="auto">
            <a:xfrm>
              <a:off x="6856294" y="1268896"/>
              <a:ext cx="2016734" cy="565146"/>
            </a:xfrm>
            <a:prstGeom prst="rect">
              <a:avLst/>
            </a:prstGeom>
            <a:solidFill>
              <a:schemeClr val="tx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600" b="1" dirty="0">
                  <a:solidFill>
                    <a:srgbClr val="66FF66"/>
                  </a:solidFill>
                </a:rPr>
                <a:t>Hadron Experimental Facility</a:t>
              </a:r>
              <a:endParaRPr lang="ja-JP" altLang="en-US" sz="1600" b="1" dirty="0">
                <a:solidFill>
                  <a:srgbClr val="66FF66"/>
                </a:solidFill>
                <a:latin typeface="Helvetica" pitchFamily="34" charset="0"/>
                <a:ea typeface="ＭＳ ゴシック" pitchFamily="49" charset="-128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323851" y="1679115"/>
            <a:ext cx="8569325" cy="2805115"/>
            <a:chOff x="323851" y="773593"/>
            <a:chExt cx="8569325" cy="2805115"/>
          </a:xfrm>
        </p:grpSpPr>
        <p:sp>
          <p:nvSpPr>
            <p:cNvPr id="98" name="Line 41"/>
            <p:cNvSpPr>
              <a:spLocks noChangeShapeType="1"/>
            </p:cNvSpPr>
            <p:nvPr/>
          </p:nvSpPr>
          <p:spPr bwMode="auto">
            <a:xfrm flipV="1">
              <a:off x="5364164" y="2354745"/>
              <a:ext cx="2232025" cy="1223963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 type="stealth" w="lg" len="lg"/>
              <a:tailEnd type="stealth" w="lg" len="lg"/>
            </a:ln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99" name="Text Box 42"/>
            <p:cNvSpPr txBox="1">
              <a:spLocks noChangeArrowheads="1"/>
            </p:cNvSpPr>
            <p:nvPr/>
          </p:nvSpPr>
          <p:spPr bwMode="auto">
            <a:xfrm rot="19912598">
              <a:off x="6170614" y="2873856"/>
              <a:ext cx="963612" cy="379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endParaRPr lang="en-US" altLang="ja-JP" sz="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  <a:p>
              <a:pPr>
                <a:lnSpc>
                  <a:spcPct val="80000"/>
                </a:lnSpc>
                <a:defRPr/>
              </a:pPr>
              <a:r>
                <a:rPr lang="en-US" altLang="ja-JP" sz="2000" b="1" dirty="0">
                  <a:solidFill>
                    <a:schemeClr val="bg1"/>
                  </a:solidFill>
                  <a:latin typeface="Arial" charset="0"/>
                  <a:ea typeface="ＤＦＰ太丸ゴシック体" pitchFamily="8" charset="-128"/>
                  <a:cs typeface="Arial" charset="0"/>
                </a:rPr>
                <a:t>500 m</a:t>
              </a:r>
            </a:p>
          </p:txBody>
        </p:sp>
        <p:sp>
          <p:nvSpPr>
            <p:cNvPr id="100" name="Line 41"/>
            <p:cNvSpPr>
              <a:spLocks noChangeShapeType="1"/>
            </p:cNvSpPr>
            <p:nvPr/>
          </p:nvSpPr>
          <p:spPr bwMode="auto">
            <a:xfrm flipH="1" flipV="1">
              <a:off x="323851" y="1108556"/>
              <a:ext cx="8569325" cy="0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 type="stealth" w="lg" len="lg"/>
              <a:tailEnd type="stealth" w="lg" len="lg"/>
            </a:ln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01" name="Text Box 42"/>
            <p:cNvSpPr txBox="1">
              <a:spLocks noChangeArrowheads="1"/>
            </p:cNvSpPr>
            <p:nvPr/>
          </p:nvSpPr>
          <p:spPr bwMode="auto">
            <a:xfrm>
              <a:off x="4198061" y="773593"/>
              <a:ext cx="1223963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endParaRPr lang="en-US" altLang="ja-JP" sz="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  <a:p>
              <a:pPr>
                <a:lnSpc>
                  <a:spcPct val="80000"/>
                </a:lnSpc>
                <a:defRPr/>
              </a:pPr>
              <a:r>
                <a:rPr lang="en-US" altLang="ja-JP" sz="2000" b="1" dirty="0">
                  <a:solidFill>
                    <a:schemeClr val="bg1"/>
                  </a:solidFill>
                  <a:latin typeface="Arial" charset="0"/>
                  <a:ea typeface="ＤＦＰ太丸ゴシック体" pitchFamily="8" charset="-128"/>
                  <a:cs typeface="Arial" charset="0"/>
                </a:rPr>
                <a:t>1000 m</a:t>
              </a:r>
            </a:p>
          </p:txBody>
        </p:sp>
      </p:grpSp>
      <p:pic>
        <p:nvPicPr>
          <p:cNvPr id="103" name="Picture 14" descr="マークカラー_白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06552" y="5521911"/>
            <a:ext cx="708025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Picture 5" descr="無題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8367" y="5611672"/>
            <a:ext cx="2519363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Outline of J-PARC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0089181"/>
      </p:ext>
    </p:extLst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2" b="641"/>
          <a:stretch>
            <a:fillRect/>
          </a:stretch>
        </p:blipFill>
        <p:spPr bwMode="auto">
          <a:xfrm>
            <a:off x="-36513" y="-26988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1767705" y="1134463"/>
            <a:ext cx="3095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ja-JP" sz="1600" b="1" dirty="0"/>
              <a:t>Cryogenic Hydrogen Circulation System</a:t>
            </a:r>
          </a:p>
        </p:txBody>
      </p:sp>
      <p:sp>
        <p:nvSpPr>
          <p:cNvPr id="198664" name="Text Box 8"/>
          <p:cNvSpPr txBox="1">
            <a:spLocks noChangeArrowheads="1"/>
          </p:cNvSpPr>
          <p:nvPr/>
        </p:nvSpPr>
        <p:spPr bwMode="auto">
          <a:xfrm>
            <a:off x="2413832" y="3573879"/>
            <a:ext cx="17287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ja-JP" sz="1600" b="1" dirty="0"/>
              <a:t>Target Trolley</a:t>
            </a:r>
          </a:p>
        </p:txBody>
      </p:sp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115409" y="4888622"/>
            <a:ext cx="21701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ja-JP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Mercury Circulation System</a:t>
            </a:r>
          </a:p>
        </p:txBody>
      </p:sp>
      <p:sp>
        <p:nvSpPr>
          <p:cNvPr id="198666" name="Line 10"/>
          <p:cNvSpPr>
            <a:spLocks noChangeShapeType="1"/>
          </p:cNvSpPr>
          <p:nvPr/>
        </p:nvSpPr>
        <p:spPr bwMode="auto">
          <a:xfrm flipH="1">
            <a:off x="1258888" y="4365625"/>
            <a:ext cx="215900" cy="5746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8667" name="Text Box 11"/>
          <p:cNvSpPr txBox="1">
            <a:spLocks noChangeArrowheads="1"/>
          </p:cNvSpPr>
          <p:nvPr/>
        </p:nvSpPr>
        <p:spPr bwMode="auto">
          <a:xfrm>
            <a:off x="2263282" y="5607343"/>
            <a:ext cx="2808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ja-JP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Neutron Target vessel</a:t>
            </a:r>
          </a:p>
        </p:txBody>
      </p:sp>
      <p:sp>
        <p:nvSpPr>
          <p:cNvPr id="198668" name="Line 12"/>
          <p:cNvSpPr>
            <a:spLocks noChangeShapeType="1"/>
          </p:cNvSpPr>
          <p:nvPr/>
        </p:nvSpPr>
        <p:spPr bwMode="auto">
          <a:xfrm flipH="1">
            <a:off x="3924300" y="4724400"/>
            <a:ext cx="71438" cy="9366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3" name="Text Box 14"/>
          <p:cNvSpPr txBox="1">
            <a:spLocks noChangeArrowheads="1"/>
          </p:cNvSpPr>
          <p:nvPr/>
        </p:nvSpPr>
        <p:spPr bwMode="auto">
          <a:xfrm>
            <a:off x="5651500" y="4941888"/>
            <a:ext cx="86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ja-JP" sz="1200" b="1" dirty="0">
                <a:solidFill>
                  <a:schemeClr val="bg1"/>
                </a:solidFill>
              </a:rPr>
              <a:t>Shutter</a:t>
            </a:r>
          </a:p>
        </p:txBody>
      </p:sp>
      <p:sp>
        <p:nvSpPr>
          <p:cNvPr id="198675" name="Text Box 19"/>
          <p:cNvSpPr txBox="1">
            <a:spLocks noChangeArrowheads="1"/>
          </p:cNvSpPr>
          <p:nvPr/>
        </p:nvSpPr>
        <p:spPr bwMode="auto">
          <a:xfrm>
            <a:off x="7740650" y="5661025"/>
            <a:ext cx="107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ja-JP" sz="1400" b="1" dirty="0">
                <a:solidFill>
                  <a:srgbClr val="CC0000"/>
                </a:solidFill>
              </a:rPr>
              <a:t>Protons</a:t>
            </a:r>
          </a:p>
        </p:txBody>
      </p:sp>
      <p:sp>
        <p:nvSpPr>
          <p:cNvPr id="198676" name="Text Box 20"/>
          <p:cNvSpPr txBox="1">
            <a:spLocks noChangeArrowheads="1"/>
          </p:cNvSpPr>
          <p:nvPr/>
        </p:nvSpPr>
        <p:spPr bwMode="auto">
          <a:xfrm>
            <a:off x="4067175" y="6021388"/>
            <a:ext cx="10572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ja-JP" sz="1400" b="1" dirty="0">
                <a:solidFill>
                  <a:srgbClr val="0000FF"/>
                </a:solidFill>
              </a:rPr>
              <a:t>Neutrons</a:t>
            </a:r>
          </a:p>
        </p:txBody>
      </p:sp>
      <p:sp>
        <p:nvSpPr>
          <p:cNvPr id="198678" name="Text Box 22"/>
          <p:cNvSpPr txBox="1">
            <a:spLocks noChangeArrowheads="1"/>
          </p:cNvSpPr>
          <p:nvPr/>
        </p:nvSpPr>
        <p:spPr bwMode="auto">
          <a:xfrm>
            <a:off x="168675" y="2751338"/>
            <a:ext cx="213494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ja-JP" sz="3600" b="1" i="1" dirty="0"/>
              <a:t>Hot Cell</a:t>
            </a:r>
          </a:p>
        </p:txBody>
      </p:sp>
      <p:sp>
        <p:nvSpPr>
          <p:cNvPr id="198679" name="Oval 23"/>
          <p:cNvSpPr>
            <a:spLocks noChangeArrowheads="1"/>
          </p:cNvSpPr>
          <p:nvPr/>
        </p:nvSpPr>
        <p:spPr bwMode="auto">
          <a:xfrm>
            <a:off x="539750" y="3429000"/>
            <a:ext cx="2016125" cy="936625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198680" name="Oval 24"/>
          <p:cNvSpPr>
            <a:spLocks noChangeArrowheads="1"/>
          </p:cNvSpPr>
          <p:nvPr/>
        </p:nvSpPr>
        <p:spPr bwMode="auto">
          <a:xfrm>
            <a:off x="3492500" y="4005263"/>
            <a:ext cx="935038" cy="719137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198681" name="Line 25"/>
          <p:cNvSpPr>
            <a:spLocks noChangeShapeType="1"/>
          </p:cNvSpPr>
          <p:nvPr/>
        </p:nvSpPr>
        <p:spPr bwMode="auto">
          <a:xfrm flipH="1">
            <a:off x="4643438" y="5229225"/>
            <a:ext cx="2089150" cy="7921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20" name="Text Box 26"/>
          <p:cNvSpPr txBox="1">
            <a:spLocks noChangeArrowheads="1"/>
          </p:cNvSpPr>
          <p:nvPr/>
        </p:nvSpPr>
        <p:spPr bwMode="auto">
          <a:xfrm>
            <a:off x="5566300" y="2536347"/>
            <a:ext cx="24609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ja-JP" sz="2400" b="1" dirty="0"/>
              <a:t>Neutron Target Station</a:t>
            </a:r>
          </a:p>
        </p:txBody>
      </p:sp>
      <p:sp>
        <p:nvSpPr>
          <p:cNvPr id="198683" name="Line 27"/>
          <p:cNvSpPr>
            <a:spLocks noChangeShapeType="1"/>
          </p:cNvSpPr>
          <p:nvPr/>
        </p:nvSpPr>
        <p:spPr bwMode="auto">
          <a:xfrm flipH="1" flipV="1">
            <a:off x="7092950" y="5084763"/>
            <a:ext cx="1800225" cy="431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" name="右矢印 21"/>
          <p:cNvSpPr>
            <a:spLocks noChangeArrowheads="1"/>
          </p:cNvSpPr>
          <p:nvPr/>
        </p:nvSpPr>
        <p:spPr bwMode="auto">
          <a:xfrm rot="957601">
            <a:off x="4429125" y="4318000"/>
            <a:ext cx="1025525" cy="762000"/>
          </a:xfrm>
          <a:prstGeom prst="right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CBFFFF"/>
              </a:gs>
              <a:gs pos="100000">
                <a:srgbClr val="B5E5E9"/>
              </a:gs>
            </a:gsLst>
            <a:lin ang="5400000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721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1242648" y="65091"/>
            <a:ext cx="718917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Outline of the Neutron Target</a:t>
            </a:r>
            <a:endParaRPr lang="ja-JP" altLang="en-US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257452" y="5969210"/>
            <a:ext cx="561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0000CC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*Mitigation of cavitation damage by microbubbles</a:t>
            </a:r>
            <a:endParaRPr kumimoji="1" lang="ja-JP" altLang="en-US" dirty="0">
              <a:solidFill>
                <a:srgbClr val="0000CC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1" name="スライド番号プレースホルダー 46"/>
          <p:cNvSpPr>
            <a:spLocks noGrp="1"/>
          </p:cNvSpPr>
          <p:nvPr>
            <p:ph type="sldNum" sz="quarter" idx="12"/>
          </p:nvPr>
        </p:nvSpPr>
        <p:spPr>
          <a:xfrm>
            <a:off x="6861616" y="6492875"/>
            <a:ext cx="2311400" cy="365125"/>
          </a:xfrm>
        </p:spPr>
        <p:txBody>
          <a:bodyPr/>
          <a:lstStyle/>
          <a:p>
            <a:fld id="{C309679D-7A7B-4165-B147-EA75EFAD8F7A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grpSp>
        <p:nvGrpSpPr>
          <p:cNvPr id="165" name="Group 3"/>
          <p:cNvGrpSpPr>
            <a:grpSpLocks/>
          </p:cNvGrpSpPr>
          <p:nvPr/>
        </p:nvGrpSpPr>
        <p:grpSpPr bwMode="auto">
          <a:xfrm>
            <a:off x="4354342" y="3441357"/>
            <a:ext cx="4860478" cy="2448555"/>
            <a:chOff x="1699" y="1323"/>
            <a:chExt cx="3613" cy="1819"/>
          </a:xfrm>
        </p:grpSpPr>
        <p:pic>
          <p:nvPicPr>
            <p:cNvPr id="166" name="Picture 4" descr="ターゲット台車と水銀循環設備_前右上061207-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4" y="1323"/>
              <a:ext cx="3454" cy="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7" name="Freeform 5"/>
            <p:cNvSpPr>
              <a:spLocks/>
            </p:cNvSpPr>
            <p:nvPr/>
          </p:nvSpPr>
          <p:spPr bwMode="auto">
            <a:xfrm>
              <a:off x="1699" y="2828"/>
              <a:ext cx="896" cy="314"/>
            </a:xfrm>
            <a:custGeom>
              <a:avLst/>
              <a:gdLst>
                <a:gd name="T0" fmla="*/ 483 w 896"/>
                <a:gd name="T1" fmla="*/ 0 h 314"/>
                <a:gd name="T2" fmla="*/ 896 w 896"/>
                <a:gd name="T3" fmla="*/ 197 h 314"/>
                <a:gd name="T4" fmla="*/ 0 w 896"/>
                <a:gd name="T5" fmla="*/ 314 h 314"/>
                <a:gd name="T6" fmla="*/ 0 w 896"/>
                <a:gd name="T7" fmla="*/ 116 h 314"/>
                <a:gd name="T8" fmla="*/ 483 w 896"/>
                <a:gd name="T9" fmla="*/ 0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6" h="314">
                  <a:moveTo>
                    <a:pt x="483" y="0"/>
                  </a:moveTo>
                  <a:lnTo>
                    <a:pt x="896" y="197"/>
                  </a:lnTo>
                  <a:lnTo>
                    <a:pt x="0" y="314"/>
                  </a:lnTo>
                  <a:lnTo>
                    <a:pt x="0" y="116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8" name="Freeform 6"/>
            <p:cNvSpPr>
              <a:spLocks/>
            </p:cNvSpPr>
            <p:nvPr/>
          </p:nvSpPr>
          <p:spPr bwMode="auto">
            <a:xfrm>
              <a:off x="4969" y="2089"/>
              <a:ext cx="343" cy="273"/>
            </a:xfrm>
            <a:custGeom>
              <a:avLst/>
              <a:gdLst>
                <a:gd name="T0" fmla="*/ 157 w 343"/>
                <a:gd name="T1" fmla="*/ 0 h 273"/>
                <a:gd name="T2" fmla="*/ 343 w 343"/>
                <a:gd name="T3" fmla="*/ 11 h 273"/>
                <a:gd name="T4" fmla="*/ 331 w 343"/>
                <a:gd name="T5" fmla="*/ 273 h 273"/>
                <a:gd name="T6" fmla="*/ 0 w 343"/>
                <a:gd name="T7" fmla="*/ 52 h 273"/>
                <a:gd name="T8" fmla="*/ 157 w 343"/>
                <a:gd name="T9" fmla="*/ 0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273">
                  <a:moveTo>
                    <a:pt x="157" y="0"/>
                  </a:moveTo>
                  <a:lnTo>
                    <a:pt x="343" y="11"/>
                  </a:lnTo>
                  <a:lnTo>
                    <a:pt x="331" y="273"/>
                  </a:lnTo>
                  <a:lnTo>
                    <a:pt x="0" y="52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69" name="Text Box 7"/>
          <p:cNvSpPr txBox="1">
            <a:spLocks noChangeArrowheads="1"/>
          </p:cNvSpPr>
          <p:nvPr/>
        </p:nvSpPr>
        <p:spPr bwMode="auto">
          <a:xfrm>
            <a:off x="7194396" y="3178157"/>
            <a:ext cx="1833764" cy="37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793" tIns="47896" rIns="95793" bIns="47896">
            <a:spAutoFit/>
          </a:bodyPr>
          <a:lstStyle>
            <a:lvl1pPr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dirty="0">
                <a:latin typeface="Arial" pitchFamily="34" charset="0"/>
              </a:rPr>
              <a:t>Heat Exchanger</a:t>
            </a:r>
            <a:endParaRPr lang="ja-JP" altLang="en-US" dirty="0">
              <a:latin typeface="Arial" pitchFamily="34" charset="0"/>
            </a:endParaRPr>
          </a:p>
        </p:txBody>
      </p:sp>
      <p:sp>
        <p:nvSpPr>
          <p:cNvPr id="171" name="Line 10"/>
          <p:cNvSpPr>
            <a:spLocks noChangeShapeType="1"/>
          </p:cNvSpPr>
          <p:nvPr/>
        </p:nvSpPr>
        <p:spPr bwMode="auto">
          <a:xfrm>
            <a:off x="6103895" y="3259635"/>
            <a:ext cx="546609" cy="42927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2" name="Text Box 11"/>
          <p:cNvSpPr txBox="1">
            <a:spLocks noChangeArrowheads="1"/>
          </p:cNvSpPr>
          <p:nvPr/>
        </p:nvSpPr>
        <p:spPr bwMode="auto">
          <a:xfrm>
            <a:off x="5296774" y="2941294"/>
            <a:ext cx="1353729" cy="346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793" tIns="47896" rIns="95793" bIns="47896">
            <a:spAutoFit/>
          </a:bodyPr>
          <a:lstStyle>
            <a:lvl1pPr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ja-JP" dirty="0">
                <a:latin typeface="Arial" pitchFamily="34" charset="0"/>
              </a:rPr>
              <a:t>Surge Tank</a:t>
            </a:r>
            <a:endParaRPr kumimoji="0" lang="ja-JP" altLang="en-US" dirty="0">
              <a:latin typeface="Arial" pitchFamily="34" charset="0"/>
            </a:endParaRPr>
          </a:p>
        </p:txBody>
      </p:sp>
      <p:sp>
        <p:nvSpPr>
          <p:cNvPr id="173" name="Text Box 12"/>
          <p:cNvSpPr txBox="1">
            <a:spLocks noChangeArrowheads="1"/>
          </p:cNvSpPr>
          <p:nvPr/>
        </p:nvSpPr>
        <p:spPr bwMode="auto">
          <a:xfrm>
            <a:off x="6582986" y="2903066"/>
            <a:ext cx="1742809" cy="37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793" tIns="47896" rIns="95793" bIns="47896">
            <a:spAutoFit/>
          </a:bodyPr>
          <a:lstStyle>
            <a:lvl1pPr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en-US" altLang="ja-JP" dirty="0">
                <a:latin typeface="Arial" pitchFamily="34" charset="0"/>
              </a:rPr>
              <a:t>Mercury Pump</a:t>
            </a:r>
            <a:endParaRPr lang="ja-JP" altLang="en-US" dirty="0">
              <a:latin typeface="Arial" pitchFamily="34" charset="0"/>
            </a:endParaRPr>
          </a:p>
        </p:txBody>
      </p:sp>
      <p:sp>
        <p:nvSpPr>
          <p:cNvPr id="174" name="Line 13"/>
          <p:cNvSpPr>
            <a:spLocks noChangeShapeType="1"/>
          </p:cNvSpPr>
          <p:nvPr/>
        </p:nvSpPr>
        <p:spPr bwMode="auto">
          <a:xfrm>
            <a:off x="8325368" y="3492558"/>
            <a:ext cx="2931" cy="253501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" name="Line 14"/>
          <p:cNvSpPr>
            <a:spLocks noChangeShapeType="1"/>
          </p:cNvSpPr>
          <p:nvPr/>
        </p:nvSpPr>
        <p:spPr bwMode="auto">
          <a:xfrm>
            <a:off x="6950302" y="3193624"/>
            <a:ext cx="429932" cy="45426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7" name="AutoShape 17"/>
          <p:cNvSpPr>
            <a:spLocks/>
          </p:cNvSpPr>
          <p:nvPr/>
        </p:nvSpPr>
        <p:spPr bwMode="auto">
          <a:xfrm rot="16200000">
            <a:off x="6768825" y="1191679"/>
            <a:ext cx="216868" cy="3337928"/>
          </a:xfrm>
          <a:prstGeom prst="rightBrace">
            <a:avLst>
              <a:gd name="adj1" fmla="val 9774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8" name="Text Box 18"/>
          <p:cNvSpPr txBox="1">
            <a:spLocks noChangeArrowheads="1"/>
          </p:cNvSpPr>
          <p:nvPr/>
        </p:nvSpPr>
        <p:spPr bwMode="auto">
          <a:xfrm>
            <a:off x="4933178" y="2316840"/>
            <a:ext cx="3335571" cy="40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793" tIns="47896" rIns="95793" bIns="47896">
            <a:spAutoFit/>
          </a:bodyPr>
          <a:lstStyle>
            <a:lvl1pPr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ja-JP" sz="2000" dirty="0">
                <a:latin typeface="Arial" pitchFamily="34" charset="0"/>
              </a:rPr>
              <a:t>Mercury Circulation System</a:t>
            </a:r>
            <a:endParaRPr kumimoji="0" lang="ja-JP" altLang="en-US" sz="2000" dirty="0">
              <a:latin typeface="Arial" pitchFamily="34" charset="0"/>
            </a:endParaRPr>
          </a:p>
        </p:txBody>
      </p:sp>
      <p:sp>
        <p:nvSpPr>
          <p:cNvPr id="179" name="Text Box 162"/>
          <p:cNvSpPr txBox="1">
            <a:spLocks noChangeArrowheads="1"/>
          </p:cNvSpPr>
          <p:nvPr/>
        </p:nvSpPr>
        <p:spPr bwMode="auto">
          <a:xfrm>
            <a:off x="4954655" y="988205"/>
            <a:ext cx="3591566" cy="120032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tabLst>
                <a:tab pos="2335213" algn="l"/>
              </a:tabLst>
            </a:pP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Length</a:t>
            </a:r>
            <a:r>
              <a:rPr lang="ja-JP" altLang="en-US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：</a:t>
            </a: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	12 m</a:t>
            </a:r>
          </a:p>
          <a:p>
            <a:pPr eaLnBrk="1" hangingPunct="1">
              <a:tabLst>
                <a:tab pos="2335213" algn="l"/>
              </a:tabLst>
            </a:pP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Weight</a:t>
            </a:r>
            <a:r>
              <a:rPr lang="ja-JP" altLang="en-US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：</a:t>
            </a: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	315 ton</a:t>
            </a:r>
          </a:p>
          <a:p>
            <a:pPr eaLnBrk="1" hangingPunct="1">
              <a:tabLst>
                <a:tab pos="2335213" algn="l"/>
              </a:tabLst>
            </a:pP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Mercury Volume</a:t>
            </a:r>
            <a:r>
              <a:rPr lang="ja-JP" altLang="en-US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：</a:t>
            </a: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	1.5 m</a:t>
            </a:r>
            <a:r>
              <a:rPr lang="en-US" altLang="ja-JP" baseline="30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</a:t>
            </a:r>
            <a:endParaRPr lang="en-US" altLang="ja-JP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eaLnBrk="1" hangingPunct="1">
              <a:tabLst>
                <a:tab pos="2335213" algn="l"/>
              </a:tabLst>
            </a:pP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Mercury Flow rate</a:t>
            </a:r>
            <a:r>
              <a:rPr lang="ja-JP" altLang="en-US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：</a:t>
            </a: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	41m</a:t>
            </a:r>
            <a:r>
              <a:rPr lang="en-US" altLang="ja-JP" baseline="30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</a:t>
            </a: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/</a:t>
            </a:r>
            <a:r>
              <a:rPr lang="en-US" altLang="ja-JP" dirty="0" err="1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hr</a:t>
            </a:r>
            <a:endParaRPr lang="en-US" altLang="ja-JP" baseline="300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90963" y="976541"/>
            <a:ext cx="4019397" cy="54597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/>
          <p:cNvSpPr/>
          <p:nvPr/>
        </p:nvSpPr>
        <p:spPr>
          <a:xfrm>
            <a:off x="4155439" y="2834415"/>
            <a:ext cx="487681" cy="1818510"/>
          </a:xfrm>
          <a:custGeom>
            <a:avLst/>
            <a:gdLst>
              <a:gd name="connsiteX0" fmla="*/ 0 w 487017"/>
              <a:gd name="connsiteY0" fmla="*/ 0 h 1083365"/>
              <a:gd name="connsiteX1" fmla="*/ 487017 w 487017"/>
              <a:gd name="connsiteY1" fmla="*/ 1083365 h 1083365"/>
              <a:gd name="connsiteX2" fmla="*/ 0 w 487017"/>
              <a:gd name="connsiteY2" fmla="*/ 785191 h 1083365"/>
              <a:gd name="connsiteX3" fmla="*/ 0 w 487017"/>
              <a:gd name="connsiteY3" fmla="*/ 0 h 1083365"/>
              <a:gd name="connsiteX0" fmla="*/ 0 w 487017"/>
              <a:gd name="connsiteY0" fmla="*/ 0 h 1431234"/>
              <a:gd name="connsiteX1" fmla="*/ 487017 w 487017"/>
              <a:gd name="connsiteY1" fmla="*/ 1431234 h 1431234"/>
              <a:gd name="connsiteX2" fmla="*/ 0 w 487017"/>
              <a:gd name="connsiteY2" fmla="*/ 1133060 h 1431234"/>
              <a:gd name="connsiteX3" fmla="*/ 0 w 487017"/>
              <a:gd name="connsiteY3" fmla="*/ 0 h 1431234"/>
              <a:gd name="connsiteX0" fmla="*/ 0 w 487017"/>
              <a:gd name="connsiteY0" fmla="*/ 0 h 1431234"/>
              <a:gd name="connsiteX1" fmla="*/ 487017 w 487017"/>
              <a:gd name="connsiteY1" fmla="*/ 1431234 h 1431234"/>
              <a:gd name="connsiteX2" fmla="*/ 0 w 487017"/>
              <a:gd name="connsiteY2" fmla="*/ 1043608 h 1431234"/>
              <a:gd name="connsiteX3" fmla="*/ 0 w 487017"/>
              <a:gd name="connsiteY3" fmla="*/ 0 h 1431234"/>
              <a:gd name="connsiteX0" fmla="*/ 0 w 508532"/>
              <a:gd name="connsiteY0" fmla="*/ 0 h 1818510"/>
              <a:gd name="connsiteX1" fmla="*/ 508532 w 508532"/>
              <a:gd name="connsiteY1" fmla="*/ 1818510 h 1818510"/>
              <a:gd name="connsiteX2" fmla="*/ 0 w 508532"/>
              <a:gd name="connsiteY2" fmla="*/ 1043608 h 1818510"/>
              <a:gd name="connsiteX3" fmla="*/ 0 w 508532"/>
              <a:gd name="connsiteY3" fmla="*/ 0 h 181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532" h="1818510">
                <a:moveTo>
                  <a:pt x="0" y="0"/>
                </a:moveTo>
                <a:lnTo>
                  <a:pt x="508532" y="1818510"/>
                </a:lnTo>
                <a:lnTo>
                  <a:pt x="0" y="104360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Freeform 19"/>
          <p:cNvSpPr>
            <a:spLocks/>
          </p:cNvSpPr>
          <p:nvPr/>
        </p:nvSpPr>
        <p:spPr bwMode="auto">
          <a:xfrm>
            <a:off x="4043149" y="4801098"/>
            <a:ext cx="432048" cy="264159"/>
          </a:xfrm>
          <a:custGeom>
            <a:avLst/>
            <a:gdLst>
              <a:gd name="T0" fmla="*/ 166713288 w 524"/>
              <a:gd name="T1" fmla="*/ 0 h 221"/>
              <a:gd name="T2" fmla="*/ 651922605 w 524"/>
              <a:gd name="T3" fmla="*/ 75940219 h 221"/>
              <a:gd name="T4" fmla="*/ 636993173 w 524"/>
              <a:gd name="T5" fmla="*/ 547292912 h 221"/>
              <a:gd name="T6" fmla="*/ 506359810 w 524"/>
              <a:gd name="T7" fmla="*/ 363988099 h 221"/>
              <a:gd name="T8" fmla="*/ 166713288 w 524"/>
              <a:gd name="T9" fmla="*/ 578715670 h 221"/>
              <a:gd name="T10" fmla="*/ 0 w 524"/>
              <a:gd name="T11" fmla="*/ 379701095 h 221"/>
              <a:gd name="T12" fmla="*/ 318496029 w 524"/>
              <a:gd name="T13" fmla="*/ 151880438 h 221"/>
              <a:gd name="T14" fmla="*/ 166713288 w 524"/>
              <a:gd name="T15" fmla="*/ 0 h 22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24" h="221">
                <a:moveTo>
                  <a:pt x="134" y="0"/>
                </a:moveTo>
                <a:lnTo>
                  <a:pt x="524" y="29"/>
                </a:lnTo>
                <a:lnTo>
                  <a:pt x="512" y="209"/>
                </a:lnTo>
                <a:lnTo>
                  <a:pt x="407" y="139"/>
                </a:lnTo>
                <a:lnTo>
                  <a:pt x="134" y="221"/>
                </a:lnTo>
                <a:lnTo>
                  <a:pt x="0" y="145"/>
                </a:lnTo>
                <a:lnTo>
                  <a:pt x="256" y="58"/>
                </a:lnTo>
                <a:lnTo>
                  <a:pt x="134" y="0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1" name="Text Box 8"/>
          <p:cNvSpPr txBox="1">
            <a:spLocks noChangeArrowheads="1"/>
          </p:cNvSpPr>
          <p:nvPr/>
        </p:nvSpPr>
        <p:spPr bwMode="auto">
          <a:xfrm>
            <a:off x="4103250" y="5022612"/>
            <a:ext cx="1456457" cy="342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793" tIns="47896" rIns="95793" bIns="47896">
            <a:spAutoFit/>
          </a:bodyPr>
          <a:lstStyle>
            <a:lvl1pPr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ja-JP" sz="1600" dirty="0">
                <a:solidFill>
                  <a:srgbClr val="FF0000"/>
                </a:solidFill>
                <a:latin typeface="Arial" pitchFamily="34" charset="0"/>
              </a:rPr>
              <a:t>Proton Beam</a:t>
            </a:r>
            <a:endParaRPr kumimoji="0" lang="ja-JP" altLang="en-US" sz="1600" dirty="0">
              <a:solidFill>
                <a:srgbClr val="FF0000"/>
              </a:solidFill>
              <a:latin typeface="Arial" pitchFamily="34" charset="0"/>
            </a:endParaRPr>
          </a:p>
        </p:txBody>
      </p:sp>
      <p:pic>
        <p:nvPicPr>
          <p:cNvPr id="113" name="Picture 2" descr="D:\usr\プレゼンテーション\図面・イラスト・３Ｄ図\4号機分割型水銀ターゲット容器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37" y="1677591"/>
            <a:ext cx="2982927" cy="252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" name="テキスト ボックス 121"/>
          <p:cNvSpPr txBox="1"/>
          <p:nvPr/>
        </p:nvSpPr>
        <p:spPr>
          <a:xfrm>
            <a:off x="204892" y="1700765"/>
            <a:ext cx="22236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Material</a:t>
            </a:r>
            <a:r>
              <a:rPr kumimoji="1" lang="ja-JP" altLang="en-US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：</a:t>
            </a:r>
            <a:r>
              <a:rPr kumimoji="1"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SUS316L</a:t>
            </a:r>
          </a:p>
          <a:p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Weight</a:t>
            </a:r>
            <a:r>
              <a:rPr lang="ja-JP" altLang="en-US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：</a:t>
            </a: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1.6 t</a:t>
            </a:r>
          </a:p>
          <a:p>
            <a:r>
              <a:rPr kumimoji="1"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Length</a:t>
            </a:r>
            <a:r>
              <a:rPr kumimoji="1" lang="ja-JP" altLang="en-US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：</a:t>
            </a:r>
            <a:r>
              <a:rPr kumimoji="1"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2m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24" name="右矢印 123"/>
          <p:cNvSpPr/>
          <p:nvPr/>
        </p:nvSpPr>
        <p:spPr>
          <a:xfrm>
            <a:off x="621505" y="4007508"/>
            <a:ext cx="274895" cy="22144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/>
          <p:cNvSpPr/>
          <p:nvPr/>
        </p:nvSpPr>
        <p:spPr>
          <a:xfrm>
            <a:off x="4109225" y="2733927"/>
            <a:ext cx="147815" cy="1136835"/>
          </a:xfrm>
          <a:custGeom>
            <a:avLst/>
            <a:gdLst>
              <a:gd name="connsiteX0" fmla="*/ 77724 w 105156"/>
              <a:gd name="connsiteY0" fmla="*/ 224028 h 1074420"/>
              <a:gd name="connsiteX1" fmla="*/ 4572 w 105156"/>
              <a:gd name="connsiteY1" fmla="*/ 0 h 1074420"/>
              <a:gd name="connsiteX2" fmla="*/ 0 w 105156"/>
              <a:gd name="connsiteY2" fmla="*/ 1074420 h 1074420"/>
              <a:gd name="connsiteX3" fmla="*/ 105156 w 105156"/>
              <a:gd name="connsiteY3" fmla="*/ 1060704 h 1074420"/>
              <a:gd name="connsiteX4" fmla="*/ 77724 w 105156"/>
              <a:gd name="connsiteY4" fmla="*/ 224028 h 1074420"/>
              <a:gd name="connsiteX0" fmla="*/ 89393 w 105156"/>
              <a:gd name="connsiteY0" fmla="*/ 462570 h 1074420"/>
              <a:gd name="connsiteX1" fmla="*/ 4572 w 105156"/>
              <a:gd name="connsiteY1" fmla="*/ 0 h 1074420"/>
              <a:gd name="connsiteX2" fmla="*/ 0 w 105156"/>
              <a:gd name="connsiteY2" fmla="*/ 1074420 h 1074420"/>
              <a:gd name="connsiteX3" fmla="*/ 105156 w 105156"/>
              <a:gd name="connsiteY3" fmla="*/ 1060704 h 1074420"/>
              <a:gd name="connsiteX4" fmla="*/ 89393 w 105156"/>
              <a:gd name="connsiteY4" fmla="*/ 462570 h 1074420"/>
              <a:gd name="connsiteX0" fmla="*/ 89393 w 105156"/>
              <a:gd name="connsiteY0" fmla="*/ 478473 h 1090323"/>
              <a:gd name="connsiteX1" fmla="*/ 4572 w 105156"/>
              <a:gd name="connsiteY1" fmla="*/ 0 h 1090323"/>
              <a:gd name="connsiteX2" fmla="*/ 0 w 105156"/>
              <a:gd name="connsiteY2" fmla="*/ 1090323 h 1090323"/>
              <a:gd name="connsiteX3" fmla="*/ 105156 w 105156"/>
              <a:gd name="connsiteY3" fmla="*/ 1076607 h 1090323"/>
              <a:gd name="connsiteX4" fmla="*/ 89393 w 105156"/>
              <a:gd name="connsiteY4" fmla="*/ 478473 h 1090323"/>
              <a:gd name="connsiteX0" fmla="*/ 86475 w 105156"/>
              <a:gd name="connsiteY0" fmla="*/ 494376 h 1090323"/>
              <a:gd name="connsiteX1" fmla="*/ 4572 w 105156"/>
              <a:gd name="connsiteY1" fmla="*/ 0 h 1090323"/>
              <a:gd name="connsiteX2" fmla="*/ 0 w 105156"/>
              <a:gd name="connsiteY2" fmla="*/ 1090323 h 1090323"/>
              <a:gd name="connsiteX3" fmla="*/ 105156 w 105156"/>
              <a:gd name="connsiteY3" fmla="*/ 1076607 h 1090323"/>
              <a:gd name="connsiteX4" fmla="*/ 86475 w 105156"/>
              <a:gd name="connsiteY4" fmla="*/ 494376 h 1090323"/>
              <a:gd name="connsiteX0" fmla="*/ 86475 w 105156"/>
              <a:gd name="connsiteY0" fmla="*/ 506303 h 1102250"/>
              <a:gd name="connsiteX1" fmla="*/ 7490 w 105156"/>
              <a:gd name="connsiteY1" fmla="*/ 0 h 1102250"/>
              <a:gd name="connsiteX2" fmla="*/ 0 w 105156"/>
              <a:gd name="connsiteY2" fmla="*/ 1102250 h 1102250"/>
              <a:gd name="connsiteX3" fmla="*/ 105156 w 105156"/>
              <a:gd name="connsiteY3" fmla="*/ 1088534 h 1102250"/>
              <a:gd name="connsiteX4" fmla="*/ 86475 w 105156"/>
              <a:gd name="connsiteY4" fmla="*/ 506303 h 110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" h="1102250">
                <a:moveTo>
                  <a:pt x="86475" y="506303"/>
                </a:moveTo>
                <a:lnTo>
                  <a:pt x="7490" y="0"/>
                </a:lnTo>
                <a:cubicBezTo>
                  <a:pt x="4993" y="367417"/>
                  <a:pt x="2497" y="734833"/>
                  <a:pt x="0" y="1102250"/>
                </a:cubicBezTo>
                <a:lnTo>
                  <a:pt x="105156" y="1088534"/>
                </a:lnTo>
                <a:lnTo>
                  <a:pt x="86475" y="5063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440936" y="1156223"/>
            <a:ext cx="2514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rgbClr val="0000FF"/>
                </a:solidFill>
              </a:rPr>
              <a:t>Neutron Target Vessel</a:t>
            </a:r>
            <a:endParaRPr kumimoji="1" lang="ja-JP" altLang="en-US" sz="2000" b="1" dirty="0">
              <a:solidFill>
                <a:srgbClr val="0000FF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2489200" y="1523111"/>
            <a:ext cx="294640" cy="213360"/>
          </a:xfrm>
          <a:prstGeom prst="rightArrow">
            <a:avLst/>
          </a:prstGeom>
          <a:ln>
            <a:solidFill>
              <a:srgbClr val="0000FF"/>
            </a:solidFill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2909505" y="1221252"/>
            <a:ext cx="1698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u="sng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Safety hull</a:t>
            </a:r>
            <a:r>
              <a:rPr lang="en-US" altLang="ja-JP" sz="1600" u="sng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cooling water</a:t>
            </a:r>
            <a:endParaRPr kumimoji="1" lang="ja-JP" altLang="en-US" sz="1600" u="sng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1" name="右中かっこ 10"/>
          <p:cNvSpPr/>
          <p:nvPr/>
        </p:nvSpPr>
        <p:spPr>
          <a:xfrm rot="14337571">
            <a:off x="1108962" y="2781512"/>
            <a:ext cx="152400" cy="1220485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/>
          <p:cNvSpPr/>
          <p:nvPr/>
        </p:nvSpPr>
        <p:spPr>
          <a:xfrm rot="918999">
            <a:off x="3702473" y="2429882"/>
            <a:ext cx="230819" cy="171252"/>
          </a:xfrm>
          <a:custGeom>
            <a:avLst/>
            <a:gdLst>
              <a:gd name="connsiteX0" fmla="*/ 333375 w 619125"/>
              <a:gd name="connsiteY0" fmla="*/ 0 h 438150"/>
              <a:gd name="connsiteX1" fmla="*/ 619125 w 619125"/>
              <a:gd name="connsiteY1" fmla="*/ 123825 h 438150"/>
              <a:gd name="connsiteX2" fmla="*/ 400050 w 619125"/>
              <a:gd name="connsiteY2" fmla="*/ 314325 h 438150"/>
              <a:gd name="connsiteX3" fmla="*/ 571500 w 619125"/>
              <a:gd name="connsiteY3" fmla="*/ 390525 h 438150"/>
              <a:gd name="connsiteX4" fmla="*/ 38100 w 619125"/>
              <a:gd name="connsiteY4" fmla="*/ 438150 h 438150"/>
              <a:gd name="connsiteX5" fmla="*/ 0 w 619125"/>
              <a:gd name="connsiteY5" fmla="*/ 95250 h 438150"/>
              <a:gd name="connsiteX6" fmla="*/ 152400 w 619125"/>
              <a:gd name="connsiteY6" fmla="*/ 190500 h 438150"/>
              <a:gd name="connsiteX7" fmla="*/ 333375 w 619125"/>
              <a:gd name="connsiteY7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9125" h="438150">
                <a:moveTo>
                  <a:pt x="333375" y="0"/>
                </a:moveTo>
                <a:lnTo>
                  <a:pt x="619125" y="123825"/>
                </a:lnTo>
                <a:lnTo>
                  <a:pt x="400050" y="314325"/>
                </a:lnTo>
                <a:lnTo>
                  <a:pt x="571500" y="390525"/>
                </a:lnTo>
                <a:lnTo>
                  <a:pt x="38100" y="438150"/>
                </a:lnTo>
                <a:lnTo>
                  <a:pt x="0" y="95250"/>
                </a:lnTo>
                <a:lnTo>
                  <a:pt x="152400" y="190500"/>
                </a:lnTo>
                <a:lnTo>
                  <a:pt x="333375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/>
          <p:cNvSpPr/>
          <p:nvPr/>
        </p:nvSpPr>
        <p:spPr>
          <a:xfrm rot="732643">
            <a:off x="3314391" y="2147148"/>
            <a:ext cx="238264" cy="163806"/>
          </a:xfrm>
          <a:custGeom>
            <a:avLst/>
            <a:gdLst>
              <a:gd name="connsiteX0" fmla="*/ 542925 w 857250"/>
              <a:gd name="connsiteY0" fmla="*/ 0 h 542925"/>
              <a:gd name="connsiteX1" fmla="*/ 0 w 857250"/>
              <a:gd name="connsiteY1" fmla="*/ 66675 h 542925"/>
              <a:gd name="connsiteX2" fmla="*/ 314325 w 857250"/>
              <a:gd name="connsiteY2" fmla="*/ 200025 h 542925"/>
              <a:gd name="connsiteX3" fmla="*/ 47625 w 857250"/>
              <a:gd name="connsiteY3" fmla="*/ 400050 h 542925"/>
              <a:gd name="connsiteX4" fmla="*/ 371475 w 857250"/>
              <a:gd name="connsiteY4" fmla="*/ 542925 h 542925"/>
              <a:gd name="connsiteX5" fmla="*/ 647700 w 857250"/>
              <a:gd name="connsiteY5" fmla="*/ 314325 h 542925"/>
              <a:gd name="connsiteX6" fmla="*/ 857250 w 857250"/>
              <a:gd name="connsiteY6" fmla="*/ 419100 h 542925"/>
              <a:gd name="connsiteX7" fmla="*/ 542925 w 857250"/>
              <a:gd name="connsiteY7" fmla="*/ 0 h 542925"/>
              <a:gd name="connsiteX0" fmla="*/ 723900 w 857250"/>
              <a:gd name="connsiteY0" fmla="*/ 0 h 495300"/>
              <a:gd name="connsiteX1" fmla="*/ 0 w 857250"/>
              <a:gd name="connsiteY1" fmla="*/ 19050 h 495300"/>
              <a:gd name="connsiteX2" fmla="*/ 314325 w 857250"/>
              <a:gd name="connsiteY2" fmla="*/ 152400 h 495300"/>
              <a:gd name="connsiteX3" fmla="*/ 47625 w 857250"/>
              <a:gd name="connsiteY3" fmla="*/ 352425 h 495300"/>
              <a:gd name="connsiteX4" fmla="*/ 371475 w 857250"/>
              <a:gd name="connsiteY4" fmla="*/ 495300 h 495300"/>
              <a:gd name="connsiteX5" fmla="*/ 647700 w 857250"/>
              <a:gd name="connsiteY5" fmla="*/ 266700 h 495300"/>
              <a:gd name="connsiteX6" fmla="*/ 857250 w 857250"/>
              <a:gd name="connsiteY6" fmla="*/ 371475 h 495300"/>
              <a:gd name="connsiteX7" fmla="*/ 723900 w 857250"/>
              <a:gd name="connsiteY7" fmla="*/ 0 h 495300"/>
              <a:gd name="connsiteX0" fmla="*/ 723900 w 857250"/>
              <a:gd name="connsiteY0" fmla="*/ 0 h 485775"/>
              <a:gd name="connsiteX1" fmla="*/ 0 w 857250"/>
              <a:gd name="connsiteY1" fmla="*/ 19050 h 485775"/>
              <a:gd name="connsiteX2" fmla="*/ 314325 w 857250"/>
              <a:gd name="connsiteY2" fmla="*/ 152400 h 485775"/>
              <a:gd name="connsiteX3" fmla="*/ 47625 w 857250"/>
              <a:gd name="connsiteY3" fmla="*/ 352425 h 485775"/>
              <a:gd name="connsiteX4" fmla="*/ 304800 w 857250"/>
              <a:gd name="connsiteY4" fmla="*/ 485775 h 485775"/>
              <a:gd name="connsiteX5" fmla="*/ 647700 w 857250"/>
              <a:gd name="connsiteY5" fmla="*/ 266700 h 485775"/>
              <a:gd name="connsiteX6" fmla="*/ 857250 w 857250"/>
              <a:gd name="connsiteY6" fmla="*/ 371475 h 485775"/>
              <a:gd name="connsiteX7" fmla="*/ 723900 w 857250"/>
              <a:gd name="connsiteY7" fmla="*/ 0 h 485775"/>
              <a:gd name="connsiteX0" fmla="*/ 723900 w 857250"/>
              <a:gd name="connsiteY0" fmla="*/ 0 h 485775"/>
              <a:gd name="connsiteX1" fmla="*/ 0 w 857250"/>
              <a:gd name="connsiteY1" fmla="*/ 19050 h 485775"/>
              <a:gd name="connsiteX2" fmla="*/ 314325 w 857250"/>
              <a:gd name="connsiteY2" fmla="*/ 152400 h 485775"/>
              <a:gd name="connsiteX3" fmla="*/ 47625 w 857250"/>
              <a:gd name="connsiteY3" fmla="*/ 352425 h 485775"/>
              <a:gd name="connsiteX4" fmla="*/ 304800 w 857250"/>
              <a:gd name="connsiteY4" fmla="*/ 485775 h 485775"/>
              <a:gd name="connsiteX5" fmla="*/ 542925 w 857250"/>
              <a:gd name="connsiteY5" fmla="*/ 266700 h 485775"/>
              <a:gd name="connsiteX6" fmla="*/ 857250 w 857250"/>
              <a:gd name="connsiteY6" fmla="*/ 371475 h 485775"/>
              <a:gd name="connsiteX7" fmla="*/ 723900 w 857250"/>
              <a:gd name="connsiteY7" fmla="*/ 0 h 485775"/>
              <a:gd name="connsiteX0" fmla="*/ 723900 w 857250"/>
              <a:gd name="connsiteY0" fmla="*/ 0 h 466725"/>
              <a:gd name="connsiteX1" fmla="*/ 0 w 857250"/>
              <a:gd name="connsiteY1" fmla="*/ 19050 h 466725"/>
              <a:gd name="connsiteX2" fmla="*/ 314325 w 857250"/>
              <a:gd name="connsiteY2" fmla="*/ 152400 h 466725"/>
              <a:gd name="connsiteX3" fmla="*/ 47625 w 857250"/>
              <a:gd name="connsiteY3" fmla="*/ 352425 h 466725"/>
              <a:gd name="connsiteX4" fmla="*/ 323850 w 857250"/>
              <a:gd name="connsiteY4" fmla="*/ 466725 h 466725"/>
              <a:gd name="connsiteX5" fmla="*/ 542925 w 857250"/>
              <a:gd name="connsiteY5" fmla="*/ 266700 h 466725"/>
              <a:gd name="connsiteX6" fmla="*/ 857250 w 857250"/>
              <a:gd name="connsiteY6" fmla="*/ 371475 h 466725"/>
              <a:gd name="connsiteX7" fmla="*/ 723900 w 857250"/>
              <a:gd name="connsiteY7" fmla="*/ 0 h 466725"/>
              <a:gd name="connsiteX0" fmla="*/ 723900 w 742950"/>
              <a:gd name="connsiteY0" fmla="*/ 0 h 466725"/>
              <a:gd name="connsiteX1" fmla="*/ 0 w 742950"/>
              <a:gd name="connsiteY1" fmla="*/ 19050 h 466725"/>
              <a:gd name="connsiteX2" fmla="*/ 314325 w 742950"/>
              <a:gd name="connsiteY2" fmla="*/ 152400 h 466725"/>
              <a:gd name="connsiteX3" fmla="*/ 47625 w 742950"/>
              <a:gd name="connsiteY3" fmla="*/ 352425 h 466725"/>
              <a:gd name="connsiteX4" fmla="*/ 323850 w 742950"/>
              <a:gd name="connsiteY4" fmla="*/ 466725 h 466725"/>
              <a:gd name="connsiteX5" fmla="*/ 542925 w 742950"/>
              <a:gd name="connsiteY5" fmla="*/ 266700 h 466725"/>
              <a:gd name="connsiteX6" fmla="*/ 742950 w 742950"/>
              <a:gd name="connsiteY6" fmla="*/ 342900 h 466725"/>
              <a:gd name="connsiteX7" fmla="*/ 723900 w 742950"/>
              <a:gd name="connsiteY7" fmla="*/ 0 h 466725"/>
              <a:gd name="connsiteX0" fmla="*/ 676275 w 695325"/>
              <a:gd name="connsiteY0" fmla="*/ 0 h 466725"/>
              <a:gd name="connsiteX1" fmla="*/ 38100 w 695325"/>
              <a:gd name="connsiteY1" fmla="*/ 85725 h 466725"/>
              <a:gd name="connsiteX2" fmla="*/ 266700 w 695325"/>
              <a:gd name="connsiteY2" fmla="*/ 152400 h 466725"/>
              <a:gd name="connsiteX3" fmla="*/ 0 w 695325"/>
              <a:gd name="connsiteY3" fmla="*/ 352425 h 466725"/>
              <a:gd name="connsiteX4" fmla="*/ 276225 w 695325"/>
              <a:gd name="connsiteY4" fmla="*/ 466725 h 466725"/>
              <a:gd name="connsiteX5" fmla="*/ 495300 w 695325"/>
              <a:gd name="connsiteY5" fmla="*/ 266700 h 466725"/>
              <a:gd name="connsiteX6" fmla="*/ 695325 w 695325"/>
              <a:gd name="connsiteY6" fmla="*/ 342900 h 466725"/>
              <a:gd name="connsiteX7" fmla="*/ 676275 w 695325"/>
              <a:gd name="connsiteY7" fmla="*/ 0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325" h="466725">
                <a:moveTo>
                  <a:pt x="676275" y="0"/>
                </a:moveTo>
                <a:lnTo>
                  <a:pt x="38100" y="85725"/>
                </a:lnTo>
                <a:lnTo>
                  <a:pt x="266700" y="152400"/>
                </a:lnTo>
                <a:lnTo>
                  <a:pt x="0" y="352425"/>
                </a:lnTo>
                <a:lnTo>
                  <a:pt x="276225" y="466725"/>
                </a:lnTo>
                <a:lnTo>
                  <a:pt x="495300" y="266700"/>
                </a:lnTo>
                <a:lnTo>
                  <a:pt x="695325" y="342900"/>
                </a:lnTo>
                <a:lnTo>
                  <a:pt x="676275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3547782" y="2066099"/>
            <a:ext cx="926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Mercury</a:t>
            </a:r>
            <a:endParaRPr kumimoji="1" lang="ja-JP" altLang="en-US" sz="16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2820347" y="1719251"/>
            <a:ext cx="232474" cy="325464"/>
          </a:xfrm>
          <a:prstGeom prst="downArrow">
            <a:avLst/>
          </a:prstGeom>
          <a:ln>
            <a:solidFill>
              <a:srgbClr val="0000FF"/>
            </a:solidFill>
          </a:ln>
          <a:scene3d>
            <a:camera prst="isometricOffAxis2Top">
              <a:rot lat="19155789" lon="3166358" rev="18146568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1" name="グループ化 40"/>
          <p:cNvGrpSpPr/>
          <p:nvPr/>
        </p:nvGrpSpPr>
        <p:grpSpPr>
          <a:xfrm>
            <a:off x="279253" y="4300313"/>
            <a:ext cx="4700721" cy="1758297"/>
            <a:chOff x="-84079" y="4540267"/>
            <a:chExt cx="5539211" cy="2071933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588718" y="4540267"/>
              <a:ext cx="3606300" cy="2071933"/>
              <a:chOff x="5409318" y="4315683"/>
              <a:chExt cx="4228541" cy="2429429"/>
            </a:xfrm>
          </p:grpSpPr>
          <p:pic>
            <p:nvPicPr>
              <p:cNvPr id="49" name="図 4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09318" y="4315683"/>
                <a:ext cx="3520193" cy="2429429"/>
              </a:xfrm>
              <a:prstGeom prst="rect">
                <a:avLst/>
              </a:prstGeom>
            </p:spPr>
          </p:pic>
          <p:sp>
            <p:nvSpPr>
              <p:cNvPr id="50" name="フリーフォーム 49"/>
              <p:cNvSpPr/>
              <p:nvPr/>
            </p:nvSpPr>
            <p:spPr>
              <a:xfrm rot="918999">
                <a:off x="8775090" y="4881114"/>
                <a:ext cx="253279" cy="187916"/>
              </a:xfrm>
              <a:custGeom>
                <a:avLst/>
                <a:gdLst>
                  <a:gd name="connsiteX0" fmla="*/ 333375 w 619125"/>
                  <a:gd name="connsiteY0" fmla="*/ 0 h 438150"/>
                  <a:gd name="connsiteX1" fmla="*/ 619125 w 619125"/>
                  <a:gd name="connsiteY1" fmla="*/ 123825 h 438150"/>
                  <a:gd name="connsiteX2" fmla="*/ 400050 w 619125"/>
                  <a:gd name="connsiteY2" fmla="*/ 314325 h 438150"/>
                  <a:gd name="connsiteX3" fmla="*/ 571500 w 619125"/>
                  <a:gd name="connsiteY3" fmla="*/ 390525 h 438150"/>
                  <a:gd name="connsiteX4" fmla="*/ 38100 w 619125"/>
                  <a:gd name="connsiteY4" fmla="*/ 438150 h 438150"/>
                  <a:gd name="connsiteX5" fmla="*/ 0 w 619125"/>
                  <a:gd name="connsiteY5" fmla="*/ 95250 h 438150"/>
                  <a:gd name="connsiteX6" fmla="*/ 152400 w 619125"/>
                  <a:gd name="connsiteY6" fmla="*/ 190500 h 438150"/>
                  <a:gd name="connsiteX7" fmla="*/ 333375 w 619125"/>
                  <a:gd name="connsiteY7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19125" h="438150">
                    <a:moveTo>
                      <a:pt x="333375" y="0"/>
                    </a:moveTo>
                    <a:lnTo>
                      <a:pt x="619125" y="123825"/>
                    </a:lnTo>
                    <a:lnTo>
                      <a:pt x="400050" y="314325"/>
                    </a:lnTo>
                    <a:lnTo>
                      <a:pt x="571500" y="390525"/>
                    </a:lnTo>
                    <a:lnTo>
                      <a:pt x="38100" y="438150"/>
                    </a:lnTo>
                    <a:lnTo>
                      <a:pt x="0" y="95250"/>
                    </a:lnTo>
                    <a:lnTo>
                      <a:pt x="152400" y="190500"/>
                    </a:lnTo>
                    <a:lnTo>
                      <a:pt x="333375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 50"/>
              <p:cNvSpPr/>
              <p:nvPr/>
            </p:nvSpPr>
            <p:spPr>
              <a:xfrm rot="732643">
                <a:off x="8040443" y="4365285"/>
                <a:ext cx="261448" cy="179744"/>
              </a:xfrm>
              <a:custGeom>
                <a:avLst/>
                <a:gdLst>
                  <a:gd name="connsiteX0" fmla="*/ 542925 w 857250"/>
                  <a:gd name="connsiteY0" fmla="*/ 0 h 542925"/>
                  <a:gd name="connsiteX1" fmla="*/ 0 w 857250"/>
                  <a:gd name="connsiteY1" fmla="*/ 66675 h 542925"/>
                  <a:gd name="connsiteX2" fmla="*/ 314325 w 857250"/>
                  <a:gd name="connsiteY2" fmla="*/ 200025 h 542925"/>
                  <a:gd name="connsiteX3" fmla="*/ 47625 w 857250"/>
                  <a:gd name="connsiteY3" fmla="*/ 400050 h 542925"/>
                  <a:gd name="connsiteX4" fmla="*/ 371475 w 857250"/>
                  <a:gd name="connsiteY4" fmla="*/ 542925 h 542925"/>
                  <a:gd name="connsiteX5" fmla="*/ 647700 w 857250"/>
                  <a:gd name="connsiteY5" fmla="*/ 314325 h 542925"/>
                  <a:gd name="connsiteX6" fmla="*/ 857250 w 857250"/>
                  <a:gd name="connsiteY6" fmla="*/ 419100 h 542925"/>
                  <a:gd name="connsiteX7" fmla="*/ 542925 w 857250"/>
                  <a:gd name="connsiteY7" fmla="*/ 0 h 542925"/>
                  <a:gd name="connsiteX0" fmla="*/ 723900 w 857250"/>
                  <a:gd name="connsiteY0" fmla="*/ 0 h 495300"/>
                  <a:gd name="connsiteX1" fmla="*/ 0 w 857250"/>
                  <a:gd name="connsiteY1" fmla="*/ 19050 h 495300"/>
                  <a:gd name="connsiteX2" fmla="*/ 314325 w 857250"/>
                  <a:gd name="connsiteY2" fmla="*/ 152400 h 495300"/>
                  <a:gd name="connsiteX3" fmla="*/ 47625 w 857250"/>
                  <a:gd name="connsiteY3" fmla="*/ 352425 h 495300"/>
                  <a:gd name="connsiteX4" fmla="*/ 371475 w 857250"/>
                  <a:gd name="connsiteY4" fmla="*/ 495300 h 495300"/>
                  <a:gd name="connsiteX5" fmla="*/ 647700 w 857250"/>
                  <a:gd name="connsiteY5" fmla="*/ 266700 h 495300"/>
                  <a:gd name="connsiteX6" fmla="*/ 857250 w 857250"/>
                  <a:gd name="connsiteY6" fmla="*/ 371475 h 495300"/>
                  <a:gd name="connsiteX7" fmla="*/ 723900 w 857250"/>
                  <a:gd name="connsiteY7" fmla="*/ 0 h 495300"/>
                  <a:gd name="connsiteX0" fmla="*/ 723900 w 857250"/>
                  <a:gd name="connsiteY0" fmla="*/ 0 h 485775"/>
                  <a:gd name="connsiteX1" fmla="*/ 0 w 857250"/>
                  <a:gd name="connsiteY1" fmla="*/ 19050 h 485775"/>
                  <a:gd name="connsiteX2" fmla="*/ 314325 w 857250"/>
                  <a:gd name="connsiteY2" fmla="*/ 152400 h 485775"/>
                  <a:gd name="connsiteX3" fmla="*/ 47625 w 857250"/>
                  <a:gd name="connsiteY3" fmla="*/ 352425 h 485775"/>
                  <a:gd name="connsiteX4" fmla="*/ 304800 w 857250"/>
                  <a:gd name="connsiteY4" fmla="*/ 485775 h 485775"/>
                  <a:gd name="connsiteX5" fmla="*/ 647700 w 857250"/>
                  <a:gd name="connsiteY5" fmla="*/ 266700 h 485775"/>
                  <a:gd name="connsiteX6" fmla="*/ 857250 w 857250"/>
                  <a:gd name="connsiteY6" fmla="*/ 371475 h 485775"/>
                  <a:gd name="connsiteX7" fmla="*/ 723900 w 857250"/>
                  <a:gd name="connsiteY7" fmla="*/ 0 h 485775"/>
                  <a:gd name="connsiteX0" fmla="*/ 723900 w 857250"/>
                  <a:gd name="connsiteY0" fmla="*/ 0 h 485775"/>
                  <a:gd name="connsiteX1" fmla="*/ 0 w 857250"/>
                  <a:gd name="connsiteY1" fmla="*/ 19050 h 485775"/>
                  <a:gd name="connsiteX2" fmla="*/ 314325 w 857250"/>
                  <a:gd name="connsiteY2" fmla="*/ 152400 h 485775"/>
                  <a:gd name="connsiteX3" fmla="*/ 47625 w 857250"/>
                  <a:gd name="connsiteY3" fmla="*/ 352425 h 485775"/>
                  <a:gd name="connsiteX4" fmla="*/ 304800 w 857250"/>
                  <a:gd name="connsiteY4" fmla="*/ 485775 h 485775"/>
                  <a:gd name="connsiteX5" fmla="*/ 542925 w 857250"/>
                  <a:gd name="connsiteY5" fmla="*/ 266700 h 485775"/>
                  <a:gd name="connsiteX6" fmla="*/ 857250 w 857250"/>
                  <a:gd name="connsiteY6" fmla="*/ 371475 h 485775"/>
                  <a:gd name="connsiteX7" fmla="*/ 723900 w 857250"/>
                  <a:gd name="connsiteY7" fmla="*/ 0 h 485775"/>
                  <a:gd name="connsiteX0" fmla="*/ 723900 w 857250"/>
                  <a:gd name="connsiteY0" fmla="*/ 0 h 466725"/>
                  <a:gd name="connsiteX1" fmla="*/ 0 w 857250"/>
                  <a:gd name="connsiteY1" fmla="*/ 19050 h 466725"/>
                  <a:gd name="connsiteX2" fmla="*/ 314325 w 857250"/>
                  <a:gd name="connsiteY2" fmla="*/ 152400 h 466725"/>
                  <a:gd name="connsiteX3" fmla="*/ 47625 w 857250"/>
                  <a:gd name="connsiteY3" fmla="*/ 352425 h 466725"/>
                  <a:gd name="connsiteX4" fmla="*/ 323850 w 857250"/>
                  <a:gd name="connsiteY4" fmla="*/ 466725 h 466725"/>
                  <a:gd name="connsiteX5" fmla="*/ 542925 w 857250"/>
                  <a:gd name="connsiteY5" fmla="*/ 266700 h 466725"/>
                  <a:gd name="connsiteX6" fmla="*/ 857250 w 857250"/>
                  <a:gd name="connsiteY6" fmla="*/ 371475 h 466725"/>
                  <a:gd name="connsiteX7" fmla="*/ 723900 w 857250"/>
                  <a:gd name="connsiteY7" fmla="*/ 0 h 466725"/>
                  <a:gd name="connsiteX0" fmla="*/ 723900 w 742950"/>
                  <a:gd name="connsiteY0" fmla="*/ 0 h 466725"/>
                  <a:gd name="connsiteX1" fmla="*/ 0 w 742950"/>
                  <a:gd name="connsiteY1" fmla="*/ 19050 h 466725"/>
                  <a:gd name="connsiteX2" fmla="*/ 314325 w 742950"/>
                  <a:gd name="connsiteY2" fmla="*/ 152400 h 466725"/>
                  <a:gd name="connsiteX3" fmla="*/ 47625 w 742950"/>
                  <a:gd name="connsiteY3" fmla="*/ 352425 h 466725"/>
                  <a:gd name="connsiteX4" fmla="*/ 323850 w 742950"/>
                  <a:gd name="connsiteY4" fmla="*/ 466725 h 466725"/>
                  <a:gd name="connsiteX5" fmla="*/ 542925 w 742950"/>
                  <a:gd name="connsiteY5" fmla="*/ 266700 h 466725"/>
                  <a:gd name="connsiteX6" fmla="*/ 742950 w 742950"/>
                  <a:gd name="connsiteY6" fmla="*/ 342900 h 466725"/>
                  <a:gd name="connsiteX7" fmla="*/ 723900 w 742950"/>
                  <a:gd name="connsiteY7" fmla="*/ 0 h 466725"/>
                  <a:gd name="connsiteX0" fmla="*/ 676275 w 695325"/>
                  <a:gd name="connsiteY0" fmla="*/ 0 h 466725"/>
                  <a:gd name="connsiteX1" fmla="*/ 38100 w 695325"/>
                  <a:gd name="connsiteY1" fmla="*/ 85725 h 466725"/>
                  <a:gd name="connsiteX2" fmla="*/ 266700 w 695325"/>
                  <a:gd name="connsiteY2" fmla="*/ 152400 h 466725"/>
                  <a:gd name="connsiteX3" fmla="*/ 0 w 695325"/>
                  <a:gd name="connsiteY3" fmla="*/ 352425 h 466725"/>
                  <a:gd name="connsiteX4" fmla="*/ 276225 w 695325"/>
                  <a:gd name="connsiteY4" fmla="*/ 466725 h 466725"/>
                  <a:gd name="connsiteX5" fmla="*/ 495300 w 695325"/>
                  <a:gd name="connsiteY5" fmla="*/ 266700 h 466725"/>
                  <a:gd name="connsiteX6" fmla="*/ 695325 w 695325"/>
                  <a:gd name="connsiteY6" fmla="*/ 342900 h 466725"/>
                  <a:gd name="connsiteX7" fmla="*/ 676275 w 695325"/>
                  <a:gd name="connsiteY7" fmla="*/ 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95325" h="466725">
                    <a:moveTo>
                      <a:pt x="676275" y="0"/>
                    </a:moveTo>
                    <a:lnTo>
                      <a:pt x="38100" y="85725"/>
                    </a:lnTo>
                    <a:lnTo>
                      <a:pt x="266700" y="152400"/>
                    </a:lnTo>
                    <a:lnTo>
                      <a:pt x="0" y="352425"/>
                    </a:lnTo>
                    <a:lnTo>
                      <a:pt x="276225" y="466725"/>
                    </a:lnTo>
                    <a:lnTo>
                      <a:pt x="495300" y="266700"/>
                    </a:lnTo>
                    <a:lnTo>
                      <a:pt x="695325" y="342900"/>
                    </a:lnTo>
                    <a:lnTo>
                      <a:pt x="676275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8357226" y="4372243"/>
                <a:ext cx="1280633" cy="467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Mercury</a:t>
                </a:r>
                <a:endParaRPr kumimoji="1" lang="ja-JP" altLang="en-US" sz="1600" dirty="0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endParaRPr>
              </a:p>
            </p:txBody>
          </p:sp>
          <p:grpSp>
            <p:nvGrpSpPr>
              <p:cNvPr id="53" name="グループ化 52"/>
              <p:cNvGrpSpPr/>
              <p:nvPr/>
            </p:nvGrpSpPr>
            <p:grpSpPr>
              <a:xfrm>
                <a:off x="5608882" y="5425228"/>
                <a:ext cx="1449216" cy="1199352"/>
                <a:chOff x="5608882" y="5425228"/>
                <a:chExt cx="1449216" cy="1199352"/>
              </a:xfrm>
            </p:grpSpPr>
            <p:sp>
              <p:nvSpPr>
                <p:cNvPr id="54" name="円/楕円 53"/>
                <p:cNvSpPr/>
                <p:nvPr/>
              </p:nvSpPr>
              <p:spPr>
                <a:xfrm>
                  <a:off x="7012379" y="6222670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" name="円/楕円 54"/>
                <p:cNvSpPr/>
                <p:nvPr/>
              </p:nvSpPr>
              <p:spPr>
                <a:xfrm>
                  <a:off x="6914028" y="6307731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" name="円/楕円 55"/>
                <p:cNvSpPr/>
                <p:nvPr/>
              </p:nvSpPr>
              <p:spPr>
                <a:xfrm>
                  <a:off x="6826309" y="6241277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" name="円/楕円 56"/>
                <p:cNvSpPr/>
                <p:nvPr/>
              </p:nvSpPr>
              <p:spPr>
                <a:xfrm>
                  <a:off x="6661505" y="6379500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" name="円/楕円 57"/>
                <p:cNvSpPr/>
                <p:nvPr/>
              </p:nvSpPr>
              <p:spPr>
                <a:xfrm>
                  <a:off x="7007063" y="6100396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" name="円/楕円 58"/>
                <p:cNvSpPr/>
                <p:nvPr/>
              </p:nvSpPr>
              <p:spPr>
                <a:xfrm>
                  <a:off x="6427589" y="6400765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円/楕円 59"/>
                <p:cNvSpPr/>
                <p:nvPr/>
              </p:nvSpPr>
              <p:spPr>
                <a:xfrm>
                  <a:off x="6387716" y="6493800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円/楕円 60"/>
                <p:cNvSpPr/>
                <p:nvPr/>
              </p:nvSpPr>
              <p:spPr>
                <a:xfrm>
                  <a:off x="6191014" y="6578861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円/楕円 61"/>
                <p:cNvSpPr/>
                <p:nvPr/>
              </p:nvSpPr>
              <p:spPr>
                <a:xfrm>
                  <a:off x="6124561" y="6435321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円/楕円 62"/>
                <p:cNvSpPr/>
                <p:nvPr/>
              </p:nvSpPr>
              <p:spPr>
                <a:xfrm>
                  <a:off x="6034184" y="6541647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" name="円/楕円 63"/>
                <p:cNvSpPr/>
                <p:nvPr/>
              </p:nvSpPr>
              <p:spPr>
                <a:xfrm>
                  <a:off x="5975704" y="6278490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" name="円/楕円 64"/>
                <p:cNvSpPr/>
                <p:nvPr/>
              </p:nvSpPr>
              <p:spPr>
                <a:xfrm>
                  <a:off x="5957097" y="6416714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" name="円/楕円 65"/>
                <p:cNvSpPr/>
                <p:nvPr/>
              </p:nvSpPr>
              <p:spPr>
                <a:xfrm>
                  <a:off x="5813558" y="6414056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円/楕円 66"/>
                <p:cNvSpPr/>
                <p:nvPr/>
              </p:nvSpPr>
              <p:spPr>
                <a:xfrm>
                  <a:off x="5677993" y="6299756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" name="円/楕円 67"/>
                <p:cNvSpPr/>
                <p:nvPr/>
              </p:nvSpPr>
              <p:spPr>
                <a:xfrm>
                  <a:off x="5837482" y="6230644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円/楕円 68"/>
                <p:cNvSpPr/>
                <p:nvPr/>
              </p:nvSpPr>
              <p:spPr>
                <a:xfrm>
                  <a:off x="5608882" y="6185456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円/楕円 69"/>
                <p:cNvSpPr/>
                <p:nvPr/>
              </p:nvSpPr>
              <p:spPr>
                <a:xfrm>
                  <a:off x="5627489" y="6002044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円/楕円 70"/>
                <p:cNvSpPr/>
                <p:nvPr/>
              </p:nvSpPr>
              <p:spPr>
                <a:xfrm>
                  <a:off x="5691284" y="6095079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円/楕円 71"/>
                <p:cNvSpPr/>
                <p:nvPr/>
              </p:nvSpPr>
              <p:spPr>
                <a:xfrm>
                  <a:off x="5779003" y="5845214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円/楕円 72"/>
                <p:cNvSpPr/>
                <p:nvPr/>
              </p:nvSpPr>
              <p:spPr>
                <a:xfrm>
                  <a:off x="6002287" y="5712307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円/楕円 73"/>
                <p:cNvSpPr/>
                <p:nvPr/>
              </p:nvSpPr>
              <p:spPr>
                <a:xfrm>
                  <a:off x="5890645" y="5752179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円/楕円 74"/>
                <p:cNvSpPr/>
                <p:nvPr/>
              </p:nvSpPr>
              <p:spPr>
                <a:xfrm>
                  <a:off x="6082031" y="5526237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円/楕円 75"/>
                <p:cNvSpPr/>
                <p:nvPr/>
              </p:nvSpPr>
              <p:spPr>
                <a:xfrm>
                  <a:off x="6121903" y="5621931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" name="円/楕円 76"/>
                <p:cNvSpPr/>
                <p:nvPr/>
              </p:nvSpPr>
              <p:spPr>
                <a:xfrm>
                  <a:off x="6212279" y="5427886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" name="円/楕円 77"/>
                <p:cNvSpPr/>
                <p:nvPr/>
              </p:nvSpPr>
              <p:spPr>
                <a:xfrm>
                  <a:off x="6196331" y="5520921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円/楕円 78"/>
                <p:cNvSpPr/>
                <p:nvPr/>
              </p:nvSpPr>
              <p:spPr>
                <a:xfrm>
                  <a:off x="6347845" y="5425228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43" name="テキスト ボックス 42"/>
            <p:cNvSpPr txBox="1"/>
            <p:nvPr/>
          </p:nvSpPr>
          <p:spPr>
            <a:xfrm>
              <a:off x="-84079" y="5126671"/>
              <a:ext cx="1653199" cy="3989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Microbubbles</a:t>
              </a:r>
              <a:endParaRPr kumimoji="1" lang="ja-JP" altLang="en-US" sz="1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cxnSp>
          <p:nvCxnSpPr>
            <p:cNvPr id="44" name="直線矢印コネクタ 43"/>
            <p:cNvCxnSpPr>
              <a:stCxn id="43" idx="2"/>
            </p:cNvCxnSpPr>
            <p:nvPr/>
          </p:nvCxnSpPr>
          <p:spPr>
            <a:xfrm>
              <a:off x="742520" y="5525615"/>
              <a:ext cx="29485" cy="55777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/>
            <p:cNvSpPr txBox="1"/>
            <p:nvPr/>
          </p:nvSpPr>
          <p:spPr>
            <a:xfrm>
              <a:off x="2738461" y="5888342"/>
              <a:ext cx="2716671" cy="3989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Micro-bubble generator</a:t>
              </a:r>
              <a:endParaRPr kumimoji="1" lang="ja-JP" altLang="en-US" sz="1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cxnSp>
          <p:nvCxnSpPr>
            <p:cNvPr id="46" name="直線矢印コネクタ 45"/>
            <p:cNvCxnSpPr>
              <a:stCxn id="45" idx="1"/>
            </p:cNvCxnSpPr>
            <p:nvPr/>
          </p:nvCxnSpPr>
          <p:spPr>
            <a:xfrm flipH="1">
              <a:off x="2390435" y="6087814"/>
              <a:ext cx="348026" cy="3114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テキスト ボックス 46"/>
            <p:cNvSpPr txBox="1"/>
            <p:nvPr/>
          </p:nvSpPr>
          <p:spPr>
            <a:xfrm>
              <a:off x="3170679" y="5604899"/>
              <a:ext cx="1437860" cy="3989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Flow vanes</a:t>
              </a:r>
              <a:endParaRPr kumimoji="1" lang="ja-JP" altLang="en-US" sz="1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cxnSp>
          <p:nvCxnSpPr>
            <p:cNvPr id="48" name="直線矢印コネクタ 47"/>
            <p:cNvCxnSpPr/>
            <p:nvPr/>
          </p:nvCxnSpPr>
          <p:spPr>
            <a:xfrm flipH="1" flipV="1">
              <a:off x="2801241" y="5576893"/>
              <a:ext cx="449123" cy="23603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フリーフォーム 81"/>
          <p:cNvSpPr/>
          <p:nvPr/>
        </p:nvSpPr>
        <p:spPr>
          <a:xfrm>
            <a:off x="1381760" y="3931031"/>
            <a:ext cx="314960" cy="812800"/>
          </a:xfrm>
          <a:custGeom>
            <a:avLst/>
            <a:gdLst>
              <a:gd name="connsiteX0" fmla="*/ 132080 w 314960"/>
              <a:gd name="connsiteY0" fmla="*/ 0 h 812800"/>
              <a:gd name="connsiteX1" fmla="*/ 111760 w 314960"/>
              <a:gd name="connsiteY1" fmla="*/ 609600 h 812800"/>
              <a:gd name="connsiteX2" fmla="*/ 0 w 314960"/>
              <a:gd name="connsiteY2" fmla="*/ 589280 h 812800"/>
              <a:gd name="connsiteX3" fmla="*/ 172720 w 314960"/>
              <a:gd name="connsiteY3" fmla="*/ 812800 h 812800"/>
              <a:gd name="connsiteX4" fmla="*/ 314960 w 314960"/>
              <a:gd name="connsiteY4" fmla="*/ 609600 h 812800"/>
              <a:gd name="connsiteX5" fmla="*/ 233680 w 314960"/>
              <a:gd name="connsiteY5" fmla="*/ 619760 h 812800"/>
              <a:gd name="connsiteX6" fmla="*/ 132080 w 314960"/>
              <a:gd name="connsiteY6" fmla="*/ 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960" h="812800">
                <a:moveTo>
                  <a:pt x="132080" y="0"/>
                </a:moveTo>
                <a:lnTo>
                  <a:pt x="111760" y="609600"/>
                </a:lnTo>
                <a:lnTo>
                  <a:pt x="0" y="589280"/>
                </a:lnTo>
                <a:lnTo>
                  <a:pt x="172720" y="812800"/>
                </a:lnTo>
                <a:lnTo>
                  <a:pt x="314960" y="609600"/>
                </a:lnTo>
                <a:lnTo>
                  <a:pt x="233680" y="619760"/>
                </a:lnTo>
                <a:lnTo>
                  <a:pt x="132080" y="0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168464" y="4192679"/>
            <a:ext cx="1523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Proton Beam</a:t>
            </a:r>
            <a:endParaRPr kumimoji="1" lang="ja-JP" altLang="en-US" sz="1600" dirty="0">
              <a:solidFill>
                <a:srgbClr val="FF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777901" y="3982817"/>
            <a:ext cx="1951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Mercury Vessel</a:t>
            </a:r>
            <a:endParaRPr kumimoji="1" lang="ja-JP" altLang="en-US" sz="2000" dirty="0">
              <a:solidFill>
                <a:srgbClr val="0000F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306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円柱 73"/>
          <p:cNvSpPr/>
          <p:nvPr/>
        </p:nvSpPr>
        <p:spPr>
          <a:xfrm>
            <a:off x="7817014" y="4445641"/>
            <a:ext cx="470780" cy="1665837"/>
          </a:xfrm>
          <a:prstGeom prst="can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4444" y="136527"/>
            <a:ext cx="8691326" cy="777873"/>
          </a:xfrm>
        </p:spPr>
        <p:txBody>
          <a:bodyPr>
            <a:noAutofit/>
          </a:bodyPr>
          <a:lstStyle/>
          <a:p>
            <a:r>
              <a:rPr kumimoji="1" lang="en-US" altLang="ja-JP" sz="3200" dirty="0"/>
              <a:t>Concept of the Radioactivity Confinement </a:t>
            </a:r>
            <a:endParaRPr kumimoji="1" lang="ja-JP" altLang="en-US" sz="3200" dirty="0"/>
          </a:p>
        </p:txBody>
      </p:sp>
      <p:sp>
        <p:nvSpPr>
          <p:cNvPr id="6" name="正方形/長方形 5"/>
          <p:cNvSpPr/>
          <p:nvPr/>
        </p:nvSpPr>
        <p:spPr>
          <a:xfrm>
            <a:off x="219409" y="1376118"/>
            <a:ext cx="8707311" cy="5164882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0496" y="1987826"/>
            <a:ext cx="3350328" cy="4412805"/>
          </a:xfrm>
          <a:prstGeom prst="rect">
            <a:avLst/>
          </a:prstGeom>
          <a:noFill/>
          <a:ln w="3048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533313" y="2521258"/>
            <a:ext cx="3409025" cy="3943541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825810" y="3182585"/>
            <a:ext cx="752144" cy="1982803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817788" y="5165389"/>
            <a:ext cx="2494545" cy="91853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3922060" y="6031662"/>
            <a:ext cx="352926" cy="352927"/>
          </a:xfrm>
          <a:prstGeom prst="ellipse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" name="台形 15"/>
          <p:cNvSpPr/>
          <p:nvPr/>
        </p:nvSpPr>
        <p:spPr>
          <a:xfrm rot="16200000">
            <a:off x="2983598" y="3777748"/>
            <a:ext cx="946485" cy="737934"/>
          </a:xfrm>
          <a:prstGeom prst="trapezoid">
            <a:avLst>
              <a:gd name="adj" fmla="val 20668"/>
            </a:avLst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: 論理積ゲート 16"/>
          <p:cNvSpPr/>
          <p:nvPr/>
        </p:nvSpPr>
        <p:spPr>
          <a:xfrm flipH="1">
            <a:off x="1660122" y="3865981"/>
            <a:ext cx="1427748" cy="561474"/>
          </a:xfrm>
          <a:custGeom>
            <a:avLst/>
            <a:gdLst>
              <a:gd name="connsiteX0" fmla="*/ 0 w 1171072"/>
              <a:gd name="connsiteY0" fmla="*/ 0 h 561473"/>
              <a:gd name="connsiteX1" fmla="*/ 585536 w 1171072"/>
              <a:gd name="connsiteY1" fmla="*/ 0 h 561473"/>
              <a:gd name="connsiteX2" fmla="*/ 1171072 w 1171072"/>
              <a:gd name="connsiteY2" fmla="*/ 280737 h 561473"/>
              <a:gd name="connsiteX3" fmla="*/ 585536 w 1171072"/>
              <a:gd name="connsiteY3" fmla="*/ 561474 h 561473"/>
              <a:gd name="connsiteX4" fmla="*/ 0 w 1171072"/>
              <a:gd name="connsiteY4" fmla="*/ 561473 h 561473"/>
              <a:gd name="connsiteX5" fmla="*/ 0 w 1171072"/>
              <a:gd name="connsiteY5" fmla="*/ 0 h 561473"/>
              <a:gd name="connsiteX0" fmla="*/ 0 w 962525"/>
              <a:gd name="connsiteY0" fmla="*/ 0 h 561474"/>
              <a:gd name="connsiteX1" fmla="*/ 585536 w 962525"/>
              <a:gd name="connsiteY1" fmla="*/ 0 h 561474"/>
              <a:gd name="connsiteX2" fmla="*/ 962525 w 962525"/>
              <a:gd name="connsiteY2" fmla="*/ 280737 h 561474"/>
              <a:gd name="connsiteX3" fmla="*/ 585536 w 962525"/>
              <a:gd name="connsiteY3" fmla="*/ 561474 h 561474"/>
              <a:gd name="connsiteX4" fmla="*/ 0 w 962525"/>
              <a:gd name="connsiteY4" fmla="*/ 561473 h 561474"/>
              <a:gd name="connsiteX5" fmla="*/ 0 w 962525"/>
              <a:gd name="connsiteY5" fmla="*/ 0 h 56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525" h="561474">
                <a:moveTo>
                  <a:pt x="0" y="0"/>
                </a:moveTo>
                <a:lnTo>
                  <a:pt x="585536" y="0"/>
                </a:lnTo>
                <a:cubicBezTo>
                  <a:pt x="908919" y="0"/>
                  <a:pt x="962525" y="125690"/>
                  <a:pt x="962525" y="280737"/>
                </a:cubicBezTo>
                <a:cubicBezTo>
                  <a:pt x="962525" y="435784"/>
                  <a:pt x="908919" y="561474"/>
                  <a:pt x="585536" y="561474"/>
                </a:cubicBezTo>
                <a:lnTo>
                  <a:pt x="0" y="5614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8" name="フローチャート: 論理積ゲート 16"/>
          <p:cNvSpPr/>
          <p:nvPr/>
        </p:nvSpPr>
        <p:spPr>
          <a:xfrm flipH="1">
            <a:off x="1780435" y="3915053"/>
            <a:ext cx="1317872" cy="443884"/>
          </a:xfrm>
          <a:custGeom>
            <a:avLst/>
            <a:gdLst>
              <a:gd name="connsiteX0" fmla="*/ 0 w 1171072"/>
              <a:gd name="connsiteY0" fmla="*/ 0 h 561473"/>
              <a:gd name="connsiteX1" fmla="*/ 585536 w 1171072"/>
              <a:gd name="connsiteY1" fmla="*/ 0 h 561473"/>
              <a:gd name="connsiteX2" fmla="*/ 1171072 w 1171072"/>
              <a:gd name="connsiteY2" fmla="*/ 280737 h 561473"/>
              <a:gd name="connsiteX3" fmla="*/ 585536 w 1171072"/>
              <a:gd name="connsiteY3" fmla="*/ 561474 h 561473"/>
              <a:gd name="connsiteX4" fmla="*/ 0 w 1171072"/>
              <a:gd name="connsiteY4" fmla="*/ 561473 h 561473"/>
              <a:gd name="connsiteX5" fmla="*/ 0 w 1171072"/>
              <a:gd name="connsiteY5" fmla="*/ 0 h 561473"/>
              <a:gd name="connsiteX0" fmla="*/ 0 w 962525"/>
              <a:gd name="connsiteY0" fmla="*/ 0 h 561474"/>
              <a:gd name="connsiteX1" fmla="*/ 585536 w 962525"/>
              <a:gd name="connsiteY1" fmla="*/ 0 h 561474"/>
              <a:gd name="connsiteX2" fmla="*/ 962525 w 962525"/>
              <a:gd name="connsiteY2" fmla="*/ 280737 h 561474"/>
              <a:gd name="connsiteX3" fmla="*/ 585536 w 962525"/>
              <a:gd name="connsiteY3" fmla="*/ 561474 h 561474"/>
              <a:gd name="connsiteX4" fmla="*/ 0 w 962525"/>
              <a:gd name="connsiteY4" fmla="*/ 561473 h 561474"/>
              <a:gd name="connsiteX5" fmla="*/ 0 w 962525"/>
              <a:gd name="connsiteY5" fmla="*/ 0 h 56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525" h="561474">
                <a:moveTo>
                  <a:pt x="0" y="0"/>
                </a:moveTo>
                <a:lnTo>
                  <a:pt x="585536" y="0"/>
                </a:lnTo>
                <a:cubicBezTo>
                  <a:pt x="908919" y="0"/>
                  <a:pt x="962525" y="125690"/>
                  <a:pt x="962525" y="280737"/>
                </a:cubicBezTo>
                <a:cubicBezTo>
                  <a:pt x="962525" y="435784"/>
                  <a:pt x="908919" y="561474"/>
                  <a:pt x="585536" y="561474"/>
                </a:cubicBezTo>
                <a:lnTo>
                  <a:pt x="0" y="5614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961120" y="3784348"/>
            <a:ext cx="117057" cy="769545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3625281" y="3545135"/>
            <a:ext cx="200527" cy="168443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601218" y="4595893"/>
            <a:ext cx="200527" cy="168443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フローチャート: 論理積ゲート 16"/>
          <p:cNvSpPr/>
          <p:nvPr/>
        </p:nvSpPr>
        <p:spPr>
          <a:xfrm flipH="1">
            <a:off x="1932044" y="4019882"/>
            <a:ext cx="1840965" cy="256674"/>
          </a:xfrm>
          <a:custGeom>
            <a:avLst/>
            <a:gdLst>
              <a:gd name="connsiteX0" fmla="*/ 0 w 1171072"/>
              <a:gd name="connsiteY0" fmla="*/ 0 h 561473"/>
              <a:gd name="connsiteX1" fmla="*/ 585536 w 1171072"/>
              <a:gd name="connsiteY1" fmla="*/ 0 h 561473"/>
              <a:gd name="connsiteX2" fmla="*/ 1171072 w 1171072"/>
              <a:gd name="connsiteY2" fmla="*/ 280737 h 561473"/>
              <a:gd name="connsiteX3" fmla="*/ 585536 w 1171072"/>
              <a:gd name="connsiteY3" fmla="*/ 561474 h 561473"/>
              <a:gd name="connsiteX4" fmla="*/ 0 w 1171072"/>
              <a:gd name="connsiteY4" fmla="*/ 561473 h 561473"/>
              <a:gd name="connsiteX5" fmla="*/ 0 w 1171072"/>
              <a:gd name="connsiteY5" fmla="*/ 0 h 561473"/>
              <a:gd name="connsiteX0" fmla="*/ 0 w 962525"/>
              <a:gd name="connsiteY0" fmla="*/ 0 h 561474"/>
              <a:gd name="connsiteX1" fmla="*/ 585536 w 962525"/>
              <a:gd name="connsiteY1" fmla="*/ 0 h 561474"/>
              <a:gd name="connsiteX2" fmla="*/ 962525 w 962525"/>
              <a:gd name="connsiteY2" fmla="*/ 280737 h 561474"/>
              <a:gd name="connsiteX3" fmla="*/ 585536 w 962525"/>
              <a:gd name="connsiteY3" fmla="*/ 561474 h 561474"/>
              <a:gd name="connsiteX4" fmla="*/ 0 w 962525"/>
              <a:gd name="connsiteY4" fmla="*/ 561473 h 561474"/>
              <a:gd name="connsiteX5" fmla="*/ 0 w 962525"/>
              <a:gd name="connsiteY5" fmla="*/ 0 h 561474"/>
              <a:gd name="connsiteX0" fmla="*/ 0 w 909362"/>
              <a:gd name="connsiteY0" fmla="*/ 0 h 561474"/>
              <a:gd name="connsiteX1" fmla="*/ 585536 w 909362"/>
              <a:gd name="connsiteY1" fmla="*/ 0 h 561474"/>
              <a:gd name="connsiteX2" fmla="*/ 909362 w 909362"/>
              <a:gd name="connsiteY2" fmla="*/ 259901 h 561474"/>
              <a:gd name="connsiteX3" fmla="*/ 585536 w 909362"/>
              <a:gd name="connsiteY3" fmla="*/ 561474 h 561474"/>
              <a:gd name="connsiteX4" fmla="*/ 0 w 909362"/>
              <a:gd name="connsiteY4" fmla="*/ 561473 h 561474"/>
              <a:gd name="connsiteX5" fmla="*/ 0 w 909362"/>
              <a:gd name="connsiteY5" fmla="*/ 0 h 561474"/>
              <a:gd name="connsiteX0" fmla="*/ 0 w 921388"/>
              <a:gd name="connsiteY0" fmla="*/ 0 h 561474"/>
              <a:gd name="connsiteX1" fmla="*/ 585536 w 921388"/>
              <a:gd name="connsiteY1" fmla="*/ 0 h 561474"/>
              <a:gd name="connsiteX2" fmla="*/ 921388 w 921388"/>
              <a:gd name="connsiteY2" fmla="*/ 259901 h 561474"/>
              <a:gd name="connsiteX3" fmla="*/ 585536 w 921388"/>
              <a:gd name="connsiteY3" fmla="*/ 561474 h 561474"/>
              <a:gd name="connsiteX4" fmla="*/ 0 w 921388"/>
              <a:gd name="connsiteY4" fmla="*/ 561473 h 561474"/>
              <a:gd name="connsiteX5" fmla="*/ 0 w 921388"/>
              <a:gd name="connsiteY5" fmla="*/ 0 h 56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388" h="561474">
                <a:moveTo>
                  <a:pt x="0" y="0"/>
                </a:moveTo>
                <a:lnTo>
                  <a:pt x="585536" y="0"/>
                </a:lnTo>
                <a:cubicBezTo>
                  <a:pt x="908919" y="0"/>
                  <a:pt x="921388" y="104854"/>
                  <a:pt x="921388" y="259901"/>
                </a:cubicBezTo>
                <a:cubicBezTo>
                  <a:pt x="921388" y="414948"/>
                  <a:pt x="908919" y="561474"/>
                  <a:pt x="585536" y="561474"/>
                </a:cubicBezTo>
                <a:lnTo>
                  <a:pt x="0" y="5614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5548929" y="3657600"/>
            <a:ext cx="712534" cy="94923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5953810" y="3780123"/>
            <a:ext cx="815854" cy="693174"/>
            <a:chOff x="7592484" y="2766145"/>
            <a:chExt cx="815854" cy="693174"/>
          </a:xfrm>
        </p:grpSpPr>
        <p:sp>
          <p:nvSpPr>
            <p:cNvPr id="31" name="フリーフォーム 30"/>
            <p:cNvSpPr/>
            <p:nvPr/>
          </p:nvSpPr>
          <p:spPr>
            <a:xfrm>
              <a:off x="7611925" y="2766145"/>
              <a:ext cx="796413" cy="693174"/>
            </a:xfrm>
            <a:custGeom>
              <a:avLst/>
              <a:gdLst>
                <a:gd name="connsiteX0" fmla="*/ 796413 w 796413"/>
                <a:gd name="connsiteY0" fmla="*/ 0 h 693174"/>
                <a:gd name="connsiteX1" fmla="*/ 7374 w 796413"/>
                <a:gd name="connsiteY1" fmla="*/ 0 h 693174"/>
                <a:gd name="connsiteX2" fmla="*/ 0 w 796413"/>
                <a:gd name="connsiteY2" fmla="*/ 685800 h 693174"/>
                <a:gd name="connsiteX3" fmla="*/ 774290 w 796413"/>
                <a:gd name="connsiteY3" fmla="*/ 693174 h 693174"/>
                <a:gd name="connsiteX4" fmla="*/ 774290 w 796413"/>
                <a:gd name="connsiteY4" fmla="*/ 604684 h 693174"/>
                <a:gd name="connsiteX5" fmla="*/ 81116 w 796413"/>
                <a:gd name="connsiteY5" fmla="*/ 589935 h 693174"/>
                <a:gd name="connsiteX6" fmla="*/ 88490 w 796413"/>
                <a:gd name="connsiteY6" fmla="*/ 88490 h 693174"/>
                <a:gd name="connsiteX7" fmla="*/ 774290 w 796413"/>
                <a:gd name="connsiteY7" fmla="*/ 95864 h 693174"/>
                <a:gd name="connsiteX8" fmla="*/ 796413 w 796413"/>
                <a:gd name="connsiteY8" fmla="*/ 0 h 693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6413" h="693174">
                  <a:moveTo>
                    <a:pt x="796413" y="0"/>
                  </a:moveTo>
                  <a:lnTo>
                    <a:pt x="7374" y="0"/>
                  </a:lnTo>
                  <a:lnTo>
                    <a:pt x="0" y="685800"/>
                  </a:lnTo>
                  <a:lnTo>
                    <a:pt x="774290" y="693174"/>
                  </a:lnTo>
                  <a:lnTo>
                    <a:pt x="774290" y="604684"/>
                  </a:lnTo>
                  <a:lnTo>
                    <a:pt x="81116" y="589935"/>
                  </a:lnTo>
                  <a:lnTo>
                    <a:pt x="88490" y="88490"/>
                  </a:lnTo>
                  <a:lnTo>
                    <a:pt x="774290" y="95864"/>
                  </a:lnTo>
                  <a:lnTo>
                    <a:pt x="796413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/>
            <p:cNvSpPr/>
            <p:nvPr/>
          </p:nvSpPr>
          <p:spPr>
            <a:xfrm>
              <a:off x="7592484" y="2766145"/>
              <a:ext cx="781665" cy="685800"/>
            </a:xfrm>
            <a:custGeom>
              <a:avLst/>
              <a:gdLst>
                <a:gd name="connsiteX0" fmla="*/ 781665 w 781665"/>
                <a:gd name="connsiteY0" fmla="*/ 0 h 685800"/>
                <a:gd name="connsiteX1" fmla="*/ 7374 w 781665"/>
                <a:gd name="connsiteY1" fmla="*/ 7374 h 685800"/>
                <a:gd name="connsiteX2" fmla="*/ 0 w 781665"/>
                <a:gd name="connsiteY2" fmla="*/ 678426 h 685800"/>
                <a:gd name="connsiteX3" fmla="*/ 774290 w 781665"/>
                <a:gd name="connsiteY3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665" h="685800">
                  <a:moveTo>
                    <a:pt x="781665" y="0"/>
                  </a:moveTo>
                  <a:lnTo>
                    <a:pt x="7374" y="7374"/>
                  </a:lnTo>
                  <a:lnTo>
                    <a:pt x="0" y="678426"/>
                  </a:lnTo>
                  <a:lnTo>
                    <a:pt x="774290" y="68580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/>
            <p:cNvSpPr/>
            <p:nvPr/>
          </p:nvSpPr>
          <p:spPr>
            <a:xfrm>
              <a:off x="7709469" y="2871063"/>
              <a:ext cx="678426" cy="508820"/>
            </a:xfrm>
            <a:custGeom>
              <a:avLst/>
              <a:gdLst>
                <a:gd name="connsiteX0" fmla="*/ 685800 w 693174"/>
                <a:gd name="connsiteY0" fmla="*/ 7375 h 508820"/>
                <a:gd name="connsiteX1" fmla="*/ 14748 w 693174"/>
                <a:gd name="connsiteY1" fmla="*/ 0 h 508820"/>
                <a:gd name="connsiteX2" fmla="*/ 0 w 693174"/>
                <a:gd name="connsiteY2" fmla="*/ 501446 h 508820"/>
                <a:gd name="connsiteX3" fmla="*/ 693174 w 693174"/>
                <a:gd name="connsiteY3" fmla="*/ 508820 h 508820"/>
                <a:gd name="connsiteX0" fmla="*/ 671052 w 678426"/>
                <a:gd name="connsiteY0" fmla="*/ 7375 h 508820"/>
                <a:gd name="connsiteX1" fmla="*/ 0 w 678426"/>
                <a:gd name="connsiteY1" fmla="*/ 0 h 508820"/>
                <a:gd name="connsiteX2" fmla="*/ 1127 w 678426"/>
                <a:gd name="connsiteY2" fmla="*/ 501446 h 508820"/>
                <a:gd name="connsiteX3" fmla="*/ 678426 w 678426"/>
                <a:gd name="connsiteY3" fmla="*/ 508820 h 508820"/>
                <a:gd name="connsiteX0" fmla="*/ 702802 w 702802"/>
                <a:gd name="connsiteY0" fmla="*/ 0 h 514145"/>
                <a:gd name="connsiteX1" fmla="*/ 0 w 702802"/>
                <a:gd name="connsiteY1" fmla="*/ 5325 h 514145"/>
                <a:gd name="connsiteX2" fmla="*/ 1127 w 702802"/>
                <a:gd name="connsiteY2" fmla="*/ 506771 h 514145"/>
                <a:gd name="connsiteX3" fmla="*/ 678426 w 702802"/>
                <a:gd name="connsiteY3" fmla="*/ 514145 h 514145"/>
                <a:gd name="connsiteX0" fmla="*/ 674227 w 678426"/>
                <a:gd name="connsiteY0" fmla="*/ 4200 h 508820"/>
                <a:gd name="connsiteX1" fmla="*/ 0 w 678426"/>
                <a:gd name="connsiteY1" fmla="*/ 0 h 508820"/>
                <a:gd name="connsiteX2" fmla="*/ 1127 w 678426"/>
                <a:gd name="connsiteY2" fmla="*/ 501446 h 508820"/>
                <a:gd name="connsiteX3" fmla="*/ 678426 w 678426"/>
                <a:gd name="connsiteY3" fmla="*/ 508820 h 50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8426" h="508820">
                  <a:moveTo>
                    <a:pt x="674227" y="4200"/>
                  </a:moveTo>
                  <a:lnTo>
                    <a:pt x="0" y="0"/>
                  </a:lnTo>
                  <a:cubicBezTo>
                    <a:pt x="376" y="167149"/>
                    <a:pt x="751" y="334297"/>
                    <a:pt x="1127" y="501446"/>
                  </a:cubicBezTo>
                  <a:lnTo>
                    <a:pt x="678426" y="50882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フリーフォーム 34"/>
          <p:cNvSpPr/>
          <p:nvPr/>
        </p:nvSpPr>
        <p:spPr>
          <a:xfrm>
            <a:off x="4038021" y="3254903"/>
            <a:ext cx="1846215" cy="1251946"/>
          </a:xfrm>
          <a:custGeom>
            <a:avLst/>
            <a:gdLst>
              <a:gd name="connsiteX0" fmla="*/ 34834 w 1759131"/>
              <a:gd name="connsiteY0" fmla="*/ 592183 h 1280160"/>
              <a:gd name="connsiteX1" fmla="*/ 696686 w 1759131"/>
              <a:gd name="connsiteY1" fmla="*/ 592183 h 1280160"/>
              <a:gd name="connsiteX2" fmla="*/ 696686 w 1759131"/>
              <a:gd name="connsiteY2" fmla="*/ 0 h 1280160"/>
              <a:gd name="connsiteX3" fmla="*/ 1149531 w 1759131"/>
              <a:gd name="connsiteY3" fmla="*/ 0 h 1280160"/>
              <a:gd name="connsiteX4" fmla="*/ 1158240 w 1759131"/>
              <a:gd name="connsiteY4" fmla="*/ 592183 h 1280160"/>
              <a:gd name="connsiteX5" fmla="*/ 1741714 w 1759131"/>
              <a:gd name="connsiteY5" fmla="*/ 583474 h 1280160"/>
              <a:gd name="connsiteX6" fmla="*/ 1759131 w 1759131"/>
              <a:gd name="connsiteY6" fmla="*/ 1280160 h 1280160"/>
              <a:gd name="connsiteX7" fmla="*/ 43543 w 1759131"/>
              <a:gd name="connsiteY7" fmla="*/ 1271452 h 1280160"/>
              <a:gd name="connsiteX8" fmla="*/ 26126 w 1759131"/>
              <a:gd name="connsiteY8" fmla="*/ 1053737 h 1280160"/>
              <a:gd name="connsiteX9" fmla="*/ 1558834 w 1759131"/>
              <a:gd name="connsiteY9" fmla="*/ 1079863 h 1280160"/>
              <a:gd name="connsiteX10" fmla="*/ 1532708 w 1759131"/>
              <a:gd name="connsiteY10" fmla="*/ 801189 h 1280160"/>
              <a:gd name="connsiteX11" fmla="*/ 0 w 1759131"/>
              <a:gd name="connsiteY11" fmla="*/ 792480 h 1280160"/>
              <a:gd name="connsiteX12" fmla="*/ 34834 w 1759131"/>
              <a:gd name="connsiteY12" fmla="*/ 592183 h 1280160"/>
              <a:gd name="connsiteX0" fmla="*/ 8708 w 1733005"/>
              <a:gd name="connsiteY0" fmla="*/ 592183 h 1280160"/>
              <a:gd name="connsiteX1" fmla="*/ 670560 w 1733005"/>
              <a:gd name="connsiteY1" fmla="*/ 592183 h 1280160"/>
              <a:gd name="connsiteX2" fmla="*/ 670560 w 1733005"/>
              <a:gd name="connsiteY2" fmla="*/ 0 h 1280160"/>
              <a:gd name="connsiteX3" fmla="*/ 1123405 w 1733005"/>
              <a:gd name="connsiteY3" fmla="*/ 0 h 1280160"/>
              <a:gd name="connsiteX4" fmla="*/ 1132114 w 1733005"/>
              <a:gd name="connsiteY4" fmla="*/ 592183 h 1280160"/>
              <a:gd name="connsiteX5" fmla="*/ 1715588 w 1733005"/>
              <a:gd name="connsiteY5" fmla="*/ 583474 h 1280160"/>
              <a:gd name="connsiteX6" fmla="*/ 1733005 w 1733005"/>
              <a:gd name="connsiteY6" fmla="*/ 1280160 h 1280160"/>
              <a:gd name="connsiteX7" fmla="*/ 17417 w 1733005"/>
              <a:gd name="connsiteY7" fmla="*/ 1271452 h 1280160"/>
              <a:gd name="connsiteX8" fmla="*/ 0 w 1733005"/>
              <a:gd name="connsiteY8" fmla="*/ 1053737 h 1280160"/>
              <a:gd name="connsiteX9" fmla="*/ 1532708 w 1733005"/>
              <a:gd name="connsiteY9" fmla="*/ 1079863 h 1280160"/>
              <a:gd name="connsiteX10" fmla="*/ 1506582 w 1733005"/>
              <a:gd name="connsiteY10" fmla="*/ 801189 h 1280160"/>
              <a:gd name="connsiteX11" fmla="*/ 17417 w 1733005"/>
              <a:gd name="connsiteY11" fmla="*/ 792480 h 1280160"/>
              <a:gd name="connsiteX12" fmla="*/ 8708 w 1733005"/>
              <a:gd name="connsiteY12" fmla="*/ 592183 h 1280160"/>
              <a:gd name="connsiteX0" fmla="*/ 17416 w 1741713"/>
              <a:gd name="connsiteY0" fmla="*/ 592183 h 1280160"/>
              <a:gd name="connsiteX1" fmla="*/ 679268 w 1741713"/>
              <a:gd name="connsiteY1" fmla="*/ 592183 h 1280160"/>
              <a:gd name="connsiteX2" fmla="*/ 679268 w 1741713"/>
              <a:gd name="connsiteY2" fmla="*/ 0 h 1280160"/>
              <a:gd name="connsiteX3" fmla="*/ 1132113 w 1741713"/>
              <a:gd name="connsiteY3" fmla="*/ 0 h 1280160"/>
              <a:gd name="connsiteX4" fmla="*/ 1140822 w 1741713"/>
              <a:gd name="connsiteY4" fmla="*/ 592183 h 1280160"/>
              <a:gd name="connsiteX5" fmla="*/ 1724296 w 1741713"/>
              <a:gd name="connsiteY5" fmla="*/ 583474 h 1280160"/>
              <a:gd name="connsiteX6" fmla="*/ 1741713 w 1741713"/>
              <a:gd name="connsiteY6" fmla="*/ 1280160 h 1280160"/>
              <a:gd name="connsiteX7" fmla="*/ 26125 w 1741713"/>
              <a:gd name="connsiteY7" fmla="*/ 1271452 h 1280160"/>
              <a:gd name="connsiteX8" fmla="*/ 8708 w 1741713"/>
              <a:gd name="connsiteY8" fmla="*/ 1053737 h 1280160"/>
              <a:gd name="connsiteX9" fmla="*/ 1541416 w 1741713"/>
              <a:gd name="connsiteY9" fmla="*/ 1079863 h 1280160"/>
              <a:gd name="connsiteX10" fmla="*/ 1515290 w 1741713"/>
              <a:gd name="connsiteY10" fmla="*/ 801189 h 1280160"/>
              <a:gd name="connsiteX11" fmla="*/ 0 w 1741713"/>
              <a:gd name="connsiteY11" fmla="*/ 792480 h 1280160"/>
              <a:gd name="connsiteX12" fmla="*/ 17416 w 1741713"/>
              <a:gd name="connsiteY12" fmla="*/ 592183 h 1280160"/>
              <a:gd name="connsiteX0" fmla="*/ 8708 w 1733005"/>
              <a:gd name="connsiteY0" fmla="*/ 592183 h 1280160"/>
              <a:gd name="connsiteX1" fmla="*/ 670560 w 1733005"/>
              <a:gd name="connsiteY1" fmla="*/ 592183 h 1280160"/>
              <a:gd name="connsiteX2" fmla="*/ 670560 w 1733005"/>
              <a:gd name="connsiteY2" fmla="*/ 0 h 1280160"/>
              <a:gd name="connsiteX3" fmla="*/ 1123405 w 1733005"/>
              <a:gd name="connsiteY3" fmla="*/ 0 h 1280160"/>
              <a:gd name="connsiteX4" fmla="*/ 1132114 w 1733005"/>
              <a:gd name="connsiteY4" fmla="*/ 592183 h 1280160"/>
              <a:gd name="connsiteX5" fmla="*/ 1715588 w 1733005"/>
              <a:gd name="connsiteY5" fmla="*/ 583474 h 1280160"/>
              <a:gd name="connsiteX6" fmla="*/ 1733005 w 1733005"/>
              <a:gd name="connsiteY6" fmla="*/ 1280160 h 1280160"/>
              <a:gd name="connsiteX7" fmla="*/ 17417 w 1733005"/>
              <a:gd name="connsiteY7" fmla="*/ 1271452 h 1280160"/>
              <a:gd name="connsiteX8" fmla="*/ 0 w 1733005"/>
              <a:gd name="connsiteY8" fmla="*/ 1053737 h 1280160"/>
              <a:gd name="connsiteX9" fmla="*/ 1532708 w 1733005"/>
              <a:gd name="connsiteY9" fmla="*/ 1079863 h 1280160"/>
              <a:gd name="connsiteX10" fmla="*/ 1506582 w 1733005"/>
              <a:gd name="connsiteY10" fmla="*/ 801189 h 1280160"/>
              <a:gd name="connsiteX11" fmla="*/ 17418 w 1733005"/>
              <a:gd name="connsiteY11" fmla="*/ 792480 h 1280160"/>
              <a:gd name="connsiteX12" fmla="*/ 8708 w 1733005"/>
              <a:gd name="connsiteY12" fmla="*/ 592183 h 1280160"/>
              <a:gd name="connsiteX0" fmla="*/ 0 w 1724297"/>
              <a:gd name="connsiteY0" fmla="*/ 592183 h 1280160"/>
              <a:gd name="connsiteX1" fmla="*/ 661852 w 1724297"/>
              <a:gd name="connsiteY1" fmla="*/ 592183 h 1280160"/>
              <a:gd name="connsiteX2" fmla="*/ 661852 w 1724297"/>
              <a:gd name="connsiteY2" fmla="*/ 0 h 1280160"/>
              <a:gd name="connsiteX3" fmla="*/ 1114697 w 1724297"/>
              <a:gd name="connsiteY3" fmla="*/ 0 h 1280160"/>
              <a:gd name="connsiteX4" fmla="*/ 1123406 w 1724297"/>
              <a:gd name="connsiteY4" fmla="*/ 592183 h 1280160"/>
              <a:gd name="connsiteX5" fmla="*/ 1706880 w 1724297"/>
              <a:gd name="connsiteY5" fmla="*/ 583474 h 1280160"/>
              <a:gd name="connsiteX6" fmla="*/ 1724297 w 1724297"/>
              <a:gd name="connsiteY6" fmla="*/ 1280160 h 1280160"/>
              <a:gd name="connsiteX7" fmla="*/ 8709 w 1724297"/>
              <a:gd name="connsiteY7" fmla="*/ 1271452 h 1280160"/>
              <a:gd name="connsiteX8" fmla="*/ 1 w 1724297"/>
              <a:gd name="connsiteY8" fmla="*/ 1053737 h 1280160"/>
              <a:gd name="connsiteX9" fmla="*/ 1524000 w 1724297"/>
              <a:gd name="connsiteY9" fmla="*/ 1079863 h 1280160"/>
              <a:gd name="connsiteX10" fmla="*/ 1497874 w 1724297"/>
              <a:gd name="connsiteY10" fmla="*/ 801189 h 1280160"/>
              <a:gd name="connsiteX11" fmla="*/ 8710 w 1724297"/>
              <a:gd name="connsiteY11" fmla="*/ 792480 h 1280160"/>
              <a:gd name="connsiteX12" fmla="*/ 0 w 1724297"/>
              <a:gd name="connsiteY12" fmla="*/ 592183 h 1280160"/>
              <a:gd name="connsiteX0" fmla="*/ 0 w 1724297"/>
              <a:gd name="connsiteY0" fmla="*/ 592183 h 1280160"/>
              <a:gd name="connsiteX1" fmla="*/ 661852 w 1724297"/>
              <a:gd name="connsiteY1" fmla="*/ 592183 h 1280160"/>
              <a:gd name="connsiteX2" fmla="*/ 661852 w 1724297"/>
              <a:gd name="connsiteY2" fmla="*/ 0 h 1280160"/>
              <a:gd name="connsiteX3" fmla="*/ 1114697 w 1724297"/>
              <a:gd name="connsiteY3" fmla="*/ 0 h 1280160"/>
              <a:gd name="connsiteX4" fmla="*/ 1123406 w 1724297"/>
              <a:gd name="connsiteY4" fmla="*/ 592183 h 1280160"/>
              <a:gd name="connsiteX5" fmla="*/ 1706880 w 1724297"/>
              <a:gd name="connsiteY5" fmla="*/ 583474 h 1280160"/>
              <a:gd name="connsiteX6" fmla="*/ 1724297 w 1724297"/>
              <a:gd name="connsiteY6" fmla="*/ 1280160 h 1280160"/>
              <a:gd name="connsiteX7" fmla="*/ 8709 w 1724297"/>
              <a:gd name="connsiteY7" fmla="*/ 1271452 h 1280160"/>
              <a:gd name="connsiteX8" fmla="*/ 1 w 1724297"/>
              <a:gd name="connsiteY8" fmla="*/ 1053737 h 1280160"/>
              <a:gd name="connsiteX9" fmla="*/ 1489165 w 1724297"/>
              <a:gd name="connsiteY9" fmla="*/ 1079863 h 1280160"/>
              <a:gd name="connsiteX10" fmla="*/ 1497874 w 1724297"/>
              <a:gd name="connsiteY10" fmla="*/ 801189 h 1280160"/>
              <a:gd name="connsiteX11" fmla="*/ 8710 w 1724297"/>
              <a:gd name="connsiteY11" fmla="*/ 792480 h 1280160"/>
              <a:gd name="connsiteX12" fmla="*/ 0 w 1724297"/>
              <a:gd name="connsiteY12" fmla="*/ 592183 h 1280160"/>
              <a:gd name="connsiteX0" fmla="*/ 0 w 1724297"/>
              <a:gd name="connsiteY0" fmla="*/ 592183 h 1280160"/>
              <a:gd name="connsiteX1" fmla="*/ 661852 w 1724297"/>
              <a:gd name="connsiteY1" fmla="*/ 592183 h 1280160"/>
              <a:gd name="connsiteX2" fmla="*/ 661852 w 1724297"/>
              <a:gd name="connsiteY2" fmla="*/ 0 h 1280160"/>
              <a:gd name="connsiteX3" fmla="*/ 1114697 w 1724297"/>
              <a:gd name="connsiteY3" fmla="*/ 0 h 1280160"/>
              <a:gd name="connsiteX4" fmla="*/ 1123406 w 1724297"/>
              <a:gd name="connsiteY4" fmla="*/ 592183 h 1280160"/>
              <a:gd name="connsiteX5" fmla="*/ 1706880 w 1724297"/>
              <a:gd name="connsiteY5" fmla="*/ 583474 h 1280160"/>
              <a:gd name="connsiteX6" fmla="*/ 1724297 w 1724297"/>
              <a:gd name="connsiteY6" fmla="*/ 1280160 h 1280160"/>
              <a:gd name="connsiteX7" fmla="*/ 8709 w 1724297"/>
              <a:gd name="connsiteY7" fmla="*/ 1271452 h 1280160"/>
              <a:gd name="connsiteX8" fmla="*/ 1 w 1724297"/>
              <a:gd name="connsiteY8" fmla="*/ 1053737 h 1280160"/>
              <a:gd name="connsiteX9" fmla="*/ 1506583 w 1724297"/>
              <a:gd name="connsiteY9" fmla="*/ 1079863 h 1280160"/>
              <a:gd name="connsiteX10" fmla="*/ 1497874 w 1724297"/>
              <a:gd name="connsiteY10" fmla="*/ 801189 h 1280160"/>
              <a:gd name="connsiteX11" fmla="*/ 8710 w 1724297"/>
              <a:gd name="connsiteY11" fmla="*/ 792480 h 1280160"/>
              <a:gd name="connsiteX12" fmla="*/ 0 w 1724297"/>
              <a:gd name="connsiteY12" fmla="*/ 592183 h 1280160"/>
              <a:gd name="connsiteX0" fmla="*/ 0 w 1706880"/>
              <a:gd name="connsiteY0" fmla="*/ 592183 h 1280160"/>
              <a:gd name="connsiteX1" fmla="*/ 661852 w 1706880"/>
              <a:gd name="connsiteY1" fmla="*/ 592183 h 1280160"/>
              <a:gd name="connsiteX2" fmla="*/ 661852 w 1706880"/>
              <a:gd name="connsiteY2" fmla="*/ 0 h 1280160"/>
              <a:gd name="connsiteX3" fmla="*/ 1114697 w 1706880"/>
              <a:gd name="connsiteY3" fmla="*/ 0 h 1280160"/>
              <a:gd name="connsiteX4" fmla="*/ 1123406 w 1706880"/>
              <a:gd name="connsiteY4" fmla="*/ 592183 h 1280160"/>
              <a:gd name="connsiteX5" fmla="*/ 1706880 w 1706880"/>
              <a:gd name="connsiteY5" fmla="*/ 583474 h 1280160"/>
              <a:gd name="connsiteX6" fmla="*/ 1689462 w 1706880"/>
              <a:gd name="connsiteY6" fmla="*/ 1280160 h 1280160"/>
              <a:gd name="connsiteX7" fmla="*/ 8709 w 1706880"/>
              <a:gd name="connsiteY7" fmla="*/ 1271452 h 1280160"/>
              <a:gd name="connsiteX8" fmla="*/ 1 w 1706880"/>
              <a:gd name="connsiteY8" fmla="*/ 1053737 h 1280160"/>
              <a:gd name="connsiteX9" fmla="*/ 1506583 w 1706880"/>
              <a:gd name="connsiteY9" fmla="*/ 1079863 h 1280160"/>
              <a:gd name="connsiteX10" fmla="*/ 1497874 w 1706880"/>
              <a:gd name="connsiteY10" fmla="*/ 801189 h 1280160"/>
              <a:gd name="connsiteX11" fmla="*/ 8710 w 1706880"/>
              <a:gd name="connsiteY11" fmla="*/ 792480 h 1280160"/>
              <a:gd name="connsiteX12" fmla="*/ 0 w 1706880"/>
              <a:gd name="connsiteY12" fmla="*/ 592183 h 1280160"/>
              <a:gd name="connsiteX0" fmla="*/ 0 w 1724296"/>
              <a:gd name="connsiteY0" fmla="*/ 592183 h 1280160"/>
              <a:gd name="connsiteX1" fmla="*/ 661852 w 1724296"/>
              <a:gd name="connsiteY1" fmla="*/ 592183 h 1280160"/>
              <a:gd name="connsiteX2" fmla="*/ 661852 w 1724296"/>
              <a:gd name="connsiteY2" fmla="*/ 0 h 1280160"/>
              <a:gd name="connsiteX3" fmla="*/ 1114697 w 1724296"/>
              <a:gd name="connsiteY3" fmla="*/ 0 h 1280160"/>
              <a:gd name="connsiteX4" fmla="*/ 1123406 w 1724296"/>
              <a:gd name="connsiteY4" fmla="*/ 592183 h 1280160"/>
              <a:gd name="connsiteX5" fmla="*/ 1706880 w 1724296"/>
              <a:gd name="connsiteY5" fmla="*/ 583474 h 1280160"/>
              <a:gd name="connsiteX6" fmla="*/ 1724296 w 1724296"/>
              <a:gd name="connsiteY6" fmla="*/ 1280160 h 1280160"/>
              <a:gd name="connsiteX7" fmla="*/ 8709 w 1724296"/>
              <a:gd name="connsiteY7" fmla="*/ 1271452 h 1280160"/>
              <a:gd name="connsiteX8" fmla="*/ 1 w 1724296"/>
              <a:gd name="connsiteY8" fmla="*/ 1053737 h 1280160"/>
              <a:gd name="connsiteX9" fmla="*/ 1506583 w 1724296"/>
              <a:gd name="connsiteY9" fmla="*/ 1079863 h 1280160"/>
              <a:gd name="connsiteX10" fmla="*/ 1497874 w 1724296"/>
              <a:gd name="connsiteY10" fmla="*/ 801189 h 1280160"/>
              <a:gd name="connsiteX11" fmla="*/ 8710 w 1724296"/>
              <a:gd name="connsiteY11" fmla="*/ 792480 h 1280160"/>
              <a:gd name="connsiteX12" fmla="*/ 0 w 1724296"/>
              <a:gd name="connsiteY12" fmla="*/ 592183 h 1280160"/>
              <a:gd name="connsiteX0" fmla="*/ 0 w 1846216"/>
              <a:gd name="connsiteY0" fmla="*/ 592183 h 1280160"/>
              <a:gd name="connsiteX1" fmla="*/ 661852 w 1846216"/>
              <a:gd name="connsiteY1" fmla="*/ 592183 h 1280160"/>
              <a:gd name="connsiteX2" fmla="*/ 661852 w 1846216"/>
              <a:gd name="connsiteY2" fmla="*/ 0 h 1280160"/>
              <a:gd name="connsiteX3" fmla="*/ 1114697 w 1846216"/>
              <a:gd name="connsiteY3" fmla="*/ 0 h 1280160"/>
              <a:gd name="connsiteX4" fmla="*/ 1123406 w 1846216"/>
              <a:gd name="connsiteY4" fmla="*/ 592183 h 1280160"/>
              <a:gd name="connsiteX5" fmla="*/ 1706880 w 1846216"/>
              <a:gd name="connsiteY5" fmla="*/ 583474 h 1280160"/>
              <a:gd name="connsiteX6" fmla="*/ 1846216 w 1846216"/>
              <a:gd name="connsiteY6" fmla="*/ 1280160 h 1280160"/>
              <a:gd name="connsiteX7" fmla="*/ 8709 w 1846216"/>
              <a:gd name="connsiteY7" fmla="*/ 1271452 h 1280160"/>
              <a:gd name="connsiteX8" fmla="*/ 1 w 1846216"/>
              <a:gd name="connsiteY8" fmla="*/ 1053737 h 1280160"/>
              <a:gd name="connsiteX9" fmla="*/ 1506583 w 1846216"/>
              <a:gd name="connsiteY9" fmla="*/ 1079863 h 1280160"/>
              <a:gd name="connsiteX10" fmla="*/ 1497874 w 1846216"/>
              <a:gd name="connsiteY10" fmla="*/ 801189 h 1280160"/>
              <a:gd name="connsiteX11" fmla="*/ 8710 w 1846216"/>
              <a:gd name="connsiteY11" fmla="*/ 792480 h 1280160"/>
              <a:gd name="connsiteX12" fmla="*/ 0 w 1846216"/>
              <a:gd name="connsiteY12" fmla="*/ 592183 h 1280160"/>
              <a:gd name="connsiteX0" fmla="*/ 0 w 1846216"/>
              <a:gd name="connsiteY0" fmla="*/ 592183 h 1280160"/>
              <a:gd name="connsiteX1" fmla="*/ 661852 w 1846216"/>
              <a:gd name="connsiteY1" fmla="*/ 592183 h 1280160"/>
              <a:gd name="connsiteX2" fmla="*/ 661852 w 1846216"/>
              <a:gd name="connsiteY2" fmla="*/ 0 h 1280160"/>
              <a:gd name="connsiteX3" fmla="*/ 1114697 w 1846216"/>
              <a:gd name="connsiteY3" fmla="*/ 0 h 1280160"/>
              <a:gd name="connsiteX4" fmla="*/ 1123406 w 1846216"/>
              <a:gd name="connsiteY4" fmla="*/ 592183 h 1280160"/>
              <a:gd name="connsiteX5" fmla="*/ 1706880 w 1846216"/>
              <a:gd name="connsiteY5" fmla="*/ 583474 h 1280160"/>
              <a:gd name="connsiteX6" fmla="*/ 1846216 w 1846216"/>
              <a:gd name="connsiteY6" fmla="*/ 1280160 h 1280160"/>
              <a:gd name="connsiteX7" fmla="*/ 8709 w 1846216"/>
              <a:gd name="connsiteY7" fmla="*/ 1271452 h 1280160"/>
              <a:gd name="connsiteX8" fmla="*/ 1 w 1846216"/>
              <a:gd name="connsiteY8" fmla="*/ 1053737 h 1280160"/>
              <a:gd name="connsiteX9" fmla="*/ 1506583 w 1846216"/>
              <a:gd name="connsiteY9" fmla="*/ 1079863 h 1280160"/>
              <a:gd name="connsiteX10" fmla="*/ 1497874 w 1846216"/>
              <a:gd name="connsiteY10" fmla="*/ 801189 h 1280160"/>
              <a:gd name="connsiteX11" fmla="*/ 8710 w 1846216"/>
              <a:gd name="connsiteY11" fmla="*/ 792480 h 1280160"/>
              <a:gd name="connsiteX12" fmla="*/ 0 w 1846216"/>
              <a:gd name="connsiteY12" fmla="*/ 592183 h 1280160"/>
              <a:gd name="connsiteX0" fmla="*/ 0 w 1987960"/>
              <a:gd name="connsiteY0" fmla="*/ 592183 h 1329561"/>
              <a:gd name="connsiteX1" fmla="*/ 661852 w 1987960"/>
              <a:gd name="connsiteY1" fmla="*/ 592183 h 1329561"/>
              <a:gd name="connsiteX2" fmla="*/ 661852 w 1987960"/>
              <a:gd name="connsiteY2" fmla="*/ 0 h 1329561"/>
              <a:gd name="connsiteX3" fmla="*/ 1114697 w 1987960"/>
              <a:gd name="connsiteY3" fmla="*/ 0 h 1329561"/>
              <a:gd name="connsiteX4" fmla="*/ 1123406 w 1987960"/>
              <a:gd name="connsiteY4" fmla="*/ 592183 h 1329561"/>
              <a:gd name="connsiteX5" fmla="*/ 1854925 w 1987960"/>
              <a:gd name="connsiteY5" fmla="*/ 583474 h 1329561"/>
              <a:gd name="connsiteX6" fmla="*/ 1846216 w 1987960"/>
              <a:gd name="connsiteY6" fmla="*/ 1280160 h 1329561"/>
              <a:gd name="connsiteX7" fmla="*/ 8709 w 1987960"/>
              <a:gd name="connsiteY7" fmla="*/ 1271452 h 1329561"/>
              <a:gd name="connsiteX8" fmla="*/ 1 w 1987960"/>
              <a:gd name="connsiteY8" fmla="*/ 1053737 h 1329561"/>
              <a:gd name="connsiteX9" fmla="*/ 1506583 w 1987960"/>
              <a:gd name="connsiteY9" fmla="*/ 1079863 h 1329561"/>
              <a:gd name="connsiteX10" fmla="*/ 1497874 w 1987960"/>
              <a:gd name="connsiteY10" fmla="*/ 801189 h 1329561"/>
              <a:gd name="connsiteX11" fmla="*/ 8710 w 1987960"/>
              <a:gd name="connsiteY11" fmla="*/ 792480 h 1329561"/>
              <a:gd name="connsiteX12" fmla="*/ 0 w 1987960"/>
              <a:gd name="connsiteY12" fmla="*/ 592183 h 1329561"/>
              <a:gd name="connsiteX0" fmla="*/ 0 w 1990029"/>
              <a:gd name="connsiteY0" fmla="*/ 592183 h 1329561"/>
              <a:gd name="connsiteX1" fmla="*/ 661852 w 1990029"/>
              <a:gd name="connsiteY1" fmla="*/ 592183 h 1329561"/>
              <a:gd name="connsiteX2" fmla="*/ 661852 w 1990029"/>
              <a:gd name="connsiteY2" fmla="*/ 0 h 1329561"/>
              <a:gd name="connsiteX3" fmla="*/ 1114697 w 1990029"/>
              <a:gd name="connsiteY3" fmla="*/ 0 h 1329561"/>
              <a:gd name="connsiteX4" fmla="*/ 1123406 w 1990029"/>
              <a:gd name="connsiteY4" fmla="*/ 592183 h 1329561"/>
              <a:gd name="connsiteX5" fmla="*/ 1854925 w 1990029"/>
              <a:gd name="connsiteY5" fmla="*/ 583474 h 1329561"/>
              <a:gd name="connsiteX6" fmla="*/ 1846216 w 1990029"/>
              <a:gd name="connsiteY6" fmla="*/ 1280160 h 1329561"/>
              <a:gd name="connsiteX7" fmla="*/ 8709 w 1990029"/>
              <a:gd name="connsiteY7" fmla="*/ 1271452 h 1329561"/>
              <a:gd name="connsiteX8" fmla="*/ 1 w 1990029"/>
              <a:gd name="connsiteY8" fmla="*/ 1053737 h 1329561"/>
              <a:gd name="connsiteX9" fmla="*/ 1506583 w 1990029"/>
              <a:gd name="connsiteY9" fmla="*/ 1079863 h 1329561"/>
              <a:gd name="connsiteX10" fmla="*/ 1497874 w 1990029"/>
              <a:gd name="connsiteY10" fmla="*/ 801189 h 1329561"/>
              <a:gd name="connsiteX11" fmla="*/ 8710 w 1990029"/>
              <a:gd name="connsiteY11" fmla="*/ 792480 h 1329561"/>
              <a:gd name="connsiteX12" fmla="*/ 0 w 1990029"/>
              <a:gd name="connsiteY12" fmla="*/ 592183 h 1329561"/>
              <a:gd name="connsiteX0" fmla="*/ 0 w 1869221"/>
              <a:gd name="connsiteY0" fmla="*/ 592183 h 1423627"/>
              <a:gd name="connsiteX1" fmla="*/ 661852 w 1869221"/>
              <a:gd name="connsiteY1" fmla="*/ 592183 h 1423627"/>
              <a:gd name="connsiteX2" fmla="*/ 661852 w 1869221"/>
              <a:gd name="connsiteY2" fmla="*/ 0 h 1423627"/>
              <a:gd name="connsiteX3" fmla="*/ 1114697 w 1869221"/>
              <a:gd name="connsiteY3" fmla="*/ 0 h 1423627"/>
              <a:gd name="connsiteX4" fmla="*/ 1123406 w 1869221"/>
              <a:gd name="connsiteY4" fmla="*/ 592183 h 1423627"/>
              <a:gd name="connsiteX5" fmla="*/ 1854925 w 1869221"/>
              <a:gd name="connsiteY5" fmla="*/ 583474 h 1423627"/>
              <a:gd name="connsiteX6" fmla="*/ 1846216 w 1869221"/>
              <a:gd name="connsiteY6" fmla="*/ 1280160 h 1423627"/>
              <a:gd name="connsiteX7" fmla="*/ 8709 w 1869221"/>
              <a:gd name="connsiteY7" fmla="*/ 1271452 h 1423627"/>
              <a:gd name="connsiteX8" fmla="*/ 1 w 1869221"/>
              <a:gd name="connsiteY8" fmla="*/ 1053737 h 1423627"/>
              <a:gd name="connsiteX9" fmla="*/ 1506583 w 1869221"/>
              <a:gd name="connsiteY9" fmla="*/ 1079863 h 1423627"/>
              <a:gd name="connsiteX10" fmla="*/ 1497874 w 1869221"/>
              <a:gd name="connsiteY10" fmla="*/ 801189 h 1423627"/>
              <a:gd name="connsiteX11" fmla="*/ 8710 w 1869221"/>
              <a:gd name="connsiteY11" fmla="*/ 792480 h 1423627"/>
              <a:gd name="connsiteX12" fmla="*/ 0 w 1869221"/>
              <a:gd name="connsiteY12" fmla="*/ 592183 h 1423627"/>
              <a:gd name="connsiteX0" fmla="*/ 0 w 1865892"/>
              <a:gd name="connsiteY0" fmla="*/ 592183 h 1416904"/>
              <a:gd name="connsiteX1" fmla="*/ 661852 w 1865892"/>
              <a:gd name="connsiteY1" fmla="*/ 592183 h 1416904"/>
              <a:gd name="connsiteX2" fmla="*/ 661852 w 1865892"/>
              <a:gd name="connsiteY2" fmla="*/ 0 h 1416904"/>
              <a:gd name="connsiteX3" fmla="*/ 1114697 w 1865892"/>
              <a:gd name="connsiteY3" fmla="*/ 0 h 1416904"/>
              <a:gd name="connsiteX4" fmla="*/ 1123406 w 1865892"/>
              <a:gd name="connsiteY4" fmla="*/ 592183 h 1416904"/>
              <a:gd name="connsiteX5" fmla="*/ 1854925 w 1865892"/>
              <a:gd name="connsiteY5" fmla="*/ 583474 h 1416904"/>
              <a:gd name="connsiteX6" fmla="*/ 1837162 w 1865892"/>
              <a:gd name="connsiteY6" fmla="*/ 1271107 h 1416904"/>
              <a:gd name="connsiteX7" fmla="*/ 8709 w 1865892"/>
              <a:gd name="connsiteY7" fmla="*/ 1271452 h 1416904"/>
              <a:gd name="connsiteX8" fmla="*/ 1 w 1865892"/>
              <a:gd name="connsiteY8" fmla="*/ 1053737 h 1416904"/>
              <a:gd name="connsiteX9" fmla="*/ 1506583 w 1865892"/>
              <a:gd name="connsiteY9" fmla="*/ 1079863 h 1416904"/>
              <a:gd name="connsiteX10" fmla="*/ 1497874 w 1865892"/>
              <a:gd name="connsiteY10" fmla="*/ 801189 h 1416904"/>
              <a:gd name="connsiteX11" fmla="*/ 8710 w 1865892"/>
              <a:gd name="connsiteY11" fmla="*/ 792480 h 1416904"/>
              <a:gd name="connsiteX12" fmla="*/ 0 w 1865892"/>
              <a:gd name="connsiteY12" fmla="*/ 592183 h 1416904"/>
              <a:gd name="connsiteX0" fmla="*/ 0 w 1964374"/>
              <a:gd name="connsiteY0" fmla="*/ 592183 h 1271922"/>
              <a:gd name="connsiteX1" fmla="*/ 661852 w 1964374"/>
              <a:gd name="connsiteY1" fmla="*/ 592183 h 1271922"/>
              <a:gd name="connsiteX2" fmla="*/ 661852 w 1964374"/>
              <a:gd name="connsiteY2" fmla="*/ 0 h 1271922"/>
              <a:gd name="connsiteX3" fmla="*/ 1114697 w 1964374"/>
              <a:gd name="connsiteY3" fmla="*/ 0 h 1271922"/>
              <a:gd name="connsiteX4" fmla="*/ 1123406 w 1964374"/>
              <a:gd name="connsiteY4" fmla="*/ 592183 h 1271922"/>
              <a:gd name="connsiteX5" fmla="*/ 1854925 w 1964374"/>
              <a:gd name="connsiteY5" fmla="*/ 583474 h 1271922"/>
              <a:gd name="connsiteX6" fmla="*/ 1837162 w 1964374"/>
              <a:gd name="connsiteY6" fmla="*/ 1271107 h 1271922"/>
              <a:gd name="connsiteX7" fmla="*/ 8709 w 1964374"/>
              <a:gd name="connsiteY7" fmla="*/ 1271452 h 1271922"/>
              <a:gd name="connsiteX8" fmla="*/ 1 w 1964374"/>
              <a:gd name="connsiteY8" fmla="*/ 1053737 h 1271922"/>
              <a:gd name="connsiteX9" fmla="*/ 1506583 w 1964374"/>
              <a:gd name="connsiteY9" fmla="*/ 1079863 h 1271922"/>
              <a:gd name="connsiteX10" fmla="*/ 1497874 w 1964374"/>
              <a:gd name="connsiteY10" fmla="*/ 801189 h 1271922"/>
              <a:gd name="connsiteX11" fmla="*/ 8710 w 1964374"/>
              <a:gd name="connsiteY11" fmla="*/ 792480 h 1271922"/>
              <a:gd name="connsiteX12" fmla="*/ 0 w 1964374"/>
              <a:gd name="connsiteY12" fmla="*/ 592183 h 1271922"/>
              <a:gd name="connsiteX0" fmla="*/ 0 w 1972378"/>
              <a:gd name="connsiteY0" fmla="*/ 592183 h 1274994"/>
              <a:gd name="connsiteX1" fmla="*/ 661852 w 1972378"/>
              <a:gd name="connsiteY1" fmla="*/ 592183 h 1274994"/>
              <a:gd name="connsiteX2" fmla="*/ 661852 w 1972378"/>
              <a:gd name="connsiteY2" fmla="*/ 0 h 1274994"/>
              <a:gd name="connsiteX3" fmla="*/ 1114697 w 1972378"/>
              <a:gd name="connsiteY3" fmla="*/ 0 h 1274994"/>
              <a:gd name="connsiteX4" fmla="*/ 1123406 w 1972378"/>
              <a:gd name="connsiteY4" fmla="*/ 592183 h 1274994"/>
              <a:gd name="connsiteX5" fmla="*/ 1854925 w 1972378"/>
              <a:gd name="connsiteY5" fmla="*/ 583474 h 1274994"/>
              <a:gd name="connsiteX6" fmla="*/ 1837162 w 1972378"/>
              <a:gd name="connsiteY6" fmla="*/ 1271107 h 1274994"/>
              <a:gd name="connsiteX7" fmla="*/ 8709 w 1972378"/>
              <a:gd name="connsiteY7" fmla="*/ 1271452 h 1274994"/>
              <a:gd name="connsiteX8" fmla="*/ 1 w 1972378"/>
              <a:gd name="connsiteY8" fmla="*/ 1053737 h 1274994"/>
              <a:gd name="connsiteX9" fmla="*/ 1506583 w 1972378"/>
              <a:gd name="connsiteY9" fmla="*/ 1079863 h 1274994"/>
              <a:gd name="connsiteX10" fmla="*/ 1497874 w 1972378"/>
              <a:gd name="connsiteY10" fmla="*/ 801189 h 1274994"/>
              <a:gd name="connsiteX11" fmla="*/ 8710 w 1972378"/>
              <a:gd name="connsiteY11" fmla="*/ 792480 h 1274994"/>
              <a:gd name="connsiteX12" fmla="*/ 0 w 1972378"/>
              <a:gd name="connsiteY12" fmla="*/ 592183 h 1274994"/>
              <a:gd name="connsiteX0" fmla="*/ 0 w 1878162"/>
              <a:gd name="connsiteY0" fmla="*/ 592183 h 1284880"/>
              <a:gd name="connsiteX1" fmla="*/ 661852 w 1878162"/>
              <a:gd name="connsiteY1" fmla="*/ 592183 h 1284880"/>
              <a:gd name="connsiteX2" fmla="*/ 661852 w 1878162"/>
              <a:gd name="connsiteY2" fmla="*/ 0 h 1284880"/>
              <a:gd name="connsiteX3" fmla="*/ 1114697 w 1878162"/>
              <a:gd name="connsiteY3" fmla="*/ 0 h 1284880"/>
              <a:gd name="connsiteX4" fmla="*/ 1123406 w 1878162"/>
              <a:gd name="connsiteY4" fmla="*/ 592183 h 1284880"/>
              <a:gd name="connsiteX5" fmla="*/ 1854925 w 1878162"/>
              <a:gd name="connsiteY5" fmla="*/ 583474 h 1284880"/>
              <a:gd name="connsiteX6" fmla="*/ 1837162 w 1878162"/>
              <a:gd name="connsiteY6" fmla="*/ 1271107 h 1284880"/>
              <a:gd name="connsiteX7" fmla="*/ 8709 w 1878162"/>
              <a:gd name="connsiteY7" fmla="*/ 1271452 h 1284880"/>
              <a:gd name="connsiteX8" fmla="*/ 1 w 1878162"/>
              <a:gd name="connsiteY8" fmla="*/ 1053737 h 1284880"/>
              <a:gd name="connsiteX9" fmla="*/ 1506583 w 1878162"/>
              <a:gd name="connsiteY9" fmla="*/ 1079863 h 1284880"/>
              <a:gd name="connsiteX10" fmla="*/ 1497874 w 1878162"/>
              <a:gd name="connsiteY10" fmla="*/ 801189 h 1284880"/>
              <a:gd name="connsiteX11" fmla="*/ 8710 w 1878162"/>
              <a:gd name="connsiteY11" fmla="*/ 792480 h 1284880"/>
              <a:gd name="connsiteX12" fmla="*/ 0 w 1878162"/>
              <a:gd name="connsiteY12" fmla="*/ 592183 h 1284880"/>
              <a:gd name="connsiteX0" fmla="*/ 0 w 1878176"/>
              <a:gd name="connsiteY0" fmla="*/ 592183 h 1271663"/>
              <a:gd name="connsiteX1" fmla="*/ 661852 w 1878176"/>
              <a:gd name="connsiteY1" fmla="*/ 592183 h 1271663"/>
              <a:gd name="connsiteX2" fmla="*/ 661852 w 1878176"/>
              <a:gd name="connsiteY2" fmla="*/ 0 h 1271663"/>
              <a:gd name="connsiteX3" fmla="*/ 1114697 w 1878176"/>
              <a:gd name="connsiteY3" fmla="*/ 0 h 1271663"/>
              <a:gd name="connsiteX4" fmla="*/ 1123406 w 1878176"/>
              <a:gd name="connsiteY4" fmla="*/ 592183 h 1271663"/>
              <a:gd name="connsiteX5" fmla="*/ 1854925 w 1878176"/>
              <a:gd name="connsiteY5" fmla="*/ 583474 h 1271663"/>
              <a:gd name="connsiteX6" fmla="*/ 1837162 w 1878176"/>
              <a:gd name="connsiteY6" fmla="*/ 1271107 h 1271663"/>
              <a:gd name="connsiteX7" fmla="*/ 8709 w 1878176"/>
              <a:gd name="connsiteY7" fmla="*/ 1271452 h 1271663"/>
              <a:gd name="connsiteX8" fmla="*/ 1 w 1878176"/>
              <a:gd name="connsiteY8" fmla="*/ 1053737 h 1271663"/>
              <a:gd name="connsiteX9" fmla="*/ 1506583 w 1878176"/>
              <a:gd name="connsiteY9" fmla="*/ 1079863 h 1271663"/>
              <a:gd name="connsiteX10" fmla="*/ 1497874 w 1878176"/>
              <a:gd name="connsiteY10" fmla="*/ 801189 h 1271663"/>
              <a:gd name="connsiteX11" fmla="*/ 8710 w 1878176"/>
              <a:gd name="connsiteY11" fmla="*/ 792480 h 1271663"/>
              <a:gd name="connsiteX12" fmla="*/ 0 w 1878176"/>
              <a:gd name="connsiteY12" fmla="*/ 592183 h 1271663"/>
              <a:gd name="connsiteX0" fmla="*/ 0 w 1878198"/>
              <a:gd name="connsiteY0" fmla="*/ 592183 h 1271755"/>
              <a:gd name="connsiteX1" fmla="*/ 661852 w 1878198"/>
              <a:gd name="connsiteY1" fmla="*/ 592183 h 1271755"/>
              <a:gd name="connsiteX2" fmla="*/ 661852 w 1878198"/>
              <a:gd name="connsiteY2" fmla="*/ 0 h 1271755"/>
              <a:gd name="connsiteX3" fmla="*/ 1114697 w 1878198"/>
              <a:gd name="connsiteY3" fmla="*/ 0 h 1271755"/>
              <a:gd name="connsiteX4" fmla="*/ 1123406 w 1878198"/>
              <a:gd name="connsiteY4" fmla="*/ 592183 h 1271755"/>
              <a:gd name="connsiteX5" fmla="*/ 1854925 w 1878198"/>
              <a:gd name="connsiteY5" fmla="*/ 583474 h 1271755"/>
              <a:gd name="connsiteX6" fmla="*/ 1837162 w 1878198"/>
              <a:gd name="connsiteY6" fmla="*/ 1271107 h 1271755"/>
              <a:gd name="connsiteX7" fmla="*/ 8709 w 1878198"/>
              <a:gd name="connsiteY7" fmla="*/ 1271452 h 1271755"/>
              <a:gd name="connsiteX8" fmla="*/ 1 w 1878198"/>
              <a:gd name="connsiteY8" fmla="*/ 1053737 h 1271755"/>
              <a:gd name="connsiteX9" fmla="*/ 1506583 w 1878198"/>
              <a:gd name="connsiteY9" fmla="*/ 1079863 h 1271755"/>
              <a:gd name="connsiteX10" fmla="*/ 1497874 w 1878198"/>
              <a:gd name="connsiteY10" fmla="*/ 801189 h 1271755"/>
              <a:gd name="connsiteX11" fmla="*/ 8710 w 1878198"/>
              <a:gd name="connsiteY11" fmla="*/ 792480 h 1271755"/>
              <a:gd name="connsiteX12" fmla="*/ 0 w 1878198"/>
              <a:gd name="connsiteY12" fmla="*/ 592183 h 1271755"/>
              <a:gd name="connsiteX0" fmla="*/ 0 w 2060687"/>
              <a:gd name="connsiteY0" fmla="*/ 592183 h 1271855"/>
              <a:gd name="connsiteX1" fmla="*/ 661852 w 2060687"/>
              <a:gd name="connsiteY1" fmla="*/ 592183 h 1271855"/>
              <a:gd name="connsiteX2" fmla="*/ 661852 w 2060687"/>
              <a:gd name="connsiteY2" fmla="*/ 0 h 1271855"/>
              <a:gd name="connsiteX3" fmla="*/ 1114697 w 2060687"/>
              <a:gd name="connsiteY3" fmla="*/ 0 h 1271855"/>
              <a:gd name="connsiteX4" fmla="*/ 1123406 w 2060687"/>
              <a:gd name="connsiteY4" fmla="*/ 592183 h 1271855"/>
              <a:gd name="connsiteX5" fmla="*/ 1854925 w 2060687"/>
              <a:gd name="connsiteY5" fmla="*/ 583474 h 1271855"/>
              <a:gd name="connsiteX6" fmla="*/ 1837162 w 2060687"/>
              <a:gd name="connsiteY6" fmla="*/ 1271107 h 1271855"/>
              <a:gd name="connsiteX7" fmla="*/ 8709 w 2060687"/>
              <a:gd name="connsiteY7" fmla="*/ 1271452 h 1271855"/>
              <a:gd name="connsiteX8" fmla="*/ 1 w 2060687"/>
              <a:gd name="connsiteY8" fmla="*/ 1053737 h 1271855"/>
              <a:gd name="connsiteX9" fmla="*/ 1506583 w 2060687"/>
              <a:gd name="connsiteY9" fmla="*/ 1079863 h 1271855"/>
              <a:gd name="connsiteX10" fmla="*/ 1497874 w 2060687"/>
              <a:gd name="connsiteY10" fmla="*/ 801189 h 1271855"/>
              <a:gd name="connsiteX11" fmla="*/ 8710 w 2060687"/>
              <a:gd name="connsiteY11" fmla="*/ 792480 h 1271855"/>
              <a:gd name="connsiteX12" fmla="*/ 0 w 2060687"/>
              <a:gd name="connsiteY12" fmla="*/ 592183 h 1271855"/>
              <a:gd name="connsiteX0" fmla="*/ 0 w 2019631"/>
              <a:gd name="connsiteY0" fmla="*/ 592183 h 1271855"/>
              <a:gd name="connsiteX1" fmla="*/ 661852 w 2019631"/>
              <a:gd name="connsiteY1" fmla="*/ 592183 h 1271855"/>
              <a:gd name="connsiteX2" fmla="*/ 661852 w 2019631"/>
              <a:gd name="connsiteY2" fmla="*/ 0 h 1271855"/>
              <a:gd name="connsiteX3" fmla="*/ 1114697 w 2019631"/>
              <a:gd name="connsiteY3" fmla="*/ 0 h 1271855"/>
              <a:gd name="connsiteX4" fmla="*/ 1123406 w 2019631"/>
              <a:gd name="connsiteY4" fmla="*/ 592183 h 1271855"/>
              <a:gd name="connsiteX5" fmla="*/ 1854925 w 2019631"/>
              <a:gd name="connsiteY5" fmla="*/ 583474 h 1271855"/>
              <a:gd name="connsiteX6" fmla="*/ 1837162 w 2019631"/>
              <a:gd name="connsiteY6" fmla="*/ 1271107 h 1271855"/>
              <a:gd name="connsiteX7" fmla="*/ 8709 w 2019631"/>
              <a:gd name="connsiteY7" fmla="*/ 1271452 h 1271855"/>
              <a:gd name="connsiteX8" fmla="*/ 1 w 2019631"/>
              <a:gd name="connsiteY8" fmla="*/ 1053737 h 1271855"/>
              <a:gd name="connsiteX9" fmla="*/ 1506583 w 2019631"/>
              <a:gd name="connsiteY9" fmla="*/ 1079863 h 1271855"/>
              <a:gd name="connsiteX10" fmla="*/ 1497874 w 2019631"/>
              <a:gd name="connsiteY10" fmla="*/ 801189 h 1271855"/>
              <a:gd name="connsiteX11" fmla="*/ 8710 w 2019631"/>
              <a:gd name="connsiteY11" fmla="*/ 792480 h 1271855"/>
              <a:gd name="connsiteX12" fmla="*/ 0 w 2019631"/>
              <a:gd name="connsiteY12" fmla="*/ 592183 h 1271855"/>
              <a:gd name="connsiteX0" fmla="*/ 0 w 2046870"/>
              <a:gd name="connsiteY0" fmla="*/ 592183 h 1271905"/>
              <a:gd name="connsiteX1" fmla="*/ 661852 w 2046870"/>
              <a:gd name="connsiteY1" fmla="*/ 592183 h 1271905"/>
              <a:gd name="connsiteX2" fmla="*/ 661852 w 2046870"/>
              <a:gd name="connsiteY2" fmla="*/ 0 h 1271905"/>
              <a:gd name="connsiteX3" fmla="*/ 1114697 w 2046870"/>
              <a:gd name="connsiteY3" fmla="*/ 0 h 1271905"/>
              <a:gd name="connsiteX4" fmla="*/ 1123406 w 2046870"/>
              <a:gd name="connsiteY4" fmla="*/ 592183 h 1271905"/>
              <a:gd name="connsiteX5" fmla="*/ 1854925 w 2046870"/>
              <a:gd name="connsiteY5" fmla="*/ 583474 h 1271905"/>
              <a:gd name="connsiteX6" fmla="*/ 1837162 w 2046870"/>
              <a:gd name="connsiteY6" fmla="*/ 1271107 h 1271905"/>
              <a:gd name="connsiteX7" fmla="*/ 8709 w 2046870"/>
              <a:gd name="connsiteY7" fmla="*/ 1271452 h 1271905"/>
              <a:gd name="connsiteX8" fmla="*/ 1 w 2046870"/>
              <a:gd name="connsiteY8" fmla="*/ 1053737 h 1271905"/>
              <a:gd name="connsiteX9" fmla="*/ 1506583 w 2046870"/>
              <a:gd name="connsiteY9" fmla="*/ 1079863 h 1271905"/>
              <a:gd name="connsiteX10" fmla="*/ 1497874 w 2046870"/>
              <a:gd name="connsiteY10" fmla="*/ 801189 h 1271905"/>
              <a:gd name="connsiteX11" fmla="*/ 8710 w 2046870"/>
              <a:gd name="connsiteY11" fmla="*/ 792480 h 1271905"/>
              <a:gd name="connsiteX12" fmla="*/ 0 w 2046870"/>
              <a:gd name="connsiteY12" fmla="*/ 592183 h 1271905"/>
              <a:gd name="connsiteX0" fmla="*/ 0 w 2076936"/>
              <a:gd name="connsiteY0" fmla="*/ 592183 h 1271905"/>
              <a:gd name="connsiteX1" fmla="*/ 661852 w 2076936"/>
              <a:gd name="connsiteY1" fmla="*/ 592183 h 1271905"/>
              <a:gd name="connsiteX2" fmla="*/ 661852 w 2076936"/>
              <a:gd name="connsiteY2" fmla="*/ 0 h 1271905"/>
              <a:gd name="connsiteX3" fmla="*/ 1114697 w 2076936"/>
              <a:gd name="connsiteY3" fmla="*/ 0 h 1271905"/>
              <a:gd name="connsiteX4" fmla="*/ 1123406 w 2076936"/>
              <a:gd name="connsiteY4" fmla="*/ 592183 h 1271905"/>
              <a:gd name="connsiteX5" fmla="*/ 1854925 w 2076936"/>
              <a:gd name="connsiteY5" fmla="*/ 583474 h 1271905"/>
              <a:gd name="connsiteX6" fmla="*/ 1837162 w 2076936"/>
              <a:gd name="connsiteY6" fmla="*/ 1271107 h 1271905"/>
              <a:gd name="connsiteX7" fmla="*/ 8709 w 2076936"/>
              <a:gd name="connsiteY7" fmla="*/ 1271452 h 1271905"/>
              <a:gd name="connsiteX8" fmla="*/ 1 w 2076936"/>
              <a:gd name="connsiteY8" fmla="*/ 1053737 h 1271905"/>
              <a:gd name="connsiteX9" fmla="*/ 1506583 w 2076936"/>
              <a:gd name="connsiteY9" fmla="*/ 1079863 h 1271905"/>
              <a:gd name="connsiteX10" fmla="*/ 1497874 w 2076936"/>
              <a:gd name="connsiteY10" fmla="*/ 801189 h 1271905"/>
              <a:gd name="connsiteX11" fmla="*/ 8710 w 2076936"/>
              <a:gd name="connsiteY11" fmla="*/ 792480 h 1271905"/>
              <a:gd name="connsiteX12" fmla="*/ 0 w 2076936"/>
              <a:gd name="connsiteY12" fmla="*/ 592183 h 1271905"/>
              <a:gd name="connsiteX0" fmla="*/ 0 w 2019642"/>
              <a:gd name="connsiteY0" fmla="*/ 592183 h 1271905"/>
              <a:gd name="connsiteX1" fmla="*/ 661852 w 2019642"/>
              <a:gd name="connsiteY1" fmla="*/ 592183 h 1271905"/>
              <a:gd name="connsiteX2" fmla="*/ 661852 w 2019642"/>
              <a:gd name="connsiteY2" fmla="*/ 0 h 1271905"/>
              <a:gd name="connsiteX3" fmla="*/ 1114697 w 2019642"/>
              <a:gd name="connsiteY3" fmla="*/ 0 h 1271905"/>
              <a:gd name="connsiteX4" fmla="*/ 1123406 w 2019642"/>
              <a:gd name="connsiteY4" fmla="*/ 592183 h 1271905"/>
              <a:gd name="connsiteX5" fmla="*/ 1854925 w 2019642"/>
              <a:gd name="connsiteY5" fmla="*/ 583474 h 1271905"/>
              <a:gd name="connsiteX6" fmla="*/ 1837162 w 2019642"/>
              <a:gd name="connsiteY6" fmla="*/ 1271107 h 1271905"/>
              <a:gd name="connsiteX7" fmla="*/ 8709 w 2019642"/>
              <a:gd name="connsiteY7" fmla="*/ 1271452 h 1271905"/>
              <a:gd name="connsiteX8" fmla="*/ 1 w 2019642"/>
              <a:gd name="connsiteY8" fmla="*/ 1053737 h 1271905"/>
              <a:gd name="connsiteX9" fmla="*/ 1506583 w 2019642"/>
              <a:gd name="connsiteY9" fmla="*/ 1079863 h 1271905"/>
              <a:gd name="connsiteX10" fmla="*/ 1497874 w 2019642"/>
              <a:gd name="connsiteY10" fmla="*/ 801189 h 1271905"/>
              <a:gd name="connsiteX11" fmla="*/ 8710 w 2019642"/>
              <a:gd name="connsiteY11" fmla="*/ 792480 h 1271905"/>
              <a:gd name="connsiteX12" fmla="*/ 0 w 2019642"/>
              <a:gd name="connsiteY12" fmla="*/ 592183 h 1271905"/>
              <a:gd name="connsiteX0" fmla="*/ 0 w 1905307"/>
              <a:gd name="connsiteY0" fmla="*/ 592183 h 1271905"/>
              <a:gd name="connsiteX1" fmla="*/ 661852 w 1905307"/>
              <a:gd name="connsiteY1" fmla="*/ 592183 h 1271905"/>
              <a:gd name="connsiteX2" fmla="*/ 661852 w 1905307"/>
              <a:gd name="connsiteY2" fmla="*/ 0 h 1271905"/>
              <a:gd name="connsiteX3" fmla="*/ 1114697 w 1905307"/>
              <a:gd name="connsiteY3" fmla="*/ 0 h 1271905"/>
              <a:gd name="connsiteX4" fmla="*/ 1123406 w 1905307"/>
              <a:gd name="connsiteY4" fmla="*/ 592183 h 1271905"/>
              <a:gd name="connsiteX5" fmla="*/ 1854925 w 1905307"/>
              <a:gd name="connsiteY5" fmla="*/ 583474 h 1271905"/>
              <a:gd name="connsiteX6" fmla="*/ 1837162 w 1905307"/>
              <a:gd name="connsiteY6" fmla="*/ 1271107 h 1271905"/>
              <a:gd name="connsiteX7" fmla="*/ 8709 w 1905307"/>
              <a:gd name="connsiteY7" fmla="*/ 1271452 h 1271905"/>
              <a:gd name="connsiteX8" fmla="*/ 1 w 1905307"/>
              <a:gd name="connsiteY8" fmla="*/ 1053737 h 1271905"/>
              <a:gd name="connsiteX9" fmla="*/ 1506583 w 1905307"/>
              <a:gd name="connsiteY9" fmla="*/ 1079863 h 1271905"/>
              <a:gd name="connsiteX10" fmla="*/ 1497874 w 1905307"/>
              <a:gd name="connsiteY10" fmla="*/ 801189 h 1271905"/>
              <a:gd name="connsiteX11" fmla="*/ 8710 w 1905307"/>
              <a:gd name="connsiteY11" fmla="*/ 792480 h 1271905"/>
              <a:gd name="connsiteX12" fmla="*/ 0 w 1905307"/>
              <a:gd name="connsiteY12" fmla="*/ 592183 h 1271905"/>
              <a:gd name="connsiteX0" fmla="*/ 0 w 1898726"/>
              <a:gd name="connsiteY0" fmla="*/ 592183 h 1271905"/>
              <a:gd name="connsiteX1" fmla="*/ 661852 w 1898726"/>
              <a:gd name="connsiteY1" fmla="*/ 592183 h 1271905"/>
              <a:gd name="connsiteX2" fmla="*/ 661852 w 1898726"/>
              <a:gd name="connsiteY2" fmla="*/ 0 h 1271905"/>
              <a:gd name="connsiteX3" fmla="*/ 1114697 w 1898726"/>
              <a:gd name="connsiteY3" fmla="*/ 0 h 1271905"/>
              <a:gd name="connsiteX4" fmla="*/ 1123406 w 1898726"/>
              <a:gd name="connsiteY4" fmla="*/ 592183 h 1271905"/>
              <a:gd name="connsiteX5" fmla="*/ 1854925 w 1898726"/>
              <a:gd name="connsiteY5" fmla="*/ 583474 h 1271905"/>
              <a:gd name="connsiteX6" fmla="*/ 1837162 w 1898726"/>
              <a:gd name="connsiteY6" fmla="*/ 1271107 h 1271905"/>
              <a:gd name="connsiteX7" fmla="*/ 8709 w 1898726"/>
              <a:gd name="connsiteY7" fmla="*/ 1271452 h 1271905"/>
              <a:gd name="connsiteX8" fmla="*/ 1 w 1898726"/>
              <a:gd name="connsiteY8" fmla="*/ 1053737 h 1271905"/>
              <a:gd name="connsiteX9" fmla="*/ 1506583 w 1898726"/>
              <a:gd name="connsiteY9" fmla="*/ 1079863 h 1271905"/>
              <a:gd name="connsiteX10" fmla="*/ 1497874 w 1898726"/>
              <a:gd name="connsiteY10" fmla="*/ 801189 h 1271905"/>
              <a:gd name="connsiteX11" fmla="*/ 8710 w 1898726"/>
              <a:gd name="connsiteY11" fmla="*/ 792480 h 1271905"/>
              <a:gd name="connsiteX12" fmla="*/ 0 w 1898726"/>
              <a:gd name="connsiteY12" fmla="*/ 592183 h 1271905"/>
              <a:gd name="connsiteX0" fmla="*/ 0 w 1898726"/>
              <a:gd name="connsiteY0" fmla="*/ 592183 h 1271905"/>
              <a:gd name="connsiteX1" fmla="*/ 661852 w 1898726"/>
              <a:gd name="connsiteY1" fmla="*/ 592183 h 1271905"/>
              <a:gd name="connsiteX2" fmla="*/ 661852 w 1898726"/>
              <a:gd name="connsiteY2" fmla="*/ 0 h 1271905"/>
              <a:gd name="connsiteX3" fmla="*/ 1114697 w 1898726"/>
              <a:gd name="connsiteY3" fmla="*/ 0 h 1271905"/>
              <a:gd name="connsiteX4" fmla="*/ 1123406 w 1898726"/>
              <a:gd name="connsiteY4" fmla="*/ 592183 h 1271905"/>
              <a:gd name="connsiteX5" fmla="*/ 1854925 w 1898726"/>
              <a:gd name="connsiteY5" fmla="*/ 583474 h 1271905"/>
              <a:gd name="connsiteX6" fmla="*/ 1837162 w 1898726"/>
              <a:gd name="connsiteY6" fmla="*/ 1271107 h 1271905"/>
              <a:gd name="connsiteX7" fmla="*/ 8709 w 1898726"/>
              <a:gd name="connsiteY7" fmla="*/ 1271452 h 1271905"/>
              <a:gd name="connsiteX8" fmla="*/ 1 w 1898726"/>
              <a:gd name="connsiteY8" fmla="*/ 1053737 h 1271905"/>
              <a:gd name="connsiteX9" fmla="*/ 1506583 w 1898726"/>
              <a:gd name="connsiteY9" fmla="*/ 1079863 h 1271905"/>
              <a:gd name="connsiteX10" fmla="*/ 1497874 w 1898726"/>
              <a:gd name="connsiteY10" fmla="*/ 801189 h 1271905"/>
              <a:gd name="connsiteX11" fmla="*/ 8710 w 1898726"/>
              <a:gd name="connsiteY11" fmla="*/ 792480 h 1271905"/>
              <a:gd name="connsiteX12" fmla="*/ 0 w 1898726"/>
              <a:gd name="connsiteY12" fmla="*/ 592183 h 1271905"/>
              <a:gd name="connsiteX0" fmla="*/ 0 w 1856222"/>
              <a:gd name="connsiteY0" fmla="*/ 592183 h 1271905"/>
              <a:gd name="connsiteX1" fmla="*/ 661852 w 1856222"/>
              <a:gd name="connsiteY1" fmla="*/ 592183 h 1271905"/>
              <a:gd name="connsiteX2" fmla="*/ 661852 w 1856222"/>
              <a:gd name="connsiteY2" fmla="*/ 0 h 1271905"/>
              <a:gd name="connsiteX3" fmla="*/ 1114697 w 1856222"/>
              <a:gd name="connsiteY3" fmla="*/ 0 h 1271905"/>
              <a:gd name="connsiteX4" fmla="*/ 1123406 w 1856222"/>
              <a:gd name="connsiteY4" fmla="*/ 592183 h 1271905"/>
              <a:gd name="connsiteX5" fmla="*/ 1854925 w 1856222"/>
              <a:gd name="connsiteY5" fmla="*/ 583474 h 1271905"/>
              <a:gd name="connsiteX6" fmla="*/ 1837162 w 1856222"/>
              <a:gd name="connsiteY6" fmla="*/ 1271107 h 1271905"/>
              <a:gd name="connsiteX7" fmla="*/ 8709 w 1856222"/>
              <a:gd name="connsiteY7" fmla="*/ 1271452 h 1271905"/>
              <a:gd name="connsiteX8" fmla="*/ 1 w 1856222"/>
              <a:gd name="connsiteY8" fmla="*/ 1053737 h 1271905"/>
              <a:gd name="connsiteX9" fmla="*/ 1506583 w 1856222"/>
              <a:gd name="connsiteY9" fmla="*/ 1079863 h 1271905"/>
              <a:gd name="connsiteX10" fmla="*/ 1497874 w 1856222"/>
              <a:gd name="connsiteY10" fmla="*/ 801189 h 1271905"/>
              <a:gd name="connsiteX11" fmla="*/ 8710 w 1856222"/>
              <a:gd name="connsiteY11" fmla="*/ 792480 h 1271905"/>
              <a:gd name="connsiteX12" fmla="*/ 0 w 1856222"/>
              <a:gd name="connsiteY12" fmla="*/ 592183 h 1271905"/>
              <a:gd name="connsiteX0" fmla="*/ 0 w 1837162"/>
              <a:gd name="connsiteY0" fmla="*/ 592183 h 1271905"/>
              <a:gd name="connsiteX1" fmla="*/ 661852 w 1837162"/>
              <a:gd name="connsiteY1" fmla="*/ 592183 h 1271905"/>
              <a:gd name="connsiteX2" fmla="*/ 661852 w 1837162"/>
              <a:gd name="connsiteY2" fmla="*/ 0 h 1271905"/>
              <a:gd name="connsiteX3" fmla="*/ 1114697 w 1837162"/>
              <a:gd name="connsiteY3" fmla="*/ 0 h 1271905"/>
              <a:gd name="connsiteX4" fmla="*/ 1123406 w 1837162"/>
              <a:gd name="connsiteY4" fmla="*/ 592183 h 1271905"/>
              <a:gd name="connsiteX5" fmla="*/ 1827764 w 1837162"/>
              <a:gd name="connsiteY5" fmla="*/ 583474 h 1271905"/>
              <a:gd name="connsiteX6" fmla="*/ 1837162 w 1837162"/>
              <a:gd name="connsiteY6" fmla="*/ 1271107 h 1271905"/>
              <a:gd name="connsiteX7" fmla="*/ 8709 w 1837162"/>
              <a:gd name="connsiteY7" fmla="*/ 1271452 h 1271905"/>
              <a:gd name="connsiteX8" fmla="*/ 1 w 1837162"/>
              <a:gd name="connsiteY8" fmla="*/ 1053737 h 1271905"/>
              <a:gd name="connsiteX9" fmla="*/ 1506583 w 1837162"/>
              <a:gd name="connsiteY9" fmla="*/ 1079863 h 1271905"/>
              <a:gd name="connsiteX10" fmla="*/ 1497874 w 1837162"/>
              <a:gd name="connsiteY10" fmla="*/ 801189 h 1271905"/>
              <a:gd name="connsiteX11" fmla="*/ 8710 w 1837162"/>
              <a:gd name="connsiteY11" fmla="*/ 792480 h 1271905"/>
              <a:gd name="connsiteX12" fmla="*/ 0 w 1837162"/>
              <a:gd name="connsiteY12" fmla="*/ 592183 h 1271905"/>
              <a:gd name="connsiteX0" fmla="*/ 0 w 1846215"/>
              <a:gd name="connsiteY0" fmla="*/ 592183 h 1271905"/>
              <a:gd name="connsiteX1" fmla="*/ 661852 w 1846215"/>
              <a:gd name="connsiteY1" fmla="*/ 592183 h 1271905"/>
              <a:gd name="connsiteX2" fmla="*/ 661852 w 1846215"/>
              <a:gd name="connsiteY2" fmla="*/ 0 h 1271905"/>
              <a:gd name="connsiteX3" fmla="*/ 1114697 w 1846215"/>
              <a:gd name="connsiteY3" fmla="*/ 0 h 1271905"/>
              <a:gd name="connsiteX4" fmla="*/ 1123406 w 1846215"/>
              <a:gd name="connsiteY4" fmla="*/ 592183 h 1271905"/>
              <a:gd name="connsiteX5" fmla="*/ 1827764 w 1846215"/>
              <a:gd name="connsiteY5" fmla="*/ 583474 h 1271905"/>
              <a:gd name="connsiteX6" fmla="*/ 1846215 w 1846215"/>
              <a:gd name="connsiteY6" fmla="*/ 1271107 h 1271905"/>
              <a:gd name="connsiteX7" fmla="*/ 8709 w 1846215"/>
              <a:gd name="connsiteY7" fmla="*/ 1271452 h 1271905"/>
              <a:gd name="connsiteX8" fmla="*/ 1 w 1846215"/>
              <a:gd name="connsiteY8" fmla="*/ 1053737 h 1271905"/>
              <a:gd name="connsiteX9" fmla="*/ 1506583 w 1846215"/>
              <a:gd name="connsiteY9" fmla="*/ 1079863 h 1271905"/>
              <a:gd name="connsiteX10" fmla="*/ 1497874 w 1846215"/>
              <a:gd name="connsiteY10" fmla="*/ 801189 h 1271905"/>
              <a:gd name="connsiteX11" fmla="*/ 8710 w 1846215"/>
              <a:gd name="connsiteY11" fmla="*/ 792480 h 1271905"/>
              <a:gd name="connsiteX12" fmla="*/ 0 w 1846215"/>
              <a:gd name="connsiteY12" fmla="*/ 592183 h 1271905"/>
              <a:gd name="connsiteX0" fmla="*/ 0 w 1846215"/>
              <a:gd name="connsiteY0" fmla="*/ 592183 h 1271905"/>
              <a:gd name="connsiteX1" fmla="*/ 661852 w 1846215"/>
              <a:gd name="connsiteY1" fmla="*/ 592183 h 1271905"/>
              <a:gd name="connsiteX2" fmla="*/ 661852 w 1846215"/>
              <a:gd name="connsiteY2" fmla="*/ 0 h 1271905"/>
              <a:gd name="connsiteX3" fmla="*/ 1114697 w 1846215"/>
              <a:gd name="connsiteY3" fmla="*/ 0 h 1271905"/>
              <a:gd name="connsiteX4" fmla="*/ 1123406 w 1846215"/>
              <a:gd name="connsiteY4" fmla="*/ 592183 h 1271905"/>
              <a:gd name="connsiteX5" fmla="*/ 1827764 w 1846215"/>
              <a:gd name="connsiteY5" fmla="*/ 583474 h 1271905"/>
              <a:gd name="connsiteX6" fmla="*/ 1846215 w 1846215"/>
              <a:gd name="connsiteY6" fmla="*/ 1271107 h 1271905"/>
              <a:gd name="connsiteX7" fmla="*/ 8709 w 1846215"/>
              <a:gd name="connsiteY7" fmla="*/ 1271452 h 1271905"/>
              <a:gd name="connsiteX8" fmla="*/ 1 w 1846215"/>
              <a:gd name="connsiteY8" fmla="*/ 1053737 h 1271905"/>
              <a:gd name="connsiteX9" fmla="*/ 1506583 w 1846215"/>
              <a:gd name="connsiteY9" fmla="*/ 1079863 h 1271905"/>
              <a:gd name="connsiteX10" fmla="*/ 1497874 w 1846215"/>
              <a:gd name="connsiteY10" fmla="*/ 801189 h 1271905"/>
              <a:gd name="connsiteX11" fmla="*/ 8710 w 1846215"/>
              <a:gd name="connsiteY11" fmla="*/ 792480 h 1271905"/>
              <a:gd name="connsiteX12" fmla="*/ 0 w 1846215"/>
              <a:gd name="connsiteY12" fmla="*/ 592183 h 1271905"/>
              <a:gd name="connsiteX0" fmla="*/ 0 w 1846215"/>
              <a:gd name="connsiteY0" fmla="*/ 592183 h 1271905"/>
              <a:gd name="connsiteX1" fmla="*/ 661852 w 1846215"/>
              <a:gd name="connsiteY1" fmla="*/ 592183 h 1271905"/>
              <a:gd name="connsiteX2" fmla="*/ 661852 w 1846215"/>
              <a:gd name="connsiteY2" fmla="*/ 0 h 1271905"/>
              <a:gd name="connsiteX3" fmla="*/ 1114697 w 1846215"/>
              <a:gd name="connsiteY3" fmla="*/ 0 h 1271905"/>
              <a:gd name="connsiteX4" fmla="*/ 1123406 w 1846215"/>
              <a:gd name="connsiteY4" fmla="*/ 592183 h 1271905"/>
              <a:gd name="connsiteX5" fmla="*/ 1827764 w 1846215"/>
              <a:gd name="connsiteY5" fmla="*/ 583474 h 1271905"/>
              <a:gd name="connsiteX6" fmla="*/ 1846215 w 1846215"/>
              <a:gd name="connsiteY6" fmla="*/ 1271107 h 1271905"/>
              <a:gd name="connsiteX7" fmla="*/ 8709 w 1846215"/>
              <a:gd name="connsiteY7" fmla="*/ 1271452 h 1271905"/>
              <a:gd name="connsiteX8" fmla="*/ 1 w 1846215"/>
              <a:gd name="connsiteY8" fmla="*/ 1053737 h 1271905"/>
              <a:gd name="connsiteX9" fmla="*/ 1506583 w 1846215"/>
              <a:gd name="connsiteY9" fmla="*/ 1079863 h 1271905"/>
              <a:gd name="connsiteX10" fmla="*/ 1579355 w 1846215"/>
              <a:gd name="connsiteY10" fmla="*/ 792136 h 1271905"/>
              <a:gd name="connsiteX11" fmla="*/ 8710 w 1846215"/>
              <a:gd name="connsiteY11" fmla="*/ 792480 h 1271905"/>
              <a:gd name="connsiteX12" fmla="*/ 0 w 1846215"/>
              <a:gd name="connsiteY12" fmla="*/ 592183 h 1271905"/>
              <a:gd name="connsiteX0" fmla="*/ 0 w 1846215"/>
              <a:gd name="connsiteY0" fmla="*/ 592183 h 1271905"/>
              <a:gd name="connsiteX1" fmla="*/ 661852 w 1846215"/>
              <a:gd name="connsiteY1" fmla="*/ 592183 h 1271905"/>
              <a:gd name="connsiteX2" fmla="*/ 661852 w 1846215"/>
              <a:gd name="connsiteY2" fmla="*/ 0 h 1271905"/>
              <a:gd name="connsiteX3" fmla="*/ 1114697 w 1846215"/>
              <a:gd name="connsiteY3" fmla="*/ 0 h 1271905"/>
              <a:gd name="connsiteX4" fmla="*/ 1123406 w 1846215"/>
              <a:gd name="connsiteY4" fmla="*/ 592183 h 1271905"/>
              <a:gd name="connsiteX5" fmla="*/ 1827764 w 1846215"/>
              <a:gd name="connsiteY5" fmla="*/ 583474 h 1271905"/>
              <a:gd name="connsiteX6" fmla="*/ 1846215 w 1846215"/>
              <a:gd name="connsiteY6" fmla="*/ 1271107 h 1271905"/>
              <a:gd name="connsiteX7" fmla="*/ 8709 w 1846215"/>
              <a:gd name="connsiteY7" fmla="*/ 1271452 h 1271905"/>
              <a:gd name="connsiteX8" fmla="*/ 1 w 1846215"/>
              <a:gd name="connsiteY8" fmla="*/ 1053737 h 1271905"/>
              <a:gd name="connsiteX9" fmla="*/ 1597118 w 1846215"/>
              <a:gd name="connsiteY9" fmla="*/ 1070810 h 1271905"/>
              <a:gd name="connsiteX10" fmla="*/ 1579355 w 1846215"/>
              <a:gd name="connsiteY10" fmla="*/ 792136 h 1271905"/>
              <a:gd name="connsiteX11" fmla="*/ 8710 w 1846215"/>
              <a:gd name="connsiteY11" fmla="*/ 792480 h 1271905"/>
              <a:gd name="connsiteX12" fmla="*/ 0 w 1846215"/>
              <a:gd name="connsiteY12" fmla="*/ 592183 h 1271905"/>
              <a:gd name="connsiteX0" fmla="*/ 0 w 1846215"/>
              <a:gd name="connsiteY0" fmla="*/ 592183 h 1271905"/>
              <a:gd name="connsiteX1" fmla="*/ 661852 w 1846215"/>
              <a:gd name="connsiteY1" fmla="*/ 592183 h 1271905"/>
              <a:gd name="connsiteX2" fmla="*/ 661852 w 1846215"/>
              <a:gd name="connsiteY2" fmla="*/ 0 h 1271905"/>
              <a:gd name="connsiteX3" fmla="*/ 1114697 w 1846215"/>
              <a:gd name="connsiteY3" fmla="*/ 0 h 1271905"/>
              <a:gd name="connsiteX4" fmla="*/ 1123406 w 1846215"/>
              <a:gd name="connsiteY4" fmla="*/ 592183 h 1271905"/>
              <a:gd name="connsiteX5" fmla="*/ 1827764 w 1846215"/>
              <a:gd name="connsiteY5" fmla="*/ 583474 h 1271905"/>
              <a:gd name="connsiteX6" fmla="*/ 1846215 w 1846215"/>
              <a:gd name="connsiteY6" fmla="*/ 1271107 h 1271905"/>
              <a:gd name="connsiteX7" fmla="*/ 8709 w 1846215"/>
              <a:gd name="connsiteY7" fmla="*/ 1271452 h 1271905"/>
              <a:gd name="connsiteX8" fmla="*/ 1 w 1846215"/>
              <a:gd name="connsiteY8" fmla="*/ 1053737 h 1271905"/>
              <a:gd name="connsiteX9" fmla="*/ 1597118 w 1846215"/>
              <a:gd name="connsiteY9" fmla="*/ 1070810 h 1271905"/>
              <a:gd name="connsiteX10" fmla="*/ 1579355 w 1846215"/>
              <a:gd name="connsiteY10" fmla="*/ 792136 h 1271905"/>
              <a:gd name="connsiteX11" fmla="*/ 8710 w 1846215"/>
              <a:gd name="connsiteY11" fmla="*/ 792480 h 1271905"/>
              <a:gd name="connsiteX12" fmla="*/ 0 w 1846215"/>
              <a:gd name="connsiteY12" fmla="*/ 592183 h 1271905"/>
              <a:gd name="connsiteX0" fmla="*/ 0 w 1846215"/>
              <a:gd name="connsiteY0" fmla="*/ 592183 h 1271905"/>
              <a:gd name="connsiteX1" fmla="*/ 661852 w 1846215"/>
              <a:gd name="connsiteY1" fmla="*/ 592183 h 1271905"/>
              <a:gd name="connsiteX2" fmla="*/ 661852 w 1846215"/>
              <a:gd name="connsiteY2" fmla="*/ 0 h 1271905"/>
              <a:gd name="connsiteX3" fmla="*/ 1114697 w 1846215"/>
              <a:gd name="connsiteY3" fmla="*/ 0 h 1271905"/>
              <a:gd name="connsiteX4" fmla="*/ 1123406 w 1846215"/>
              <a:gd name="connsiteY4" fmla="*/ 592183 h 1271905"/>
              <a:gd name="connsiteX5" fmla="*/ 1827764 w 1846215"/>
              <a:gd name="connsiteY5" fmla="*/ 583474 h 1271905"/>
              <a:gd name="connsiteX6" fmla="*/ 1846215 w 1846215"/>
              <a:gd name="connsiteY6" fmla="*/ 1271107 h 1271905"/>
              <a:gd name="connsiteX7" fmla="*/ 8709 w 1846215"/>
              <a:gd name="connsiteY7" fmla="*/ 1271452 h 1271905"/>
              <a:gd name="connsiteX8" fmla="*/ 1 w 1846215"/>
              <a:gd name="connsiteY8" fmla="*/ 1053737 h 1271905"/>
              <a:gd name="connsiteX9" fmla="*/ 1579011 w 1846215"/>
              <a:gd name="connsiteY9" fmla="*/ 1070810 h 1271905"/>
              <a:gd name="connsiteX10" fmla="*/ 1579355 w 1846215"/>
              <a:gd name="connsiteY10" fmla="*/ 792136 h 1271905"/>
              <a:gd name="connsiteX11" fmla="*/ 8710 w 1846215"/>
              <a:gd name="connsiteY11" fmla="*/ 792480 h 1271905"/>
              <a:gd name="connsiteX12" fmla="*/ 0 w 1846215"/>
              <a:gd name="connsiteY12" fmla="*/ 592183 h 1271905"/>
              <a:gd name="connsiteX0" fmla="*/ 0 w 1846215"/>
              <a:gd name="connsiteY0" fmla="*/ 592183 h 1271905"/>
              <a:gd name="connsiteX1" fmla="*/ 661852 w 1846215"/>
              <a:gd name="connsiteY1" fmla="*/ 592183 h 1271905"/>
              <a:gd name="connsiteX2" fmla="*/ 661852 w 1846215"/>
              <a:gd name="connsiteY2" fmla="*/ 0 h 1271905"/>
              <a:gd name="connsiteX3" fmla="*/ 1114697 w 1846215"/>
              <a:gd name="connsiteY3" fmla="*/ 0 h 1271905"/>
              <a:gd name="connsiteX4" fmla="*/ 1123406 w 1846215"/>
              <a:gd name="connsiteY4" fmla="*/ 592183 h 1271905"/>
              <a:gd name="connsiteX5" fmla="*/ 1827764 w 1846215"/>
              <a:gd name="connsiteY5" fmla="*/ 583474 h 1271905"/>
              <a:gd name="connsiteX6" fmla="*/ 1846215 w 1846215"/>
              <a:gd name="connsiteY6" fmla="*/ 1271107 h 1271905"/>
              <a:gd name="connsiteX7" fmla="*/ 8709 w 1846215"/>
              <a:gd name="connsiteY7" fmla="*/ 1271452 h 1271905"/>
              <a:gd name="connsiteX8" fmla="*/ 1 w 1846215"/>
              <a:gd name="connsiteY8" fmla="*/ 1053737 h 1271905"/>
              <a:gd name="connsiteX9" fmla="*/ 1579011 w 1846215"/>
              <a:gd name="connsiteY9" fmla="*/ 1070810 h 1271905"/>
              <a:gd name="connsiteX10" fmla="*/ 1570302 w 1846215"/>
              <a:gd name="connsiteY10" fmla="*/ 792136 h 1271905"/>
              <a:gd name="connsiteX11" fmla="*/ 8710 w 1846215"/>
              <a:gd name="connsiteY11" fmla="*/ 792480 h 1271905"/>
              <a:gd name="connsiteX12" fmla="*/ 0 w 1846215"/>
              <a:gd name="connsiteY12" fmla="*/ 592183 h 1271905"/>
              <a:gd name="connsiteX0" fmla="*/ 0 w 1846215"/>
              <a:gd name="connsiteY0" fmla="*/ 592183 h 1271905"/>
              <a:gd name="connsiteX1" fmla="*/ 661852 w 1846215"/>
              <a:gd name="connsiteY1" fmla="*/ 532548 h 1271905"/>
              <a:gd name="connsiteX2" fmla="*/ 661852 w 1846215"/>
              <a:gd name="connsiteY2" fmla="*/ 0 h 1271905"/>
              <a:gd name="connsiteX3" fmla="*/ 1114697 w 1846215"/>
              <a:gd name="connsiteY3" fmla="*/ 0 h 1271905"/>
              <a:gd name="connsiteX4" fmla="*/ 1123406 w 1846215"/>
              <a:gd name="connsiteY4" fmla="*/ 592183 h 1271905"/>
              <a:gd name="connsiteX5" fmla="*/ 1827764 w 1846215"/>
              <a:gd name="connsiteY5" fmla="*/ 583474 h 1271905"/>
              <a:gd name="connsiteX6" fmla="*/ 1846215 w 1846215"/>
              <a:gd name="connsiteY6" fmla="*/ 1271107 h 1271905"/>
              <a:gd name="connsiteX7" fmla="*/ 8709 w 1846215"/>
              <a:gd name="connsiteY7" fmla="*/ 1271452 h 1271905"/>
              <a:gd name="connsiteX8" fmla="*/ 1 w 1846215"/>
              <a:gd name="connsiteY8" fmla="*/ 1053737 h 1271905"/>
              <a:gd name="connsiteX9" fmla="*/ 1579011 w 1846215"/>
              <a:gd name="connsiteY9" fmla="*/ 1070810 h 1271905"/>
              <a:gd name="connsiteX10" fmla="*/ 1570302 w 1846215"/>
              <a:gd name="connsiteY10" fmla="*/ 792136 h 1271905"/>
              <a:gd name="connsiteX11" fmla="*/ 8710 w 1846215"/>
              <a:gd name="connsiteY11" fmla="*/ 792480 h 1271905"/>
              <a:gd name="connsiteX12" fmla="*/ 0 w 1846215"/>
              <a:gd name="connsiteY12" fmla="*/ 592183 h 1271905"/>
              <a:gd name="connsiteX0" fmla="*/ 0 w 1846215"/>
              <a:gd name="connsiteY0" fmla="*/ 542487 h 1271905"/>
              <a:gd name="connsiteX1" fmla="*/ 661852 w 1846215"/>
              <a:gd name="connsiteY1" fmla="*/ 532548 h 1271905"/>
              <a:gd name="connsiteX2" fmla="*/ 661852 w 1846215"/>
              <a:gd name="connsiteY2" fmla="*/ 0 h 1271905"/>
              <a:gd name="connsiteX3" fmla="*/ 1114697 w 1846215"/>
              <a:gd name="connsiteY3" fmla="*/ 0 h 1271905"/>
              <a:gd name="connsiteX4" fmla="*/ 1123406 w 1846215"/>
              <a:gd name="connsiteY4" fmla="*/ 592183 h 1271905"/>
              <a:gd name="connsiteX5" fmla="*/ 1827764 w 1846215"/>
              <a:gd name="connsiteY5" fmla="*/ 583474 h 1271905"/>
              <a:gd name="connsiteX6" fmla="*/ 1846215 w 1846215"/>
              <a:gd name="connsiteY6" fmla="*/ 1271107 h 1271905"/>
              <a:gd name="connsiteX7" fmla="*/ 8709 w 1846215"/>
              <a:gd name="connsiteY7" fmla="*/ 1271452 h 1271905"/>
              <a:gd name="connsiteX8" fmla="*/ 1 w 1846215"/>
              <a:gd name="connsiteY8" fmla="*/ 1053737 h 1271905"/>
              <a:gd name="connsiteX9" fmla="*/ 1579011 w 1846215"/>
              <a:gd name="connsiteY9" fmla="*/ 1070810 h 1271905"/>
              <a:gd name="connsiteX10" fmla="*/ 1570302 w 1846215"/>
              <a:gd name="connsiteY10" fmla="*/ 792136 h 1271905"/>
              <a:gd name="connsiteX11" fmla="*/ 8710 w 1846215"/>
              <a:gd name="connsiteY11" fmla="*/ 792480 h 1271905"/>
              <a:gd name="connsiteX12" fmla="*/ 0 w 1846215"/>
              <a:gd name="connsiteY12" fmla="*/ 542487 h 1271905"/>
              <a:gd name="connsiteX0" fmla="*/ 0 w 1846215"/>
              <a:gd name="connsiteY0" fmla="*/ 542487 h 1271905"/>
              <a:gd name="connsiteX1" fmla="*/ 661852 w 1846215"/>
              <a:gd name="connsiteY1" fmla="*/ 532548 h 1271905"/>
              <a:gd name="connsiteX2" fmla="*/ 661852 w 1846215"/>
              <a:gd name="connsiteY2" fmla="*/ 0 h 1271905"/>
              <a:gd name="connsiteX3" fmla="*/ 1114697 w 1846215"/>
              <a:gd name="connsiteY3" fmla="*/ 0 h 1271905"/>
              <a:gd name="connsiteX4" fmla="*/ 1123406 w 1846215"/>
              <a:gd name="connsiteY4" fmla="*/ 532548 h 1271905"/>
              <a:gd name="connsiteX5" fmla="*/ 1827764 w 1846215"/>
              <a:gd name="connsiteY5" fmla="*/ 583474 h 1271905"/>
              <a:gd name="connsiteX6" fmla="*/ 1846215 w 1846215"/>
              <a:gd name="connsiteY6" fmla="*/ 1271107 h 1271905"/>
              <a:gd name="connsiteX7" fmla="*/ 8709 w 1846215"/>
              <a:gd name="connsiteY7" fmla="*/ 1271452 h 1271905"/>
              <a:gd name="connsiteX8" fmla="*/ 1 w 1846215"/>
              <a:gd name="connsiteY8" fmla="*/ 1053737 h 1271905"/>
              <a:gd name="connsiteX9" fmla="*/ 1579011 w 1846215"/>
              <a:gd name="connsiteY9" fmla="*/ 1070810 h 1271905"/>
              <a:gd name="connsiteX10" fmla="*/ 1570302 w 1846215"/>
              <a:gd name="connsiteY10" fmla="*/ 792136 h 1271905"/>
              <a:gd name="connsiteX11" fmla="*/ 8710 w 1846215"/>
              <a:gd name="connsiteY11" fmla="*/ 792480 h 1271905"/>
              <a:gd name="connsiteX12" fmla="*/ 0 w 1846215"/>
              <a:gd name="connsiteY12" fmla="*/ 542487 h 1271905"/>
              <a:gd name="connsiteX0" fmla="*/ 0 w 1850573"/>
              <a:gd name="connsiteY0" fmla="*/ 542487 h 1271905"/>
              <a:gd name="connsiteX1" fmla="*/ 661852 w 1850573"/>
              <a:gd name="connsiteY1" fmla="*/ 532548 h 1271905"/>
              <a:gd name="connsiteX2" fmla="*/ 661852 w 1850573"/>
              <a:gd name="connsiteY2" fmla="*/ 0 h 1271905"/>
              <a:gd name="connsiteX3" fmla="*/ 1114697 w 1850573"/>
              <a:gd name="connsiteY3" fmla="*/ 0 h 1271905"/>
              <a:gd name="connsiteX4" fmla="*/ 1123406 w 1850573"/>
              <a:gd name="connsiteY4" fmla="*/ 532548 h 1271905"/>
              <a:gd name="connsiteX5" fmla="*/ 1847643 w 1850573"/>
              <a:gd name="connsiteY5" fmla="*/ 523839 h 1271905"/>
              <a:gd name="connsiteX6" fmla="*/ 1846215 w 1850573"/>
              <a:gd name="connsiteY6" fmla="*/ 1271107 h 1271905"/>
              <a:gd name="connsiteX7" fmla="*/ 8709 w 1850573"/>
              <a:gd name="connsiteY7" fmla="*/ 1271452 h 1271905"/>
              <a:gd name="connsiteX8" fmla="*/ 1 w 1850573"/>
              <a:gd name="connsiteY8" fmla="*/ 1053737 h 1271905"/>
              <a:gd name="connsiteX9" fmla="*/ 1579011 w 1850573"/>
              <a:gd name="connsiteY9" fmla="*/ 1070810 h 1271905"/>
              <a:gd name="connsiteX10" fmla="*/ 1570302 w 1850573"/>
              <a:gd name="connsiteY10" fmla="*/ 792136 h 1271905"/>
              <a:gd name="connsiteX11" fmla="*/ 8710 w 1850573"/>
              <a:gd name="connsiteY11" fmla="*/ 792480 h 1271905"/>
              <a:gd name="connsiteX12" fmla="*/ 0 w 1850573"/>
              <a:gd name="connsiteY12" fmla="*/ 542487 h 1271905"/>
              <a:gd name="connsiteX0" fmla="*/ 0 w 1850573"/>
              <a:gd name="connsiteY0" fmla="*/ 542487 h 1271905"/>
              <a:gd name="connsiteX1" fmla="*/ 661852 w 1850573"/>
              <a:gd name="connsiteY1" fmla="*/ 532548 h 1271905"/>
              <a:gd name="connsiteX2" fmla="*/ 661852 w 1850573"/>
              <a:gd name="connsiteY2" fmla="*/ 0 h 1271905"/>
              <a:gd name="connsiteX3" fmla="*/ 1114697 w 1850573"/>
              <a:gd name="connsiteY3" fmla="*/ 0 h 1271905"/>
              <a:gd name="connsiteX4" fmla="*/ 1133345 w 1850573"/>
              <a:gd name="connsiteY4" fmla="*/ 612061 h 1271905"/>
              <a:gd name="connsiteX5" fmla="*/ 1847643 w 1850573"/>
              <a:gd name="connsiteY5" fmla="*/ 523839 h 1271905"/>
              <a:gd name="connsiteX6" fmla="*/ 1846215 w 1850573"/>
              <a:gd name="connsiteY6" fmla="*/ 1271107 h 1271905"/>
              <a:gd name="connsiteX7" fmla="*/ 8709 w 1850573"/>
              <a:gd name="connsiteY7" fmla="*/ 1271452 h 1271905"/>
              <a:gd name="connsiteX8" fmla="*/ 1 w 1850573"/>
              <a:gd name="connsiteY8" fmla="*/ 1053737 h 1271905"/>
              <a:gd name="connsiteX9" fmla="*/ 1579011 w 1850573"/>
              <a:gd name="connsiteY9" fmla="*/ 1070810 h 1271905"/>
              <a:gd name="connsiteX10" fmla="*/ 1570302 w 1850573"/>
              <a:gd name="connsiteY10" fmla="*/ 792136 h 1271905"/>
              <a:gd name="connsiteX11" fmla="*/ 8710 w 1850573"/>
              <a:gd name="connsiteY11" fmla="*/ 792480 h 1271905"/>
              <a:gd name="connsiteX12" fmla="*/ 0 w 1850573"/>
              <a:gd name="connsiteY12" fmla="*/ 542487 h 1271905"/>
              <a:gd name="connsiteX0" fmla="*/ 0 w 1859717"/>
              <a:gd name="connsiteY0" fmla="*/ 542487 h 1271905"/>
              <a:gd name="connsiteX1" fmla="*/ 661852 w 1859717"/>
              <a:gd name="connsiteY1" fmla="*/ 532548 h 1271905"/>
              <a:gd name="connsiteX2" fmla="*/ 661852 w 1859717"/>
              <a:gd name="connsiteY2" fmla="*/ 0 h 1271905"/>
              <a:gd name="connsiteX3" fmla="*/ 1114697 w 1859717"/>
              <a:gd name="connsiteY3" fmla="*/ 0 h 1271905"/>
              <a:gd name="connsiteX4" fmla="*/ 1133345 w 1859717"/>
              <a:gd name="connsiteY4" fmla="*/ 612061 h 1271905"/>
              <a:gd name="connsiteX5" fmla="*/ 1857582 w 1859717"/>
              <a:gd name="connsiteY5" fmla="*/ 603352 h 1271905"/>
              <a:gd name="connsiteX6" fmla="*/ 1846215 w 1859717"/>
              <a:gd name="connsiteY6" fmla="*/ 1271107 h 1271905"/>
              <a:gd name="connsiteX7" fmla="*/ 8709 w 1859717"/>
              <a:gd name="connsiteY7" fmla="*/ 1271452 h 1271905"/>
              <a:gd name="connsiteX8" fmla="*/ 1 w 1859717"/>
              <a:gd name="connsiteY8" fmla="*/ 1053737 h 1271905"/>
              <a:gd name="connsiteX9" fmla="*/ 1579011 w 1859717"/>
              <a:gd name="connsiteY9" fmla="*/ 1070810 h 1271905"/>
              <a:gd name="connsiteX10" fmla="*/ 1570302 w 1859717"/>
              <a:gd name="connsiteY10" fmla="*/ 792136 h 1271905"/>
              <a:gd name="connsiteX11" fmla="*/ 8710 w 1859717"/>
              <a:gd name="connsiteY11" fmla="*/ 792480 h 1271905"/>
              <a:gd name="connsiteX12" fmla="*/ 0 w 1859717"/>
              <a:gd name="connsiteY12" fmla="*/ 542487 h 1271905"/>
              <a:gd name="connsiteX0" fmla="*/ 0 w 1859717"/>
              <a:gd name="connsiteY0" fmla="*/ 542487 h 1303339"/>
              <a:gd name="connsiteX1" fmla="*/ 661852 w 1859717"/>
              <a:gd name="connsiteY1" fmla="*/ 532548 h 1303339"/>
              <a:gd name="connsiteX2" fmla="*/ 661852 w 1859717"/>
              <a:gd name="connsiteY2" fmla="*/ 0 h 1303339"/>
              <a:gd name="connsiteX3" fmla="*/ 1114697 w 1859717"/>
              <a:gd name="connsiteY3" fmla="*/ 0 h 1303339"/>
              <a:gd name="connsiteX4" fmla="*/ 1133345 w 1859717"/>
              <a:gd name="connsiteY4" fmla="*/ 612061 h 1303339"/>
              <a:gd name="connsiteX5" fmla="*/ 1857582 w 1859717"/>
              <a:gd name="connsiteY5" fmla="*/ 603352 h 1303339"/>
              <a:gd name="connsiteX6" fmla="*/ 1846215 w 1859717"/>
              <a:gd name="connsiteY6" fmla="*/ 1271107 h 1303339"/>
              <a:gd name="connsiteX7" fmla="*/ 8709 w 1859717"/>
              <a:gd name="connsiteY7" fmla="*/ 1303202 h 1303339"/>
              <a:gd name="connsiteX8" fmla="*/ 1 w 1859717"/>
              <a:gd name="connsiteY8" fmla="*/ 1053737 h 1303339"/>
              <a:gd name="connsiteX9" fmla="*/ 1579011 w 1859717"/>
              <a:gd name="connsiteY9" fmla="*/ 1070810 h 1303339"/>
              <a:gd name="connsiteX10" fmla="*/ 1570302 w 1859717"/>
              <a:gd name="connsiteY10" fmla="*/ 792136 h 1303339"/>
              <a:gd name="connsiteX11" fmla="*/ 8710 w 1859717"/>
              <a:gd name="connsiteY11" fmla="*/ 792480 h 1303339"/>
              <a:gd name="connsiteX12" fmla="*/ 0 w 1859717"/>
              <a:gd name="connsiteY12" fmla="*/ 542487 h 1303339"/>
              <a:gd name="connsiteX0" fmla="*/ 0 w 1859717"/>
              <a:gd name="connsiteY0" fmla="*/ 542487 h 1315557"/>
              <a:gd name="connsiteX1" fmla="*/ 661852 w 1859717"/>
              <a:gd name="connsiteY1" fmla="*/ 532548 h 1315557"/>
              <a:gd name="connsiteX2" fmla="*/ 661852 w 1859717"/>
              <a:gd name="connsiteY2" fmla="*/ 0 h 1315557"/>
              <a:gd name="connsiteX3" fmla="*/ 1114697 w 1859717"/>
              <a:gd name="connsiteY3" fmla="*/ 0 h 1315557"/>
              <a:gd name="connsiteX4" fmla="*/ 1133345 w 1859717"/>
              <a:gd name="connsiteY4" fmla="*/ 612061 h 1315557"/>
              <a:gd name="connsiteX5" fmla="*/ 1857582 w 1859717"/>
              <a:gd name="connsiteY5" fmla="*/ 603352 h 1315557"/>
              <a:gd name="connsiteX6" fmla="*/ 1846215 w 1859717"/>
              <a:gd name="connsiteY6" fmla="*/ 1315557 h 1315557"/>
              <a:gd name="connsiteX7" fmla="*/ 8709 w 1859717"/>
              <a:gd name="connsiteY7" fmla="*/ 1303202 h 1315557"/>
              <a:gd name="connsiteX8" fmla="*/ 1 w 1859717"/>
              <a:gd name="connsiteY8" fmla="*/ 1053737 h 1315557"/>
              <a:gd name="connsiteX9" fmla="*/ 1579011 w 1859717"/>
              <a:gd name="connsiteY9" fmla="*/ 1070810 h 1315557"/>
              <a:gd name="connsiteX10" fmla="*/ 1570302 w 1859717"/>
              <a:gd name="connsiteY10" fmla="*/ 792136 h 1315557"/>
              <a:gd name="connsiteX11" fmla="*/ 8710 w 1859717"/>
              <a:gd name="connsiteY11" fmla="*/ 792480 h 1315557"/>
              <a:gd name="connsiteX12" fmla="*/ 0 w 1859717"/>
              <a:gd name="connsiteY12" fmla="*/ 542487 h 1315557"/>
              <a:gd name="connsiteX0" fmla="*/ 0 w 1846215"/>
              <a:gd name="connsiteY0" fmla="*/ 542487 h 1315557"/>
              <a:gd name="connsiteX1" fmla="*/ 661852 w 1846215"/>
              <a:gd name="connsiteY1" fmla="*/ 532548 h 1315557"/>
              <a:gd name="connsiteX2" fmla="*/ 661852 w 1846215"/>
              <a:gd name="connsiteY2" fmla="*/ 0 h 1315557"/>
              <a:gd name="connsiteX3" fmla="*/ 1114697 w 1846215"/>
              <a:gd name="connsiteY3" fmla="*/ 0 h 1315557"/>
              <a:gd name="connsiteX4" fmla="*/ 1133345 w 1846215"/>
              <a:gd name="connsiteY4" fmla="*/ 612061 h 1315557"/>
              <a:gd name="connsiteX5" fmla="*/ 1822747 w 1846215"/>
              <a:gd name="connsiteY5" fmla="*/ 603352 h 1315557"/>
              <a:gd name="connsiteX6" fmla="*/ 1846215 w 1846215"/>
              <a:gd name="connsiteY6" fmla="*/ 1315557 h 1315557"/>
              <a:gd name="connsiteX7" fmla="*/ 8709 w 1846215"/>
              <a:gd name="connsiteY7" fmla="*/ 1303202 h 1315557"/>
              <a:gd name="connsiteX8" fmla="*/ 1 w 1846215"/>
              <a:gd name="connsiteY8" fmla="*/ 1053737 h 1315557"/>
              <a:gd name="connsiteX9" fmla="*/ 1579011 w 1846215"/>
              <a:gd name="connsiteY9" fmla="*/ 1070810 h 1315557"/>
              <a:gd name="connsiteX10" fmla="*/ 1570302 w 1846215"/>
              <a:gd name="connsiteY10" fmla="*/ 792136 h 1315557"/>
              <a:gd name="connsiteX11" fmla="*/ 8710 w 1846215"/>
              <a:gd name="connsiteY11" fmla="*/ 792480 h 1315557"/>
              <a:gd name="connsiteX12" fmla="*/ 0 w 1846215"/>
              <a:gd name="connsiteY12" fmla="*/ 542487 h 1315557"/>
              <a:gd name="connsiteX0" fmla="*/ 0 w 1846215"/>
              <a:gd name="connsiteY0" fmla="*/ 542487 h 1315557"/>
              <a:gd name="connsiteX1" fmla="*/ 661852 w 1846215"/>
              <a:gd name="connsiteY1" fmla="*/ 532548 h 1315557"/>
              <a:gd name="connsiteX2" fmla="*/ 661852 w 1846215"/>
              <a:gd name="connsiteY2" fmla="*/ 0 h 1315557"/>
              <a:gd name="connsiteX3" fmla="*/ 1114697 w 1846215"/>
              <a:gd name="connsiteY3" fmla="*/ 0 h 1315557"/>
              <a:gd name="connsiteX4" fmla="*/ 1133345 w 1846215"/>
              <a:gd name="connsiteY4" fmla="*/ 612061 h 1315557"/>
              <a:gd name="connsiteX5" fmla="*/ 1831456 w 1846215"/>
              <a:gd name="connsiteY5" fmla="*/ 542392 h 1315557"/>
              <a:gd name="connsiteX6" fmla="*/ 1846215 w 1846215"/>
              <a:gd name="connsiteY6" fmla="*/ 1315557 h 1315557"/>
              <a:gd name="connsiteX7" fmla="*/ 8709 w 1846215"/>
              <a:gd name="connsiteY7" fmla="*/ 1303202 h 1315557"/>
              <a:gd name="connsiteX8" fmla="*/ 1 w 1846215"/>
              <a:gd name="connsiteY8" fmla="*/ 1053737 h 1315557"/>
              <a:gd name="connsiteX9" fmla="*/ 1579011 w 1846215"/>
              <a:gd name="connsiteY9" fmla="*/ 1070810 h 1315557"/>
              <a:gd name="connsiteX10" fmla="*/ 1570302 w 1846215"/>
              <a:gd name="connsiteY10" fmla="*/ 792136 h 1315557"/>
              <a:gd name="connsiteX11" fmla="*/ 8710 w 1846215"/>
              <a:gd name="connsiteY11" fmla="*/ 792480 h 1315557"/>
              <a:gd name="connsiteX12" fmla="*/ 0 w 1846215"/>
              <a:gd name="connsiteY12" fmla="*/ 542487 h 1315557"/>
              <a:gd name="connsiteX0" fmla="*/ 0 w 1846215"/>
              <a:gd name="connsiteY0" fmla="*/ 542487 h 1315557"/>
              <a:gd name="connsiteX1" fmla="*/ 661852 w 1846215"/>
              <a:gd name="connsiteY1" fmla="*/ 532548 h 1315557"/>
              <a:gd name="connsiteX2" fmla="*/ 661852 w 1846215"/>
              <a:gd name="connsiteY2" fmla="*/ 0 h 1315557"/>
              <a:gd name="connsiteX3" fmla="*/ 1114697 w 1846215"/>
              <a:gd name="connsiteY3" fmla="*/ 0 h 1315557"/>
              <a:gd name="connsiteX4" fmla="*/ 1133345 w 1846215"/>
              <a:gd name="connsiteY4" fmla="*/ 559809 h 1315557"/>
              <a:gd name="connsiteX5" fmla="*/ 1831456 w 1846215"/>
              <a:gd name="connsiteY5" fmla="*/ 542392 h 1315557"/>
              <a:gd name="connsiteX6" fmla="*/ 1846215 w 1846215"/>
              <a:gd name="connsiteY6" fmla="*/ 1315557 h 1315557"/>
              <a:gd name="connsiteX7" fmla="*/ 8709 w 1846215"/>
              <a:gd name="connsiteY7" fmla="*/ 1303202 h 1315557"/>
              <a:gd name="connsiteX8" fmla="*/ 1 w 1846215"/>
              <a:gd name="connsiteY8" fmla="*/ 1053737 h 1315557"/>
              <a:gd name="connsiteX9" fmla="*/ 1579011 w 1846215"/>
              <a:gd name="connsiteY9" fmla="*/ 1070810 h 1315557"/>
              <a:gd name="connsiteX10" fmla="*/ 1570302 w 1846215"/>
              <a:gd name="connsiteY10" fmla="*/ 792136 h 1315557"/>
              <a:gd name="connsiteX11" fmla="*/ 8710 w 1846215"/>
              <a:gd name="connsiteY11" fmla="*/ 792480 h 1315557"/>
              <a:gd name="connsiteX12" fmla="*/ 0 w 1846215"/>
              <a:gd name="connsiteY12" fmla="*/ 542487 h 1315557"/>
              <a:gd name="connsiteX0" fmla="*/ 0 w 1846215"/>
              <a:gd name="connsiteY0" fmla="*/ 542487 h 1315557"/>
              <a:gd name="connsiteX1" fmla="*/ 661852 w 1846215"/>
              <a:gd name="connsiteY1" fmla="*/ 532548 h 1315557"/>
              <a:gd name="connsiteX2" fmla="*/ 661852 w 1846215"/>
              <a:gd name="connsiteY2" fmla="*/ 0 h 1315557"/>
              <a:gd name="connsiteX3" fmla="*/ 1114697 w 1846215"/>
              <a:gd name="connsiteY3" fmla="*/ 0 h 1315557"/>
              <a:gd name="connsiteX4" fmla="*/ 1124636 w 1846215"/>
              <a:gd name="connsiteY4" fmla="*/ 551100 h 1315557"/>
              <a:gd name="connsiteX5" fmla="*/ 1831456 w 1846215"/>
              <a:gd name="connsiteY5" fmla="*/ 542392 h 1315557"/>
              <a:gd name="connsiteX6" fmla="*/ 1846215 w 1846215"/>
              <a:gd name="connsiteY6" fmla="*/ 1315557 h 1315557"/>
              <a:gd name="connsiteX7" fmla="*/ 8709 w 1846215"/>
              <a:gd name="connsiteY7" fmla="*/ 1303202 h 1315557"/>
              <a:gd name="connsiteX8" fmla="*/ 1 w 1846215"/>
              <a:gd name="connsiteY8" fmla="*/ 1053737 h 1315557"/>
              <a:gd name="connsiteX9" fmla="*/ 1579011 w 1846215"/>
              <a:gd name="connsiteY9" fmla="*/ 1070810 h 1315557"/>
              <a:gd name="connsiteX10" fmla="*/ 1570302 w 1846215"/>
              <a:gd name="connsiteY10" fmla="*/ 792136 h 1315557"/>
              <a:gd name="connsiteX11" fmla="*/ 8710 w 1846215"/>
              <a:gd name="connsiteY11" fmla="*/ 792480 h 1315557"/>
              <a:gd name="connsiteX12" fmla="*/ 0 w 1846215"/>
              <a:gd name="connsiteY12" fmla="*/ 542487 h 1315557"/>
              <a:gd name="connsiteX0" fmla="*/ 0 w 1846215"/>
              <a:gd name="connsiteY0" fmla="*/ 542487 h 1315557"/>
              <a:gd name="connsiteX1" fmla="*/ 661852 w 1846215"/>
              <a:gd name="connsiteY1" fmla="*/ 532548 h 1315557"/>
              <a:gd name="connsiteX2" fmla="*/ 661852 w 1846215"/>
              <a:gd name="connsiteY2" fmla="*/ 0 h 1315557"/>
              <a:gd name="connsiteX3" fmla="*/ 1114697 w 1846215"/>
              <a:gd name="connsiteY3" fmla="*/ 0 h 1315557"/>
              <a:gd name="connsiteX4" fmla="*/ 1124636 w 1846215"/>
              <a:gd name="connsiteY4" fmla="*/ 551100 h 1315557"/>
              <a:gd name="connsiteX5" fmla="*/ 1831456 w 1846215"/>
              <a:gd name="connsiteY5" fmla="*/ 551100 h 1315557"/>
              <a:gd name="connsiteX6" fmla="*/ 1846215 w 1846215"/>
              <a:gd name="connsiteY6" fmla="*/ 1315557 h 1315557"/>
              <a:gd name="connsiteX7" fmla="*/ 8709 w 1846215"/>
              <a:gd name="connsiteY7" fmla="*/ 1303202 h 1315557"/>
              <a:gd name="connsiteX8" fmla="*/ 1 w 1846215"/>
              <a:gd name="connsiteY8" fmla="*/ 1053737 h 1315557"/>
              <a:gd name="connsiteX9" fmla="*/ 1579011 w 1846215"/>
              <a:gd name="connsiteY9" fmla="*/ 1070810 h 1315557"/>
              <a:gd name="connsiteX10" fmla="*/ 1570302 w 1846215"/>
              <a:gd name="connsiteY10" fmla="*/ 792136 h 1315557"/>
              <a:gd name="connsiteX11" fmla="*/ 8710 w 1846215"/>
              <a:gd name="connsiteY11" fmla="*/ 792480 h 1315557"/>
              <a:gd name="connsiteX12" fmla="*/ 0 w 1846215"/>
              <a:gd name="connsiteY12" fmla="*/ 542487 h 1315557"/>
              <a:gd name="connsiteX0" fmla="*/ 0 w 1846215"/>
              <a:gd name="connsiteY0" fmla="*/ 542487 h 1315557"/>
              <a:gd name="connsiteX1" fmla="*/ 661852 w 1846215"/>
              <a:gd name="connsiteY1" fmla="*/ 532548 h 1315557"/>
              <a:gd name="connsiteX2" fmla="*/ 661852 w 1846215"/>
              <a:gd name="connsiteY2" fmla="*/ 0 h 1315557"/>
              <a:gd name="connsiteX3" fmla="*/ 1114697 w 1846215"/>
              <a:gd name="connsiteY3" fmla="*/ 0 h 1315557"/>
              <a:gd name="connsiteX4" fmla="*/ 1373211 w 1846215"/>
              <a:gd name="connsiteY4" fmla="*/ 559977 h 1315557"/>
              <a:gd name="connsiteX5" fmla="*/ 1831456 w 1846215"/>
              <a:gd name="connsiteY5" fmla="*/ 551100 h 1315557"/>
              <a:gd name="connsiteX6" fmla="*/ 1846215 w 1846215"/>
              <a:gd name="connsiteY6" fmla="*/ 1315557 h 1315557"/>
              <a:gd name="connsiteX7" fmla="*/ 8709 w 1846215"/>
              <a:gd name="connsiteY7" fmla="*/ 1303202 h 1315557"/>
              <a:gd name="connsiteX8" fmla="*/ 1 w 1846215"/>
              <a:gd name="connsiteY8" fmla="*/ 1053737 h 1315557"/>
              <a:gd name="connsiteX9" fmla="*/ 1579011 w 1846215"/>
              <a:gd name="connsiteY9" fmla="*/ 1070810 h 1315557"/>
              <a:gd name="connsiteX10" fmla="*/ 1570302 w 1846215"/>
              <a:gd name="connsiteY10" fmla="*/ 792136 h 1315557"/>
              <a:gd name="connsiteX11" fmla="*/ 8710 w 1846215"/>
              <a:gd name="connsiteY11" fmla="*/ 792480 h 1315557"/>
              <a:gd name="connsiteX12" fmla="*/ 0 w 1846215"/>
              <a:gd name="connsiteY12" fmla="*/ 542487 h 1315557"/>
              <a:gd name="connsiteX0" fmla="*/ 0 w 1846215"/>
              <a:gd name="connsiteY0" fmla="*/ 542487 h 1315557"/>
              <a:gd name="connsiteX1" fmla="*/ 661852 w 1846215"/>
              <a:gd name="connsiteY1" fmla="*/ 532548 h 1315557"/>
              <a:gd name="connsiteX2" fmla="*/ 661852 w 1846215"/>
              <a:gd name="connsiteY2" fmla="*/ 0 h 1315557"/>
              <a:gd name="connsiteX3" fmla="*/ 1336639 w 1846215"/>
              <a:gd name="connsiteY3" fmla="*/ 8878 h 1315557"/>
              <a:gd name="connsiteX4" fmla="*/ 1373211 w 1846215"/>
              <a:gd name="connsiteY4" fmla="*/ 559977 h 1315557"/>
              <a:gd name="connsiteX5" fmla="*/ 1831456 w 1846215"/>
              <a:gd name="connsiteY5" fmla="*/ 551100 h 1315557"/>
              <a:gd name="connsiteX6" fmla="*/ 1846215 w 1846215"/>
              <a:gd name="connsiteY6" fmla="*/ 1315557 h 1315557"/>
              <a:gd name="connsiteX7" fmla="*/ 8709 w 1846215"/>
              <a:gd name="connsiteY7" fmla="*/ 1303202 h 1315557"/>
              <a:gd name="connsiteX8" fmla="*/ 1 w 1846215"/>
              <a:gd name="connsiteY8" fmla="*/ 1053737 h 1315557"/>
              <a:gd name="connsiteX9" fmla="*/ 1579011 w 1846215"/>
              <a:gd name="connsiteY9" fmla="*/ 1070810 h 1315557"/>
              <a:gd name="connsiteX10" fmla="*/ 1570302 w 1846215"/>
              <a:gd name="connsiteY10" fmla="*/ 792136 h 1315557"/>
              <a:gd name="connsiteX11" fmla="*/ 8710 w 1846215"/>
              <a:gd name="connsiteY11" fmla="*/ 792480 h 1315557"/>
              <a:gd name="connsiteX12" fmla="*/ 0 w 1846215"/>
              <a:gd name="connsiteY12" fmla="*/ 542487 h 1315557"/>
              <a:gd name="connsiteX0" fmla="*/ 0 w 1846215"/>
              <a:gd name="connsiteY0" fmla="*/ 542487 h 1315557"/>
              <a:gd name="connsiteX1" fmla="*/ 661852 w 1846215"/>
              <a:gd name="connsiteY1" fmla="*/ 532548 h 1315557"/>
              <a:gd name="connsiteX2" fmla="*/ 661852 w 1846215"/>
              <a:gd name="connsiteY2" fmla="*/ 0 h 1315557"/>
              <a:gd name="connsiteX3" fmla="*/ 1372150 w 1846215"/>
              <a:gd name="connsiteY3" fmla="*/ 8878 h 1315557"/>
              <a:gd name="connsiteX4" fmla="*/ 1373211 w 1846215"/>
              <a:gd name="connsiteY4" fmla="*/ 559977 h 1315557"/>
              <a:gd name="connsiteX5" fmla="*/ 1831456 w 1846215"/>
              <a:gd name="connsiteY5" fmla="*/ 551100 h 1315557"/>
              <a:gd name="connsiteX6" fmla="*/ 1846215 w 1846215"/>
              <a:gd name="connsiteY6" fmla="*/ 1315557 h 1315557"/>
              <a:gd name="connsiteX7" fmla="*/ 8709 w 1846215"/>
              <a:gd name="connsiteY7" fmla="*/ 1303202 h 1315557"/>
              <a:gd name="connsiteX8" fmla="*/ 1 w 1846215"/>
              <a:gd name="connsiteY8" fmla="*/ 1053737 h 1315557"/>
              <a:gd name="connsiteX9" fmla="*/ 1579011 w 1846215"/>
              <a:gd name="connsiteY9" fmla="*/ 1070810 h 1315557"/>
              <a:gd name="connsiteX10" fmla="*/ 1570302 w 1846215"/>
              <a:gd name="connsiteY10" fmla="*/ 792136 h 1315557"/>
              <a:gd name="connsiteX11" fmla="*/ 8710 w 1846215"/>
              <a:gd name="connsiteY11" fmla="*/ 792480 h 1315557"/>
              <a:gd name="connsiteX12" fmla="*/ 0 w 1846215"/>
              <a:gd name="connsiteY12" fmla="*/ 542487 h 1315557"/>
              <a:gd name="connsiteX0" fmla="*/ 0 w 1846215"/>
              <a:gd name="connsiteY0" fmla="*/ 542487 h 1315557"/>
              <a:gd name="connsiteX1" fmla="*/ 661852 w 1846215"/>
              <a:gd name="connsiteY1" fmla="*/ 532548 h 1315557"/>
              <a:gd name="connsiteX2" fmla="*/ 1096858 w 1846215"/>
              <a:gd name="connsiteY2" fmla="*/ 0 h 1315557"/>
              <a:gd name="connsiteX3" fmla="*/ 1372150 w 1846215"/>
              <a:gd name="connsiteY3" fmla="*/ 8878 h 1315557"/>
              <a:gd name="connsiteX4" fmla="*/ 1373211 w 1846215"/>
              <a:gd name="connsiteY4" fmla="*/ 559977 h 1315557"/>
              <a:gd name="connsiteX5" fmla="*/ 1831456 w 1846215"/>
              <a:gd name="connsiteY5" fmla="*/ 551100 h 1315557"/>
              <a:gd name="connsiteX6" fmla="*/ 1846215 w 1846215"/>
              <a:gd name="connsiteY6" fmla="*/ 1315557 h 1315557"/>
              <a:gd name="connsiteX7" fmla="*/ 8709 w 1846215"/>
              <a:gd name="connsiteY7" fmla="*/ 1303202 h 1315557"/>
              <a:gd name="connsiteX8" fmla="*/ 1 w 1846215"/>
              <a:gd name="connsiteY8" fmla="*/ 1053737 h 1315557"/>
              <a:gd name="connsiteX9" fmla="*/ 1579011 w 1846215"/>
              <a:gd name="connsiteY9" fmla="*/ 1070810 h 1315557"/>
              <a:gd name="connsiteX10" fmla="*/ 1570302 w 1846215"/>
              <a:gd name="connsiteY10" fmla="*/ 792136 h 1315557"/>
              <a:gd name="connsiteX11" fmla="*/ 8710 w 1846215"/>
              <a:gd name="connsiteY11" fmla="*/ 792480 h 1315557"/>
              <a:gd name="connsiteX12" fmla="*/ 0 w 1846215"/>
              <a:gd name="connsiteY12" fmla="*/ 542487 h 1315557"/>
              <a:gd name="connsiteX0" fmla="*/ 0 w 1846215"/>
              <a:gd name="connsiteY0" fmla="*/ 542487 h 1315557"/>
              <a:gd name="connsiteX1" fmla="*/ 1079103 w 1846215"/>
              <a:gd name="connsiteY1" fmla="*/ 532548 h 1315557"/>
              <a:gd name="connsiteX2" fmla="*/ 1096858 w 1846215"/>
              <a:gd name="connsiteY2" fmla="*/ 0 h 1315557"/>
              <a:gd name="connsiteX3" fmla="*/ 1372150 w 1846215"/>
              <a:gd name="connsiteY3" fmla="*/ 8878 h 1315557"/>
              <a:gd name="connsiteX4" fmla="*/ 1373211 w 1846215"/>
              <a:gd name="connsiteY4" fmla="*/ 559977 h 1315557"/>
              <a:gd name="connsiteX5" fmla="*/ 1831456 w 1846215"/>
              <a:gd name="connsiteY5" fmla="*/ 551100 h 1315557"/>
              <a:gd name="connsiteX6" fmla="*/ 1846215 w 1846215"/>
              <a:gd name="connsiteY6" fmla="*/ 1315557 h 1315557"/>
              <a:gd name="connsiteX7" fmla="*/ 8709 w 1846215"/>
              <a:gd name="connsiteY7" fmla="*/ 1303202 h 1315557"/>
              <a:gd name="connsiteX8" fmla="*/ 1 w 1846215"/>
              <a:gd name="connsiteY8" fmla="*/ 1053737 h 1315557"/>
              <a:gd name="connsiteX9" fmla="*/ 1579011 w 1846215"/>
              <a:gd name="connsiteY9" fmla="*/ 1070810 h 1315557"/>
              <a:gd name="connsiteX10" fmla="*/ 1570302 w 1846215"/>
              <a:gd name="connsiteY10" fmla="*/ 792136 h 1315557"/>
              <a:gd name="connsiteX11" fmla="*/ 8710 w 1846215"/>
              <a:gd name="connsiteY11" fmla="*/ 792480 h 1315557"/>
              <a:gd name="connsiteX12" fmla="*/ 0 w 1846215"/>
              <a:gd name="connsiteY12" fmla="*/ 542487 h 1315557"/>
              <a:gd name="connsiteX0" fmla="*/ 0 w 1846215"/>
              <a:gd name="connsiteY0" fmla="*/ 542487 h 1315557"/>
              <a:gd name="connsiteX1" fmla="*/ 1079103 w 1846215"/>
              <a:gd name="connsiteY1" fmla="*/ 532548 h 1315557"/>
              <a:gd name="connsiteX2" fmla="*/ 1096858 w 1846215"/>
              <a:gd name="connsiteY2" fmla="*/ 0 h 1315557"/>
              <a:gd name="connsiteX3" fmla="*/ 1372150 w 1846215"/>
              <a:gd name="connsiteY3" fmla="*/ 8878 h 1315557"/>
              <a:gd name="connsiteX4" fmla="*/ 1412968 w 1846215"/>
              <a:gd name="connsiteY4" fmla="*/ 567929 h 1315557"/>
              <a:gd name="connsiteX5" fmla="*/ 1831456 w 1846215"/>
              <a:gd name="connsiteY5" fmla="*/ 551100 h 1315557"/>
              <a:gd name="connsiteX6" fmla="*/ 1846215 w 1846215"/>
              <a:gd name="connsiteY6" fmla="*/ 1315557 h 1315557"/>
              <a:gd name="connsiteX7" fmla="*/ 8709 w 1846215"/>
              <a:gd name="connsiteY7" fmla="*/ 1303202 h 1315557"/>
              <a:gd name="connsiteX8" fmla="*/ 1 w 1846215"/>
              <a:gd name="connsiteY8" fmla="*/ 1053737 h 1315557"/>
              <a:gd name="connsiteX9" fmla="*/ 1579011 w 1846215"/>
              <a:gd name="connsiteY9" fmla="*/ 1070810 h 1315557"/>
              <a:gd name="connsiteX10" fmla="*/ 1570302 w 1846215"/>
              <a:gd name="connsiteY10" fmla="*/ 792136 h 1315557"/>
              <a:gd name="connsiteX11" fmla="*/ 8710 w 1846215"/>
              <a:gd name="connsiteY11" fmla="*/ 792480 h 1315557"/>
              <a:gd name="connsiteX12" fmla="*/ 0 w 1846215"/>
              <a:gd name="connsiteY12" fmla="*/ 542487 h 1315557"/>
              <a:gd name="connsiteX0" fmla="*/ 0 w 1846215"/>
              <a:gd name="connsiteY0" fmla="*/ 542487 h 1315557"/>
              <a:gd name="connsiteX1" fmla="*/ 1079103 w 1846215"/>
              <a:gd name="connsiteY1" fmla="*/ 532548 h 1315557"/>
              <a:gd name="connsiteX2" fmla="*/ 1096858 w 1846215"/>
              <a:gd name="connsiteY2" fmla="*/ 0 h 1315557"/>
              <a:gd name="connsiteX3" fmla="*/ 1372150 w 1846215"/>
              <a:gd name="connsiteY3" fmla="*/ 8878 h 1315557"/>
              <a:gd name="connsiteX4" fmla="*/ 1397065 w 1846215"/>
              <a:gd name="connsiteY4" fmla="*/ 544075 h 1315557"/>
              <a:gd name="connsiteX5" fmla="*/ 1831456 w 1846215"/>
              <a:gd name="connsiteY5" fmla="*/ 551100 h 1315557"/>
              <a:gd name="connsiteX6" fmla="*/ 1846215 w 1846215"/>
              <a:gd name="connsiteY6" fmla="*/ 1315557 h 1315557"/>
              <a:gd name="connsiteX7" fmla="*/ 8709 w 1846215"/>
              <a:gd name="connsiteY7" fmla="*/ 1303202 h 1315557"/>
              <a:gd name="connsiteX8" fmla="*/ 1 w 1846215"/>
              <a:gd name="connsiteY8" fmla="*/ 1053737 h 1315557"/>
              <a:gd name="connsiteX9" fmla="*/ 1579011 w 1846215"/>
              <a:gd name="connsiteY9" fmla="*/ 1070810 h 1315557"/>
              <a:gd name="connsiteX10" fmla="*/ 1570302 w 1846215"/>
              <a:gd name="connsiteY10" fmla="*/ 792136 h 1315557"/>
              <a:gd name="connsiteX11" fmla="*/ 8710 w 1846215"/>
              <a:gd name="connsiteY11" fmla="*/ 792480 h 1315557"/>
              <a:gd name="connsiteX12" fmla="*/ 0 w 1846215"/>
              <a:gd name="connsiteY12" fmla="*/ 542487 h 1315557"/>
              <a:gd name="connsiteX0" fmla="*/ 0 w 1846215"/>
              <a:gd name="connsiteY0" fmla="*/ 542487 h 1315557"/>
              <a:gd name="connsiteX1" fmla="*/ 1079103 w 1846215"/>
              <a:gd name="connsiteY1" fmla="*/ 532548 h 1315557"/>
              <a:gd name="connsiteX2" fmla="*/ 1096858 w 1846215"/>
              <a:gd name="connsiteY2" fmla="*/ 0 h 1315557"/>
              <a:gd name="connsiteX3" fmla="*/ 1372150 w 1846215"/>
              <a:gd name="connsiteY3" fmla="*/ 8878 h 1315557"/>
              <a:gd name="connsiteX4" fmla="*/ 1397065 w 1846215"/>
              <a:gd name="connsiteY4" fmla="*/ 544075 h 1315557"/>
              <a:gd name="connsiteX5" fmla="*/ 1831456 w 1846215"/>
              <a:gd name="connsiteY5" fmla="*/ 543149 h 1315557"/>
              <a:gd name="connsiteX6" fmla="*/ 1846215 w 1846215"/>
              <a:gd name="connsiteY6" fmla="*/ 1315557 h 1315557"/>
              <a:gd name="connsiteX7" fmla="*/ 8709 w 1846215"/>
              <a:gd name="connsiteY7" fmla="*/ 1303202 h 1315557"/>
              <a:gd name="connsiteX8" fmla="*/ 1 w 1846215"/>
              <a:gd name="connsiteY8" fmla="*/ 1053737 h 1315557"/>
              <a:gd name="connsiteX9" fmla="*/ 1579011 w 1846215"/>
              <a:gd name="connsiteY9" fmla="*/ 1070810 h 1315557"/>
              <a:gd name="connsiteX10" fmla="*/ 1570302 w 1846215"/>
              <a:gd name="connsiteY10" fmla="*/ 792136 h 1315557"/>
              <a:gd name="connsiteX11" fmla="*/ 8710 w 1846215"/>
              <a:gd name="connsiteY11" fmla="*/ 792480 h 1315557"/>
              <a:gd name="connsiteX12" fmla="*/ 0 w 1846215"/>
              <a:gd name="connsiteY12" fmla="*/ 542487 h 1315557"/>
              <a:gd name="connsiteX0" fmla="*/ 0 w 1846215"/>
              <a:gd name="connsiteY0" fmla="*/ 542487 h 1315557"/>
              <a:gd name="connsiteX1" fmla="*/ 1079103 w 1846215"/>
              <a:gd name="connsiteY1" fmla="*/ 532548 h 1315557"/>
              <a:gd name="connsiteX2" fmla="*/ 1096858 w 1846215"/>
              <a:gd name="connsiteY2" fmla="*/ 0 h 1315557"/>
              <a:gd name="connsiteX3" fmla="*/ 1388053 w 1846215"/>
              <a:gd name="connsiteY3" fmla="*/ 287174 h 1315557"/>
              <a:gd name="connsiteX4" fmla="*/ 1397065 w 1846215"/>
              <a:gd name="connsiteY4" fmla="*/ 544075 h 1315557"/>
              <a:gd name="connsiteX5" fmla="*/ 1831456 w 1846215"/>
              <a:gd name="connsiteY5" fmla="*/ 543149 h 1315557"/>
              <a:gd name="connsiteX6" fmla="*/ 1846215 w 1846215"/>
              <a:gd name="connsiteY6" fmla="*/ 1315557 h 1315557"/>
              <a:gd name="connsiteX7" fmla="*/ 8709 w 1846215"/>
              <a:gd name="connsiteY7" fmla="*/ 1303202 h 1315557"/>
              <a:gd name="connsiteX8" fmla="*/ 1 w 1846215"/>
              <a:gd name="connsiteY8" fmla="*/ 1053737 h 1315557"/>
              <a:gd name="connsiteX9" fmla="*/ 1579011 w 1846215"/>
              <a:gd name="connsiteY9" fmla="*/ 1070810 h 1315557"/>
              <a:gd name="connsiteX10" fmla="*/ 1570302 w 1846215"/>
              <a:gd name="connsiteY10" fmla="*/ 792136 h 1315557"/>
              <a:gd name="connsiteX11" fmla="*/ 8710 w 1846215"/>
              <a:gd name="connsiteY11" fmla="*/ 792480 h 1315557"/>
              <a:gd name="connsiteX12" fmla="*/ 0 w 1846215"/>
              <a:gd name="connsiteY12" fmla="*/ 542487 h 1315557"/>
              <a:gd name="connsiteX0" fmla="*/ 0 w 1846215"/>
              <a:gd name="connsiteY0" fmla="*/ 264191 h 1037261"/>
              <a:gd name="connsiteX1" fmla="*/ 1079103 w 1846215"/>
              <a:gd name="connsiteY1" fmla="*/ 254252 h 1037261"/>
              <a:gd name="connsiteX2" fmla="*/ 1088907 w 1846215"/>
              <a:gd name="connsiteY2" fmla="*/ 0 h 1037261"/>
              <a:gd name="connsiteX3" fmla="*/ 1388053 w 1846215"/>
              <a:gd name="connsiteY3" fmla="*/ 8878 h 1037261"/>
              <a:gd name="connsiteX4" fmla="*/ 1397065 w 1846215"/>
              <a:gd name="connsiteY4" fmla="*/ 265779 h 1037261"/>
              <a:gd name="connsiteX5" fmla="*/ 1831456 w 1846215"/>
              <a:gd name="connsiteY5" fmla="*/ 264853 h 1037261"/>
              <a:gd name="connsiteX6" fmla="*/ 1846215 w 1846215"/>
              <a:gd name="connsiteY6" fmla="*/ 1037261 h 1037261"/>
              <a:gd name="connsiteX7" fmla="*/ 8709 w 1846215"/>
              <a:gd name="connsiteY7" fmla="*/ 1024906 h 1037261"/>
              <a:gd name="connsiteX8" fmla="*/ 1 w 1846215"/>
              <a:gd name="connsiteY8" fmla="*/ 775441 h 1037261"/>
              <a:gd name="connsiteX9" fmla="*/ 1579011 w 1846215"/>
              <a:gd name="connsiteY9" fmla="*/ 792514 h 1037261"/>
              <a:gd name="connsiteX10" fmla="*/ 1570302 w 1846215"/>
              <a:gd name="connsiteY10" fmla="*/ 513840 h 1037261"/>
              <a:gd name="connsiteX11" fmla="*/ 8710 w 1846215"/>
              <a:gd name="connsiteY11" fmla="*/ 514184 h 1037261"/>
              <a:gd name="connsiteX12" fmla="*/ 0 w 1846215"/>
              <a:gd name="connsiteY12" fmla="*/ 264191 h 1037261"/>
              <a:gd name="connsiteX0" fmla="*/ 0 w 1846215"/>
              <a:gd name="connsiteY0" fmla="*/ 478876 h 1251946"/>
              <a:gd name="connsiteX1" fmla="*/ 1079103 w 1846215"/>
              <a:gd name="connsiteY1" fmla="*/ 468937 h 1251946"/>
              <a:gd name="connsiteX2" fmla="*/ 985540 w 1846215"/>
              <a:gd name="connsiteY2" fmla="*/ 0 h 1251946"/>
              <a:gd name="connsiteX3" fmla="*/ 1388053 w 1846215"/>
              <a:gd name="connsiteY3" fmla="*/ 223563 h 1251946"/>
              <a:gd name="connsiteX4" fmla="*/ 1397065 w 1846215"/>
              <a:gd name="connsiteY4" fmla="*/ 480464 h 1251946"/>
              <a:gd name="connsiteX5" fmla="*/ 1831456 w 1846215"/>
              <a:gd name="connsiteY5" fmla="*/ 479538 h 1251946"/>
              <a:gd name="connsiteX6" fmla="*/ 1846215 w 1846215"/>
              <a:gd name="connsiteY6" fmla="*/ 1251946 h 1251946"/>
              <a:gd name="connsiteX7" fmla="*/ 8709 w 1846215"/>
              <a:gd name="connsiteY7" fmla="*/ 1239591 h 1251946"/>
              <a:gd name="connsiteX8" fmla="*/ 1 w 1846215"/>
              <a:gd name="connsiteY8" fmla="*/ 990126 h 1251946"/>
              <a:gd name="connsiteX9" fmla="*/ 1579011 w 1846215"/>
              <a:gd name="connsiteY9" fmla="*/ 1007199 h 1251946"/>
              <a:gd name="connsiteX10" fmla="*/ 1570302 w 1846215"/>
              <a:gd name="connsiteY10" fmla="*/ 728525 h 1251946"/>
              <a:gd name="connsiteX11" fmla="*/ 8710 w 1846215"/>
              <a:gd name="connsiteY11" fmla="*/ 728869 h 1251946"/>
              <a:gd name="connsiteX12" fmla="*/ 0 w 1846215"/>
              <a:gd name="connsiteY12" fmla="*/ 478876 h 1251946"/>
              <a:gd name="connsiteX0" fmla="*/ 0 w 1846215"/>
              <a:gd name="connsiteY0" fmla="*/ 478876 h 1251946"/>
              <a:gd name="connsiteX1" fmla="*/ 1079103 w 1846215"/>
              <a:gd name="connsiteY1" fmla="*/ 468937 h 1251946"/>
              <a:gd name="connsiteX2" fmla="*/ 985540 w 1846215"/>
              <a:gd name="connsiteY2" fmla="*/ 0 h 1251946"/>
              <a:gd name="connsiteX3" fmla="*/ 1380102 w 1846215"/>
              <a:gd name="connsiteY3" fmla="*/ 8878 h 1251946"/>
              <a:gd name="connsiteX4" fmla="*/ 1397065 w 1846215"/>
              <a:gd name="connsiteY4" fmla="*/ 480464 h 1251946"/>
              <a:gd name="connsiteX5" fmla="*/ 1831456 w 1846215"/>
              <a:gd name="connsiteY5" fmla="*/ 479538 h 1251946"/>
              <a:gd name="connsiteX6" fmla="*/ 1846215 w 1846215"/>
              <a:gd name="connsiteY6" fmla="*/ 1251946 h 1251946"/>
              <a:gd name="connsiteX7" fmla="*/ 8709 w 1846215"/>
              <a:gd name="connsiteY7" fmla="*/ 1239591 h 1251946"/>
              <a:gd name="connsiteX8" fmla="*/ 1 w 1846215"/>
              <a:gd name="connsiteY8" fmla="*/ 990126 h 1251946"/>
              <a:gd name="connsiteX9" fmla="*/ 1579011 w 1846215"/>
              <a:gd name="connsiteY9" fmla="*/ 1007199 h 1251946"/>
              <a:gd name="connsiteX10" fmla="*/ 1570302 w 1846215"/>
              <a:gd name="connsiteY10" fmla="*/ 728525 h 1251946"/>
              <a:gd name="connsiteX11" fmla="*/ 8710 w 1846215"/>
              <a:gd name="connsiteY11" fmla="*/ 728869 h 1251946"/>
              <a:gd name="connsiteX12" fmla="*/ 0 w 1846215"/>
              <a:gd name="connsiteY12" fmla="*/ 478876 h 1251946"/>
              <a:gd name="connsiteX0" fmla="*/ 0 w 1846215"/>
              <a:gd name="connsiteY0" fmla="*/ 478876 h 1251946"/>
              <a:gd name="connsiteX1" fmla="*/ 975736 w 1846215"/>
              <a:gd name="connsiteY1" fmla="*/ 492790 h 1251946"/>
              <a:gd name="connsiteX2" fmla="*/ 985540 w 1846215"/>
              <a:gd name="connsiteY2" fmla="*/ 0 h 1251946"/>
              <a:gd name="connsiteX3" fmla="*/ 1380102 w 1846215"/>
              <a:gd name="connsiteY3" fmla="*/ 8878 h 1251946"/>
              <a:gd name="connsiteX4" fmla="*/ 1397065 w 1846215"/>
              <a:gd name="connsiteY4" fmla="*/ 480464 h 1251946"/>
              <a:gd name="connsiteX5" fmla="*/ 1831456 w 1846215"/>
              <a:gd name="connsiteY5" fmla="*/ 479538 h 1251946"/>
              <a:gd name="connsiteX6" fmla="*/ 1846215 w 1846215"/>
              <a:gd name="connsiteY6" fmla="*/ 1251946 h 1251946"/>
              <a:gd name="connsiteX7" fmla="*/ 8709 w 1846215"/>
              <a:gd name="connsiteY7" fmla="*/ 1239591 h 1251946"/>
              <a:gd name="connsiteX8" fmla="*/ 1 w 1846215"/>
              <a:gd name="connsiteY8" fmla="*/ 990126 h 1251946"/>
              <a:gd name="connsiteX9" fmla="*/ 1579011 w 1846215"/>
              <a:gd name="connsiteY9" fmla="*/ 1007199 h 1251946"/>
              <a:gd name="connsiteX10" fmla="*/ 1570302 w 1846215"/>
              <a:gd name="connsiteY10" fmla="*/ 728525 h 1251946"/>
              <a:gd name="connsiteX11" fmla="*/ 8710 w 1846215"/>
              <a:gd name="connsiteY11" fmla="*/ 728869 h 1251946"/>
              <a:gd name="connsiteX12" fmla="*/ 0 w 1846215"/>
              <a:gd name="connsiteY12" fmla="*/ 478876 h 1251946"/>
              <a:gd name="connsiteX0" fmla="*/ 0 w 1846215"/>
              <a:gd name="connsiteY0" fmla="*/ 478876 h 1251946"/>
              <a:gd name="connsiteX1" fmla="*/ 975736 w 1846215"/>
              <a:gd name="connsiteY1" fmla="*/ 492790 h 1251946"/>
              <a:gd name="connsiteX2" fmla="*/ 985540 w 1846215"/>
              <a:gd name="connsiteY2" fmla="*/ 0 h 1251946"/>
              <a:gd name="connsiteX3" fmla="*/ 1380102 w 1846215"/>
              <a:gd name="connsiteY3" fmla="*/ 8878 h 1251946"/>
              <a:gd name="connsiteX4" fmla="*/ 1325503 w 1846215"/>
              <a:gd name="connsiteY4" fmla="*/ 496367 h 1251946"/>
              <a:gd name="connsiteX5" fmla="*/ 1831456 w 1846215"/>
              <a:gd name="connsiteY5" fmla="*/ 479538 h 1251946"/>
              <a:gd name="connsiteX6" fmla="*/ 1846215 w 1846215"/>
              <a:gd name="connsiteY6" fmla="*/ 1251946 h 1251946"/>
              <a:gd name="connsiteX7" fmla="*/ 8709 w 1846215"/>
              <a:gd name="connsiteY7" fmla="*/ 1239591 h 1251946"/>
              <a:gd name="connsiteX8" fmla="*/ 1 w 1846215"/>
              <a:gd name="connsiteY8" fmla="*/ 990126 h 1251946"/>
              <a:gd name="connsiteX9" fmla="*/ 1579011 w 1846215"/>
              <a:gd name="connsiteY9" fmla="*/ 1007199 h 1251946"/>
              <a:gd name="connsiteX10" fmla="*/ 1570302 w 1846215"/>
              <a:gd name="connsiteY10" fmla="*/ 728525 h 1251946"/>
              <a:gd name="connsiteX11" fmla="*/ 8710 w 1846215"/>
              <a:gd name="connsiteY11" fmla="*/ 728869 h 1251946"/>
              <a:gd name="connsiteX12" fmla="*/ 0 w 1846215"/>
              <a:gd name="connsiteY12" fmla="*/ 478876 h 1251946"/>
              <a:gd name="connsiteX0" fmla="*/ 0 w 1846215"/>
              <a:gd name="connsiteY0" fmla="*/ 478876 h 1251946"/>
              <a:gd name="connsiteX1" fmla="*/ 975736 w 1846215"/>
              <a:gd name="connsiteY1" fmla="*/ 492790 h 1251946"/>
              <a:gd name="connsiteX2" fmla="*/ 985540 w 1846215"/>
              <a:gd name="connsiteY2" fmla="*/ 0 h 1251946"/>
              <a:gd name="connsiteX3" fmla="*/ 1380102 w 1846215"/>
              <a:gd name="connsiteY3" fmla="*/ 8878 h 1251946"/>
              <a:gd name="connsiteX4" fmla="*/ 1373211 w 1846215"/>
              <a:gd name="connsiteY4" fmla="*/ 496367 h 1251946"/>
              <a:gd name="connsiteX5" fmla="*/ 1831456 w 1846215"/>
              <a:gd name="connsiteY5" fmla="*/ 479538 h 1251946"/>
              <a:gd name="connsiteX6" fmla="*/ 1846215 w 1846215"/>
              <a:gd name="connsiteY6" fmla="*/ 1251946 h 1251946"/>
              <a:gd name="connsiteX7" fmla="*/ 8709 w 1846215"/>
              <a:gd name="connsiteY7" fmla="*/ 1239591 h 1251946"/>
              <a:gd name="connsiteX8" fmla="*/ 1 w 1846215"/>
              <a:gd name="connsiteY8" fmla="*/ 990126 h 1251946"/>
              <a:gd name="connsiteX9" fmla="*/ 1579011 w 1846215"/>
              <a:gd name="connsiteY9" fmla="*/ 1007199 h 1251946"/>
              <a:gd name="connsiteX10" fmla="*/ 1570302 w 1846215"/>
              <a:gd name="connsiteY10" fmla="*/ 728525 h 1251946"/>
              <a:gd name="connsiteX11" fmla="*/ 8710 w 1846215"/>
              <a:gd name="connsiteY11" fmla="*/ 728869 h 1251946"/>
              <a:gd name="connsiteX12" fmla="*/ 0 w 1846215"/>
              <a:gd name="connsiteY12" fmla="*/ 478876 h 1251946"/>
              <a:gd name="connsiteX0" fmla="*/ 0 w 1846215"/>
              <a:gd name="connsiteY0" fmla="*/ 478876 h 1251946"/>
              <a:gd name="connsiteX1" fmla="*/ 975736 w 1846215"/>
              <a:gd name="connsiteY1" fmla="*/ 492790 h 1251946"/>
              <a:gd name="connsiteX2" fmla="*/ 985540 w 1846215"/>
              <a:gd name="connsiteY2" fmla="*/ 0 h 1251946"/>
              <a:gd name="connsiteX3" fmla="*/ 1372150 w 1846215"/>
              <a:gd name="connsiteY3" fmla="*/ 8878 h 1251946"/>
              <a:gd name="connsiteX4" fmla="*/ 1373211 w 1846215"/>
              <a:gd name="connsiteY4" fmla="*/ 496367 h 1251946"/>
              <a:gd name="connsiteX5" fmla="*/ 1831456 w 1846215"/>
              <a:gd name="connsiteY5" fmla="*/ 479538 h 1251946"/>
              <a:gd name="connsiteX6" fmla="*/ 1846215 w 1846215"/>
              <a:gd name="connsiteY6" fmla="*/ 1251946 h 1251946"/>
              <a:gd name="connsiteX7" fmla="*/ 8709 w 1846215"/>
              <a:gd name="connsiteY7" fmla="*/ 1239591 h 1251946"/>
              <a:gd name="connsiteX8" fmla="*/ 1 w 1846215"/>
              <a:gd name="connsiteY8" fmla="*/ 990126 h 1251946"/>
              <a:gd name="connsiteX9" fmla="*/ 1579011 w 1846215"/>
              <a:gd name="connsiteY9" fmla="*/ 1007199 h 1251946"/>
              <a:gd name="connsiteX10" fmla="*/ 1570302 w 1846215"/>
              <a:gd name="connsiteY10" fmla="*/ 728525 h 1251946"/>
              <a:gd name="connsiteX11" fmla="*/ 8710 w 1846215"/>
              <a:gd name="connsiteY11" fmla="*/ 728869 h 1251946"/>
              <a:gd name="connsiteX12" fmla="*/ 0 w 1846215"/>
              <a:gd name="connsiteY12" fmla="*/ 478876 h 1251946"/>
              <a:gd name="connsiteX0" fmla="*/ 0 w 1846215"/>
              <a:gd name="connsiteY0" fmla="*/ 478876 h 1251946"/>
              <a:gd name="connsiteX1" fmla="*/ 975736 w 1846215"/>
              <a:gd name="connsiteY1" fmla="*/ 492790 h 1251946"/>
              <a:gd name="connsiteX2" fmla="*/ 985540 w 1846215"/>
              <a:gd name="connsiteY2" fmla="*/ 0 h 1251946"/>
              <a:gd name="connsiteX3" fmla="*/ 1372150 w 1846215"/>
              <a:gd name="connsiteY3" fmla="*/ 8878 h 1251946"/>
              <a:gd name="connsiteX4" fmla="*/ 1373211 w 1846215"/>
              <a:gd name="connsiteY4" fmla="*/ 496367 h 1251946"/>
              <a:gd name="connsiteX5" fmla="*/ 1831456 w 1846215"/>
              <a:gd name="connsiteY5" fmla="*/ 479538 h 1251946"/>
              <a:gd name="connsiteX6" fmla="*/ 1846215 w 1846215"/>
              <a:gd name="connsiteY6" fmla="*/ 1251946 h 1251946"/>
              <a:gd name="connsiteX7" fmla="*/ 8709 w 1846215"/>
              <a:gd name="connsiteY7" fmla="*/ 1239591 h 1251946"/>
              <a:gd name="connsiteX8" fmla="*/ 1 w 1846215"/>
              <a:gd name="connsiteY8" fmla="*/ 990126 h 1251946"/>
              <a:gd name="connsiteX9" fmla="*/ 1579011 w 1846215"/>
              <a:gd name="connsiteY9" fmla="*/ 1007199 h 1251946"/>
              <a:gd name="connsiteX10" fmla="*/ 1570302 w 1846215"/>
              <a:gd name="connsiteY10" fmla="*/ 728525 h 1251946"/>
              <a:gd name="connsiteX11" fmla="*/ 8710 w 1846215"/>
              <a:gd name="connsiteY11" fmla="*/ 728869 h 1251946"/>
              <a:gd name="connsiteX12" fmla="*/ 0 w 1846215"/>
              <a:gd name="connsiteY12" fmla="*/ 478876 h 1251946"/>
              <a:gd name="connsiteX0" fmla="*/ 0 w 1846215"/>
              <a:gd name="connsiteY0" fmla="*/ 478876 h 1251946"/>
              <a:gd name="connsiteX1" fmla="*/ 1007541 w 1846215"/>
              <a:gd name="connsiteY1" fmla="*/ 460985 h 1251946"/>
              <a:gd name="connsiteX2" fmla="*/ 985540 w 1846215"/>
              <a:gd name="connsiteY2" fmla="*/ 0 h 1251946"/>
              <a:gd name="connsiteX3" fmla="*/ 1372150 w 1846215"/>
              <a:gd name="connsiteY3" fmla="*/ 8878 h 1251946"/>
              <a:gd name="connsiteX4" fmla="*/ 1373211 w 1846215"/>
              <a:gd name="connsiteY4" fmla="*/ 496367 h 1251946"/>
              <a:gd name="connsiteX5" fmla="*/ 1831456 w 1846215"/>
              <a:gd name="connsiteY5" fmla="*/ 479538 h 1251946"/>
              <a:gd name="connsiteX6" fmla="*/ 1846215 w 1846215"/>
              <a:gd name="connsiteY6" fmla="*/ 1251946 h 1251946"/>
              <a:gd name="connsiteX7" fmla="*/ 8709 w 1846215"/>
              <a:gd name="connsiteY7" fmla="*/ 1239591 h 1251946"/>
              <a:gd name="connsiteX8" fmla="*/ 1 w 1846215"/>
              <a:gd name="connsiteY8" fmla="*/ 990126 h 1251946"/>
              <a:gd name="connsiteX9" fmla="*/ 1579011 w 1846215"/>
              <a:gd name="connsiteY9" fmla="*/ 1007199 h 1251946"/>
              <a:gd name="connsiteX10" fmla="*/ 1570302 w 1846215"/>
              <a:gd name="connsiteY10" fmla="*/ 728525 h 1251946"/>
              <a:gd name="connsiteX11" fmla="*/ 8710 w 1846215"/>
              <a:gd name="connsiteY11" fmla="*/ 728869 h 1251946"/>
              <a:gd name="connsiteX12" fmla="*/ 0 w 1846215"/>
              <a:gd name="connsiteY12" fmla="*/ 478876 h 1251946"/>
              <a:gd name="connsiteX0" fmla="*/ 0 w 1846215"/>
              <a:gd name="connsiteY0" fmla="*/ 478876 h 1251946"/>
              <a:gd name="connsiteX1" fmla="*/ 1007541 w 1846215"/>
              <a:gd name="connsiteY1" fmla="*/ 460985 h 1251946"/>
              <a:gd name="connsiteX2" fmla="*/ 985540 w 1846215"/>
              <a:gd name="connsiteY2" fmla="*/ 0 h 1251946"/>
              <a:gd name="connsiteX3" fmla="*/ 1372150 w 1846215"/>
              <a:gd name="connsiteY3" fmla="*/ 8878 h 1251946"/>
              <a:gd name="connsiteX4" fmla="*/ 1373211 w 1846215"/>
              <a:gd name="connsiteY4" fmla="*/ 496367 h 1251946"/>
              <a:gd name="connsiteX5" fmla="*/ 1831456 w 1846215"/>
              <a:gd name="connsiteY5" fmla="*/ 479538 h 1251946"/>
              <a:gd name="connsiteX6" fmla="*/ 1846215 w 1846215"/>
              <a:gd name="connsiteY6" fmla="*/ 1251946 h 1251946"/>
              <a:gd name="connsiteX7" fmla="*/ 8709 w 1846215"/>
              <a:gd name="connsiteY7" fmla="*/ 1239591 h 1251946"/>
              <a:gd name="connsiteX8" fmla="*/ 1 w 1846215"/>
              <a:gd name="connsiteY8" fmla="*/ 990126 h 1251946"/>
              <a:gd name="connsiteX9" fmla="*/ 1579011 w 1846215"/>
              <a:gd name="connsiteY9" fmla="*/ 1007199 h 1251946"/>
              <a:gd name="connsiteX10" fmla="*/ 1570302 w 1846215"/>
              <a:gd name="connsiteY10" fmla="*/ 728525 h 1251946"/>
              <a:gd name="connsiteX11" fmla="*/ 8710 w 1846215"/>
              <a:gd name="connsiteY11" fmla="*/ 728869 h 1251946"/>
              <a:gd name="connsiteX12" fmla="*/ 0 w 1846215"/>
              <a:gd name="connsiteY12" fmla="*/ 478876 h 1251946"/>
              <a:gd name="connsiteX0" fmla="*/ 0 w 1846215"/>
              <a:gd name="connsiteY0" fmla="*/ 478876 h 1251946"/>
              <a:gd name="connsiteX1" fmla="*/ 983687 w 1846215"/>
              <a:gd name="connsiteY1" fmla="*/ 460985 h 1251946"/>
              <a:gd name="connsiteX2" fmla="*/ 985540 w 1846215"/>
              <a:gd name="connsiteY2" fmla="*/ 0 h 1251946"/>
              <a:gd name="connsiteX3" fmla="*/ 1372150 w 1846215"/>
              <a:gd name="connsiteY3" fmla="*/ 8878 h 1251946"/>
              <a:gd name="connsiteX4" fmla="*/ 1373211 w 1846215"/>
              <a:gd name="connsiteY4" fmla="*/ 496367 h 1251946"/>
              <a:gd name="connsiteX5" fmla="*/ 1831456 w 1846215"/>
              <a:gd name="connsiteY5" fmla="*/ 479538 h 1251946"/>
              <a:gd name="connsiteX6" fmla="*/ 1846215 w 1846215"/>
              <a:gd name="connsiteY6" fmla="*/ 1251946 h 1251946"/>
              <a:gd name="connsiteX7" fmla="*/ 8709 w 1846215"/>
              <a:gd name="connsiteY7" fmla="*/ 1239591 h 1251946"/>
              <a:gd name="connsiteX8" fmla="*/ 1 w 1846215"/>
              <a:gd name="connsiteY8" fmla="*/ 990126 h 1251946"/>
              <a:gd name="connsiteX9" fmla="*/ 1579011 w 1846215"/>
              <a:gd name="connsiteY9" fmla="*/ 1007199 h 1251946"/>
              <a:gd name="connsiteX10" fmla="*/ 1570302 w 1846215"/>
              <a:gd name="connsiteY10" fmla="*/ 728525 h 1251946"/>
              <a:gd name="connsiteX11" fmla="*/ 8710 w 1846215"/>
              <a:gd name="connsiteY11" fmla="*/ 728869 h 1251946"/>
              <a:gd name="connsiteX12" fmla="*/ 0 w 1846215"/>
              <a:gd name="connsiteY12" fmla="*/ 478876 h 1251946"/>
              <a:gd name="connsiteX0" fmla="*/ 0 w 1846215"/>
              <a:gd name="connsiteY0" fmla="*/ 478876 h 1251946"/>
              <a:gd name="connsiteX1" fmla="*/ 983687 w 1846215"/>
              <a:gd name="connsiteY1" fmla="*/ 460985 h 1251946"/>
              <a:gd name="connsiteX2" fmla="*/ 977588 w 1846215"/>
              <a:gd name="connsiteY2" fmla="*/ 0 h 1251946"/>
              <a:gd name="connsiteX3" fmla="*/ 1372150 w 1846215"/>
              <a:gd name="connsiteY3" fmla="*/ 8878 h 1251946"/>
              <a:gd name="connsiteX4" fmla="*/ 1373211 w 1846215"/>
              <a:gd name="connsiteY4" fmla="*/ 496367 h 1251946"/>
              <a:gd name="connsiteX5" fmla="*/ 1831456 w 1846215"/>
              <a:gd name="connsiteY5" fmla="*/ 479538 h 1251946"/>
              <a:gd name="connsiteX6" fmla="*/ 1846215 w 1846215"/>
              <a:gd name="connsiteY6" fmla="*/ 1251946 h 1251946"/>
              <a:gd name="connsiteX7" fmla="*/ 8709 w 1846215"/>
              <a:gd name="connsiteY7" fmla="*/ 1239591 h 1251946"/>
              <a:gd name="connsiteX8" fmla="*/ 1 w 1846215"/>
              <a:gd name="connsiteY8" fmla="*/ 990126 h 1251946"/>
              <a:gd name="connsiteX9" fmla="*/ 1579011 w 1846215"/>
              <a:gd name="connsiteY9" fmla="*/ 1007199 h 1251946"/>
              <a:gd name="connsiteX10" fmla="*/ 1570302 w 1846215"/>
              <a:gd name="connsiteY10" fmla="*/ 728525 h 1251946"/>
              <a:gd name="connsiteX11" fmla="*/ 8710 w 1846215"/>
              <a:gd name="connsiteY11" fmla="*/ 728869 h 1251946"/>
              <a:gd name="connsiteX12" fmla="*/ 0 w 1846215"/>
              <a:gd name="connsiteY12" fmla="*/ 478876 h 1251946"/>
              <a:gd name="connsiteX0" fmla="*/ 0 w 1846215"/>
              <a:gd name="connsiteY0" fmla="*/ 478876 h 1251946"/>
              <a:gd name="connsiteX1" fmla="*/ 975736 w 1846215"/>
              <a:gd name="connsiteY1" fmla="*/ 460985 h 1251946"/>
              <a:gd name="connsiteX2" fmla="*/ 977588 w 1846215"/>
              <a:gd name="connsiteY2" fmla="*/ 0 h 1251946"/>
              <a:gd name="connsiteX3" fmla="*/ 1372150 w 1846215"/>
              <a:gd name="connsiteY3" fmla="*/ 8878 h 1251946"/>
              <a:gd name="connsiteX4" fmla="*/ 1373211 w 1846215"/>
              <a:gd name="connsiteY4" fmla="*/ 496367 h 1251946"/>
              <a:gd name="connsiteX5" fmla="*/ 1831456 w 1846215"/>
              <a:gd name="connsiteY5" fmla="*/ 479538 h 1251946"/>
              <a:gd name="connsiteX6" fmla="*/ 1846215 w 1846215"/>
              <a:gd name="connsiteY6" fmla="*/ 1251946 h 1251946"/>
              <a:gd name="connsiteX7" fmla="*/ 8709 w 1846215"/>
              <a:gd name="connsiteY7" fmla="*/ 1239591 h 1251946"/>
              <a:gd name="connsiteX8" fmla="*/ 1 w 1846215"/>
              <a:gd name="connsiteY8" fmla="*/ 990126 h 1251946"/>
              <a:gd name="connsiteX9" fmla="*/ 1579011 w 1846215"/>
              <a:gd name="connsiteY9" fmla="*/ 1007199 h 1251946"/>
              <a:gd name="connsiteX10" fmla="*/ 1570302 w 1846215"/>
              <a:gd name="connsiteY10" fmla="*/ 728525 h 1251946"/>
              <a:gd name="connsiteX11" fmla="*/ 8710 w 1846215"/>
              <a:gd name="connsiteY11" fmla="*/ 728869 h 1251946"/>
              <a:gd name="connsiteX12" fmla="*/ 0 w 1846215"/>
              <a:gd name="connsiteY12" fmla="*/ 478876 h 125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6215" h="1251946">
                <a:moveTo>
                  <a:pt x="0" y="478876"/>
                </a:moveTo>
                <a:lnTo>
                  <a:pt x="975736" y="460985"/>
                </a:lnTo>
                <a:cubicBezTo>
                  <a:pt x="976354" y="307323"/>
                  <a:pt x="976970" y="153662"/>
                  <a:pt x="977588" y="0"/>
                </a:cubicBezTo>
                <a:lnTo>
                  <a:pt x="1372150" y="8878"/>
                </a:lnTo>
                <a:cubicBezTo>
                  <a:pt x="1372504" y="192578"/>
                  <a:pt x="1372857" y="312667"/>
                  <a:pt x="1373211" y="496367"/>
                </a:cubicBezTo>
                <a:lnTo>
                  <a:pt x="1831456" y="479538"/>
                </a:lnTo>
                <a:cubicBezTo>
                  <a:pt x="1841773" y="701333"/>
                  <a:pt x="1836989" y="899076"/>
                  <a:pt x="1846215" y="1251946"/>
                </a:cubicBezTo>
                <a:cubicBezTo>
                  <a:pt x="1385297" y="1242868"/>
                  <a:pt x="621211" y="1242494"/>
                  <a:pt x="8709" y="1239591"/>
                </a:cubicBezTo>
                <a:lnTo>
                  <a:pt x="1" y="990126"/>
                </a:lnTo>
                <a:lnTo>
                  <a:pt x="1579011" y="1007199"/>
                </a:lnTo>
                <a:cubicBezTo>
                  <a:pt x="1573090" y="869041"/>
                  <a:pt x="1576223" y="821416"/>
                  <a:pt x="1570302" y="728525"/>
                </a:cubicBezTo>
                <a:lnTo>
                  <a:pt x="8710" y="728869"/>
                </a:lnTo>
                <a:lnTo>
                  <a:pt x="0" y="47887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759318" y="4096345"/>
            <a:ext cx="136478" cy="55955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4898761" y="4089567"/>
            <a:ext cx="136478" cy="55955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5017273" y="2941983"/>
            <a:ext cx="389614" cy="3180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5727485" y="5263935"/>
            <a:ext cx="531222" cy="738504"/>
          </a:xfrm>
          <a:prstGeom prst="roundRect">
            <a:avLst>
              <a:gd name="adj" fmla="val 30342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5887218" y="6039683"/>
            <a:ext cx="352926" cy="352927"/>
          </a:xfrm>
          <a:prstGeom prst="ellipse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4604079" y="5223714"/>
            <a:ext cx="1053737" cy="787780"/>
          </a:xfrm>
          <a:prstGeom prst="roundRect">
            <a:avLst>
              <a:gd name="adj" fmla="val 30342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5211441" y="4489450"/>
            <a:ext cx="97159" cy="9335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cxnSp>
        <p:nvCxnSpPr>
          <p:cNvPr id="45" name="直線コネクタ 44"/>
          <p:cNvCxnSpPr/>
          <p:nvPr/>
        </p:nvCxnSpPr>
        <p:spPr>
          <a:xfrm>
            <a:off x="5308600" y="4489450"/>
            <a:ext cx="6350" cy="806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5213352" y="4483100"/>
            <a:ext cx="12698" cy="800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フリーフォーム 24"/>
          <p:cNvSpPr/>
          <p:nvPr/>
        </p:nvSpPr>
        <p:spPr>
          <a:xfrm>
            <a:off x="4560535" y="4845922"/>
            <a:ext cx="1751621" cy="314679"/>
          </a:xfrm>
          <a:custGeom>
            <a:avLst/>
            <a:gdLst>
              <a:gd name="connsiteX0" fmla="*/ 0 w 1487606"/>
              <a:gd name="connsiteY0" fmla="*/ 0 h 313899"/>
              <a:gd name="connsiteX1" fmla="*/ 136478 w 1487606"/>
              <a:gd name="connsiteY1" fmla="*/ 0 h 313899"/>
              <a:gd name="connsiteX2" fmla="*/ 136478 w 1487606"/>
              <a:gd name="connsiteY2" fmla="*/ 204716 h 313899"/>
              <a:gd name="connsiteX3" fmla="*/ 1351128 w 1487606"/>
              <a:gd name="connsiteY3" fmla="*/ 204716 h 313899"/>
              <a:gd name="connsiteX4" fmla="*/ 1351128 w 1487606"/>
              <a:gd name="connsiteY4" fmla="*/ 27296 h 313899"/>
              <a:gd name="connsiteX5" fmla="*/ 1487606 w 1487606"/>
              <a:gd name="connsiteY5" fmla="*/ 13648 h 313899"/>
              <a:gd name="connsiteX6" fmla="*/ 1473958 w 1487606"/>
              <a:gd name="connsiteY6" fmla="*/ 313899 h 313899"/>
              <a:gd name="connsiteX7" fmla="*/ 13648 w 1487606"/>
              <a:gd name="connsiteY7" fmla="*/ 313899 h 313899"/>
              <a:gd name="connsiteX8" fmla="*/ 0 w 1487606"/>
              <a:gd name="connsiteY8" fmla="*/ 0 h 313899"/>
              <a:gd name="connsiteX0" fmla="*/ 0 w 1487606"/>
              <a:gd name="connsiteY0" fmla="*/ 0 h 313899"/>
              <a:gd name="connsiteX1" fmla="*/ 136478 w 1487606"/>
              <a:gd name="connsiteY1" fmla="*/ 0 h 313899"/>
              <a:gd name="connsiteX2" fmla="*/ 143807 w 1487606"/>
              <a:gd name="connsiteY2" fmla="*/ 135221 h 313899"/>
              <a:gd name="connsiteX3" fmla="*/ 1351128 w 1487606"/>
              <a:gd name="connsiteY3" fmla="*/ 204716 h 313899"/>
              <a:gd name="connsiteX4" fmla="*/ 1351128 w 1487606"/>
              <a:gd name="connsiteY4" fmla="*/ 27296 h 313899"/>
              <a:gd name="connsiteX5" fmla="*/ 1487606 w 1487606"/>
              <a:gd name="connsiteY5" fmla="*/ 13648 h 313899"/>
              <a:gd name="connsiteX6" fmla="*/ 1473958 w 1487606"/>
              <a:gd name="connsiteY6" fmla="*/ 313899 h 313899"/>
              <a:gd name="connsiteX7" fmla="*/ 13648 w 1487606"/>
              <a:gd name="connsiteY7" fmla="*/ 313899 h 313899"/>
              <a:gd name="connsiteX8" fmla="*/ 0 w 1487606"/>
              <a:gd name="connsiteY8" fmla="*/ 0 h 313899"/>
              <a:gd name="connsiteX0" fmla="*/ 0 w 1487606"/>
              <a:gd name="connsiteY0" fmla="*/ 0 h 313899"/>
              <a:gd name="connsiteX1" fmla="*/ 136478 w 1487606"/>
              <a:gd name="connsiteY1" fmla="*/ 0 h 313899"/>
              <a:gd name="connsiteX2" fmla="*/ 143807 w 1487606"/>
              <a:gd name="connsiteY2" fmla="*/ 135221 h 313899"/>
              <a:gd name="connsiteX3" fmla="*/ 1351128 w 1487606"/>
              <a:gd name="connsiteY3" fmla="*/ 239465 h 313899"/>
              <a:gd name="connsiteX4" fmla="*/ 1351128 w 1487606"/>
              <a:gd name="connsiteY4" fmla="*/ 27296 h 313899"/>
              <a:gd name="connsiteX5" fmla="*/ 1487606 w 1487606"/>
              <a:gd name="connsiteY5" fmla="*/ 13648 h 313899"/>
              <a:gd name="connsiteX6" fmla="*/ 1473958 w 1487606"/>
              <a:gd name="connsiteY6" fmla="*/ 313899 h 313899"/>
              <a:gd name="connsiteX7" fmla="*/ 13648 w 1487606"/>
              <a:gd name="connsiteY7" fmla="*/ 313899 h 313899"/>
              <a:gd name="connsiteX8" fmla="*/ 0 w 1487606"/>
              <a:gd name="connsiteY8" fmla="*/ 0 h 313899"/>
              <a:gd name="connsiteX0" fmla="*/ 0 w 1487606"/>
              <a:gd name="connsiteY0" fmla="*/ 0 h 313899"/>
              <a:gd name="connsiteX1" fmla="*/ 136478 w 1487606"/>
              <a:gd name="connsiteY1" fmla="*/ 0 h 313899"/>
              <a:gd name="connsiteX2" fmla="*/ 143807 w 1487606"/>
              <a:gd name="connsiteY2" fmla="*/ 135221 h 313899"/>
              <a:gd name="connsiteX3" fmla="*/ 1351128 w 1487606"/>
              <a:gd name="connsiteY3" fmla="*/ 239465 h 313899"/>
              <a:gd name="connsiteX4" fmla="*/ 1351128 w 1487606"/>
              <a:gd name="connsiteY4" fmla="*/ 27296 h 313899"/>
              <a:gd name="connsiteX5" fmla="*/ 1487606 w 1487606"/>
              <a:gd name="connsiteY5" fmla="*/ 13648 h 313899"/>
              <a:gd name="connsiteX6" fmla="*/ 1473958 w 1487606"/>
              <a:gd name="connsiteY6" fmla="*/ 313899 h 313899"/>
              <a:gd name="connsiteX7" fmla="*/ 13648 w 1487606"/>
              <a:gd name="connsiteY7" fmla="*/ 232620 h 313899"/>
              <a:gd name="connsiteX8" fmla="*/ 0 w 1487606"/>
              <a:gd name="connsiteY8" fmla="*/ 0 h 313899"/>
              <a:gd name="connsiteX0" fmla="*/ 0 w 1487606"/>
              <a:gd name="connsiteY0" fmla="*/ 0 h 313899"/>
              <a:gd name="connsiteX1" fmla="*/ 136478 w 1487606"/>
              <a:gd name="connsiteY1" fmla="*/ 0 h 313899"/>
              <a:gd name="connsiteX2" fmla="*/ 143807 w 1487606"/>
              <a:gd name="connsiteY2" fmla="*/ 135221 h 313899"/>
              <a:gd name="connsiteX3" fmla="*/ 1343510 w 1487606"/>
              <a:gd name="connsiteY3" fmla="*/ 203341 h 313899"/>
              <a:gd name="connsiteX4" fmla="*/ 1351128 w 1487606"/>
              <a:gd name="connsiteY4" fmla="*/ 27296 h 313899"/>
              <a:gd name="connsiteX5" fmla="*/ 1487606 w 1487606"/>
              <a:gd name="connsiteY5" fmla="*/ 13648 h 313899"/>
              <a:gd name="connsiteX6" fmla="*/ 1473958 w 1487606"/>
              <a:gd name="connsiteY6" fmla="*/ 313899 h 313899"/>
              <a:gd name="connsiteX7" fmla="*/ 13648 w 1487606"/>
              <a:gd name="connsiteY7" fmla="*/ 232620 h 313899"/>
              <a:gd name="connsiteX8" fmla="*/ 0 w 1487606"/>
              <a:gd name="connsiteY8" fmla="*/ 0 h 313899"/>
              <a:gd name="connsiteX0" fmla="*/ 0 w 1487606"/>
              <a:gd name="connsiteY0" fmla="*/ 0 h 313899"/>
              <a:gd name="connsiteX1" fmla="*/ 136478 w 1487606"/>
              <a:gd name="connsiteY1" fmla="*/ 0 h 313899"/>
              <a:gd name="connsiteX2" fmla="*/ 143807 w 1487606"/>
              <a:gd name="connsiteY2" fmla="*/ 135221 h 313899"/>
              <a:gd name="connsiteX3" fmla="*/ 1343510 w 1487606"/>
              <a:gd name="connsiteY3" fmla="*/ 203341 h 313899"/>
              <a:gd name="connsiteX4" fmla="*/ 1335891 w 1487606"/>
              <a:gd name="connsiteY4" fmla="*/ 27296 h 313899"/>
              <a:gd name="connsiteX5" fmla="*/ 1487606 w 1487606"/>
              <a:gd name="connsiteY5" fmla="*/ 13648 h 313899"/>
              <a:gd name="connsiteX6" fmla="*/ 1473958 w 1487606"/>
              <a:gd name="connsiteY6" fmla="*/ 313899 h 313899"/>
              <a:gd name="connsiteX7" fmla="*/ 13648 w 1487606"/>
              <a:gd name="connsiteY7" fmla="*/ 232620 h 313899"/>
              <a:gd name="connsiteX8" fmla="*/ 0 w 1487606"/>
              <a:gd name="connsiteY8" fmla="*/ 0 h 313899"/>
              <a:gd name="connsiteX0" fmla="*/ 0 w 1473958"/>
              <a:gd name="connsiteY0" fmla="*/ 0 h 313899"/>
              <a:gd name="connsiteX1" fmla="*/ 136478 w 1473958"/>
              <a:gd name="connsiteY1" fmla="*/ 0 h 313899"/>
              <a:gd name="connsiteX2" fmla="*/ 143807 w 1473958"/>
              <a:gd name="connsiteY2" fmla="*/ 135221 h 313899"/>
              <a:gd name="connsiteX3" fmla="*/ 1343510 w 1473958"/>
              <a:gd name="connsiteY3" fmla="*/ 203341 h 313899"/>
              <a:gd name="connsiteX4" fmla="*/ 1335891 w 1473958"/>
              <a:gd name="connsiteY4" fmla="*/ 27296 h 313899"/>
              <a:gd name="connsiteX5" fmla="*/ 1472370 w 1473958"/>
              <a:gd name="connsiteY5" fmla="*/ 31709 h 313899"/>
              <a:gd name="connsiteX6" fmla="*/ 1473958 w 1473958"/>
              <a:gd name="connsiteY6" fmla="*/ 313899 h 313899"/>
              <a:gd name="connsiteX7" fmla="*/ 13648 w 1473958"/>
              <a:gd name="connsiteY7" fmla="*/ 232620 h 313899"/>
              <a:gd name="connsiteX8" fmla="*/ 0 w 1473958"/>
              <a:gd name="connsiteY8" fmla="*/ 0 h 31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3958" h="313899">
                <a:moveTo>
                  <a:pt x="0" y="0"/>
                </a:moveTo>
                <a:lnTo>
                  <a:pt x="136478" y="0"/>
                </a:lnTo>
                <a:lnTo>
                  <a:pt x="143807" y="135221"/>
                </a:lnTo>
                <a:lnTo>
                  <a:pt x="1343510" y="203341"/>
                </a:lnTo>
                <a:lnTo>
                  <a:pt x="1335891" y="27296"/>
                </a:lnTo>
                <a:lnTo>
                  <a:pt x="1472370" y="31709"/>
                </a:lnTo>
                <a:cubicBezTo>
                  <a:pt x="1472899" y="125772"/>
                  <a:pt x="1473429" y="219836"/>
                  <a:pt x="1473958" y="313899"/>
                </a:cubicBezTo>
                <a:lnTo>
                  <a:pt x="13648" y="2326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9" name="台形 28"/>
          <p:cNvSpPr/>
          <p:nvPr/>
        </p:nvSpPr>
        <p:spPr>
          <a:xfrm>
            <a:off x="7125077" y="905347"/>
            <a:ext cx="461727" cy="1195057"/>
          </a:xfrm>
          <a:prstGeom prst="trapezoid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389300" y="3929198"/>
            <a:ext cx="1077363" cy="389299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0" name="直線コネクタ 49"/>
          <p:cNvCxnSpPr/>
          <p:nvPr/>
        </p:nvCxnSpPr>
        <p:spPr>
          <a:xfrm>
            <a:off x="470784" y="3929198"/>
            <a:ext cx="995881" cy="90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487382" y="4307935"/>
            <a:ext cx="995881" cy="90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/>
          <p:cNvSpPr/>
          <p:nvPr/>
        </p:nvSpPr>
        <p:spPr>
          <a:xfrm>
            <a:off x="1099205" y="3757183"/>
            <a:ext cx="195444" cy="778598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3" name="右矢印 52"/>
          <p:cNvSpPr/>
          <p:nvPr/>
        </p:nvSpPr>
        <p:spPr>
          <a:xfrm>
            <a:off x="497944" y="4019729"/>
            <a:ext cx="561314" cy="199181"/>
          </a:xfrm>
          <a:prstGeom prst="rightArrow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/>
          <p:cNvSpPr/>
          <p:nvPr/>
        </p:nvSpPr>
        <p:spPr>
          <a:xfrm>
            <a:off x="4738978" y="1585402"/>
            <a:ext cx="2434180" cy="1191763"/>
          </a:xfrm>
          <a:custGeom>
            <a:avLst/>
            <a:gdLst>
              <a:gd name="connsiteX0" fmla="*/ 27160 w 1919335"/>
              <a:gd name="connsiteY0" fmla="*/ 1339913 h 1348966"/>
              <a:gd name="connsiteX1" fmla="*/ 0 w 1919335"/>
              <a:gd name="connsiteY1" fmla="*/ 18107 h 1348966"/>
              <a:gd name="connsiteX2" fmla="*/ 1919335 w 1919335"/>
              <a:gd name="connsiteY2" fmla="*/ 0 h 1348966"/>
              <a:gd name="connsiteX3" fmla="*/ 1874067 w 1919335"/>
              <a:gd name="connsiteY3" fmla="*/ 226336 h 1348966"/>
              <a:gd name="connsiteX4" fmla="*/ 244444 w 1919335"/>
              <a:gd name="connsiteY4" fmla="*/ 226336 h 1348966"/>
              <a:gd name="connsiteX5" fmla="*/ 262551 w 1919335"/>
              <a:gd name="connsiteY5" fmla="*/ 1348966 h 1348966"/>
              <a:gd name="connsiteX0" fmla="*/ 27160 w 1919335"/>
              <a:gd name="connsiteY0" fmla="*/ 1339913 h 1348966"/>
              <a:gd name="connsiteX1" fmla="*/ 0 w 1919335"/>
              <a:gd name="connsiteY1" fmla="*/ 18107 h 1348966"/>
              <a:gd name="connsiteX2" fmla="*/ 1919335 w 1919335"/>
              <a:gd name="connsiteY2" fmla="*/ 0 h 1348966"/>
              <a:gd name="connsiteX3" fmla="*/ 1874067 w 1919335"/>
              <a:gd name="connsiteY3" fmla="*/ 226336 h 1348966"/>
              <a:gd name="connsiteX4" fmla="*/ 244444 w 1919335"/>
              <a:gd name="connsiteY4" fmla="*/ 226336 h 1348966"/>
              <a:gd name="connsiteX5" fmla="*/ 262551 w 1919335"/>
              <a:gd name="connsiteY5" fmla="*/ 1348966 h 1348966"/>
              <a:gd name="connsiteX6" fmla="*/ 27160 w 1919335"/>
              <a:gd name="connsiteY6" fmla="*/ 1339913 h 1348966"/>
              <a:gd name="connsiteX0" fmla="*/ 27160 w 1919335"/>
              <a:gd name="connsiteY0" fmla="*/ 1339913 h 1348966"/>
              <a:gd name="connsiteX1" fmla="*/ 0 w 1919335"/>
              <a:gd name="connsiteY1" fmla="*/ 18107 h 1348966"/>
              <a:gd name="connsiteX2" fmla="*/ 1919335 w 1919335"/>
              <a:gd name="connsiteY2" fmla="*/ 0 h 1348966"/>
              <a:gd name="connsiteX3" fmla="*/ 1874067 w 1919335"/>
              <a:gd name="connsiteY3" fmla="*/ 226336 h 1348966"/>
              <a:gd name="connsiteX4" fmla="*/ 425251 w 1919335"/>
              <a:gd name="connsiteY4" fmla="*/ 226337 h 1348966"/>
              <a:gd name="connsiteX5" fmla="*/ 262551 w 1919335"/>
              <a:gd name="connsiteY5" fmla="*/ 1348966 h 1348966"/>
              <a:gd name="connsiteX6" fmla="*/ 27160 w 1919335"/>
              <a:gd name="connsiteY6" fmla="*/ 1339913 h 1348966"/>
              <a:gd name="connsiteX0" fmla="*/ 27160 w 1919335"/>
              <a:gd name="connsiteY0" fmla="*/ 1339913 h 1369251"/>
              <a:gd name="connsiteX1" fmla="*/ 0 w 1919335"/>
              <a:gd name="connsiteY1" fmla="*/ 18107 h 1369251"/>
              <a:gd name="connsiteX2" fmla="*/ 1919335 w 1919335"/>
              <a:gd name="connsiteY2" fmla="*/ 0 h 1369251"/>
              <a:gd name="connsiteX3" fmla="*/ 1874067 w 1919335"/>
              <a:gd name="connsiteY3" fmla="*/ 226336 h 1369251"/>
              <a:gd name="connsiteX4" fmla="*/ 425251 w 1919335"/>
              <a:gd name="connsiteY4" fmla="*/ 226337 h 1369251"/>
              <a:gd name="connsiteX5" fmla="*/ 457267 w 1919335"/>
              <a:gd name="connsiteY5" fmla="*/ 1369251 h 1369251"/>
              <a:gd name="connsiteX6" fmla="*/ 27160 w 1919335"/>
              <a:gd name="connsiteY6" fmla="*/ 1339913 h 1369251"/>
              <a:gd name="connsiteX0" fmla="*/ 173015 w 2051282"/>
              <a:gd name="connsiteY0" fmla="*/ 1511683 h 1511683"/>
              <a:gd name="connsiteX1" fmla="*/ 131947 w 2051282"/>
              <a:gd name="connsiteY1" fmla="*/ 108736 h 1511683"/>
              <a:gd name="connsiteX2" fmla="*/ 2051282 w 2051282"/>
              <a:gd name="connsiteY2" fmla="*/ 90629 h 1511683"/>
              <a:gd name="connsiteX3" fmla="*/ 2006014 w 2051282"/>
              <a:gd name="connsiteY3" fmla="*/ 316965 h 1511683"/>
              <a:gd name="connsiteX4" fmla="*/ 557198 w 2051282"/>
              <a:gd name="connsiteY4" fmla="*/ 316966 h 1511683"/>
              <a:gd name="connsiteX5" fmla="*/ 589214 w 2051282"/>
              <a:gd name="connsiteY5" fmla="*/ 1459880 h 1511683"/>
              <a:gd name="connsiteX6" fmla="*/ 173015 w 2051282"/>
              <a:gd name="connsiteY6" fmla="*/ 1511683 h 1511683"/>
              <a:gd name="connsiteX0" fmla="*/ 173015 w 2051282"/>
              <a:gd name="connsiteY0" fmla="*/ 1511683 h 1511683"/>
              <a:gd name="connsiteX1" fmla="*/ 131947 w 2051282"/>
              <a:gd name="connsiteY1" fmla="*/ 108736 h 1511683"/>
              <a:gd name="connsiteX2" fmla="*/ 2051282 w 2051282"/>
              <a:gd name="connsiteY2" fmla="*/ 90629 h 1511683"/>
              <a:gd name="connsiteX3" fmla="*/ 2006014 w 2051282"/>
              <a:gd name="connsiteY3" fmla="*/ 316965 h 1511683"/>
              <a:gd name="connsiteX4" fmla="*/ 557198 w 2051282"/>
              <a:gd name="connsiteY4" fmla="*/ 316966 h 1511683"/>
              <a:gd name="connsiteX5" fmla="*/ 589214 w 2051282"/>
              <a:gd name="connsiteY5" fmla="*/ 1459880 h 1511683"/>
              <a:gd name="connsiteX6" fmla="*/ 173015 w 2051282"/>
              <a:gd name="connsiteY6" fmla="*/ 1511683 h 1511683"/>
              <a:gd name="connsiteX0" fmla="*/ 41068 w 1919335"/>
              <a:gd name="connsiteY0" fmla="*/ 1511683 h 1511683"/>
              <a:gd name="connsiteX1" fmla="*/ 0 w 1919335"/>
              <a:gd name="connsiteY1" fmla="*/ 108736 h 1511683"/>
              <a:gd name="connsiteX2" fmla="*/ 1919335 w 1919335"/>
              <a:gd name="connsiteY2" fmla="*/ 90629 h 1511683"/>
              <a:gd name="connsiteX3" fmla="*/ 1874067 w 1919335"/>
              <a:gd name="connsiteY3" fmla="*/ 316965 h 1511683"/>
              <a:gd name="connsiteX4" fmla="*/ 425251 w 1919335"/>
              <a:gd name="connsiteY4" fmla="*/ 316966 h 1511683"/>
              <a:gd name="connsiteX5" fmla="*/ 457267 w 1919335"/>
              <a:gd name="connsiteY5" fmla="*/ 1459880 h 1511683"/>
              <a:gd name="connsiteX6" fmla="*/ 41068 w 1919335"/>
              <a:gd name="connsiteY6" fmla="*/ 1511683 h 1511683"/>
              <a:gd name="connsiteX0" fmla="*/ 41068 w 1919335"/>
              <a:gd name="connsiteY0" fmla="*/ 1421054 h 1421054"/>
              <a:gd name="connsiteX1" fmla="*/ 0 w 1919335"/>
              <a:gd name="connsiteY1" fmla="*/ 18107 h 1421054"/>
              <a:gd name="connsiteX2" fmla="*/ 1919335 w 1919335"/>
              <a:gd name="connsiteY2" fmla="*/ 0 h 1421054"/>
              <a:gd name="connsiteX3" fmla="*/ 1874067 w 1919335"/>
              <a:gd name="connsiteY3" fmla="*/ 226336 h 1421054"/>
              <a:gd name="connsiteX4" fmla="*/ 425251 w 1919335"/>
              <a:gd name="connsiteY4" fmla="*/ 226337 h 1421054"/>
              <a:gd name="connsiteX5" fmla="*/ 457267 w 1919335"/>
              <a:gd name="connsiteY5" fmla="*/ 1369251 h 1421054"/>
              <a:gd name="connsiteX6" fmla="*/ 41068 w 1919335"/>
              <a:gd name="connsiteY6" fmla="*/ 1421054 h 1421054"/>
              <a:gd name="connsiteX0" fmla="*/ 41068 w 1919335"/>
              <a:gd name="connsiteY0" fmla="*/ 1380483 h 1380483"/>
              <a:gd name="connsiteX1" fmla="*/ 0 w 1919335"/>
              <a:gd name="connsiteY1" fmla="*/ 18107 h 1380483"/>
              <a:gd name="connsiteX2" fmla="*/ 1919335 w 1919335"/>
              <a:gd name="connsiteY2" fmla="*/ 0 h 1380483"/>
              <a:gd name="connsiteX3" fmla="*/ 1874067 w 1919335"/>
              <a:gd name="connsiteY3" fmla="*/ 226336 h 1380483"/>
              <a:gd name="connsiteX4" fmla="*/ 425251 w 1919335"/>
              <a:gd name="connsiteY4" fmla="*/ 226337 h 1380483"/>
              <a:gd name="connsiteX5" fmla="*/ 457267 w 1919335"/>
              <a:gd name="connsiteY5" fmla="*/ 1369251 h 1380483"/>
              <a:gd name="connsiteX6" fmla="*/ 41068 w 1919335"/>
              <a:gd name="connsiteY6" fmla="*/ 1380483 h 1380483"/>
              <a:gd name="connsiteX0" fmla="*/ 41068 w 1919335"/>
              <a:gd name="connsiteY0" fmla="*/ 1370341 h 1370341"/>
              <a:gd name="connsiteX1" fmla="*/ 0 w 1919335"/>
              <a:gd name="connsiteY1" fmla="*/ 18107 h 1370341"/>
              <a:gd name="connsiteX2" fmla="*/ 1919335 w 1919335"/>
              <a:gd name="connsiteY2" fmla="*/ 0 h 1370341"/>
              <a:gd name="connsiteX3" fmla="*/ 1874067 w 1919335"/>
              <a:gd name="connsiteY3" fmla="*/ 226336 h 1370341"/>
              <a:gd name="connsiteX4" fmla="*/ 425251 w 1919335"/>
              <a:gd name="connsiteY4" fmla="*/ 226337 h 1370341"/>
              <a:gd name="connsiteX5" fmla="*/ 457267 w 1919335"/>
              <a:gd name="connsiteY5" fmla="*/ 1369251 h 1370341"/>
              <a:gd name="connsiteX6" fmla="*/ 41068 w 1919335"/>
              <a:gd name="connsiteY6" fmla="*/ 1370341 h 1370341"/>
              <a:gd name="connsiteX0" fmla="*/ 0 w 2200220"/>
              <a:gd name="connsiteY0" fmla="*/ 1370341 h 1370341"/>
              <a:gd name="connsiteX1" fmla="*/ 280885 w 2200220"/>
              <a:gd name="connsiteY1" fmla="*/ 18107 h 1370341"/>
              <a:gd name="connsiteX2" fmla="*/ 2200220 w 2200220"/>
              <a:gd name="connsiteY2" fmla="*/ 0 h 1370341"/>
              <a:gd name="connsiteX3" fmla="*/ 2154952 w 2200220"/>
              <a:gd name="connsiteY3" fmla="*/ 226336 h 1370341"/>
              <a:gd name="connsiteX4" fmla="*/ 706136 w 2200220"/>
              <a:gd name="connsiteY4" fmla="*/ 226337 h 1370341"/>
              <a:gd name="connsiteX5" fmla="*/ 738152 w 2200220"/>
              <a:gd name="connsiteY5" fmla="*/ 1369251 h 1370341"/>
              <a:gd name="connsiteX6" fmla="*/ 0 w 2200220"/>
              <a:gd name="connsiteY6" fmla="*/ 1370341 h 1370341"/>
              <a:gd name="connsiteX0" fmla="*/ 28686 w 2228906"/>
              <a:gd name="connsiteY0" fmla="*/ 1370341 h 1370341"/>
              <a:gd name="connsiteX1" fmla="*/ 0 w 2228906"/>
              <a:gd name="connsiteY1" fmla="*/ 18107 h 1370341"/>
              <a:gd name="connsiteX2" fmla="*/ 2228906 w 2228906"/>
              <a:gd name="connsiteY2" fmla="*/ 0 h 1370341"/>
              <a:gd name="connsiteX3" fmla="*/ 2183638 w 2228906"/>
              <a:gd name="connsiteY3" fmla="*/ 226336 h 1370341"/>
              <a:gd name="connsiteX4" fmla="*/ 734822 w 2228906"/>
              <a:gd name="connsiteY4" fmla="*/ 226337 h 1370341"/>
              <a:gd name="connsiteX5" fmla="*/ 766838 w 2228906"/>
              <a:gd name="connsiteY5" fmla="*/ 1369251 h 1370341"/>
              <a:gd name="connsiteX6" fmla="*/ 28686 w 2228906"/>
              <a:gd name="connsiteY6" fmla="*/ 1370341 h 1370341"/>
              <a:gd name="connsiteX0" fmla="*/ 28686 w 2228906"/>
              <a:gd name="connsiteY0" fmla="*/ 1370341 h 1370341"/>
              <a:gd name="connsiteX1" fmla="*/ 0 w 2228906"/>
              <a:gd name="connsiteY1" fmla="*/ 18107 h 1370341"/>
              <a:gd name="connsiteX2" fmla="*/ 2228906 w 2228906"/>
              <a:gd name="connsiteY2" fmla="*/ 0 h 1370341"/>
              <a:gd name="connsiteX3" fmla="*/ 2183638 w 2228906"/>
              <a:gd name="connsiteY3" fmla="*/ 226336 h 1370341"/>
              <a:gd name="connsiteX4" fmla="*/ 489833 w 2228906"/>
              <a:gd name="connsiteY4" fmla="*/ 217718 h 1370341"/>
              <a:gd name="connsiteX5" fmla="*/ 766838 w 2228906"/>
              <a:gd name="connsiteY5" fmla="*/ 1369251 h 1370341"/>
              <a:gd name="connsiteX6" fmla="*/ 28686 w 2228906"/>
              <a:gd name="connsiteY6" fmla="*/ 1370341 h 1370341"/>
              <a:gd name="connsiteX0" fmla="*/ 28686 w 2228906"/>
              <a:gd name="connsiteY0" fmla="*/ 1370341 h 1386487"/>
              <a:gd name="connsiteX1" fmla="*/ 0 w 2228906"/>
              <a:gd name="connsiteY1" fmla="*/ 18107 h 1386487"/>
              <a:gd name="connsiteX2" fmla="*/ 2228906 w 2228906"/>
              <a:gd name="connsiteY2" fmla="*/ 0 h 1386487"/>
              <a:gd name="connsiteX3" fmla="*/ 2183638 w 2228906"/>
              <a:gd name="connsiteY3" fmla="*/ 226336 h 1386487"/>
              <a:gd name="connsiteX4" fmla="*/ 489833 w 2228906"/>
              <a:gd name="connsiteY4" fmla="*/ 217718 h 1386487"/>
              <a:gd name="connsiteX5" fmla="*/ 544817 w 2228906"/>
              <a:gd name="connsiteY5" fmla="*/ 1386487 h 1386487"/>
              <a:gd name="connsiteX6" fmla="*/ 28686 w 2228906"/>
              <a:gd name="connsiteY6" fmla="*/ 1370341 h 1386487"/>
              <a:gd name="connsiteX0" fmla="*/ 5718 w 2228906"/>
              <a:gd name="connsiteY0" fmla="*/ 1404813 h 1404813"/>
              <a:gd name="connsiteX1" fmla="*/ 0 w 2228906"/>
              <a:gd name="connsiteY1" fmla="*/ 18107 h 1404813"/>
              <a:gd name="connsiteX2" fmla="*/ 2228906 w 2228906"/>
              <a:gd name="connsiteY2" fmla="*/ 0 h 1404813"/>
              <a:gd name="connsiteX3" fmla="*/ 2183638 w 2228906"/>
              <a:gd name="connsiteY3" fmla="*/ 226336 h 1404813"/>
              <a:gd name="connsiteX4" fmla="*/ 489833 w 2228906"/>
              <a:gd name="connsiteY4" fmla="*/ 217718 h 1404813"/>
              <a:gd name="connsiteX5" fmla="*/ 544817 w 2228906"/>
              <a:gd name="connsiteY5" fmla="*/ 1386487 h 1404813"/>
              <a:gd name="connsiteX6" fmla="*/ 5718 w 2228906"/>
              <a:gd name="connsiteY6" fmla="*/ 1404813 h 1404813"/>
              <a:gd name="connsiteX0" fmla="*/ 5718 w 2228906"/>
              <a:gd name="connsiteY0" fmla="*/ 1404813 h 1404813"/>
              <a:gd name="connsiteX1" fmla="*/ 0 w 2228906"/>
              <a:gd name="connsiteY1" fmla="*/ 18107 h 1404813"/>
              <a:gd name="connsiteX2" fmla="*/ 2228906 w 2228906"/>
              <a:gd name="connsiteY2" fmla="*/ 0 h 1404813"/>
              <a:gd name="connsiteX3" fmla="*/ 2183638 w 2228906"/>
              <a:gd name="connsiteY3" fmla="*/ 226336 h 1404813"/>
              <a:gd name="connsiteX4" fmla="*/ 489833 w 2228906"/>
              <a:gd name="connsiteY4" fmla="*/ 217718 h 1404813"/>
              <a:gd name="connsiteX5" fmla="*/ 498881 w 2228906"/>
              <a:gd name="connsiteY5" fmla="*/ 1386487 h 1404813"/>
              <a:gd name="connsiteX6" fmla="*/ 5718 w 2228906"/>
              <a:gd name="connsiteY6" fmla="*/ 1404813 h 1404813"/>
              <a:gd name="connsiteX0" fmla="*/ 5718 w 2228906"/>
              <a:gd name="connsiteY0" fmla="*/ 1404813 h 1412341"/>
              <a:gd name="connsiteX1" fmla="*/ 0 w 2228906"/>
              <a:gd name="connsiteY1" fmla="*/ 18107 h 1412341"/>
              <a:gd name="connsiteX2" fmla="*/ 2228906 w 2228906"/>
              <a:gd name="connsiteY2" fmla="*/ 0 h 1412341"/>
              <a:gd name="connsiteX3" fmla="*/ 2183638 w 2228906"/>
              <a:gd name="connsiteY3" fmla="*/ 226336 h 1412341"/>
              <a:gd name="connsiteX4" fmla="*/ 489833 w 2228906"/>
              <a:gd name="connsiteY4" fmla="*/ 217718 h 1412341"/>
              <a:gd name="connsiteX5" fmla="*/ 521849 w 2228906"/>
              <a:gd name="connsiteY5" fmla="*/ 1412341 h 1412341"/>
              <a:gd name="connsiteX6" fmla="*/ 5718 w 2228906"/>
              <a:gd name="connsiteY6" fmla="*/ 1404813 h 1412341"/>
              <a:gd name="connsiteX0" fmla="*/ 5718 w 2228906"/>
              <a:gd name="connsiteY0" fmla="*/ 1284161 h 1412341"/>
              <a:gd name="connsiteX1" fmla="*/ 0 w 2228906"/>
              <a:gd name="connsiteY1" fmla="*/ 18107 h 1412341"/>
              <a:gd name="connsiteX2" fmla="*/ 2228906 w 2228906"/>
              <a:gd name="connsiteY2" fmla="*/ 0 h 1412341"/>
              <a:gd name="connsiteX3" fmla="*/ 2183638 w 2228906"/>
              <a:gd name="connsiteY3" fmla="*/ 226336 h 1412341"/>
              <a:gd name="connsiteX4" fmla="*/ 489833 w 2228906"/>
              <a:gd name="connsiteY4" fmla="*/ 217718 h 1412341"/>
              <a:gd name="connsiteX5" fmla="*/ 521849 w 2228906"/>
              <a:gd name="connsiteY5" fmla="*/ 1412341 h 1412341"/>
              <a:gd name="connsiteX6" fmla="*/ 5718 w 2228906"/>
              <a:gd name="connsiteY6" fmla="*/ 1284161 h 1412341"/>
              <a:gd name="connsiteX0" fmla="*/ 5718 w 2228906"/>
              <a:gd name="connsiteY0" fmla="*/ 1284161 h 1291689"/>
              <a:gd name="connsiteX1" fmla="*/ 0 w 2228906"/>
              <a:gd name="connsiteY1" fmla="*/ 18107 h 1291689"/>
              <a:gd name="connsiteX2" fmla="*/ 2228906 w 2228906"/>
              <a:gd name="connsiteY2" fmla="*/ 0 h 1291689"/>
              <a:gd name="connsiteX3" fmla="*/ 2183638 w 2228906"/>
              <a:gd name="connsiteY3" fmla="*/ 226336 h 1291689"/>
              <a:gd name="connsiteX4" fmla="*/ 489833 w 2228906"/>
              <a:gd name="connsiteY4" fmla="*/ 217718 h 1291689"/>
              <a:gd name="connsiteX5" fmla="*/ 521849 w 2228906"/>
              <a:gd name="connsiteY5" fmla="*/ 1291689 h 1291689"/>
              <a:gd name="connsiteX6" fmla="*/ 5718 w 2228906"/>
              <a:gd name="connsiteY6" fmla="*/ 1284161 h 1291689"/>
              <a:gd name="connsiteX0" fmla="*/ 120557 w 2343745"/>
              <a:gd name="connsiteY0" fmla="*/ 1284161 h 1291689"/>
              <a:gd name="connsiteX1" fmla="*/ 0 w 2343745"/>
              <a:gd name="connsiteY1" fmla="*/ 9489 h 1291689"/>
              <a:gd name="connsiteX2" fmla="*/ 2343745 w 2343745"/>
              <a:gd name="connsiteY2" fmla="*/ 0 h 1291689"/>
              <a:gd name="connsiteX3" fmla="*/ 2298477 w 2343745"/>
              <a:gd name="connsiteY3" fmla="*/ 226336 h 1291689"/>
              <a:gd name="connsiteX4" fmla="*/ 604672 w 2343745"/>
              <a:gd name="connsiteY4" fmla="*/ 217718 h 1291689"/>
              <a:gd name="connsiteX5" fmla="*/ 636688 w 2343745"/>
              <a:gd name="connsiteY5" fmla="*/ 1291689 h 1291689"/>
              <a:gd name="connsiteX6" fmla="*/ 120557 w 2343745"/>
              <a:gd name="connsiteY6" fmla="*/ 1284161 h 1291689"/>
              <a:gd name="connsiteX0" fmla="*/ 28686 w 2343745"/>
              <a:gd name="connsiteY0" fmla="*/ 1284161 h 1291689"/>
              <a:gd name="connsiteX1" fmla="*/ 0 w 2343745"/>
              <a:gd name="connsiteY1" fmla="*/ 9489 h 1291689"/>
              <a:gd name="connsiteX2" fmla="*/ 2343745 w 2343745"/>
              <a:gd name="connsiteY2" fmla="*/ 0 h 1291689"/>
              <a:gd name="connsiteX3" fmla="*/ 2298477 w 2343745"/>
              <a:gd name="connsiteY3" fmla="*/ 226336 h 1291689"/>
              <a:gd name="connsiteX4" fmla="*/ 604672 w 2343745"/>
              <a:gd name="connsiteY4" fmla="*/ 217718 h 1291689"/>
              <a:gd name="connsiteX5" fmla="*/ 636688 w 2343745"/>
              <a:gd name="connsiteY5" fmla="*/ 1291689 h 1291689"/>
              <a:gd name="connsiteX6" fmla="*/ 28686 w 2343745"/>
              <a:gd name="connsiteY6" fmla="*/ 1284161 h 1291689"/>
              <a:gd name="connsiteX0" fmla="*/ 28686 w 2343745"/>
              <a:gd name="connsiteY0" fmla="*/ 1284161 h 1291689"/>
              <a:gd name="connsiteX1" fmla="*/ 0 w 2343745"/>
              <a:gd name="connsiteY1" fmla="*/ 9489 h 1291689"/>
              <a:gd name="connsiteX2" fmla="*/ 2343745 w 2343745"/>
              <a:gd name="connsiteY2" fmla="*/ 0 h 1291689"/>
              <a:gd name="connsiteX3" fmla="*/ 2298477 w 2343745"/>
              <a:gd name="connsiteY3" fmla="*/ 226336 h 1291689"/>
              <a:gd name="connsiteX4" fmla="*/ 604672 w 2343745"/>
              <a:gd name="connsiteY4" fmla="*/ 217718 h 1291689"/>
              <a:gd name="connsiteX5" fmla="*/ 460602 w 2343745"/>
              <a:gd name="connsiteY5" fmla="*/ 1291689 h 1291689"/>
              <a:gd name="connsiteX6" fmla="*/ 28686 w 2343745"/>
              <a:gd name="connsiteY6" fmla="*/ 1284161 h 1291689"/>
              <a:gd name="connsiteX0" fmla="*/ 28686 w 2343745"/>
              <a:gd name="connsiteY0" fmla="*/ 1284161 h 1291689"/>
              <a:gd name="connsiteX1" fmla="*/ 0 w 2343745"/>
              <a:gd name="connsiteY1" fmla="*/ 9489 h 1291689"/>
              <a:gd name="connsiteX2" fmla="*/ 2343745 w 2343745"/>
              <a:gd name="connsiteY2" fmla="*/ 0 h 1291689"/>
              <a:gd name="connsiteX3" fmla="*/ 2298477 w 2343745"/>
              <a:gd name="connsiteY3" fmla="*/ 226336 h 1291689"/>
              <a:gd name="connsiteX4" fmla="*/ 443898 w 2343745"/>
              <a:gd name="connsiteY4" fmla="*/ 200481 h 1291689"/>
              <a:gd name="connsiteX5" fmla="*/ 460602 w 2343745"/>
              <a:gd name="connsiteY5" fmla="*/ 1291689 h 1291689"/>
              <a:gd name="connsiteX6" fmla="*/ 28686 w 2343745"/>
              <a:gd name="connsiteY6" fmla="*/ 1284161 h 1291689"/>
              <a:gd name="connsiteX0" fmla="*/ 28686 w 2343745"/>
              <a:gd name="connsiteY0" fmla="*/ 1284161 h 1291689"/>
              <a:gd name="connsiteX1" fmla="*/ 0 w 2343745"/>
              <a:gd name="connsiteY1" fmla="*/ 9489 h 1291689"/>
              <a:gd name="connsiteX2" fmla="*/ 2343745 w 2343745"/>
              <a:gd name="connsiteY2" fmla="*/ 0 h 1291689"/>
              <a:gd name="connsiteX3" fmla="*/ 2298477 w 2343745"/>
              <a:gd name="connsiteY3" fmla="*/ 226336 h 1291689"/>
              <a:gd name="connsiteX4" fmla="*/ 443898 w 2343745"/>
              <a:gd name="connsiteY4" fmla="*/ 243571 h 1291689"/>
              <a:gd name="connsiteX5" fmla="*/ 460602 w 2343745"/>
              <a:gd name="connsiteY5" fmla="*/ 1291689 h 1291689"/>
              <a:gd name="connsiteX6" fmla="*/ 28686 w 2343745"/>
              <a:gd name="connsiteY6" fmla="*/ 1284161 h 1291689"/>
              <a:gd name="connsiteX0" fmla="*/ 28686 w 2343745"/>
              <a:gd name="connsiteY0" fmla="*/ 1284161 h 1291689"/>
              <a:gd name="connsiteX1" fmla="*/ 0 w 2343745"/>
              <a:gd name="connsiteY1" fmla="*/ 9489 h 1291689"/>
              <a:gd name="connsiteX2" fmla="*/ 2343745 w 2343745"/>
              <a:gd name="connsiteY2" fmla="*/ 0 h 1291689"/>
              <a:gd name="connsiteX3" fmla="*/ 2298477 w 2343745"/>
              <a:gd name="connsiteY3" fmla="*/ 226336 h 1291689"/>
              <a:gd name="connsiteX4" fmla="*/ 436241 w 2343745"/>
              <a:gd name="connsiteY4" fmla="*/ 157391 h 1291689"/>
              <a:gd name="connsiteX5" fmla="*/ 460602 w 2343745"/>
              <a:gd name="connsiteY5" fmla="*/ 1291689 h 1291689"/>
              <a:gd name="connsiteX6" fmla="*/ 28686 w 2343745"/>
              <a:gd name="connsiteY6" fmla="*/ 1284161 h 1291689"/>
              <a:gd name="connsiteX0" fmla="*/ 28686 w 2343745"/>
              <a:gd name="connsiteY0" fmla="*/ 1284161 h 1291689"/>
              <a:gd name="connsiteX1" fmla="*/ 0 w 2343745"/>
              <a:gd name="connsiteY1" fmla="*/ 9489 h 1291689"/>
              <a:gd name="connsiteX2" fmla="*/ 2343745 w 2343745"/>
              <a:gd name="connsiteY2" fmla="*/ 0 h 1291689"/>
              <a:gd name="connsiteX3" fmla="*/ 2329100 w 2343745"/>
              <a:gd name="connsiteY3" fmla="*/ 174627 h 1291689"/>
              <a:gd name="connsiteX4" fmla="*/ 436241 w 2343745"/>
              <a:gd name="connsiteY4" fmla="*/ 157391 h 1291689"/>
              <a:gd name="connsiteX5" fmla="*/ 460602 w 2343745"/>
              <a:gd name="connsiteY5" fmla="*/ 1291689 h 1291689"/>
              <a:gd name="connsiteX6" fmla="*/ 28686 w 2343745"/>
              <a:gd name="connsiteY6" fmla="*/ 1284161 h 129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3745" h="1291689">
                <a:moveTo>
                  <a:pt x="28686" y="1284161"/>
                </a:moveTo>
                <a:lnTo>
                  <a:pt x="0" y="9489"/>
                </a:lnTo>
                <a:lnTo>
                  <a:pt x="2343745" y="0"/>
                </a:lnTo>
                <a:lnTo>
                  <a:pt x="2329100" y="174627"/>
                </a:lnTo>
                <a:lnTo>
                  <a:pt x="436241" y="157391"/>
                </a:lnTo>
                <a:lnTo>
                  <a:pt x="460602" y="1291689"/>
                </a:lnTo>
                <a:lnTo>
                  <a:pt x="28686" y="1284161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4418330" y="1826305"/>
            <a:ext cx="1104522" cy="4255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8075695" y="2027967"/>
            <a:ext cx="506994" cy="371192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8019861" y="1955540"/>
            <a:ext cx="608091" cy="70918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8027405" y="2397650"/>
            <a:ext cx="608091" cy="70918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/>
          <p:cNvSpPr/>
          <p:nvPr/>
        </p:nvSpPr>
        <p:spPr>
          <a:xfrm>
            <a:off x="7480664" y="1114697"/>
            <a:ext cx="609600" cy="1157713"/>
          </a:xfrm>
          <a:custGeom>
            <a:avLst/>
            <a:gdLst>
              <a:gd name="connsiteX0" fmla="*/ 0 w 398352"/>
              <a:gd name="connsiteY0" fmla="*/ 0 h 597529"/>
              <a:gd name="connsiteX1" fmla="*/ 271604 w 398352"/>
              <a:gd name="connsiteY1" fmla="*/ 9054 h 597529"/>
              <a:gd name="connsiteX2" fmla="*/ 271604 w 398352"/>
              <a:gd name="connsiteY2" fmla="*/ 597529 h 597529"/>
              <a:gd name="connsiteX3" fmla="*/ 398352 w 398352"/>
              <a:gd name="connsiteY3" fmla="*/ 597529 h 597529"/>
              <a:gd name="connsiteX0" fmla="*/ 0 w 398352"/>
              <a:gd name="connsiteY0" fmla="*/ 0 h 597529"/>
              <a:gd name="connsiteX1" fmla="*/ 277732 w 398352"/>
              <a:gd name="connsiteY1" fmla="*/ 0 h 597529"/>
              <a:gd name="connsiteX2" fmla="*/ 271604 w 398352"/>
              <a:gd name="connsiteY2" fmla="*/ 597529 h 597529"/>
              <a:gd name="connsiteX3" fmla="*/ 398352 w 398352"/>
              <a:gd name="connsiteY3" fmla="*/ 597529 h 597529"/>
              <a:gd name="connsiteX0" fmla="*/ 0 w 318681"/>
              <a:gd name="connsiteY0" fmla="*/ 9053 h 597529"/>
              <a:gd name="connsiteX1" fmla="*/ 198061 w 318681"/>
              <a:gd name="connsiteY1" fmla="*/ 0 h 597529"/>
              <a:gd name="connsiteX2" fmla="*/ 191933 w 318681"/>
              <a:gd name="connsiteY2" fmla="*/ 597529 h 597529"/>
              <a:gd name="connsiteX3" fmla="*/ 318681 w 318681"/>
              <a:gd name="connsiteY3" fmla="*/ 597529 h 597529"/>
              <a:gd name="connsiteX0" fmla="*/ 0 w 318681"/>
              <a:gd name="connsiteY0" fmla="*/ 9053 h 597529"/>
              <a:gd name="connsiteX1" fmla="*/ 198061 w 318681"/>
              <a:gd name="connsiteY1" fmla="*/ 0 h 597529"/>
              <a:gd name="connsiteX2" fmla="*/ 191933 w 318681"/>
              <a:gd name="connsiteY2" fmla="*/ 597529 h 597529"/>
              <a:gd name="connsiteX3" fmla="*/ 318681 w 318681"/>
              <a:gd name="connsiteY3" fmla="*/ 597529 h 597529"/>
              <a:gd name="connsiteX0" fmla="*/ 0 w 330937"/>
              <a:gd name="connsiteY0" fmla="*/ 0 h 597529"/>
              <a:gd name="connsiteX1" fmla="*/ 210317 w 330937"/>
              <a:gd name="connsiteY1" fmla="*/ 0 h 597529"/>
              <a:gd name="connsiteX2" fmla="*/ 204189 w 330937"/>
              <a:gd name="connsiteY2" fmla="*/ 597529 h 597529"/>
              <a:gd name="connsiteX3" fmla="*/ 330937 w 330937"/>
              <a:gd name="connsiteY3" fmla="*/ 597529 h 597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0937" h="597529">
                <a:moveTo>
                  <a:pt x="0" y="0"/>
                </a:moveTo>
                <a:lnTo>
                  <a:pt x="210317" y="0"/>
                </a:lnTo>
                <a:cubicBezTo>
                  <a:pt x="208274" y="199176"/>
                  <a:pt x="206232" y="398353"/>
                  <a:pt x="204189" y="597529"/>
                </a:cubicBezTo>
                <a:lnTo>
                  <a:pt x="330937" y="597529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6" name="グループ化 95"/>
          <p:cNvGrpSpPr/>
          <p:nvPr/>
        </p:nvGrpSpPr>
        <p:grpSpPr>
          <a:xfrm>
            <a:off x="4821503" y="2322973"/>
            <a:ext cx="362139" cy="262550"/>
            <a:chOff x="5649366" y="2598334"/>
            <a:chExt cx="362139" cy="262550"/>
          </a:xfrm>
        </p:grpSpPr>
        <p:cxnSp>
          <p:nvCxnSpPr>
            <p:cNvPr id="60" name="直線コネクタ 59"/>
            <p:cNvCxnSpPr/>
            <p:nvPr/>
          </p:nvCxnSpPr>
          <p:spPr>
            <a:xfrm>
              <a:off x="5649366" y="2598334"/>
              <a:ext cx="362139" cy="26255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円/楕円 60"/>
            <p:cNvSpPr/>
            <p:nvPr/>
          </p:nvSpPr>
          <p:spPr>
            <a:xfrm>
              <a:off x="5748955" y="2643601"/>
              <a:ext cx="172016" cy="162963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2" name="フリーフォーム 61"/>
          <p:cNvSpPr/>
          <p:nvPr/>
        </p:nvSpPr>
        <p:spPr>
          <a:xfrm>
            <a:off x="5424256" y="3071674"/>
            <a:ext cx="2399827" cy="3124939"/>
          </a:xfrm>
          <a:custGeom>
            <a:avLst/>
            <a:gdLst>
              <a:gd name="connsiteX0" fmla="*/ 0 w 2888055"/>
              <a:gd name="connsiteY0" fmla="*/ 9054 h 2996697"/>
              <a:gd name="connsiteX1" fmla="*/ 2181885 w 2888055"/>
              <a:gd name="connsiteY1" fmla="*/ 0 h 2996697"/>
              <a:gd name="connsiteX2" fmla="*/ 2172832 w 2888055"/>
              <a:gd name="connsiteY2" fmla="*/ 2897109 h 2996697"/>
              <a:gd name="connsiteX3" fmla="*/ 2888055 w 2888055"/>
              <a:gd name="connsiteY3" fmla="*/ 2906163 h 2996697"/>
              <a:gd name="connsiteX4" fmla="*/ 2888055 w 2888055"/>
              <a:gd name="connsiteY4" fmla="*/ 2996697 h 2996697"/>
              <a:gd name="connsiteX5" fmla="*/ 2091351 w 2888055"/>
              <a:gd name="connsiteY5" fmla="*/ 2978590 h 2996697"/>
              <a:gd name="connsiteX6" fmla="*/ 2082297 w 2888055"/>
              <a:gd name="connsiteY6" fmla="*/ 81481 h 2996697"/>
              <a:gd name="connsiteX7" fmla="*/ 0 w 2888055"/>
              <a:gd name="connsiteY7" fmla="*/ 81481 h 2996697"/>
              <a:gd name="connsiteX8" fmla="*/ 0 w 2888055"/>
              <a:gd name="connsiteY8" fmla="*/ 9054 h 2996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8055" h="2996697">
                <a:moveTo>
                  <a:pt x="0" y="9054"/>
                </a:moveTo>
                <a:lnTo>
                  <a:pt x="2181885" y="0"/>
                </a:lnTo>
                <a:cubicBezTo>
                  <a:pt x="2178867" y="965703"/>
                  <a:pt x="2175850" y="1931406"/>
                  <a:pt x="2172832" y="2897109"/>
                </a:cubicBezTo>
                <a:lnTo>
                  <a:pt x="2888055" y="2906163"/>
                </a:lnTo>
                <a:lnTo>
                  <a:pt x="2888055" y="2996697"/>
                </a:lnTo>
                <a:lnTo>
                  <a:pt x="2091351" y="2978590"/>
                </a:lnTo>
                <a:lnTo>
                  <a:pt x="2082297" y="81481"/>
                </a:lnTo>
                <a:lnTo>
                  <a:pt x="0" y="81481"/>
                </a:lnTo>
                <a:lnTo>
                  <a:pt x="0" y="905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柱 70"/>
          <p:cNvSpPr/>
          <p:nvPr/>
        </p:nvSpPr>
        <p:spPr>
          <a:xfrm>
            <a:off x="8299712" y="4444112"/>
            <a:ext cx="470780" cy="1665837"/>
          </a:xfrm>
          <a:prstGeom prst="can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円柱 71"/>
          <p:cNvSpPr/>
          <p:nvPr/>
        </p:nvSpPr>
        <p:spPr>
          <a:xfrm>
            <a:off x="8216945" y="4697499"/>
            <a:ext cx="470780" cy="1665837"/>
          </a:xfrm>
          <a:prstGeom prst="can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円柱 72"/>
          <p:cNvSpPr/>
          <p:nvPr/>
        </p:nvSpPr>
        <p:spPr>
          <a:xfrm>
            <a:off x="7733183" y="4698803"/>
            <a:ext cx="470780" cy="1665837"/>
          </a:xfrm>
          <a:prstGeom prst="can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566258" y="3480415"/>
            <a:ext cx="1793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Target Vessel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742506" y="5321930"/>
            <a:ext cx="906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Drain Tank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719641" y="5392404"/>
            <a:ext cx="110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Collection Tank</a:t>
            </a:r>
            <a:endParaRPr kumimoji="1" lang="ja-JP" altLang="en-US" sz="14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460493" y="4644543"/>
            <a:ext cx="1596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Catch Pan</a:t>
            </a:r>
            <a:endParaRPr kumimoji="1" lang="ja-JP" altLang="en-US" sz="16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488464" y="3311093"/>
            <a:ext cx="213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Heat Exchanger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6242621" y="3861567"/>
            <a:ext cx="9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Cooling water</a:t>
            </a:r>
            <a:endParaRPr kumimoji="1" lang="ja-JP" altLang="en-US" sz="14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092115" y="5068618"/>
            <a:ext cx="1629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Cooling Water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3180522" y="3538330"/>
            <a:ext cx="461175" cy="155483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3204376" y="4627658"/>
            <a:ext cx="381662" cy="151076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/>
          <p:cNvSpPr/>
          <p:nvPr/>
        </p:nvSpPr>
        <p:spPr>
          <a:xfrm>
            <a:off x="1393088" y="2662800"/>
            <a:ext cx="1830843" cy="1257349"/>
          </a:xfrm>
          <a:custGeom>
            <a:avLst/>
            <a:gdLst>
              <a:gd name="connsiteX0" fmla="*/ 1828800 w 1837854"/>
              <a:gd name="connsiteY0" fmla="*/ 1013988 h 1240324"/>
              <a:gd name="connsiteX1" fmla="*/ 1837854 w 1837854"/>
              <a:gd name="connsiteY1" fmla="*/ 516047 h 1240324"/>
              <a:gd name="connsiteX2" fmla="*/ 1674891 w 1837854"/>
              <a:gd name="connsiteY2" fmla="*/ 235390 h 1240324"/>
              <a:gd name="connsiteX3" fmla="*/ 1348966 w 1837854"/>
              <a:gd name="connsiteY3" fmla="*/ 0 h 1240324"/>
              <a:gd name="connsiteX4" fmla="*/ 633743 w 1837854"/>
              <a:gd name="connsiteY4" fmla="*/ 9053 h 1240324"/>
              <a:gd name="connsiteX5" fmla="*/ 217283 w 1837854"/>
              <a:gd name="connsiteY5" fmla="*/ 199176 h 1240324"/>
              <a:gd name="connsiteX6" fmla="*/ 0 w 1837854"/>
              <a:gd name="connsiteY6" fmla="*/ 588475 h 1240324"/>
              <a:gd name="connsiteX7" fmla="*/ 18107 w 1837854"/>
              <a:gd name="connsiteY7" fmla="*/ 1240324 h 1240324"/>
              <a:gd name="connsiteX0" fmla="*/ 1828800 w 1837854"/>
              <a:gd name="connsiteY0" fmla="*/ 1013988 h 1240324"/>
              <a:gd name="connsiteX1" fmla="*/ 1837854 w 1837854"/>
              <a:gd name="connsiteY1" fmla="*/ 516047 h 1240324"/>
              <a:gd name="connsiteX2" fmla="*/ 1674891 w 1837854"/>
              <a:gd name="connsiteY2" fmla="*/ 235390 h 1240324"/>
              <a:gd name="connsiteX3" fmla="*/ 1348966 w 1837854"/>
              <a:gd name="connsiteY3" fmla="*/ 0 h 1240324"/>
              <a:gd name="connsiteX4" fmla="*/ 633743 w 1837854"/>
              <a:gd name="connsiteY4" fmla="*/ 9053 h 1240324"/>
              <a:gd name="connsiteX5" fmla="*/ 217283 w 1837854"/>
              <a:gd name="connsiteY5" fmla="*/ 199176 h 1240324"/>
              <a:gd name="connsiteX6" fmla="*/ 0 w 1837854"/>
              <a:gd name="connsiteY6" fmla="*/ 588475 h 1240324"/>
              <a:gd name="connsiteX7" fmla="*/ 18107 w 1837854"/>
              <a:gd name="connsiteY7" fmla="*/ 1240324 h 1240324"/>
              <a:gd name="connsiteX0" fmla="*/ 1828800 w 1837854"/>
              <a:gd name="connsiteY0" fmla="*/ 1013988 h 1240324"/>
              <a:gd name="connsiteX1" fmla="*/ 1837854 w 1837854"/>
              <a:gd name="connsiteY1" fmla="*/ 516047 h 1240324"/>
              <a:gd name="connsiteX2" fmla="*/ 1674891 w 1837854"/>
              <a:gd name="connsiteY2" fmla="*/ 235390 h 1240324"/>
              <a:gd name="connsiteX3" fmla="*/ 1348966 w 1837854"/>
              <a:gd name="connsiteY3" fmla="*/ 0 h 1240324"/>
              <a:gd name="connsiteX4" fmla="*/ 633743 w 1837854"/>
              <a:gd name="connsiteY4" fmla="*/ 9053 h 1240324"/>
              <a:gd name="connsiteX5" fmla="*/ 217283 w 1837854"/>
              <a:gd name="connsiteY5" fmla="*/ 199176 h 1240324"/>
              <a:gd name="connsiteX6" fmla="*/ 0 w 1837854"/>
              <a:gd name="connsiteY6" fmla="*/ 588475 h 1240324"/>
              <a:gd name="connsiteX7" fmla="*/ 18107 w 1837854"/>
              <a:gd name="connsiteY7" fmla="*/ 1240324 h 1240324"/>
              <a:gd name="connsiteX0" fmla="*/ 1828800 w 1837854"/>
              <a:gd name="connsiteY0" fmla="*/ 1014038 h 1240374"/>
              <a:gd name="connsiteX1" fmla="*/ 1837854 w 1837854"/>
              <a:gd name="connsiteY1" fmla="*/ 516097 h 1240374"/>
              <a:gd name="connsiteX2" fmla="*/ 1674891 w 1837854"/>
              <a:gd name="connsiteY2" fmla="*/ 235440 h 1240374"/>
              <a:gd name="connsiteX3" fmla="*/ 1348966 w 1837854"/>
              <a:gd name="connsiteY3" fmla="*/ 50 h 1240374"/>
              <a:gd name="connsiteX4" fmla="*/ 633743 w 1837854"/>
              <a:gd name="connsiteY4" fmla="*/ 9103 h 1240374"/>
              <a:gd name="connsiteX5" fmla="*/ 217283 w 1837854"/>
              <a:gd name="connsiteY5" fmla="*/ 199226 h 1240374"/>
              <a:gd name="connsiteX6" fmla="*/ 0 w 1837854"/>
              <a:gd name="connsiteY6" fmla="*/ 588525 h 1240374"/>
              <a:gd name="connsiteX7" fmla="*/ 18107 w 1837854"/>
              <a:gd name="connsiteY7" fmla="*/ 1240374 h 1240374"/>
              <a:gd name="connsiteX0" fmla="*/ 1828800 w 1837854"/>
              <a:gd name="connsiteY0" fmla="*/ 1029239 h 1255575"/>
              <a:gd name="connsiteX1" fmla="*/ 1837854 w 1837854"/>
              <a:gd name="connsiteY1" fmla="*/ 531298 h 1255575"/>
              <a:gd name="connsiteX2" fmla="*/ 1674891 w 1837854"/>
              <a:gd name="connsiteY2" fmla="*/ 250641 h 1255575"/>
              <a:gd name="connsiteX3" fmla="*/ 1348966 w 1837854"/>
              <a:gd name="connsiteY3" fmla="*/ 15251 h 1255575"/>
              <a:gd name="connsiteX4" fmla="*/ 633743 w 1837854"/>
              <a:gd name="connsiteY4" fmla="*/ 24304 h 1255575"/>
              <a:gd name="connsiteX5" fmla="*/ 217283 w 1837854"/>
              <a:gd name="connsiteY5" fmla="*/ 214427 h 1255575"/>
              <a:gd name="connsiteX6" fmla="*/ 0 w 1837854"/>
              <a:gd name="connsiteY6" fmla="*/ 603726 h 1255575"/>
              <a:gd name="connsiteX7" fmla="*/ 18107 w 1837854"/>
              <a:gd name="connsiteY7" fmla="*/ 1255575 h 1255575"/>
              <a:gd name="connsiteX0" fmla="*/ 1828800 w 1837854"/>
              <a:gd name="connsiteY0" fmla="*/ 1036717 h 1263053"/>
              <a:gd name="connsiteX1" fmla="*/ 1837854 w 1837854"/>
              <a:gd name="connsiteY1" fmla="*/ 538776 h 1263053"/>
              <a:gd name="connsiteX2" fmla="*/ 1674891 w 1837854"/>
              <a:gd name="connsiteY2" fmla="*/ 258119 h 1263053"/>
              <a:gd name="connsiteX3" fmla="*/ 1348966 w 1837854"/>
              <a:gd name="connsiteY3" fmla="*/ 22729 h 1263053"/>
              <a:gd name="connsiteX4" fmla="*/ 633743 w 1837854"/>
              <a:gd name="connsiteY4" fmla="*/ 31782 h 1263053"/>
              <a:gd name="connsiteX5" fmla="*/ 217283 w 1837854"/>
              <a:gd name="connsiteY5" fmla="*/ 221905 h 1263053"/>
              <a:gd name="connsiteX6" fmla="*/ 0 w 1837854"/>
              <a:gd name="connsiteY6" fmla="*/ 611204 h 1263053"/>
              <a:gd name="connsiteX7" fmla="*/ 18107 w 1837854"/>
              <a:gd name="connsiteY7" fmla="*/ 1263053 h 1263053"/>
              <a:gd name="connsiteX0" fmla="*/ 1828800 w 1837854"/>
              <a:gd name="connsiteY0" fmla="*/ 1031013 h 1257349"/>
              <a:gd name="connsiteX1" fmla="*/ 1837854 w 1837854"/>
              <a:gd name="connsiteY1" fmla="*/ 533072 h 1257349"/>
              <a:gd name="connsiteX2" fmla="*/ 1674891 w 1837854"/>
              <a:gd name="connsiteY2" fmla="*/ 252415 h 1257349"/>
              <a:gd name="connsiteX3" fmla="*/ 1312752 w 1837854"/>
              <a:gd name="connsiteY3" fmla="*/ 26078 h 1257349"/>
              <a:gd name="connsiteX4" fmla="*/ 633743 w 1837854"/>
              <a:gd name="connsiteY4" fmla="*/ 26078 h 1257349"/>
              <a:gd name="connsiteX5" fmla="*/ 217283 w 1837854"/>
              <a:gd name="connsiteY5" fmla="*/ 216201 h 1257349"/>
              <a:gd name="connsiteX6" fmla="*/ 0 w 1837854"/>
              <a:gd name="connsiteY6" fmla="*/ 605500 h 1257349"/>
              <a:gd name="connsiteX7" fmla="*/ 18107 w 1837854"/>
              <a:gd name="connsiteY7" fmla="*/ 1257349 h 1257349"/>
              <a:gd name="connsiteX0" fmla="*/ 1828800 w 1847805"/>
              <a:gd name="connsiteY0" fmla="*/ 1031013 h 1257349"/>
              <a:gd name="connsiteX1" fmla="*/ 1837854 w 1847805"/>
              <a:gd name="connsiteY1" fmla="*/ 533072 h 1257349"/>
              <a:gd name="connsiteX2" fmla="*/ 1674891 w 1847805"/>
              <a:gd name="connsiteY2" fmla="*/ 252415 h 1257349"/>
              <a:gd name="connsiteX3" fmla="*/ 1312752 w 1847805"/>
              <a:gd name="connsiteY3" fmla="*/ 26078 h 1257349"/>
              <a:gd name="connsiteX4" fmla="*/ 633743 w 1847805"/>
              <a:gd name="connsiteY4" fmla="*/ 26078 h 1257349"/>
              <a:gd name="connsiteX5" fmla="*/ 217283 w 1847805"/>
              <a:gd name="connsiteY5" fmla="*/ 216201 h 1257349"/>
              <a:gd name="connsiteX6" fmla="*/ 0 w 1847805"/>
              <a:gd name="connsiteY6" fmla="*/ 605500 h 1257349"/>
              <a:gd name="connsiteX7" fmla="*/ 18107 w 1847805"/>
              <a:gd name="connsiteY7" fmla="*/ 1257349 h 1257349"/>
              <a:gd name="connsiteX0" fmla="*/ 1811838 w 1830843"/>
              <a:gd name="connsiteY0" fmla="*/ 1031013 h 1257349"/>
              <a:gd name="connsiteX1" fmla="*/ 1820892 w 1830843"/>
              <a:gd name="connsiteY1" fmla="*/ 533072 h 1257349"/>
              <a:gd name="connsiteX2" fmla="*/ 1657929 w 1830843"/>
              <a:gd name="connsiteY2" fmla="*/ 252415 h 1257349"/>
              <a:gd name="connsiteX3" fmla="*/ 1295790 w 1830843"/>
              <a:gd name="connsiteY3" fmla="*/ 26078 h 1257349"/>
              <a:gd name="connsiteX4" fmla="*/ 616781 w 1830843"/>
              <a:gd name="connsiteY4" fmla="*/ 26078 h 1257349"/>
              <a:gd name="connsiteX5" fmla="*/ 200321 w 1830843"/>
              <a:gd name="connsiteY5" fmla="*/ 216201 h 1257349"/>
              <a:gd name="connsiteX6" fmla="*/ 9163 w 1830843"/>
              <a:gd name="connsiteY6" fmla="*/ 596791 h 1257349"/>
              <a:gd name="connsiteX7" fmla="*/ 1145 w 1830843"/>
              <a:gd name="connsiteY7" fmla="*/ 1257349 h 125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0843" h="1257349">
                <a:moveTo>
                  <a:pt x="1811838" y="1031013"/>
                </a:moveTo>
                <a:cubicBezTo>
                  <a:pt x="1814856" y="865033"/>
                  <a:pt x="1846544" y="662838"/>
                  <a:pt x="1820892" y="533072"/>
                </a:cubicBezTo>
                <a:cubicBezTo>
                  <a:pt x="1795241" y="403306"/>
                  <a:pt x="1745446" y="336914"/>
                  <a:pt x="1657929" y="252415"/>
                </a:cubicBezTo>
                <a:cubicBezTo>
                  <a:pt x="1570412" y="167916"/>
                  <a:pt x="1469315" y="63801"/>
                  <a:pt x="1295790" y="26078"/>
                </a:cubicBezTo>
                <a:cubicBezTo>
                  <a:pt x="1122265" y="-11645"/>
                  <a:pt x="799359" y="-5609"/>
                  <a:pt x="616781" y="26078"/>
                </a:cubicBezTo>
                <a:cubicBezTo>
                  <a:pt x="434203" y="57765"/>
                  <a:pt x="301591" y="121082"/>
                  <a:pt x="200321" y="216201"/>
                </a:cubicBezTo>
                <a:cubicBezTo>
                  <a:pt x="99051" y="311320"/>
                  <a:pt x="42359" y="423266"/>
                  <a:pt x="9163" y="596791"/>
                </a:cubicBezTo>
                <a:cubicBezTo>
                  <a:pt x="15199" y="814074"/>
                  <a:pt x="-4891" y="1040066"/>
                  <a:pt x="1145" y="1257349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/>
          <p:cNvSpPr/>
          <p:nvPr/>
        </p:nvSpPr>
        <p:spPr>
          <a:xfrm rot="10800000">
            <a:off x="1408925" y="4309024"/>
            <a:ext cx="1830704" cy="1443954"/>
          </a:xfrm>
          <a:custGeom>
            <a:avLst/>
            <a:gdLst>
              <a:gd name="connsiteX0" fmla="*/ 1828800 w 1837854"/>
              <a:gd name="connsiteY0" fmla="*/ 1013988 h 1240324"/>
              <a:gd name="connsiteX1" fmla="*/ 1837854 w 1837854"/>
              <a:gd name="connsiteY1" fmla="*/ 516047 h 1240324"/>
              <a:gd name="connsiteX2" fmla="*/ 1674891 w 1837854"/>
              <a:gd name="connsiteY2" fmla="*/ 235390 h 1240324"/>
              <a:gd name="connsiteX3" fmla="*/ 1348966 w 1837854"/>
              <a:gd name="connsiteY3" fmla="*/ 0 h 1240324"/>
              <a:gd name="connsiteX4" fmla="*/ 633743 w 1837854"/>
              <a:gd name="connsiteY4" fmla="*/ 9053 h 1240324"/>
              <a:gd name="connsiteX5" fmla="*/ 217283 w 1837854"/>
              <a:gd name="connsiteY5" fmla="*/ 199176 h 1240324"/>
              <a:gd name="connsiteX6" fmla="*/ 0 w 1837854"/>
              <a:gd name="connsiteY6" fmla="*/ 588475 h 1240324"/>
              <a:gd name="connsiteX7" fmla="*/ 18107 w 1837854"/>
              <a:gd name="connsiteY7" fmla="*/ 1240324 h 1240324"/>
              <a:gd name="connsiteX0" fmla="*/ 1828800 w 1837854"/>
              <a:gd name="connsiteY0" fmla="*/ 1013988 h 1240324"/>
              <a:gd name="connsiteX1" fmla="*/ 1837854 w 1837854"/>
              <a:gd name="connsiteY1" fmla="*/ 516047 h 1240324"/>
              <a:gd name="connsiteX2" fmla="*/ 1674891 w 1837854"/>
              <a:gd name="connsiteY2" fmla="*/ 235390 h 1240324"/>
              <a:gd name="connsiteX3" fmla="*/ 1348966 w 1837854"/>
              <a:gd name="connsiteY3" fmla="*/ 0 h 1240324"/>
              <a:gd name="connsiteX4" fmla="*/ 633743 w 1837854"/>
              <a:gd name="connsiteY4" fmla="*/ 9053 h 1240324"/>
              <a:gd name="connsiteX5" fmla="*/ 217283 w 1837854"/>
              <a:gd name="connsiteY5" fmla="*/ 199176 h 1240324"/>
              <a:gd name="connsiteX6" fmla="*/ 0 w 1837854"/>
              <a:gd name="connsiteY6" fmla="*/ 588475 h 1240324"/>
              <a:gd name="connsiteX7" fmla="*/ 18107 w 1837854"/>
              <a:gd name="connsiteY7" fmla="*/ 1240324 h 1240324"/>
              <a:gd name="connsiteX0" fmla="*/ 1828800 w 1837854"/>
              <a:gd name="connsiteY0" fmla="*/ 1013988 h 1240324"/>
              <a:gd name="connsiteX1" fmla="*/ 1837854 w 1837854"/>
              <a:gd name="connsiteY1" fmla="*/ 516047 h 1240324"/>
              <a:gd name="connsiteX2" fmla="*/ 1674891 w 1837854"/>
              <a:gd name="connsiteY2" fmla="*/ 235390 h 1240324"/>
              <a:gd name="connsiteX3" fmla="*/ 1348966 w 1837854"/>
              <a:gd name="connsiteY3" fmla="*/ 0 h 1240324"/>
              <a:gd name="connsiteX4" fmla="*/ 633743 w 1837854"/>
              <a:gd name="connsiteY4" fmla="*/ 9053 h 1240324"/>
              <a:gd name="connsiteX5" fmla="*/ 217283 w 1837854"/>
              <a:gd name="connsiteY5" fmla="*/ 199176 h 1240324"/>
              <a:gd name="connsiteX6" fmla="*/ 0 w 1837854"/>
              <a:gd name="connsiteY6" fmla="*/ 588475 h 1240324"/>
              <a:gd name="connsiteX7" fmla="*/ 18107 w 1837854"/>
              <a:gd name="connsiteY7" fmla="*/ 1240324 h 1240324"/>
              <a:gd name="connsiteX0" fmla="*/ 1828800 w 1837854"/>
              <a:gd name="connsiteY0" fmla="*/ 1014038 h 1240374"/>
              <a:gd name="connsiteX1" fmla="*/ 1837854 w 1837854"/>
              <a:gd name="connsiteY1" fmla="*/ 516097 h 1240374"/>
              <a:gd name="connsiteX2" fmla="*/ 1674891 w 1837854"/>
              <a:gd name="connsiteY2" fmla="*/ 235440 h 1240374"/>
              <a:gd name="connsiteX3" fmla="*/ 1348966 w 1837854"/>
              <a:gd name="connsiteY3" fmla="*/ 50 h 1240374"/>
              <a:gd name="connsiteX4" fmla="*/ 633743 w 1837854"/>
              <a:gd name="connsiteY4" fmla="*/ 9103 h 1240374"/>
              <a:gd name="connsiteX5" fmla="*/ 217283 w 1837854"/>
              <a:gd name="connsiteY5" fmla="*/ 199226 h 1240374"/>
              <a:gd name="connsiteX6" fmla="*/ 0 w 1837854"/>
              <a:gd name="connsiteY6" fmla="*/ 588525 h 1240374"/>
              <a:gd name="connsiteX7" fmla="*/ 18107 w 1837854"/>
              <a:gd name="connsiteY7" fmla="*/ 1240374 h 1240374"/>
              <a:gd name="connsiteX0" fmla="*/ 1828800 w 1837854"/>
              <a:gd name="connsiteY0" fmla="*/ 1029239 h 1255575"/>
              <a:gd name="connsiteX1" fmla="*/ 1837854 w 1837854"/>
              <a:gd name="connsiteY1" fmla="*/ 531298 h 1255575"/>
              <a:gd name="connsiteX2" fmla="*/ 1674891 w 1837854"/>
              <a:gd name="connsiteY2" fmla="*/ 250641 h 1255575"/>
              <a:gd name="connsiteX3" fmla="*/ 1348966 w 1837854"/>
              <a:gd name="connsiteY3" fmla="*/ 15251 h 1255575"/>
              <a:gd name="connsiteX4" fmla="*/ 633743 w 1837854"/>
              <a:gd name="connsiteY4" fmla="*/ 24304 h 1255575"/>
              <a:gd name="connsiteX5" fmla="*/ 217283 w 1837854"/>
              <a:gd name="connsiteY5" fmla="*/ 214427 h 1255575"/>
              <a:gd name="connsiteX6" fmla="*/ 0 w 1837854"/>
              <a:gd name="connsiteY6" fmla="*/ 603726 h 1255575"/>
              <a:gd name="connsiteX7" fmla="*/ 18107 w 1837854"/>
              <a:gd name="connsiteY7" fmla="*/ 1255575 h 1255575"/>
              <a:gd name="connsiteX0" fmla="*/ 1828800 w 1837854"/>
              <a:gd name="connsiteY0" fmla="*/ 1036717 h 1263053"/>
              <a:gd name="connsiteX1" fmla="*/ 1837854 w 1837854"/>
              <a:gd name="connsiteY1" fmla="*/ 538776 h 1263053"/>
              <a:gd name="connsiteX2" fmla="*/ 1674891 w 1837854"/>
              <a:gd name="connsiteY2" fmla="*/ 258119 h 1263053"/>
              <a:gd name="connsiteX3" fmla="*/ 1348966 w 1837854"/>
              <a:gd name="connsiteY3" fmla="*/ 22729 h 1263053"/>
              <a:gd name="connsiteX4" fmla="*/ 633743 w 1837854"/>
              <a:gd name="connsiteY4" fmla="*/ 31782 h 1263053"/>
              <a:gd name="connsiteX5" fmla="*/ 217283 w 1837854"/>
              <a:gd name="connsiteY5" fmla="*/ 221905 h 1263053"/>
              <a:gd name="connsiteX6" fmla="*/ 0 w 1837854"/>
              <a:gd name="connsiteY6" fmla="*/ 611204 h 1263053"/>
              <a:gd name="connsiteX7" fmla="*/ 18107 w 1837854"/>
              <a:gd name="connsiteY7" fmla="*/ 1263053 h 1263053"/>
              <a:gd name="connsiteX0" fmla="*/ 1828800 w 1837854"/>
              <a:gd name="connsiteY0" fmla="*/ 1031013 h 1257349"/>
              <a:gd name="connsiteX1" fmla="*/ 1837854 w 1837854"/>
              <a:gd name="connsiteY1" fmla="*/ 533072 h 1257349"/>
              <a:gd name="connsiteX2" fmla="*/ 1674891 w 1837854"/>
              <a:gd name="connsiteY2" fmla="*/ 252415 h 1257349"/>
              <a:gd name="connsiteX3" fmla="*/ 1312752 w 1837854"/>
              <a:gd name="connsiteY3" fmla="*/ 26078 h 1257349"/>
              <a:gd name="connsiteX4" fmla="*/ 633743 w 1837854"/>
              <a:gd name="connsiteY4" fmla="*/ 26078 h 1257349"/>
              <a:gd name="connsiteX5" fmla="*/ 217283 w 1837854"/>
              <a:gd name="connsiteY5" fmla="*/ 216201 h 1257349"/>
              <a:gd name="connsiteX6" fmla="*/ 0 w 1837854"/>
              <a:gd name="connsiteY6" fmla="*/ 605500 h 1257349"/>
              <a:gd name="connsiteX7" fmla="*/ 18107 w 1837854"/>
              <a:gd name="connsiteY7" fmla="*/ 1257349 h 1257349"/>
              <a:gd name="connsiteX0" fmla="*/ 1828800 w 1837854"/>
              <a:gd name="connsiteY0" fmla="*/ 1031013 h 1031013"/>
              <a:gd name="connsiteX1" fmla="*/ 1837854 w 1837854"/>
              <a:gd name="connsiteY1" fmla="*/ 533072 h 1031013"/>
              <a:gd name="connsiteX2" fmla="*/ 1674891 w 1837854"/>
              <a:gd name="connsiteY2" fmla="*/ 252415 h 1031013"/>
              <a:gd name="connsiteX3" fmla="*/ 1312752 w 1837854"/>
              <a:gd name="connsiteY3" fmla="*/ 26078 h 1031013"/>
              <a:gd name="connsiteX4" fmla="*/ 633743 w 1837854"/>
              <a:gd name="connsiteY4" fmla="*/ 26078 h 1031013"/>
              <a:gd name="connsiteX5" fmla="*/ 217283 w 1837854"/>
              <a:gd name="connsiteY5" fmla="*/ 216201 h 1031013"/>
              <a:gd name="connsiteX6" fmla="*/ 0 w 1837854"/>
              <a:gd name="connsiteY6" fmla="*/ 605500 h 1031013"/>
              <a:gd name="connsiteX7" fmla="*/ 18107 w 1837854"/>
              <a:gd name="connsiteY7" fmla="*/ 994799 h 1031013"/>
              <a:gd name="connsiteX0" fmla="*/ 1828800 w 1847804"/>
              <a:gd name="connsiteY0" fmla="*/ 1438418 h 1438418"/>
              <a:gd name="connsiteX1" fmla="*/ 1837854 w 1847804"/>
              <a:gd name="connsiteY1" fmla="*/ 533072 h 1438418"/>
              <a:gd name="connsiteX2" fmla="*/ 1674891 w 1847804"/>
              <a:gd name="connsiteY2" fmla="*/ 252415 h 1438418"/>
              <a:gd name="connsiteX3" fmla="*/ 1312752 w 1847804"/>
              <a:gd name="connsiteY3" fmla="*/ 26078 h 1438418"/>
              <a:gd name="connsiteX4" fmla="*/ 633743 w 1847804"/>
              <a:gd name="connsiteY4" fmla="*/ 26078 h 1438418"/>
              <a:gd name="connsiteX5" fmla="*/ 217283 w 1847804"/>
              <a:gd name="connsiteY5" fmla="*/ 216201 h 1438418"/>
              <a:gd name="connsiteX6" fmla="*/ 0 w 1847804"/>
              <a:gd name="connsiteY6" fmla="*/ 605500 h 1438418"/>
              <a:gd name="connsiteX7" fmla="*/ 18107 w 1847804"/>
              <a:gd name="connsiteY7" fmla="*/ 994799 h 1438418"/>
              <a:gd name="connsiteX0" fmla="*/ 1828800 w 1863277"/>
              <a:gd name="connsiteY0" fmla="*/ 1438418 h 1438418"/>
              <a:gd name="connsiteX1" fmla="*/ 1855961 w 1863277"/>
              <a:gd name="connsiteY1" fmla="*/ 605500 h 1438418"/>
              <a:gd name="connsiteX2" fmla="*/ 1674891 w 1863277"/>
              <a:gd name="connsiteY2" fmla="*/ 252415 h 1438418"/>
              <a:gd name="connsiteX3" fmla="*/ 1312752 w 1863277"/>
              <a:gd name="connsiteY3" fmla="*/ 26078 h 1438418"/>
              <a:gd name="connsiteX4" fmla="*/ 633743 w 1863277"/>
              <a:gd name="connsiteY4" fmla="*/ 26078 h 1438418"/>
              <a:gd name="connsiteX5" fmla="*/ 217283 w 1863277"/>
              <a:gd name="connsiteY5" fmla="*/ 216201 h 1438418"/>
              <a:gd name="connsiteX6" fmla="*/ 0 w 1863277"/>
              <a:gd name="connsiteY6" fmla="*/ 605500 h 1438418"/>
              <a:gd name="connsiteX7" fmla="*/ 18107 w 1863277"/>
              <a:gd name="connsiteY7" fmla="*/ 994799 h 1438418"/>
              <a:gd name="connsiteX0" fmla="*/ 1828800 w 1866880"/>
              <a:gd name="connsiteY0" fmla="*/ 1434988 h 1434988"/>
              <a:gd name="connsiteX1" fmla="*/ 1855961 w 1866880"/>
              <a:gd name="connsiteY1" fmla="*/ 602070 h 1434988"/>
              <a:gd name="connsiteX2" fmla="*/ 1620570 w 1866880"/>
              <a:gd name="connsiteY2" fmla="*/ 194665 h 1434988"/>
              <a:gd name="connsiteX3" fmla="*/ 1312752 w 1866880"/>
              <a:gd name="connsiteY3" fmla="*/ 22648 h 1434988"/>
              <a:gd name="connsiteX4" fmla="*/ 633743 w 1866880"/>
              <a:gd name="connsiteY4" fmla="*/ 22648 h 1434988"/>
              <a:gd name="connsiteX5" fmla="*/ 217283 w 1866880"/>
              <a:gd name="connsiteY5" fmla="*/ 212771 h 1434988"/>
              <a:gd name="connsiteX6" fmla="*/ 0 w 1866880"/>
              <a:gd name="connsiteY6" fmla="*/ 602070 h 1434988"/>
              <a:gd name="connsiteX7" fmla="*/ 18107 w 1866880"/>
              <a:gd name="connsiteY7" fmla="*/ 991369 h 1434988"/>
              <a:gd name="connsiteX0" fmla="*/ 1828800 w 1866880"/>
              <a:gd name="connsiteY0" fmla="*/ 1434988 h 1434988"/>
              <a:gd name="connsiteX1" fmla="*/ 1855961 w 1866880"/>
              <a:gd name="connsiteY1" fmla="*/ 602070 h 1434988"/>
              <a:gd name="connsiteX2" fmla="*/ 1620570 w 1866880"/>
              <a:gd name="connsiteY2" fmla="*/ 194665 h 1434988"/>
              <a:gd name="connsiteX3" fmla="*/ 1312752 w 1866880"/>
              <a:gd name="connsiteY3" fmla="*/ 22648 h 1434988"/>
              <a:gd name="connsiteX4" fmla="*/ 633743 w 1866880"/>
              <a:gd name="connsiteY4" fmla="*/ 22648 h 1434988"/>
              <a:gd name="connsiteX5" fmla="*/ 217283 w 1866880"/>
              <a:gd name="connsiteY5" fmla="*/ 212771 h 1434988"/>
              <a:gd name="connsiteX6" fmla="*/ 0 w 1866880"/>
              <a:gd name="connsiteY6" fmla="*/ 602070 h 1434988"/>
              <a:gd name="connsiteX7" fmla="*/ 18107 w 1866880"/>
              <a:gd name="connsiteY7" fmla="*/ 982315 h 1434988"/>
              <a:gd name="connsiteX0" fmla="*/ 1810693 w 1848773"/>
              <a:gd name="connsiteY0" fmla="*/ 1434988 h 1434988"/>
              <a:gd name="connsiteX1" fmla="*/ 1837854 w 1848773"/>
              <a:gd name="connsiteY1" fmla="*/ 602070 h 1434988"/>
              <a:gd name="connsiteX2" fmla="*/ 1602463 w 1848773"/>
              <a:gd name="connsiteY2" fmla="*/ 194665 h 1434988"/>
              <a:gd name="connsiteX3" fmla="*/ 1294645 w 1848773"/>
              <a:gd name="connsiteY3" fmla="*/ 22648 h 1434988"/>
              <a:gd name="connsiteX4" fmla="*/ 615636 w 1848773"/>
              <a:gd name="connsiteY4" fmla="*/ 22648 h 1434988"/>
              <a:gd name="connsiteX5" fmla="*/ 199176 w 1848773"/>
              <a:gd name="connsiteY5" fmla="*/ 212771 h 1434988"/>
              <a:gd name="connsiteX6" fmla="*/ 0 w 1848773"/>
              <a:gd name="connsiteY6" fmla="*/ 602070 h 1434988"/>
              <a:gd name="connsiteX7" fmla="*/ 0 w 1848773"/>
              <a:gd name="connsiteY7" fmla="*/ 982315 h 1434988"/>
              <a:gd name="connsiteX0" fmla="*/ 1810693 w 1848773"/>
              <a:gd name="connsiteY0" fmla="*/ 1434988 h 1434988"/>
              <a:gd name="connsiteX1" fmla="*/ 1837854 w 1848773"/>
              <a:gd name="connsiteY1" fmla="*/ 602070 h 1434988"/>
              <a:gd name="connsiteX2" fmla="*/ 1602463 w 1848773"/>
              <a:gd name="connsiteY2" fmla="*/ 194665 h 1434988"/>
              <a:gd name="connsiteX3" fmla="*/ 1294645 w 1848773"/>
              <a:gd name="connsiteY3" fmla="*/ 22648 h 1434988"/>
              <a:gd name="connsiteX4" fmla="*/ 615636 w 1848773"/>
              <a:gd name="connsiteY4" fmla="*/ 22648 h 1434988"/>
              <a:gd name="connsiteX5" fmla="*/ 199176 w 1848773"/>
              <a:gd name="connsiteY5" fmla="*/ 212771 h 1434988"/>
              <a:gd name="connsiteX6" fmla="*/ 8878 w 1848773"/>
              <a:gd name="connsiteY6" fmla="*/ 602070 h 1434988"/>
              <a:gd name="connsiteX7" fmla="*/ 0 w 1848773"/>
              <a:gd name="connsiteY7" fmla="*/ 982315 h 1434988"/>
              <a:gd name="connsiteX0" fmla="*/ 1810693 w 1848773"/>
              <a:gd name="connsiteY0" fmla="*/ 1434988 h 1434988"/>
              <a:gd name="connsiteX1" fmla="*/ 1837854 w 1848773"/>
              <a:gd name="connsiteY1" fmla="*/ 602070 h 1434988"/>
              <a:gd name="connsiteX2" fmla="*/ 1602463 w 1848773"/>
              <a:gd name="connsiteY2" fmla="*/ 194665 h 1434988"/>
              <a:gd name="connsiteX3" fmla="*/ 1294645 w 1848773"/>
              <a:gd name="connsiteY3" fmla="*/ 22648 h 1434988"/>
              <a:gd name="connsiteX4" fmla="*/ 615636 w 1848773"/>
              <a:gd name="connsiteY4" fmla="*/ 22648 h 1434988"/>
              <a:gd name="connsiteX5" fmla="*/ 199176 w 1848773"/>
              <a:gd name="connsiteY5" fmla="*/ 212771 h 1434988"/>
              <a:gd name="connsiteX6" fmla="*/ 8878 w 1848773"/>
              <a:gd name="connsiteY6" fmla="*/ 602070 h 1434988"/>
              <a:gd name="connsiteX7" fmla="*/ 0 w 1848773"/>
              <a:gd name="connsiteY7" fmla="*/ 982315 h 1434988"/>
              <a:gd name="connsiteX0" fmla="*/ 1810693 w 1848773"/>
              <a:gd name="connsiteY0" fmla="*/ 1440521 h 1440521"/>
              <a:gd name="connsiteX1" fmla="*/ 1837854 w 1848773"/>
              <a:gd name="connsiteY1" fmla="*/ 607603 h 1440521"/>
              <a:gd name="connsiteX2" fmla="*/ 1602463 w 1848773"/>
              <a:gd name="connsiteY2" fmla="*/ 200198 h 1440521"/>
              <a:gd name="connsiteX3" fmla="*/ 1294645 w 1848773"/>
              <a:gd name="connsiteY3" fmla="*/ 28181 h 1440521"/>
              <a:gd name="connsiteX4" fmla="*/ 606759 w 1848773"/>
              <a:gd name="connsiteY4" fmla="*/ 19304 h 1440521"/>
              <a:gd name="connsiteX5" fmla="*/ 199176 w 1848773"/>
              <a:gd name="connsiteY5" fmla="*/ 218304 h 1440521"/>
              <a:gd name="connsiteX6" fmla="*/ 8878 w 1848773"/>
              <a:gd name="connsiteY6" fmla="*/ 607603 h 1440521"/>
              <a:gd name="connsiteX7" fmla="*/ 0 w 1848773"/>
              <a:gd name="connsiteY7" fmla="*/ 987848 h 1440521"/>
              <a:gd name="connsiteX0" fmla="*/ 1810693 w 1848773"/>
              <a:gd name="connsiteY0" fmla="*/ 1440521 h 1440521"/>
              <a:gd name="connsiteX1" fmla="*/ 1837854 w 1848773"/>
              <a:gd name="connsiteY1" fmla="*/ 607603 h 1440521"/>
              <a:gd name="connsiteX2" fmla="*/ 1602463 w 1848773"/>
              <a:gd name="connsiteY2" fmla="*/ 200198 h 1440521"/>
              <a:gd name="connsiteX3" fmla="*/ 1294645 w 1848773"/>
              <a:gd name="connsiteY3" fmla="*/ 28181 h 1440521"/>
              <a:gd name="connsiteX4" fmla="*/ 606759 w 1848773"/>
              <a:gd name="connsiteY4" fmla="*/ 19304 h 1440521"/>
              <a:gd name="connsiteX5" fmla="*/ 199176 w 1848773"/>
              <a:gd name="connsiteY5" fmla="*/ 218304 h 1440521"/>
              <a:gd name="connsiteX6" fmla="*/ 8878 w 1848773"/>
              <a:gd name="connsiteY6" fmla="*/ 607603 h 1440521"/>
              <a:gd name="connsiteX7" fmla="*/ 0 w 1848773"/>
              <a:gd name="connsiteY7" fmla="*/ 987848 h 1440521"/>
              <a:gd name="connsiteX0" fmla="*/ 1810693 w 1845816"/>
              <a:gd name="connsiteY0" fmla="*/ 1443954 h 1443954"/>
              <a:gd name="connsiteX1" fmla="*/ 1837854 w 1845816"/>
              <a:gd name="connsiteY1" fmla="*/ 611036 h 1443954"/>
              <a:gd name="connsiteX2" fmla="*/ 1646851 w 1845816"/>
              <a:gd name="connsiteY2" fmla="*/ 265774 h 1443954"/>
              <a:gd name="connsiteX3" fmla="*/ 1294645 w 1845816"/>
              <a:gd name="connsiteY3" fmla="*/ 31614 h 1443954"/>
              <a:gd name="connsiteX4" fmla="*/ 606759 w 1845816"/>
              <a:gd name="connsiteY4" fmla="*/ 22737 h 1443954"/>
              <a:gd name="connsiteX5" fmla="*/ 199176 w 1845816"/>
              <a:gd name="connsiteY5" fmla="*/ 221737 h 1443954"/>
              <a:gd name="connsiteX6" fmla="*/ 8878 w 1845816"/>
              <a:gd name="connsiteY6" fmla="*/ 611036 h 1443954"/>
              <a:gd name="connsiteX7" fmla="*/ 0 w 1845816"/>
              <a:gd name="connsiteY7" fmla="*/ 991281 h 1443954"/>
              <a:gd name="connsiteX0" fmla="*/ 1810693 w 1830704"/>
              <a:gd name="connsiteY0" fmla="*/ 1443954 h 1443954"/>
              <a:gd name="connsiteX1" fmla="*/ 1820099 w 1830704"/>
              <a:gd name="connsiteY1" fmla="*/ 611036 h 1443954"/>
              <a:gd name="connsiteX2" fmla="*/ 1646851 w 1830704"/>
              <a:gd name="connsiteY2" fmla="*/ 265774 h 1443954"/>
              <a:gd name="connsiteX3" fmla="*/ 1294645 w 1830704"/>
              <a:gd name="connsiteY3" fmla="*/ 31614 h 1443954"/>
              <a:gd name="connsiteX4" fmla="*/ 606759 w 1830704"/>
              <a:gd name="connsiteY4" fmla="*/ 22737 h 1443954"/>
              <a:gd name="connsiteX5" fmla="*/ 199176 w 1830704"/>
              <a:gd name="connsiteY5" fmla="*/ 221737 h 1443954"/>
              <a:gd name="connsiteX6" fmla="*/ 8878 w 1830704"/>
              <a:gd name="connsiteY6" fmla="*/ 611036 h 1443954"/>
              <a:gd name="connsiteX7" fmla="*/ 0 w 1830704"/>
              <a:gd name="connsiteY7" fmla="*/ 991281 h 1443954"/>
              <a:gd name="connsiteX0" fmla="*/ 1810693 w 1830704"/>
              <a:gd name="connsiteY0" fmla="*/ 1443954 h 1443954"/>
              <a:gd name="connsiteX1" fmla="*/ 1820099 w 1830704"/>
              <a:gd name="connsiteY1" fmla="*/ 611036 h 1443954"/>
              <a:gd name="connsiteX2" fmla="*/ 1646851 w 1830704"/>
              <a:gd name="connsiteY2" fmla="*/ 265774 h 1443954"/>
              <a:gd name="connsiteX3" fmla="*/ 1294645 w 1830704"/>
              <a:gd name="connsiteY3" fmla="*/ 31614 h 1443954"/>
              <a:gd name="connsiteX4" fmla="*/ 606759 w 1830704"/>
              <a:gd name="connsiteY4" fmla="*/ 22737 h 1443954"/>
              <a:gd name="connsiteX5" fmla="*/ 199176 w 1830704"/>
              <a:gd name="connsiteY5" fmla="*/ 221737 h 1443954"/>
              <a:gd name="connsiteX6" fmla="*/ 8878 w 1830704"/>
              <a:gd name="connsiteY6" fmla="*/ 611036 h 1443954"/>
              <a:gd name="connsiteX7" fmla="*/ 0 w 1830704"/>
              <a:gd name="connsiteY7" fmla="*/ 991281 h 144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0704" h="1443954">
                <a:moveTo>
                  <a:pt x="1810693" y="1443954"/>
                </a:moveTo>
                <a:cubicBezTo>
                  <a:pt x="1813711" y="1142172"/>
                  <a:pt x="1847406" y="807399"/>
                  <a:pt x="1820099" y="611036"/>
                </a:cubicBezTo>
                <a:cubicBezTo>
                  <a:pt x="1792792" y="414673"/>
                  <a:pt x="1734427" y="362344"/>
                  <a:pt x="1646851" y="265774"/>
                </a:cubicBezTo>
                <a:cubicBezTo>
                  <a:pt x="1559275" y="169204"/>
                  <a:pt x="1467994" y="72120"/>
                  <a:pt x="1294645" y="31614"/>
                </a:cubicBezTo>
                <a:cubicBezTo>
                  <a:pt x="1121296" y="-8892"/>
                  <a:pt x="789337" y="-8950"/>
                  <a:pt x="606759" y="22737"/>
                </a:cubicBezTo>
                <a:cubicBezTo>
                  <a:pt x="424181" y="54424"/>
                  <a:pt x="298823" y="123687"/>
                  <a:pt x="199176" y="221737"/>
                </a:cubicBezTo>
                <a:cubicBezTo>
                  <a:pt x="99529" y="319787"/>
                  <a:pt x="42074" y="437511"/>
                  <a:pt x="8878" y="611036"/>
                </a:cubicBezTo>
                <a:lnTo>
                  <a:pt x="0" y="991281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7" name="直線矢印コネクタ 46"/>
          <p:cNvCxnSpPr/>
          <p:nvPr/>
        </p:nvCxnSpPr>
        <p:spPr>
          <a:xfrm flipH="1" flipV="1">
            <a:off x="1884438" y="4189790"/>
            <a:ext cx="373733" cy="763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2126256" y="4730934"/>
            <a:ext cx="1176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Helium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321258" y="2325813"/>
            <a:ext cx="2191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Helium Vessel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168730" y="1167879"/>
            <a:ext cx="180888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ＭＬＦ</a:t>
            </a: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63131" y="4486626"/>
            <a:ext cx="15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Proton Beam</a:t>
            </a:r>
            <a:endParaRPr kumimoji="1" lang="ja-JP" alt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412226" y="2015718"/>
            <a:ext cx="1853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Hot Cell</a:t>
            </a:r>
            <a:endParaRPr kumimoji="1"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8" name="フリーフォーム 87"/>
          <p:cNvSpPr/>
          <p:nvPr/>
        </p:nvSpPr>
        <p:spPr>
          <a:xfrm>
            <a:off x="3733677" y="3725218"/>
            <a:ext cx="315676" cy="553820"/>
          </a:xfrm>
          <a:custGeom>
            <a:avLst/>
            <a:gdLst>
              <a:gd name="connsiteX0" fmla="*/ 0 w 266330"/>
              <a:gd name="connsiteY0" fmla="*/ 266330 h 497150"/>
              <a:gd name="connsiteX1" fmla="*/ 266330 w 266330"/>
              <a:gd name="connsiteY1" fmla="*/ 0 h 497150"/>
              <a:gd name="connsiteX2" fmla="*/ 266330 w 266330"/>
              <a:gd name="connsiteY2" fmla="*/ 204187 h 497150"/>
              <a:gd name="connsiteX3" fmla="*/ 0 w 266330"/>
              <a:gd name="connsiteY3" fmla="*/ 497150 h 497150"/>
              <a:gd name="connsiteX4" fmla="*/ 0 w 266330"/>
              <a:gd name="connsiteY4" fmla="*/ 266330 h 497150"/>
              <a:gd name="connsiteX0" fmla="*/ 0 w 266330"/>
              <a:gd name="connsiteY0" fmla="*/ 234001 h 464821"/>
              <a:gd name="connsiteX1" fmla="*/ 261418 w 266330"/>
              <a:gd name="connsiteY1" fmla="*/ 0 h 464821"/>
              <a:gd name="connsiteX2" fmla="*/ 266330 w 266330"/>
              <a:gd name="connsiteY2" fmla="*/ 171858 h 464821"/>
              <a:gd name="connsiteX3" fmla="*/ 0 w 266330"/>
              <a:gd name="connsiteY3" fmla="*/ 464821 h 464821"/>
              <a:gd name="connsiteX4" fmla="*/ 0 w 266330"/>
              <a:gd name="connsiteY4" fmla="*/ 234001 h 464821"/>
              <a:gd name="connsiteX0" fmla="*/ 0 w 276155"/>
              <a:gd name="connsiteY0" fmla="*/ 234001 h 464821"/>
              <a:gd name="connsiteX1" fmla="*/ 261418 w 276155"/>
              <a:gd name="connsiteY1" fmla="*/ 0 h 464821"/>
              <a:gd name="connsiteX2" fmla="*/ 276155 w 276155"/>
              <a:gd name="connsiteY2" fmla="*/ 191753 h 464821"/>
              <a:gd name="connsiteX3" fmla="*/ 0 w 276155"/>
              <a:gd name="connsiteY3" fmla="*/ 464821 h 464821"/>
              <a:gd name="connsiteX4" fmla="*/ 0 w 276155"/>
              <a:gd name="connsiteY4" fmla="*/ 234001 h 464821"/>
              <a:gd name="connsiteX0" fmla="*/ 0 w 266655"/>
              <a:gd name="connsiteY0" fmla="*/ 234001 h 464821"/>
              <a:gd name="connsiteX1" fmla="*/ 261418 w 266655"/>
              <a:gd name="connsiteY1" fmla="*/ 0 h 464821"/>
              <a:gd name="connsiteX2" fmla="*/ 266655 w 266655"/>
              <a:gd name="connsiteY2" fmla="*/ 216423 h 464821"/>
              <a:gd name="connsiteX3" fmla="*/ 0 w 266655"/>
              <a:gd name="connsiteY3" fmla="*/ 464821 h 464821"/>
              <a:gd name="connsiteX4" fmla="*/ 0 w 266655"/>
              <a:gd name="connsiteY4" fmla="*/ 234001 h 464821"/>
              <a:gd name="connsiteX0" fmla="*/ 0 w 280418"/>
              <a:gd name="connsiteY0" fmla="*/ 234001 h 464821"/>
              <a:gd name="connsiteX1" fmla="*/ 280418 w 280418"/>
              <a:gd name="connsiteY1" fmla="*/ 0 h 464821"/>
              <a:gd name="connsiteX2" fmla="*/ 266655 w 280418"/>
              <a:gd name="connsiteY2" fmla="*/ 216423 h 464821"/>
              <a:gd name="connsiteX3" fmla="*/ 0 w 280418"/>
              <a:gd name="connsiteY3" fmla="*/ 464821 h 464821"/>
              <a:gd name="connsiteX4" fmla="*/ 0 w 280418"/>
              <a:gd name="connsiteY4" fmla="*/ 234001 h 464821"/>
              <a:gd name="connsiteX0" fmla="*/ 0 w 284864"/>
              <a:gd name="connsiteY0" fmla="*/ 234001 h 464821"/>
              <a:gd name="connsiteX1" fmla="*/ 280418 w 284864"/>
              <a:gd name="connsiteY1" fmla="*/ 0 h 464821"/>
              <a:gd name="connsiteX2" fmla="*/ 284864 w 284864"/>
              <a:gd name="connsiteY2" fmla="*/ 221677 h 464821"/>
              <a:gd name="connsiteX3" fmla="*/ 0 w 284864"/>
              <a:gd name="connsiteY3" fmla="*/ 464821 h 464821"/>
              <a:gd name="connsiteX4" fmla="*/ 0 w 284864"/>
              <a:gd name="connsiteY4" fmla="*/ 234001 h 464821"/>
              <a:gd name="connsiteX0" fmla="*/ 0 w 284864"/>
              <a:gd name="connsiteY0" fmla="*/ 212986 h 443806"/>
              <a:gd name="connsiteX1" fmla="*/ 274349 w 284864"/>
              <a:gd name="connsiteY1" fmla="*/ 0 h 443806"/>
              <a:gd name="connsiteX2" fmla="*/ 284864 w 284864"/>
              <a:gd name="connsiteY2" fmla="*/ 200662 h 443806"/>
              <a:gd name="connsiteX3" fmla="*/ 0 w 284864"/>
              <a:gd name="connsiteY3" fmla="*/ 443806 h 443806"/>
              <a:gd name="connsiteX4" fmla="*/ 0 w 284864"/>
              <a:gd name="connsiteY4" fmla="*/ 212986 h 443806"/>
              <a:gd name="connsiteX0" fmla="*/ 12139 w 297003"/>
              <a:gd name="connsiteY0" fmla="*/ 212986 h 443806"/>
              <a:gd name="connsiteX1" fmla="*/ 286488 w 297003"/>
              <a:gd name="connsiteY1" fmla="*/ 0 h 443806"/>
              <a:gd name="connsiteX2" fmla="*/ 297003 w 297003"/>
              <a:gd name="connsiteY2" fmla="*/ 200662 h 443806"/>
              <a:gd name="connsiteX3" fmla="*/ 0 w 297003"/>
              <a:gd name="connsiteY3" fmla="*/ 443806 h 443806"/>
              <a:gd name="connsiteX4" fmla="*/ 12139 w 297003"/>
              <a:gd name="connsiteY4" fmla="*/ 212986 h 443806"/>
              <a:gd name="connsiteX0" fmla="*/ 12139 w 319784"/>
              <a:gd name="connsiteY0" fmla="*/ 212986 h 443806"/>
              <a:gd name="connsiteX1" fmla="*/ 319784 w 319784"/>
              <a:gd name="connsiteY1" fmla="*/ 0 h 443806"/>
              <a:gd name="connsiteX2" fmla="*/ 297003 w 319784"/>
              <a:gd name="connsiteY2" fmla="*/ 200662 h 443806"/>
              <a:gd name="connsiteX3" fmla="*/ 0 w 319784"/>
              <a:gd name="connsiteY3" fmla="*/ 443806 h 443806"/>
              <a:gd name="connsiteX4" fmla="*/ 12139 w 319784"/>
              <a:gd name="connsiteY4" fmla="*/ 212986 h 443806"/>
              <a:gd name="connsiteX0" fmla="*/ 12139 w 297003"/>
              <a:gd name="connsiteY0" fmla="*/ 220192 h 451012"/>
              <a:gd name="connsiteX1" fmla="*/ 294812 w 297003"/>
              <a:gd name="connsiteY1" fmla="*/ 0 h 451012"/>
              <a:gd name="connsiteX2" fmla="*/ 297003 w 297003"/>
              <a:gd name="connsiteY2" fmla="*/ 207868 h 451012"/>
              <a:gd name="connsiteX3" fmla="*/ 0 w 297003"/>
              <a:gd name="connsiteY3" fmla="*/ 451012 h 451012"/>
              <a:gd name="connsiteX4" fmla="*/ 12139 w 297003"/>
              <a:gd name="connsiteY4" fmla="*/ 220192 h 451012"/>
              <a:gd name="connsiteX0" fmla="*/ 12139 w 294861"/>
              <a:gd name="connsiteY0" fmla="*/ 220192 h 451012"/>
              <a:gd name="connsiteX1" fmla="*/ 294812 w 294861"/>
              <a:gd name="connsiteY1" fmla="*/ 0 h 451012"/>
              <a:gd name="connsiteX2" fmla="*/ 288679 w 294861"/>
              <a:gd name="connsiteY2" fmla="*/ 207868 h 451012"/>
              <a:gd name="connsiteX3" fmla="*/ 0 w 294861"/>
              <a:gd name="connsiteY3" fmla="*/ 451012 h 451012"/>
              <a:gd name="connsiteX4" fmla="*/ 12139 w 294861"/>
              <a:gd name="connsiteY4" fmla="*/ 220192 h 451012"/>
              <a:gd name="connsiteX0" fmla="*/ 12139 w 353087"/>
              <a:gd name="connsiteY0" fmla="*/ 234602 h 465422"/>
              <a:gd name="connsiteX1" fmla="*/ 353081 w 353087"/>
              <a:gd name="connsiteY1" fmla="*/ 0 h 465422"/>
              <a:gd name="connsiteX2" fmla="*/ 288679 w 353087"/>
              <a:gd name="connsiteY2" fmla="*/ 222278 h 465422"/>
              <a:gd name="connsiteX3" fmla="*/ 0 w 353087"/>
              <a:gd name="connsiteY3" fmla="*/ 465422 h 465422"/>
              <a:gd name="connsiteX4" fmla="*/ 12139 w 353087"/>
              <a:gd name="connsiteY4" fmla="*/ 234602 h 465422"/>
              <a:gd name="connsiteX0" fmla="*/ 12139 w 363596"/>
              <a:gd name="connsiteY0" fmla="*/ 234602 h 465422"/>
              <a:gd name="connsiteX1" fmla="*/ 353081 w 363596"/>
              <a:gd name="connsiteY1" fmla="*/ 0 h 465422"/>
              <a:gd name="connsiteX2" fmla="*/ 363596 w 363596"/>
              <a:gd name="connsiteY2" fmla="*/ 215073 h 465422"/>
              <a:gd name="connsiteX3" fmla="*/ 0 w 363596"/>
              <a:gd name="connsiteY3" fmla="*/ 465422 h 465422"/>
              <a:gd name="connsiteX4" fmla="*/ 12139 w 363596"/>
              <a:gd name="connsiteY4" fmla="*/ 234602 h 465422"/>
              <a:gd name="connsiteX0" fmla="*/ 12139 w 363596"/>
              <a:gd name="connsiteY0" fmla="*/ 263423 h 494243"/>
              <a:gd name="connsiteX1" fmla="*/ 286488 w 363596"/>
              <a:gd name="connsiteY1" fmla="*/ 0 h 494243"/>
              <a:gd name="connsiteX2" fmla="*/ 363596 w 363596"/>
              <a:gd name="connsiteY2" fmla="*/ 243894 h 494243"/>
              <a:gd name="connsiteX3" fmla="*/ 0 w 363596"/>
              <a:gd name="connsiteY3" fmla="*/ 494243 h 494243"/>
              <a:gd name="connsiteX4" fmla="*/ 12139 w 363596"/>
              <a:gd name="connsiteY4" fmla="*/ 263423 h 494243"/>
              <a:gd name="connsiteX0" fmla="*/ 12139 w 288679"/>
              <a:gd name="connsiteY0" fmla="*/ 263423 h 494243"/>
              <a:gd name="connsiteX1" fmla="*/ 286488 w 288679"/>
              <a:gd name="connsiteY1" fmla="*/ 0 h 494243"/>
              <a:gd name="connsiteX2" fmla="*/ 288679 w 288679"/>
              <a:gd name="connsiteY2" fmla="*/ 243894 h 494243"/>
              <a:gd name="connsiteX3" fmla="*/ 0 w 288679"/>
              <a:gd name="connsiteY3" fmla="*/ 494243 h 494243"/>
              <a:gd name="connsiteX4" fmla="*/ 12139 w 288679"/>
              <a:gd name="connsiteY4" fmla="*/ 263423 h 494243"/>
              <a:gd name="connsiteX0" fmla="*/ 12139 w 288679"/>
              <a:gd name="connsiteY0" fmla="*/ 263423 h 494243"/>
              <a:gd name="connsiteX1" fmla="*/ 286488 w 288679"/>
              <a:gd name="connsiteY1" fmla="*/ 0 h 494243"/>
              <a:gd name="connsiteX2" fmla="*/ 288679 w 288679"/>
              <a:gd name="connsiteY2" fmla="*/ 243894 h 494243"/>
              <a:gd name="connsiteX3" fmla="*/ 0 w 288679"/>
              <a:gd name="connsiteY3" fmla="*/ 494243 h 494243"/>
              <a:gd name="connsiteX4" fmla="*/ 12139 w 288679"/>
              <a:gd name="connsiteY4" fmla="*/ 263423 h 494243"/>
              <a:gd name="connsiteX0" fmla="*/ 12139 w 288679"/>
              <a:gd name="connsiteY0" fmla="*/ 227397 h 458217"/>
              <a:gd name="connsiteX1" fmla="*/ 286488 w 288679"/>
              <a:gd name="connsiteY1" fmla="*/ 0 h 458217"/>
              <a:gd name="connsiteX2" fmla="*/ 288679 w 288679"/>
              <a:gd name="connsiteY2" fmla="*/ 207868 h 458217"/>
              <a:gd name="connsiteX3" fmla="*/ 0 w 288679"/>
              <a:gd name="connsiteY3" fmla="*/ 458217 h 458217"/>
              <a:gd name="connsiteX4" fmla="*/ 12139 w 288679"/>
              <a:gd name="connsiteY4" fmla="*/ 227397 h 458217"/>
              <a:gd name="connsiteX0" fmla="*/ 12139 w 294862"/>
              <a:gd name="connsiteY0" fmla="*/ 227397 h 458217"/>
              <a:gd name="connsiteX1" fmla="*/ 294813 w 294862"/>
              <a:gd name="connsiteY1" fmla="*/ 0 h 458217"/>
              <a:gd name="connsiteX2" fmla="*/ 288679 w 294862"/>
              <a:gd name="connsiteY2" fmla="*/ 207868 h 458217"/>
              <a:gd name="connsiteX3" fmla="*/ 0 w 294862"/>
              <a:gd name="connsiteY3" fmla="*/ 458217 h 458217"/>
              <a:gd name="connsiteX4" fmla="*/ 12139 w 294862"/>
              <a:gd name="connsiteY4" fmla="*/ 227397 h 458217"/>
              <a:gd name="connsiteX0" fmla="*/ 12139 w 294862"/>
              <a:gd name="connsiteY0" fmla="*/ 227397 h 458217"/>
              <a:gd name="connsiteX1" fmla="*/ 294813 w 294862"/>
              <a:gd name="connsiteY1" fmla="*/ 0 h 458217"/>
              <a:gd name="connsiteX2" fmla="*/ 288679 w 294862"/>
              <a:gd name="connsiteY2" fmla="*/ 200663 h 458217"/>
              <a:gd name="connsiteX3" fmla="*/ 0 w 294862"/>
              <a:gd name="connsiteY3" fmla="*/ 458217 h 458217"/>
              <a:gd name="connsiteX4" fmla="*/ 12139 w 294862"/>
              <a:gd name="connsiteY4" fmla="*/ 227397 h 458217"/>
              <a:gd name="connsiteX0" fmla="*/ 12139 w 288679"/>
              <a:gd name="connsiteY0" fmla="*/ 227397 h 458217"/>
              <a:gd name="connsiteX1" fmla="*/ 286489 w 288679"/>
              <a:gd name="connsiteY1" fmla="*/ 0 h 458217"/>
              <a:gd name="connsiteX2" fmla="*/ 288679 w 288679"/>
              <a:gd name="connsiteY2" fmla="*/ 200663 h 458217"/>
              <a:gd name="connsiteX3" fmla="*/ 0 w 288679"/>
              <a:gd name="connsiteY3" fmla="*/ 458217 h 458217"/>
              <a:gd name="connsiteX4" fmla="*/ 12139 w 288679"/>
              <a:gd name="connsiteY4" fmla="*/ 227397 h 458217"/>
              <a:gd name="connsiteX0" fmla="*/ 12139 w 286538"/>
              <a:gd name="connsiteY0" fmla="*/ 227397 h 458217"/>
              <a:gd name="connsiteX1" fmla="*/ 286489 w 286538"/>
              <a:gd name="connsiteY1" fmla="*/ 0 h 458217"/>
              <a:gd name="connsiteX2" fmla="*/ 280355 w 286538"/>
              <a:gd name="connsiteY2" fmla="*/ 200663 h 458217"/>
              <a:gd name="connsiteX3" fmla="*/ 0 w 286538"/>
              <a:gd name="connsiteY3" fmla="*/ 458217 h 458217"/>
              <a:gd name="connsiteX4" fmla="*/ 12139 w 286538"/>
              <a:gd name="connsiteY4" fmla="*/ 227397 h 458217"/>
              <a:gd name="connsiteX0" fmla="*/ 12139 w 295555"/>
              <a:gd name="connsiteY0" fmla="*/ 227397 h 458217"/>
              <a:gd name="connsiteX1" fmla="*/ 286489 w 295555"/>
              <a:gd name="connsiteY1" fmla="*/ 0 h 458217"/>
              <a:gd name="connsiteX2" fmla="*/ 295555 w 295555"/>
              <a:gd name="connsiteY2" fmla="*/ 213820 h 458217"/>
              <a:gd name="connsiteX3" fmla="*/ 0 w 295555"/>
              <a:gd name="connsiteY3" fmla="*/ 458217 h 458217"/>
              <a:gd name="connsiteX4" fmla="*/ 12139 w 295555"/>
              <a:gd name="connsiteY4" fmla="*/ 227397 h 458217"/>
              <a:gd name="connsiteX0" fmla="*/ 12139 w 295555"/>
              <a:gd name="connsiteY0" fmla="*/ 227397 h 458217"/>
              <a:gd name="connsiteX1" fmla="*/ 294090 w 295555"/>
              <a:gd name="connsiteY1" fmla="*/ 0 h 458217"/>
              <a:gd name="connsiteX2" fmla="*/ 295555 w 295555"/>
              <a:gd name="connsiteY2" fmla="*/ 213820 h 458217"/>
              <a:gd name="connsiteX3" fmla="*/ 0 w 295555"/>
              <a:gd name="connsiteY3" fmla="*/ 458217 h 458217"/>
              <a:gd name="connsiteX4" fmla="*/ 12139 w 295555"/>
              <a:gd name="connsiteY4" fmla="*/ 227397 h 458217"/>
              <a:gd name="connsiteX0" fmla="*/ 12139 w 301739"/>
              <a:gd name="connsiteY0" fmla="*/ 227397 h 458217"/>
              <a:gd name="connsiteX1" fmla="*/ 301690 w 301739"/>
              <a:gd name="connsiteY1" fmla="*/ 0 h 458217"/>
              <a:gd name="connsiteX2" fmla="*/ 295555 w 301739"/>
              <a:gd name="connsiteY2" fmla="*/ 213820 h 458217"/>
              <a:gd name="connsiteX3" fmla="*/ 0 w 301739"/>
              <a:gd name="connsiteY3" fmla="*/ 458217 h 458217"/>
              <a:gd name="connsiteX4" fmla="*/ 12139 w 301739"/>
              <a:gd name="connsiteY4" fmla="*/ 227397 h 45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739" h="458217">
                <a:moveTo>
                  <a:pt x="12139" y="227397"/>
                </a:moveTo>
                <a:lnTo>
                  <a:pt x="301690" y="0"/>
                </a:lnTo>
                <a:cubicBezTo>
                  <a:pt x="302420" y="69289"/>
                  <a:pt x="294825" y="144531"/>
                  <a:pt x="295555" y="213820"/>
                </a:cubicBezTo>
                <a:lnTo>
                  <a:pt x="0" y="458217"/>
                </a:lnTo>
                <a:lnTo>
                  <a:pt x="12139" y="22739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/>
          <p:cNvSpPr/>
          <p:nvPr/>
        </p:nvSpPr>
        <p:spPr>
          <a:xfrm>
            <a:off x="3740121" y="4014652"/>
            <a:ext cx="307146" cy="479883"/>
          </a:xfrm>
          <a:custGeom>
            <a:avLst/>
            <a:gdLst>
              <a:gd name="connsiteX0" fmla="*/ 8878 w 292963"/>
              <a:gd name="connsiteY0" fmla="*/ 0 h 417251"/>
              <a:gd name="connsiteX1" fmla="*/ 284086 w 292963"/>
              <a:gd name="connsiteY1" fmla="*/ 213064 h 417251"/>
              <a:gd name="connsiteX2" fmla="*/ 292963 w 292963"/>
              <a:gd name="connsiteY2" fmla="*/ 417251 h 417251"/>
              <a:gd name="connsiteX3" fmla="*/ 0 w 292963"/>
              <a:gd name="connsiteY3" fmla="*/ 230820 h 417251"/>
              <a:gd name="connsiteX4" fmla="*/ 8878 w 292963"/>
              <a:gd name="connsiteY4" fmla="*/ 0 h 417251"/>
              <a:gd name="connsiteX0" fmla="*/ 8878 w 292964"/>
              <a:gd name="connsiteY0" fmla="*/ 0 h 417251"/>
              <a:gd name="connsiteX1" fmla="*/ 292964 w 292964"/>
              <a:gd name="connsiteY1" fmla="*/ 204186 h 417251"/>
              <a:gd name="connsiteX2" fmla="*/ 292963 w 292964"/>
              <a:gd name="connsiteY2" fmla="*/ 417251 h 417251"/>
              <a:gd name="connsiteX3" fmla="*/ 0 w 292964"/>
              <a:gd name="connsiteY3" fmla="*/ 230820 h 417251"/>
              <a:gd name="connsiteX4" fmla="*/ 8878 w 292964"/>
              <a:gd name="connsiteY4" fmla="*/ 0 h 417251"/>
              <a:gd name="connsiteX0" fmla="*/ 8878 w 292964"/>
              <a:gd name="connsiteY0" fmla="*/ 0 h 443884"/>
              <a:gd name="connsiteX1" fmla="*/ 292964 w 292964"/>
              <a:gd name="connsiteY1" fmla="*/ 204186 h 443884"/>
              <a:gd name="connsiteX2" fmla="*/ 292963 w 292964"/>
              <a:gd name="connsiteY2" fmla="*/ 443884 h 443884"/>
              <a:gd name="connsiteX3" fmla="*/ 0 w 292964"/>
              <a:gd name="connsiteY3" fmla="*/ 230820 h 443884"/>
              <a:gd name="connsiteX4" fmla="*/ 8878 w 292964"/>
              <a:gd name="connsiteY4" fmla="*/ 0 h 443884"/>
              <a:gd name="connsiteX0" fmla="*/ 8878 w 295583"/>
              <a:gd name="connsiteY0" fmla="*/ 0 h 425544"/>
              <a:gd name="connsiteX1" fmla="*/ 292964 w 295583"/>
              <a:gd name="connsiteY1" fmla="*/ 204186 h 425544"/>
              <a:gd name="connsiteX2" fmla="*/ 295583 w 295583"/>
              <a:gd name="connsiteY2" fmla="*/ 425544 h 425544"/>
              <a:gd name="connsiteX3" fmla="*/ 0 w 295583"/>
              <a:gd name="connsiteY3" fmla="*/ 230820 h 425544"/>
              <a:gd name="connsiteX4" fmla="*/ 8878 w 295583"/>
              <a:gd name="connsiteY4" fmla="*/ 0 h 425544"/>
              <a:gd name="connsiteX0" fmla="*/ 0 w 286705"/>
              <a:gd name="connsiteY0" fmla="*/ 0 h 425544"/>
              <a:gd name="connsiteX1" fmla="*/ 284086 w 286705"/>
              <a:gd name="connsiteY1" fmla="*/ 204186 h 425544"/>
              <a:gd name="connsiteX2" fmla="*/ 286705 w 286705"/>
              <a:gd name="connsiteY2" fmla="*/ 425544 h 425544"/>
              <a:gd name="connsiteX3" fmla="*/ 4222 w 286705"/>
              <a:gd name="connsiteY3" fmla="*/ 259641 h 425544"/>
              <a:gd name="connsiteX4" fmla="*/ 0 w 286705"/>
              <a:gd name="connsiteY4" fmla="*/ 0 h 425544"/>
              <a:gd name="connsiteX0" fmla="*/ 0 w 291946"/>
              <a:gd name="connsiteY0" fmla="*/ 0 h 425544"/>
              <a:gd name="connsiteX1" fmla="*/ 291946 w 291946"/>
              <a:gd name="connsiteY1" fmla="*/ 209426 h 425544"/>
              <a:gd name="connsiteX2" fmla="*/ 286705 w 291946"/>
              <a:gd name="connsiteY2" fmla="*/ 425544 h 425544"/>
              <a:gd name="connsiteX3" fmla="*/ 4222 w 291946"/>
              <a:gd name="connsiteY3" fmla="*/ 259641 h 425544"/>
              <a:gd name="connsiteX4" fmla="*/ 0 w 291946"/>
              <a:gd name="connsiteY4" fmla="*/ 0 h 425544"/>
              <a:gd name="connsiteX0" fmla="*/ 0 w 302425"/>
              <a:gd name="connsiteY0" fmla="*/ 0 h 425544"/>
              <a:gd name="connsiteX1" fmla="*/ 291946 w 302425"/>
              <a:gd name="connsiteY1" fmla="*/ 209426 h 425544"/>
              <a:gd name="connsiteX2" fmla="*/ 302425 w 302425"/>
              <a:gd name="connsiteY2" fmla="*/ 425544 h 425544"/>
              <a:gd name="connsiteX3" fmla="*/ 4222 w 302425"/>
              <a:gd name="connsiteY3" fmla="*/ 259641 h 425544"/>
              <a:gd name="connsiteX4" fmla="*/ 0 w 302425"/>
              <a:gd name="connsiteY4" fmla="*/ 0 h 425544"/>
              <a:gd name="connsiteX0" fmla="*/ 0 w 302425"/>
              <a:gd name="connsiteY0" fmla="*/ 0 h 425544"/>
              <a:gd name="connsiteX1" fmla="*/ 291946 w 302425"/>
              <a:gd name="connsiteY1" fmla="*/ 209426 h 425544"/>
              <a:gd name="connsiteX2" fmla="*/ 302425 w 302425"/>
              <a:gd name="connsiteY2" fmla="*/ 425544 h 425544"/>
              <a:gd name="connsiteX3" fmla="*/ 4222 w 302425"/>
              <a:gd name="connsiteY3" fmla="*/ 249161 h 425544"/>
              <a:gd name="connsiteX4" fmla="*/ 0 w 302425"/>
              <a:gd name="connsiteY4" fmla="*/ 0 h 425544"/>
              <a:gd name="connsiteX0" fmla="*/ 0 w 299805"/>
              <a:gd name="connsiteY0" fmla="*/ 0 h 425544"/>
              <a:gd name="connsiteX1" fmla="*/ 289326 w 299805"/>
              <a:gd name="connsiteY1" fmla="*/ 209426 h 425544"/>
              <a:gd name="connsiteX2" fmla="*/ 299805 w 299805"/>
              <a:gd name="connsiteY2" fmla="*/ 425544 h 425544"/>
              <a:gd name="connsiteX3" fmla="*/ 1602 w 299805"/>
              <a:gd name="connsiteY3" fmla="*/ 249161 h 425544"/>
              <a:gd name="connsiteX4" fmla="*/ 0 w 299805"/>
              <a:gd name="connsiteY4" fmla="*/ 0 h 425544"/>
              <a:gd name="connsiteX0" fmla="*/ 0 w 289326"/>
              <a:gd name="connsiteY0" fmla="*/ 0 h 445423"/>
              <a:gd name="connsiteX1" fmla="*/ 289326 w 289326"/>
              <a:gd name="connsiteY1" fmla="*/ 209426 h 445423"/>
              <a:gd name="connsiteX2" fmla="*/ 269988 w 289326"/>
              <a:gd name="connsiteY2" fmla="*/ 445423 h 445423"/>
              <a:gd name="connsiteX3" fmla="*/ 1602 w 289326"/>
              <a:gd name="connsiteY3" fmla="*/ 249161 h 445423"/>
              <a:gd name="connsiteX4" fmla="*/ 0 w 289326"/>
              <a:gd name="connsiteY4" fmla="*/ 0 h 445423"/>
              <a:gd name="connsiteX0" fmla="*/ 0 w 279387"/>
              <a:gd name="connsiteY0" fmla="*/ 0 h 445423"/>
              <a:gd name="connsiteX1" fmla="*/ 279387 w 279387"/>
              <a:gd name="connsiteY1" fmla="*/ 199487 h 445423"/>
              <a:gd name="connsiteX2" fmla="*/ 269988 w 279387"/>
              <a:gd name="connsiteY2" fmla="*/ 445423 h 445423"/>
              <a:gd name="connsiteX3" fmla="*/ 1602 w 279387"/>
              <a:gd name="connsiteY3" fmla="*/ 249161 h 445423"/>
              <a:gd name="connsiteX4" fmla="*/ 0 w 279387"/>
              <a:gd name="connsiteY4" fmla="*/ 0 h 445423"/>
              <a:gd name="connsiteX0" fmla="*/ 0 w 279927"/>
              <a:gd name="connsiteY0" fmla="*/ 0 h 445423"/>
              <a:gd name="connsiteX1" fmla="*/ 279387 w 279927"/>
              <a:gd name="connsiteY1" fmla="*/ 199487 h 445423"/>
              <a:gd name="connsiteX2" fmla="*/ 279927 w 279927"/>
              <a:gd name="connsiteY2" fmla="*/ 445423 h 445423"/>
              <a:gd name="connsiteX3" fmla="*/ 1602 w 279927"/>
              <a:gd name="connsiteY3" fmla="*/ 249161 h 445423"/>
              <a:gd name="connsiteX4" fmla="*/ 0 w 279927"/>
              <a:gd name="connsiteY4" fmla="*/ 0 h 445423"/>
              <a:gd name="connsiteX0" fmla="*/ 0 w 305327"/>
              <a:gd name="connsiteY0" fmla="*/ 0 h 445423"/>
              <a:gd name="connsiteX1" fmla="*/ 279387 w 305327"/>
              <a:gd name="connsiteY1" fmla="*/ 199487 h 445423"/>
              <a:gd name="connsiteX2" fmla="*/ 305327 w 305327"/>
              <a:gd name="connsiteY2" fmla="*/ 445423 h 445423"/>
              <a:gd name="connsiteX3" fmla="*/ 1602 w 305327"/>
              <a:gd name="connsiteY3" fmla="*/ 249161 h 445423"/>
              <a:gd name="connsiteX4" fmla="*/ 0 w 305327"/>
              <a:gd name="connsiteY4" fmla="*/ 0 h 445423"/>
              <a:gd name="connsiteX0" fmla="*/ 0 w 305327"/>
              <a:gd name="connsiteY0" fmla="*/ 0 h 445423"/>
              <a:gd name="connsiteX1" fmla="*/ 298437 w 305327"/>
              <a:gd name="connsiteY1" fmla="*/ 199487 h 445423"/>
              <a:gd name="connsiteX2" fmla="*/ 305327 w 305327"/>
              <a:gd name="connsiteY2" fmla="*/ 445423 h 445423"/>
              <a:gd name="connsiteX3" fmla="*/ 1602 w 305327"/>
              <a:gd name="connsiteY3" fmla="*/ 249161 h 445423"/>
              <a:gd name="connsiteX4" fmla="*/ 0 w 305327"/>
              <a:gd name="connsiteY4" fmla="*/ 0 h 445423"/>
              <a:gd name="connsiteX0" fmla="*/ 0 w 307146"/>
              <a:gd name="connsiteY0" fmla="*/ 0 h 445423"/>
              <a:gd name="connsiteX1" fmla="*/ 307146 w 307146"/>
              <a:gd name="connsiteY1" fmla="*/ 224185 h 445423"/>
              <a:gd name="connsiteX2" fmla="*/ 305327 w 307146"/>
              <a:gd name="connsiteY2" fmla="*/ 445423 h 445423"/>
              <a:gd name="connsiteX3" fmla="*/ 1602 w 307146"/>
              <a:gd name="connsiteY3" fmla="*/ 249161 h 445423"/>
              <a:gd name="connsiteX4" fmla="*/ 0 w 307146"/>
              <a:gd name="connsiteY4" fmla="*/ 0 h 445423"/>
              <a:gd name="connsiteX0" fmla="*/ 0 w 307146"/>
              <a:gd name="connsiteY0" fmla="*/ 0 h 453656"/>
              <a:gd name="connsiteX1" fmla="*/ 307146 w 307146"/>
              <a:gd name="connsiteY1" fmla="*/ 224185 h 453656"/>
              <a:gd name="connsiteX2" fmla="*/ 305327 w 307146"/>
              <a:gd name="connsiteY2" fmla="*/ 453656 h 453656"/>
              <a:gd name="connsiteX3" fmla="*/ 1602 w 307146"/>
              <a:gd name="connsiteY3" fmla="*/ 249161 h 453656"/>
              <a:gd name="connsiteX4" fmla="*/ 0 w 307146"/>
              <a:gd name="connsiteY4" fmla="*/ 0 h 45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146" h="453656">
                <a:moveTo>
                  <a:pt x="0" y="0"/>
                </a:moveTo>
                <a:lnTo>
                  <a:pt x="307146" y="224185"/>
                </a:lnTo>
                <a:cubicBezTo>
                  <a:pt x="307146" y="295207"/>
                  <a:pt x="305327" y="382634"/>
                  <a:pt x="305327" y="453656"/>
                </a:cubicBezTo>
                <a:cubicBezTo>
                  <a:pt x="212552" y="388235"/>
                  <a:pt x="94377" y="314582"/>
                  <a:pt x="1602" y="249161"/>
                </a:cubicBezTo>
                <a:cubicBezTo>
                  <a:pt x="195" y="162614"/>
                  <a:pt x="1407" y="86547"/>
                  <a:pt x="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7398261" y="3624590"/>
            <a:ext cx="1395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Off-gas Treatment System</a:t>
            </a:r>
            <a:endParaRPr kumimoji="1" lang="ja-JP" altLang="en-US" sz="16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293365" y="2460722"/>
            <a:ext cx="1697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Gas Monitor</a:t>
            </a:r>
            <a:endParaRPr kumimoji="1" lang="ja-JP" altLang="en-US" dirty="0">
              <a:solidFill>
                <a:srgbClr val="FF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213352" y="884006"/>
            <a:ext cx="2241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Exhaust Stack</a:t>
            </a:r>
            <a:endParaRPr kumimoji="1" lang="ja-JP" altLang="en-US" sz="20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4306309" y="1837430"/>
            <a:ext cx="1979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Exhaust System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91671" y="1464422"/>
            <a:ext cx="2768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Neutron Target Station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6035040" y="5022364"/>
            <a:ext cx="103409" cy="287384"/>
            <a:chOff x="917289" y="4765570"/>
            <a:chExt cx="152658" cy="287384"/>
          </a:xfrm>
        </p:grpSpPr>
        <p:sp>
          <p:nvSpPr>
            <p:cNvPr id="37" name="正方形/長方形 36"/>
            <p:cNvSpPr/>
            <p:nvPr/>
          </p:nvSpPr>
          <p:spPr>
            <a:xfrm>
              <a:off x="934834" y="4765570"/>
              <a:ext cx="104502" cy="287383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cxnSp>
          <p:nvCxnSpPr>
            <p:cNvPr id="40" name="直線コネクタ 39"/>
            <p:cNvCxnSpPr/>
            <p:nvPr/>
          </p:nvCxnSpPr>
          <p:spPr>
            <a:xfrm>
              <a:off x="1061239" y="4782988"/>
              <a:ext cx="8708" cy="2699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917289" y="4778972"/>
              <a:ext cx="8708" cy="2699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フリーフォーム 23"/>
          <p:cNvSpPr/>
          <p:nvPr/>
        </p:nvSpPr>
        <p:spPr>
          <a:xfrm>
            <a:off x="2211010" y="3080550"/>
            <a:ext cx="2846020" cy="1118917"/>
          </a:xfrm>
          <a:custGeom>
            <a:avLst/>
            <a:gdLst>
              <a:gd name="connsiteX0" fmla="*/ 0 w 2121763"/>
              <a:gd name="connsiteY0" fmla="*/ 861134 h 861134"/>
              <a:gd name="connsiteX1" fmla="*/ 1260629 w 2121763"/>
              <a:gd name="connsiteY1" fmla="*/ 861134 h 861134"/>
              <a:gd name="connsiteX2" fmla="*/ 1269507 w 2121763"/>
              <a:gd name="connsiteY2" fmla="*/ 0 h 861134"/>
              <a:gd name="connsiteX3" fmla="*/ 2121763 w 2121763"/>
              <a:gd name="connsiteY3" fmla="*/ 0 h 861134"/>
              <a:gd name="connsiteX0" fmla="*/ 0 w 2121763"/>
              <a:gd name="connsiteY0" fmla="*/ 873373 h 873373"/>
              <a:gd name="connsiteX1" fmla="*/ 1260629 w 2121763"/>
              <a:gd name="connsiteY1" fmla="*/ 873373 h 873373"/>
              <a:gd name="connsiteX2" fmla="*/ 1611395 w 2121763"/>
              <a:gd name="connsiteY2" fmla="*/ 0 h 873373"/>
              <a:gd name="connsiteX3" fmla="*/ 2121763 w 2121763"/>
              <a:gd name="connsiteY3" fmla="*/ 12239 h 873373"/>
              <a:gd name="connsiteX0" fmla="*/ 0 w 2121763"/>
              <a:gd name="connsiteY0" fmla="*/ 873373 h 873373"/>
              <a:gd name="connsiteX1" fmla="*/ 1619901 w 2121763"/>
              <a:gd name="connsiteY1" fmla="*/ 867254 h 873373"/>
              <a:gd name="connsiteX2" fmla="*/ 1611395 w 2121763"/>
              <a:gd name="connsiteY2" fmla="*/ 0 h 873373"/>
              <a:gd name="connsiteX3" fmla="*/ 2121763 w 2121763"/>
              <a:gd name="connsiteY3" fmla="*/ 12239 h 873373"/>
              <a:gd name="connsiteX0" fmla="*/ 0 w 2121763"/>
              <a:gd name="connsiteY0" fmla="*/ 861134 h 861134"/>
              <a:gd name="connsiteX1" fmla="*/ 1619901 w 2121763"/>
              <a:gd name="connsiteY1" fmla="*/ 855015 h 861134"/>
              <a:gd name="connsiteX2" fmla="*/ 1611395 w 2121763"/>
              <a:gd name="connsiteY2" fmla="*/ 18358 h 861134"/>
              <a:gd name="connsiteX3" fmla="*/ 2121763 w 2121763"/>
              <a:gd name="connsiteY3" fmla="*/ 0 h 861134"/>
              <a:gd name="connsiteX0" fmla="*/ 0 w 2121763"/>
              <a:gd name="connsiteY0" fmla="*/ 861134 h 861134"/>
              <a:gd name="connsiteX1" fmla="*/ 1619901 w 2121763"/>
              <a:gd name="connsiteY1" fmla="*/ 855015 h 861134"/>
              <a:gd name="connsiteX2" fmla="*/ 1611395 w 2121763"/>
              <a:gd name="connsiteY2" fmla="*/ 0 h 861134"/>
              <a:gd name="connsiteX3" fmla="*/ 2121763 w 2121763"/>
              <a:gd name="connsiteY3" fmla="*/ 0 h 86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1763" h="861134">
                <a:moveTo>
                  <a:pt x="0" y="861134"/>
                </a:moveTo>
                <a:lnTo>
                  <a:pt x="1619901" y="855015"/>
                </a:lnTo>
                <a:cubicBezTo>
                  <a:pt x="1622860" y="567970"/>
                  <a:pt x="1608436" y="287045"/>
                  <a:pt x="1611395" y="0"/>
                </a:cubicBezTo>
                <a:lnTo>
                  <a:pt x="2121763" y="0"/>
                </a:lnTo>
              </a:path>
            </a:pathLst>
          </a:cu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2084687" y="4162271"/>
            <a:ext cx="45719" cy="45719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円/楕円 103"/>
          <p:cNvSpPr/>
          <p:nvPr/>
        </p:nvSpPr>
        <p:spPr>
          <a:xfrm>
            <a:off x="2142745" y="4167109"/>
            <a:ext cx="45719" cy="45719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円/楕円 104"/>
          <p:cNvSpPr/>
          <p:nvPr/>
        </p:nvSpPr>
        <p:spPr>
          <a:xfrm>
            <a:off x="2024212" y="4150176"/>
            <a:ext cx="45719" cy="45719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346573" y="4496745"/>
            <a:ext cx="1137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Mercury</a:t>
            </a:r>
            <a:endParaRPr kumimoji="1" lang="ja-JP" altLang="en-US" sz="16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cxnSp>
        <p:nvCxnSpPr>
          <p:cNvPr id="59" name="直線矢印コネクタ 58"/>
          <p:cNvCxnSpPr/>
          <p:nvPr/>
        </p:nvCxnSpPr>
        <p:spPr>
          <a:xfrm flipH="1" flipV="1">
            <a:off x="1744133" y="4236089"/>
            <a:ext cx="491067" cy="100390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H="1" flipV="1">
            <a:off x="2421907" y="4112989"/>
            <a:ext cx="238274" cy="4314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グループ化 122"/>
          <p:cNvGrpSpPr/>
          <p:nvPr/>
        </p:nvGrpSpPr>
        <p:grpSpPr>
          <a:xfrm>
            <a:off x="5054382" y="4680666"/>
            <a:ext cx="406843" cy="287572"/>
            <a:chOff x="7756498" y="3232205"/>
            <a:chExt cx="406843" cy="287572"/>
          </a:xfrm>
          <a:solidFill>
            <a:schemeClr val="bg2">
              <a:lumMod val="90000"/>
            </a:schemeClr>
          </a:solidFill>
        </p:grpSpPr>
        <p:sp>
          <p:nvSpPr>
            <p:cNvPr id="124" name="二等辺三角形 123"/>
            <p:cNvSpPr/>
            <p:nvPr/>
          </p:nvSpPr>
          <p:spPr>
            <a:xfrm rot="5400000">
              <a:off x="7720717" y="3267986"/>
              <a:ext cx="278295" cy="206734"/>
            </a:xfrm>
            <a:prstGeom prst="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二等辺三角形 124"/>
            <p:cNvSpPr/>
            <p:nvPr/>
          </p:nvSpPr>
          <p:spPr>
            <a:xfrm rot="16200000" flipH="1">
              <a:off x="7920826" y="3277263"/>
              <a:ext cx="278295" cy="206734"/>
            </a:xfrm>
            <a:prstGeom prst="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6" name="正方形/長方形 125"/>
          <p:cNvSpPr/>
          <p:nvPr/>
        </p:nvSpPr>
        <p:spPr>
          <a:xfrm>
            <a:off x="4635610" y="2727297"/>
            <a:ext cx="787180" cy="111319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032891" y="2774037"/>
            <a:ext cx="196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Bubbling System</a:t>
            </a:r>
            <a:endParaRPr kumimoji="1" lang="ja-JP" altLang="en-US" sz="16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" name="台形 4"/>
          <p:cNvSpPr/>
          <p:nvPr/>
        </p:nvSpPr>
        <p:spPr>
          <a:xfrm>
            <a:off x="7324078" y="6045694"/>
            <a:ext cx="301840" cy="177553"/>
          </a:xfrm>
          <a:prstGeom prst="trapezoid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/>
        </p:nvSpPr>
        <p:spPr>
          <a:xfrm>
            <a:off x="7368466" y="5877019"/>
            <a:ext cx="213064" cy="21306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9" name="グループ化 98"/>
          <p:cNvGrpSpPr/>
          <p:nvPr/>
        </p:nvGrpSpPr>
        <p:grpSpPr>
          <a:xfrm>
            <a:off x="6227714" y="2977633"/>
            <a:ext cx="406843" cy="287572"/>
            <a:chOff x="7756498" y="3232205"/>
            <a:chExt cx="406843" cy="28757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00" name="二等辺三角形 99"/>
            <p:cNvSpPr/>
            <p:nvPr/>
          </p:nvSpPr>
          <p:spPr>
            <a:xfrm rot="5400000">
              <a:off x="7720717" y="3267986"/>
              <a:ext cx="278295" cy="206734"/>
            </a:xfrm>
            <a:prstGeom prst="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二等辺三角形 100"/>
            <p:cNvSpPr/>
            <p:nvPr/>
          </p:nvSpPr>
          <p:spPr>
            <a:xfrm rot="16200000" flipH="1">
              <a:off x="7920826" y="3277263"/>
              <a:ext cx="278295" cy="206734"/>
            </a:xfrm>
            <a:prstGeom prst="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2" name="テキスト ボックス 101"/>
          <p:cNvSpPr txBox="1"/>
          <p:nvPr/>
        </p:nvSpPr>
        <p:spPr>
          <a:xfrm>
            <a:off x="7403977" y="5128102"/>
            <a:ext cx="139016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Gas Holders</a:t>
            </a:r>
          </a:p>
          <a:p>
            <a:pPr algn="ctr"/>
            <a:r>
              <a:rPr lang="en-US" altLang="ja-JP" sz="1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2m</a:t>
            </a:r>
            <a:r>
              <a:rPr lang="en-US" altLang="ja-JP" sz="1600" baseline="30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</a:t>
            </a:r>
            <a:r>
              <a:rPr lang="en-US" altLang="ja-JP" sz="1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×7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19995" y="2605514"/>
            <a:ext cx="2023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Cover Gas (He)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cxnSp>
        <p:nvCxnSpPr>
          <p:cNvPr id="63" name="直線矢印コネクタ 62"/>
          <p:cNvCxnSpPr/>
          <p:nvPr/>
        </p:nvCxnSpPr>
        <p:spPr>
          <a:xfrm flipH="1">
            <a:off x="5211441" y="2860570"/>
            <a:ext cx="516044" cy="2404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>
            <a:off x="3471557" y="3672531"/>
            <a:ext cx="3091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Mercury Circulation System</a:t>
            </a:r>
            <a:endParaRPr kumimoji="1" lang="ja-JP" altLang="en-US" sz="1600" b="1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0848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Inventory of Radioactivity</a:t>
            </a:r>
            <a:endParaRPr kumimoji="1" lang="ja-JP" altLang="en-US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>
          <a:xfrm>
            <a:off x="322724" y="1199667"/>
            <a:ext cx="5192850" cy="5433646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/>
              <a:t>Various kinds of radioactive nuclides are produce via spallation reactions.</a:t>
            </a:r>
          </a:p>
          <a:p>
            <a:pPr lvl="1"/>
            <a:r>
              <a:rPr lang="en-US" altLang="ja-JP" dirty="0"/>
              <a:t>The mercury circulation system confines radioactivity with more than 10</a:t>
            </a:r>
            <a:r>
              <a:rPr lang="en-US" altLang="ja-JP" baseline="30000" dirty="0"/>
              <a:t>16</a:t>
            </a:r>
            <a:r>
              <a:rPr lang="en-US" altLang="ja-JP" dirty="0"/>
              <a:t> </a:t>
            </a:r>
            <a:r>
              <a:rPr lang="en-US" altLang="ja-JP" dirty="0" err="1"/>
              <a:t>Bq</a:t>
            </a:r>
            <a:r>
              <a:rPr lang="en-US" altLang="ja-JP" dirty="0"/>
              <a:t> after full beam operation.</a:t>
            </a:r>
          </a:p>
          <a:p>
            <a:r>
              <a:rPr lang="en-US" altLang="ja-JP" dirty="0"/>
              <a:t>Volatile radioactivity</a:t>
            </a:r>
          </a:p>
          <a:p>
            <a:pPr lvl="1"/>
            <a:r>
              <a:rPr lang="en-US" altLang="ja-JP" dirty="0"/>
              <a:t>Tritium (</a:t>
            </a:r>
            <a:r>
              <a:rPr lang="en-US" altLang="ja-JP" baseline="30000" dirty="0"/>
              <a:t>3</a:t>
            </a:r>
            <a:r>
              <a:rPr lang="en-US" altLang="ja-JP" dirty="0"/>
              <a:t>H): 10</a:t>
            </a:r>
            <a:r>
              <a:rPr lang="en-US" altLang="ja-JP" baseline="30000" dirty="0"/>
              <a:t>15</a:t>
            </a:r>
            <a:r>
              <a:rPr lang="en-US" altLang="ja-JP" dirty="0"/>
              <a:t> </a:t>
            </a:r>
            <a:r>
              <a:rPr lang="en-US" altLang="ja-JP" dirty="0" err="1"/>
              <a:t>Bq</a:t>
            </a:r>
            <a:endParaRPr lang="en-US" altLang="ja-JP" dirty="0"/>
          </a:p>
          <a:p>
            <a:pPr lvl="1"/>
            <a:r>
              <a:rPr lang="en-US" altLang="ja-JP" dirty="0"/>
              <a:t>Noble gas (</a:t>
            </a:r>
            <a:r>
              <a:rPr lang="en-US" altLang="ja-JP" dirty="0" err="1"/>
              <a:t>Ar</a:t>
            </a:r>
            <a:r>
              <a:rPr lang="en-US" altLang="ja-JP" dirty="0"/>
              <a:t>, Kr, </a:t>
            </a:r>
            <a:r>
              <a:rPr lang="en-US" altLang="ja-JP" dirty="0" err="1"/>
              <a:t>Xe</a:t>
            </a:r>
            <a:r>
              <a:rPr lang="en-US" altLang="ja-JP" dirty="0"/>
              <a:t>): 10</a:t>
            </a:r>
            <a:r>
              <a:rPr lang="en-US" altLang="ja-JP" baseline="30000" dirty="0"/>
              <a:t>13</a:t>
            </a:r>
            <a:r>
              <a:rPr lang="en-US" altLang="ja-JP" dirty="0"/>
              <a:t> </a:t>
            </a:r>
            <a:r>
              <a:rPr lang="en-US" altLang="ja-JP" dirty="0" err="1"/>
              <a:t>Bq</a:t>
            </a:r>
            <a:endParaRPr lang="en-US" altLang="ja-JP" dirty="0"/>
          </a:p>
          <a:p>
            <a:pPr lvl="1"/>
            <a:r>
              <a:rPr lang="en-US" altLang="ja-JP" dirty="0"/>
              <a:t>Halogen (Br, I): 10</a:t>
            </a:r>
            <a:r>
              <a:rPr lang="en-US" altLang="ja-JP" baseline="30000" dirty="0"/>
              <a:t>13</a:t>
            </a:r>
            <a:r>
              <a:rPr lang="en-US" altLang="ja-JP" dirty="0"/>
              <a:t> </a:t>
            </a:r>
            <a:r>
              <a:rPr lang="en-US" altLang="ja-JP" dirty="0" err="1"/>
              <a:t>Bq</a:t>
            </a:r>
            <a:endParaRPr lang="en-US" altLang="ja-JP" dirty="0"/>
          </a:p>
          <a:p>
            <a:pPr lvl="1"/>
            <a:r>
              <a:rPr lang="en-US" altLang="ja-JP" dirty="0"/>
              <a:t>Mercury: 10</a:t>
            </a:r>
            <a:r>
              <a:rPr lang="en-US" altLang="ja-JP" baseline="30000" dirty="0"/>
              <a:t>16</a:t>
            </a:r>
            <a:r>
              <a:rPr lang="en-US" altLang="ja-JP" dirty="0"/>
              <a:t>Bq</a:t>
            </a:r>
          </a:p>
          <a:p>
            <a:r>
              <a:rPr lang="en-US" altLang="ja-JP" dirty="0">
                <a:sym typeface="Symbol" panose="05050102010706020507" pitchFamily="18" charset="2"/>
              </a:rPr>
              <a:t> might be released due to an leakage accident.</a:t>
            </a:r>
            <a:endParaRPr lang="en-US" altLang="ja-JP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29"/>
          <a:stretch/>
        </p:blipFill>
        <p:spPr>
          <a:xfrm>
            <a:off x="5305622" y="3916489"/>
            <a:ext cx="3598307" cy="2406489"/>
          </a:xfrm>
          <a:prstGeom prst="rect">
            <a:avLst/>
          </a:prstGeom>
        </p:spPr>
      </p:pic>
      <p:grpSp>
        <p:nvGrpSpPr>
          <p:cNvPr id="17" name="グループ化 16"/>
          <p:cNvGrpSpPr/>
          <p:nvPr/>
        </p:nvGrpSpPr>
        <p:grpSpPr>
          <a:xfrm>
            <a:off x="5313083" y="955872"/>
            <a:ext cx="3830917" cy="2873907"/>
            <a:chOff x="1031986" y="3373475"/>
            <a:chExt cx="3830917" cy="2873907"/>
          </a:xfrm>
        </p:grpSpPr>
        <p:pic>
          <p:nvPicPr>
            <p:cNvPr id="13" name="Picture 16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8827" y="3617271"/>
              <a:ext cx="3611563" cy="2498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1622137" y="5908828"/>
              <a:ext cx="306729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dirty="0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Mass Number of products</a:t>
              </a:r>
              <a:endParaRPr kumimoji="1" lang="ja-JP" altLang="en-US" sz="1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 rot="16200000">
              <a:off x="6867" y="4642389"/>
              <a:ext cx="238879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dirty="0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Production Yield (Calc</a:t>
              </a:r>
              <a:r>
                <a:rPr lang="en-US" altLang="ja-JP" sz="1600" dirty="0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.)</a:t>
              </a:r>
              <a:endParaRPr kumimoji="1" lang="ja-JP" altLang="en-US" sz="1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068827" y="3373475"/>
              <a:ext cx="37940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solidFill>
                    <a:srgbClr val="0070C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Mass Yield for spallation reactions</a:t>
              </a:r>
              <a:endParaRPr kumimoji="1" lang="ja-JP" altLang="en-US" dirty="0">
                <a:solidFill>
                  <a:srgbClr val="0070C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789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Maximum </a:t>
            </a:r>
            <a:r>
              <a:rPr kumimoji="1" lang="en-US" altLang="ja-JP" dirty="0"/>
              <a:t>Accident Scenario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2000" y="1349712"/>
            <a:ext cx="8153748" cy="3208015"/>
          </a:xfrm>
        </p:spPr>
        <p:txBody>
          <a:bodyPr>
            <a:normAutofit fontScale="92500"/>
          </a:bodyPr>
          <a:lstStyle/>
          <a:p>
            <a:r>
              <a:rPr lang="en-US" altLang="ja-JP" dirty="0"/>
              <a:t>The confinement of the mercury circulation system fails destructively, and all contents, mercury and gas products, flows out of the system.</a:t>
            </a:r>
          </a:p>
          <a:p>
            <a:r>
              <a:rPr lang="en-US" altLang="ja-JP" dirty="0"/>
              <a:t>The volatile products, including evaporated mercury, are exhausted and released to the environment.</a:t>
            </a:r>
          </a:p>
          <a:p>
            <a:r>
              <a:rPr lang="en-US" altLang="ja-JP" dirty="0"/>
              <a:t>The gas release stops after 1 hour by stopping and closing the exhaust system.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9318" y="5212862"/>
            <a:ext cx="53151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radiation dose for the abnormal release at the site boundary are estimated. </a:t>
            </a:r>
            <a:endParaRPr kumimoji="1" lang="ja-JP" altLang="en-US" sz="2800" dirty="0">
              <a:solidFill>
                <a:srgbClr val="FF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2779732" y="4302607"/>
            <a:ext cx="1402672" cy="831349"/>
          </a:xfrm>
          <a:prstGeom prst="downArrow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29"/>
          <a:stretch/>
        </p:blipFill>
        <p:spPr>
          <a:xfrm>
            <a:off x="5262664" y="4130624"/>
            <a:ext cx="3543989" cy="237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99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187" y="127649"/>
            <a:ext cx="8900809" cy="997682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Behavior of Noble and Halogen Gases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9974" y="1083076"/>
            <a:ext cx="8177999" cy="52788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Noble gas: </a:t>
            </a:r>
            <a:r>
              <a:rPr lang="en-US" altLang="ja-JP" dirty="0" err="1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Ar</a:t>
            </a: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, Kr and </a:t>
            </a:r>
            <a:r>
              <a:rPr lang="en-US" altLang="ja-JP" dirty="0" err="1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Xe</a:t>
            </a:r>
            <a:endParaRPr lang="en-US" altLang="ja-JP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lvl="1"/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Whole amounts of the products are collected in the cover gas of the mercury tank.</a:t>
            </a:r>
          </a:p>
          <a:p>
            <a:pPr lvl="1"/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If the circulation system failed destructively, </a:t>
            </a:r>
            <a:r>
              <a:rPr lang="en-US" altLang="ja-JP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all of the gas products</a:t>
            </a: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can be exhausted and released </a:t>
            </a:r>
            <a:r>
              <a:rPr lang="en-US" altLang="ja-JP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promptly</a:t>
            </a: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via the exhaust system.</a:t>
            </a:r>
          </a:p>
          <a:p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Halogen gas: Br and I</a:t>
            </a:r>
          </a:p>
          <a:p>
            <a:pPr lvl="1"/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halogen products have strong tendency to combine chemically with mercury, and the compounds are solid.</a:t>
            </a:r>
          </a:p>
          <a:p>
            <a:pPr lvl="2"/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Hg + 2Br </a:t>
            </a: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  <a:sym typeface="Symbol" panose="05050102010706020507" pitchFamily="18" charset="2"/>
              </a:rPr>
              <a:t></a:t>
            </a: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HgBr</a:t>
            </a:r>
            <a:r>
              <a:rPr lang="en-US" altLang="ja-JP" sz="1800" baseline="-25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</a:t>
            </a: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, Hg + 2I </a:t>
            </a: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  <a:sym typeface="Symbol" panose="05050102010706020507" pitchFamily="18" charset="2"/>
              </a:rPr>
              <a:t></a:t>
            </a: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HgI</a:t>
            </a:r>
            <a:r>
              <a:rPr lang="en-US" altLang="ja-JP" baseline="-25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</a:t>
            </a: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, etc.</a:t>
            </a:r>
          </a:p>
          <a:p>
            <a:pPr lvl="1"/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compounds, which is contained in the mercury, does not evaporated lower than 200</a:t>
            </a: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  <a:sym typeface="Symbol" panose="05050102010706020507" pitchFamily="18" charset="2"/>
              </a:rPr>
              <a:t>C</a:t>
            </a: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.</a:t>
            </a:r>
          </a:p>
          <a:p>
            <a:pPr lvl="1"/>
            <a:r>
              <a:rPr lang="en-US" altLang="ja-JP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halogens does not release to the environment</a:t>
            </a:r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. </a:t>
            </a:r>
            <a:endParaRPr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29"/>
          <a:stretch/>
        </p:blipFill>
        <p:spPr>
          <a:xfrm>
            <a:off x="7254530" y="4120895"/>
            <a:ext cx="1707230" cy="114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33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75000"/>
          </a:schemeClr>
        </a:solidFill>
        <a:ln w="38100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1843</TotalTime>
  <Words>1523</Words>
  <Application>Microsoft Office PowerPoint</Application>
  <PresentationFormat>On-screen Show (4:3)</PresentationFormat>
  <Paragraphs>188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ＭＳ ゴシック</vt:lpstr>
      <vt:lpstr>Arial</vt:lpstr>
      <vt:lpstr>Calibri</vt:lpstr>
      <vt:lpstr>Helvetica</vt:lpstr>
      <vt:lpstr>Symbol</vt:lpstr>
      <vt:lpstr>Times New Roman</vt:lpstr>
      <vt:lpstr>Office テーマ</vt:lpstr>
      <vt:lpstr>Hazard assessment and the measures on the J-PARC Neutron Source - Short Term Release Modeling -</vt:lpstr>
      <vt:lpstr>Introduction</vt:lpstr>
      <vt:lpstr>Outline of J-PARC</vt:lpstr>
      <vt:lpstr>PowerPoint Presentation</vt:lpstr>
      <vt:lpstr>PowerPoint Presentation</vt:lpstr>
      <vt:lpstr>Concept of the Radioactivity Confinement </vt:lpstr>
      <vt:lpstr>Inventory of Radioactivity</vt:lpstr>
      <vt:lpstr>Maximum Accident Scenario</vt:lpstr>
      <vt:lpstr>Behavior of Noble and Halogen Gases</vt:lpstr>
      <vt:lpstr>Behavior of Tritium (3H)</vt:lpstr>
      <vt:lpstr>Release of Evaporated Mercury</vt:lpstr>
      <vt:lpstr>Total Release</vt:lpstr>
      <vt:lpstr>Dose Estimation at the Site Boundary</vt:lpstr>
      <vt:lpstr>Assessment Results</vt:lpstr>
      <vt:lpstr>Measures for Mitigation</vt:lpstr>
      <vt:lpstr>Summary</vt:lpstr>
      <vt:lpstr>Appendix</vt:lpstr>
      <vt:lpstr>Analysis of Atmospheric Dispersion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Kasugai</dc:creator>
  <cp:lastModifiedBy>Eady, Lisa B.</cp:lastModifiedBy>
  <cp:revision>199</cp:revision>
  <cp:lastPrinted>2019-08-26T08:26:40Z</cp:lastPrinted>
  <dcterms:created xsi:type="dcterms:W3CDTF">2017-03-10T07:08:07Z</dcterms:created>
  <dcterms:modified xsi:type="dcterms:W3CDTF">2019-09-08T17:09:46Z</dcterms:modified>
</cp:coreProperties>
</file>