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7" r:id="rId4"/>
    <p:sldId id="259" r:id="rId5"/>
    <p:sldId id="262" r:id="rId6"/>
    <p:sldId id="260" r:id="rId7"/>
    <p:sldId id="261" r:id="rId8"/>
    <p:sldId id="263" r:id="rId9"/>
    <p:sldId id="266" r:id="rId10"/>
    <p:sldId id="265" r:id="rId11"/>
    <p:sldId id="264" r:id="rId12"/>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FF"/>
    <a:srgbClr val="DB1203"/>
    <a:srgbClr val="000000"/>
    <a:srgbClr val="D707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120"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333BAABC-6498-47ED-BA2D-0ACA6E863C03}" type="datetimeFigureOut">
              <a:rPr lang="en-US" smtClean="0"/>
              <a:t>9/8/2019</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5C073585-434C-4777-9FBD-A4EB06FC87D0}" type="slidenum">
              <a:rPr lang="en-US" smtClean="0"/>
              <a:t>‹#›</a:t>
            </a:fld>
            <a:endParaRPr lang="en-US"/>
          </a:p>
        </p:txBody>
      </p:sp>
    </p:spTree>
    <p:extLst>
      <p:ext uri="{BB962C8B-B14F-4D97-AF65-F5344CB8AC3E}">
        <p14:creationId xmlns:p14="http://schemas.microsoft.com/office/powerpoint/2010/main" val="317022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Parable</a:t>
            </a:r>
            <a:r>
              <a:rPr lang="en-US" baseline="0" dirty="0"/>
              <a:t> – Not a fabulous story with religious overtones, rather more related to parabola – a curve that arises from a point source and a </a:t>
            </a:r>
            <a:r>
              <a:rPr lang="en-US" baseline="0" dirty="0" err="1"/>
              <a:t>linac</a:t>
            </a:r>
            <a:r>
              <a:rPr lang="en-US" baseline="0" dirty="0"/>
              <a:t> co-existing when both need to use Enriched U</a:t>
            </a:r>
          </a:p>
          <a:p>
            <a:r>
              <a:rPr lang="en-US" baseline="0" dirty="0"/>
              <a:t>How many familiar with segmentation? a nuclear safety concept in the hazard categorization practice – accelerator exemption </a:t>
            </a:r>
            <a:endParaRPr lang="en-US" dirty="0"/>
          </a:p>
        </p:txBody>
      </p:sp>
      <p:sp>
        <p:nvSpPr>
          <p:cNvPr id="4" name="Slide Number Placeholder 3"/>
          <p:cNvSpPr>
            <a:spLocks noGrp="1"/>
          </p:cNvSpPr>
          <p:nvPr>
            <p:ph type="sldNum" sz="quarter" idx="10"/>
          </p:nvPr>
        </p:nvSpPr>
        <p:spPr/>
        <p:txBody>
          <a:bodyPr/>
          <a:lstStyle/>
          <a:p>
            <a:fld id="{5C073585-434C-4777-9FBD-A4EB06FC87D0}" type="slidenum">
              <a:rPr lang="en-US" smtClean="0"/>
              <a:t>1</a:t>
            </a:fld>
            <a:endParaRPr lang="en-US"/>
          </a:p>
        </p:txBody>
      </p:sp>
    </p:spTree>
    <p:extLst>
      <p:ext uri="{BB962C8B-B14F-4D97-AF65-F5344CB8AC3E}">
        <p14:creationId xmlns:p14="http://schemas.microsoft.com/office/powerpoint/2010/main" val="182564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420.2C, § 3.C.1(c)</a:t>
            </a:r>
            <a:r>
              <a:rPr lang="en-US" baseline="0" dirty="0"/>
              <a:t> </a:t>
            </a:r>
            <a:r>
              <a:rPr lang="en-US" dirty="0"/>
              <a:t>X-ray generators (below 10 MeV) or neutron generators (accelerating potential below 600 </a:t>
            </a:r>
            <a:r>
              <a:rPr lang="en-US" dirty="0" err="1"/>
              <a:t>keV</a:t>
            </a:r>
            <a:r>
              <a:rPr lang="en-US" dirty="0"/>
              <a:t>) that are bench top in size and that have a single external/extractable beam and a single operator such as those that are operated in accordance with American National Standards Institute (ANSI) N43.3-2008, or National Council on Radiation Protection and Measurements</a:t>
            </a:r>
          </a:p>
          <a:p>
            <a:r>
              <a:rPr lang="en-US" dirty="0"/>
              <a:t>(NCRP) Report 72-1983 or other applicable Program consensus standard;</a:t>
            </a:r>
          </a:p>
        </p:txBody>
      </p:sp>
      <p:sp>
        <p:nvSpPr>
          <p:cNvPr id="4" name="Slide Number Placeholder 3"/>
          <p:cNvSpPr>
            <a:spLocks noGrp="1"/>
          </p:cNvSpPr>
          <p:nvPr>
            <p:ph type="sldNum" sz="quarter" idx="10"/>
          </p:nvPr>
        </p:nvSpPr>
        <p:spPr/>
        <p:txBody>
          <a:bodyPr/>
          <a:lstStyle/>
          <a:p>
            <a:fld id="{5C073585-434C-4777-9FBD-A4EB06FC87D0}" type="slidenum">
              <a:rPr lang="en-US" smtClean="0"/>
              <a:t>2</a:t>
            </a:fld>
            <a:endParaRPr lang="en-US"/>
          </a:p>
        </p:txBody>
      </p:sp>
    </p:spTree>
    <p:extLst>
      <p:ext uri="{BB962C8B-B14F-4D97-AF65-F5344CB8AC3E}">
        <p14:creationId xmlns:p14="http://schemas.microsoft.com/office/powerpoint/2010/main" val="182564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Above grade floor</a:t>
            </a:r>
            <a:r>
              <a:rPr lang="en-US" baseline="0" dirty="0"/>
              <a:t> – </a:t>
            </a:r>
            <a:r>
              <a:rPr lang="en-US" baseline="0" dirty="0" err="1"/>
              <a:t>linac</a:t>
            </a:r>
            <a:r>
              <a:rPr lang="en-US" baseline="0" dirty="0"/>
              <a:t> on W (left) side and NAUTICUS on E (right)</a:t>
            </a:r>
          </a:p>
          <a:p>
            <a:r>
              <a:rPr lang="en-US" baseline="0" dirty="0"/>
              <a:t>U inventories are stored, used in below grade areas of each facility</a:t>
            </a:r>
            <a:endParaRPr lang="en-US" dirty="0"/>
          </a:p>
        </p:txBody>
      </p:sp>
      <p:sp>
        <p:nvSpPr>
          <p:cNvPr id="4" name="Slide Number Placeholder 3"/>
          <p:cNvSpPr>
            <a:spLocks noGrp="1"/>
          </p:cNvSpPr>
          <p:nvPr>
            <p:ph type="sldNum" sz="quarter" idx="10"/>
          </p:nvPr>
        </p:nvSpPr>
        <p:spPr/>
        <p:txBody>
          <a:bodyPr/>
          <a:lstStyle/>
          <a:p>
            <a:fld id="{5C073585-434C-4777-9FBD-A4EB06FC87D0}" type="slidenum">
              <a:rPr lang="en-US" smtClean="0"/>
              <a:t>5</a:t>
            </a:fld>
            <a:endParaRPr lang="en-US"/>
          </a:p>
        </p:txBody>
      </p:sp>
    </p:spTree>
    <p:extLst>
      <p:ext uri="{BB962C8B-B14F-4D97-AF65-F5344CB8AC3E}">
        <p14:creationId xmlns:p14="http://schemas.microsoft.com/office/powerpoint/2010/main" val="1144696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all the unexcavated areas – these were</a:t>
            </a:r>
            <a:r>
              <a:rPr lang="en-US" baseline="0" dirty="0"/>
              <a:t> key features to a successful segmentation analysis</a:t>
            </a:r>
            <a:endParaRPr lang="en-US" dirty="0"/>
          </a:p>
        </p:txBody>
      </p:sp>
      <p:sp>
        <p:nvSpPr>
          <p:cNvPr id="4" name="Slide Number Placeholder 3"/>
          <p:cNvSpPr>
            <a:spLocks noGrp="1"/>
          </p:cNvSpPr>
          <p:nvPr>
            <p:ph type="sldNum" sz="quarter" idx="10"/>
          </p:nvPr>
        </p:nvSpPr>
        <p:spPr/>
        <p:txBody>
          <a:bodyPr/>
          <a:lstStyle/>
          <a:p>
            <a:fld id="{5C073585-434C-4777-9FBD-A4EB06FC87D0}" type="slidenum">
              <a:rPr lang="en-US" smtClean="0"/>
              <a:t>7</a:t>
            </a:fld>
            <a:endParaRPr lang="en-US"/>
          </a:p>
        </p:txBody>
      </p:sp>
    </p:spTree>
    <p:extLst>
      <p:ext uri="{BB962C8B-B14F-4D97-AF65-F5344CB8AC3E}">
        <p14:creationId xmlns:p14="http://schemas.microsoft.com/office/powerpoint/2010/main" val="3849151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0B5D7E-367F-4126-B12E-EC6C4F3A4D12}"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15992-0CB8-4216-9AFA-727404E6E2C9}" type="slidenum">
              <a:rPr lang="en-US" smtClean="0"/>
              <a:t>‹#›</a:t>
            </a:fld>
            <a:endParaRPr lang="en-US"/>
          </a:p>
        </p:txBody>
      </p:sp>
    </p:spTree>
    <p:extLst>
      <p:ext uri="{BB962C8B-B14F-4D97-AF65-F5344CB8AC3E}">
        <p14:creationId xmlns:p14="http://schemas.microsoft.com/office/powerpoint/2010/main" val="1813052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0B5D7E-367F-4126-B12E-EC6C4F3A4D12}"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15992-0CB8-4216-9AFA-727404E6E2C9}" type="slidenum">
              <a:rPr lang="en-US" smtClean="0"/>
              <a:t>‹#›</a:t>
            </a:fld>
            <a:endParaRPr lang="en-US"/>
          </a:p>
        </p:txBody>
      </p:sp>
    </p:spTree>
    <p:extLst>
      <p:ext uri="{BB962C8B-B14F-4D97-AF65-F5344CB8AC3E}">
        <p14:creationId xmlns:p14="http://schemas.microsoft.com/office/powerpoint/2010/main" val="559512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0B5D7E-367F-4126-B12E-EC6C4F3A4D12}"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15992-0CB8-4216-9AFA-727404E6E2C9}" type="slidenum">
              <a:rPr lang="en-US" smtClean="0"/>
              <a:t>‹#›</a:t>
            </a:fld>
            <a:endParaRPr lang="en-US"/>
          </a:p>
        </p:txBody>
      </p:sp>
    </p:spTree>
    <p:extLst>
      <p:ext uri="{BB962C8B-B14F-4D97-AF65-F5344CB8AC3E}">
        <p14:creationId xmlns:p14="http://schemas.microsoft.com/office/powerpoint/2010/main" val="3565332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0B5D7E-367F-4126-B12E-EC6C4F3A4D12}"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15992-0CB8-4216-9AFA-727404E6E2C9}" type="slidenum">
              <a:rPr lang="en-US" smtClean="0"/>
              <a:t>‹#›</a:t>
            </a:fld>
            <a:endParaRPr lang="en-US"/>
          </a:p>
        </p:txBody>
      </p:sp>
    </p:spTree>
    <p:extLst>
      <p:ext uri="{BB962C8B-B14F-4D97-AF65-F5344CB8AC3E}">
        <p14:creationId xmlns:p14="http://schemas.microsoft.com/office/powerpoint/2010/main" val="4187773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0B5D7E-367F-4126-B12E-EC6C4F3A4D12}"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15992-0CB8-4216-9AFA-727404E6E2C9}" type="slidenum">
              <a:rPr lang="en-US" smtClean="0"/>
              <a:t>‹#›</a:t>
            </a:fld>
            <a:endParaRPr lang="en-US"/>
          </a:p>
        </p:txBody>
      </p:sp>
    </p:spTree>
    <p:extLst>
      <p:ext uri="{BB962C8B-B14F-4D97-AF65-F5344CB8AC3E}">
        <p14:creationId xmlns:p14="http://schemas.microsoft.com/office/powerpoint/2010/main" val="3691581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0B5D7E-367F-4126-B12E-EC6C4F3A4D12}" type="datetimeFigureOut">
              <a:rPr lang="en-US" smtClean="0"/>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15992-0CB8-4216-9AFA-727404E6E2C9}" type="slidenum">
              <a:rPr lang="en-US" smtClean="0"/>
              <a:t>‹#›</a:t>
            </a:fld>
            <a:endParaRPr lang="en-US"/>
          </a:p>
        </p:txBody>
      </p:sp>
    </p:spTree>
    <p:extLst>
      <p:ext uri="{BB962C8B-B14F-4D97-AF65-F5344CB8AC3E}">
        <p14:creationId xmlns:p14="http://schemas.microsoft.com/office/powerpoint/2010/main" val="45955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0B5D7E-367F-4126-B12E-EC6C4F3A4D12}" type="datetimeFigureOut">
              <a:rPr lang="en-US" smtClean="0"/>
              <a:t>9/8/2019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515992-0CB8-4216-9AFA-727404E6E2C9}" type="slidenum">
              <a:rPr lang="en-US" smtClean="0"/>
              <a:t>‹#›</a:t>
            </a:fld>
            <a:endParaRPr lang="en-US"/>
          </a:p>
        </p:txBody>
      </p:sp>
    </p:spTree>
    <p:extLst>
      <p:ext uri="{BB962C8B-B14F-4D97-AF65-F5344CB8AC3E}">
        <p14:creationId xmlns:p14="http://schemas.microsoft.com/office/powerpoint/2010/main" val="127984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0B5D7E-367F-4126-B12E-EC6C4F3A4D12}" type="datetimeFigureOut">
              <a:rPr lang="en-US" smtClean="0"/>
              <a:t>9/8/2019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515992-0CB8-4216-9AFA-727404E6E2C9}" type="slidenum">
              <a:rPr lang="en-US" smtClean="0"/>
              <a:t>‹#›</a:t>
            </a:fld>
            <a:endParaRPr lang="en-US"/>
          </a:p>
        </p:txBody>
      </p:sp>
    </p:spTree>
    <p:extLst>
      <p:ext uri="{BB962C8B-B14F-4D97-AF65-F5344CB8AC3E}">
        <p14:creationId xmlns:p14="http://schemas.microsoft.com/office/powerpoint/2010/main" val="3040579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B5D7E-367F-4126-B12E-EC6C4F3A4D12}" type="datetimeFigureOut">
              <a:rPr lang="en-US" smtClean="0"/>
              <a:t>9/8/2019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515992-0CB8-4216-9AFA-727404E6E2C9}" type="slidenum">
              <a:rPr lang="en-US" smtClean="0"/>
              <a:t>‹#›</a:t>
            </a:fld>
            <a:endParaRPr lang="en-US"/>
          </a:p>
        </p:txBody>
      </p:sp>
    </p:spTree>
    <p:extLst>
      <p:ext uri="{BB962C8B-B14F-4D97-AF65-F5344CB8AC3E}">
        <p14:creationId xmlns:p14="http://schemas.microsoft.com/office/powerpoint/2010/main" val="284207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0B5D7E-367F-4126-B12E-EC6C4F3A4D12}" type="datetimeFigureOut">
              <a:rPr lang="en-US" smtClean="0"/>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15992-0CB8-4216-9AFA-727404E6E2C9}" type="slidenum">
              <a:rPr lang="en-US" smtClean="0"/>
              <a:t>‹#›</a:t>
            </a:fld>
            <a:endParaRPr lang="en-US"/>
          </a:p>
        </p:txBody>
      </p:sp>
    </p:spTree>
    <p:extLst>
      <p:ext uri="{BB962C8B-B14F-4D97-AF65-F5344CB8AC3E}">
        <p14:creationId xmlns:p14="http://schemas.microsoft.com/office/powerpoint/2010/main" val="975623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0B5D7E-367F-4126-B12E-EC6C4F3A4D12}" type="datetimeFigureOut">
              <a:rPr lang="en-US" smtClean="0"/>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15992-0CB8-4216-9AFA-727404E6E2C9}" type="slidenum">
              <a:rPr lang="en-US" smtClean="0"/>
              <a:t>‹#›</a:t>
            </a:fld>
            <a:endParaRPr lang="en-US"/>
          </a:p>
        </p:txBody>
      </p:sp>
    </p:spTree>
    <p:extLst>
      <p:ext uri="{BB962C8B-B14F-4D97-AF65-F5344CB8AC3E}">
        <p14:creationId xmlns:p14="http://schemas.microsoft.com/office/powerpoint/2010/main" val="2545368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B5D7E-367F-4126-B12E-EC6C4F3A4D12}" type="datetimeFigureOut">
              <a:rPr lang="en-US" smtClean="0"/>
              <a:t>9/8/2019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15992-0CB8-4216-9AFA-727404E6E2C9}" type="slidenum">
              <a:rPr lang="en-US" smtClean="0"/>
              <a:t>‹#›</a:t>
            </a:fld>
            <a:endParaRPr lang="en-US"/>
          </a:p>
        </p:txBody>
      </p:sp>
    </p:spTree>
    <p:extLst>
      <p:ext uri="{BB962C8B-B14F-4D97-AF65-F5344CB8AC3E}">
        <p14:creationId xmlns:p14="http://schemas.microsoft.com/office/powerpoint/2010/main" val="2044208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pc.noaa.gov/misc/AbtDerechos/derechofacts.htm#climatolog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latin typeface="Bell MT" panose="02020503060305020303" pitchFamily="18" charset="0"/>
              </a:rPr>
              <a:t>Facility Segmentation:</a:t>
            </a:r>
            <a:br>
              <a:rPr lang="en-US" b="1" dirty="0">
                <a:latin typeface="Bell MT" panose="02020503060305020303" pitchFamily="18" charset="0"/>
              </a:rPr>
            </a:br>
            <a:r>
              <a:rPr lang="en-US" dirty="0">
                <a:latin typeface="Bell MT" panose="02020503060305020303" pitchFamily="18" charset="0"/>
              </a:rPr>
              <a:t>An enriched U parable</a:t>
            </a:r>
          </a:p>
        </p:txBody>
      </p:sp>
      <p:sp>
        <p:nvSpPr>
          <p:cNvPr id="3" name="Subtitle 2"/>
          <p:cNvSpPr>
            <a:spLocks noGrp="1"/>
          </p:cNvSpPr>
          <p:nvPr>
            <p:ph type="subTitle" idx="1"/>
          </p:nvPr>
        </p:nvSpPr>
        <p:spPr/>
        <p:txBody>
          <a:bodyPr/>
          <a:lstStyle/>
          <a:p>
            <a:r>
              <a:rPr lang="en-US" dirty="0"/>
              <a:t>2019 DOE Accelerator Safety Workshop</a:t>
            </a:r>
          </a:p>
          <a:p>
            <a:r>
              <a:rPr lang="en-US" dirty="0"/>
              <a:t>John Houck</a:t>
            </a:r>
          </a:p>
          <a:p>
            <a:r>
              <a:rPr lang="en-US" dirty="0"/>
              <a:t>Senior Facility Representative, Argonne Site Office</a:t>
            </a:r>
          </a:p>
        </p:txBody>
      </p:sp>
      <p:pic>
        <p:nvPicPr>
          <p:cNvPr id="1026" name="Picture 2" descr="Illustration of parabo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0967" y="3416559"/>
            <a:ext cx="2428875"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14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20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Backup Slides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21650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Derechos can occur anywhere, but are most commonly identified in North America.</a:t>
            </a:r>
            <a:br>
              <a:rPr lang="en-US" sz="2400" dirty="0"/>
            </a:br>
            <a:r>
              <a:rPr lang="en-US" sz="2400" dirty="0"/>
              <a:t>Climate change will not affect intensity, but is frequency curves are anticipated to shift poleward.  Only one derecho has been recorded north of 60° latitude.</a:t>
            </a:r>
            <a:br>
              <a:rPr lang="en-US" sz="2400" dirty="0"/>
            </a:br>
            <a:r>
              <a:rPr lang="en-US" sz="1400" dirty="0">
                <a:hlinkClick r:id="rId2"/>
              </a:rPr>
              <a:t>https://www.spc.noaa.gov/misc/AbtDerechos/derechofacts.htm#climatology</a:t>
            </a:r>
            <a:r>
              <a:rPr lang="en-US" sz="1400" dirty="0"/>
              <a:t> </a:t>
            </a:r>
          </a:p>
        </p:txBody>
      </p:sp>
      <p:pic>
        <p:nvPicPr>
          <p:cNvPr id="1026" name="Picture 2" descr="https://www.spc.noaa.gov/misc/AbtDerechos/images/Jet_Stream_figs/derechoclimo.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20276" y="1879910"/>
            <a:ext cx="6351447" cy="4242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84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Segment?</a:t>
            </a:r>
          </a:p>
        </p:txBody>
      </p:sp>
      <p:sp>
        <p:nvSpPr>
          <p:cNvPr id="3" name="Content Placeholder 2"/>
          <p:cNvSpPr>
            <a:spLocks noGrp="1"/>
          </p:cNvSpPr>
          <p:nvPr>
            <p:ph idx="1"/>
          </p:nvPr>
        </p:nvSpPr>
        <p:spPr>
          <a:xfrm>
            <a:off x="838200" y="1825625"/>
            <a:ext cx="10043160" cy="4351338"/>
          </a:xfrm>
        </p:spPr>
        <p:txBody>
          <a:bodyPr>
            <a:normAutofit fontScale="92500"/>
          </a:bodyPr>
          <a:lstStyle/>
          <a:p>
            <a:r>
              <a:rPr lang="en-US" dirty="0"/>
              <a:t>Older facility, Building 211  two accelerator facilities, one radiation generating device (RGD, the “point”).</a:t>
            </a:r>
          </a:p>
          <a:p>
            <a:r>
              <a:rPr lang="en-US" i="1" u="sng" dirty="0">
                <a:solidFill>
                  <a:schemeClr val="accent6">
                    <a:lumMod val="75000"/>
                  </a:schemeClr>
                </a:solidFill>
              </a:rPr>
              <a:t>Accelerators: </a:t>
            </a:r>
            <a:r>
              <a:rPr lang="en-US" dirty="0"/>
              <a:t>60 MeV electron </a:t>
            </a:r>
            <a:r>
              <a:rPr lang="en-US" dirty="0" err="1"/>
              <a:t>linac</a:t>
            </a:r>
            <a:r>
              <a:rPr lang="en-US" dirty="0"/>
              <a:t> (the “line”) &amp; 3 MeV electron Van de </a:t>
            </a:r>
            <a:r>
              <a:rPr lang="en-US" dirty="0" err="1"/>
              <a:t>Graaff</a:t>
            </a:r>
            <a:r>
              <a:rPr lang="en-US" dirty="0"/>
              <a:t> -  two SADs</a:t>
            </a:r>
          </a:p>
          <a:p>
            <a:r>
              <a:rPr lang="en-US" i="1" u="sng" dirty="0">
                <a:solidFill>
                  <a:schemeClr val="accent2">
                    <a:lumMod val="75000"/>
                  </a:schemeClr>
                </a:solidFill>
              </a:rPr>
              <a:t>RGD: </a:t>
            </a:r>
            <a:r>
              <a:rPr lang="en-US" dirty="0"/>
              <a:t>Sealed tube neutron generator – meets DOE O 420.2C exemption, LMS-PROC-109     Procedures, Training, Interlocks, Postings</a:t>
            </a:r>
          </a:p>
          <a:p>
            <a:r>
              <a:rPr lang="en-US" dirty="0"/>
              <a:t>RGD &amp; </a:t>
            </a:r>
            <a:r>
              <a:rPr lang="en-US" dirty="0" err="1"/>
              <a:t>Linac</a:t>
            </a:r>
            <a:r>
              <a:rPr lang="en-US" dirty="0"/>
              <a:t> both use enriched U, total quantity challenges Argonne inventory limits for nuclear criticality control</a:t>
            </a:r>
          </a:p>
          <a:p>
            <a:r>
              <a:rPr lang="en-US" b="1" dirty="0">
                <a:solidFill>
                  <a:srgbClr val="FF0000"/>
                </a:solidFill>
                <a:effectLst>
                  <a:outerShdw blurRad="38100" dist="38100" dir="2700000" algn="tl">
                    <a:srgbClr val="000000">
                      <a:alpha val="43137"/>
                    </a:srgbClr>
                  </a:outerShdw>
                </a:effectLst>
              </a:rPr>
              <a:t>CHOICE: </a:t>
            </a:r>
            <a:r>
              <a:rPr lang="en-US" dirty="0"/>
              <a:t>Implement an alt </a:t>
            </a:r>
            <a:r>
              <a:rPr lang="en-US" dirty="0" err="1"/>
              <a:t>std</a:t>
            </a:r>
            <a:r>
              <a:rPr lang="en-US" dirty="0"/>
              <a:t> (ANSI-ANS-8.1) for this one building </a:t>
            </a:r>
            <a:r>
              <a:rPr lang="en-US" b="1" i="1" u="sng" dirty="0"/>
              <a:t>OR</a:t>
            </a:r>
            <a:r>
              <a:rPr lang="en-US" dirty="0"/>
              <a:t>  Perform analysis and request segmentation.</a:t>
            </a:r>
            <a:endParaRPr lang="en-US" b="1" i="1" u="sng" dirty="0"/>
          </a:p>
        </p:txBody>
      </p:sp>
      <p:sp>
        <p:nvSpPr>
          <p:cNvPr id="4" name="Right Arrow 3"/>
          <p:cNvSpPr/>
          <p:nvPr/>
        </p:nvSpPr>
        <p:spPr>
          <a:xfrm>
            <a:off x="3264408" y="4014216"/>
            <a:ext cx="201168" cy="109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519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Segmentation?</a:t>
            </a:r>
          </a:p>
        </p:txBody>
      </p:sp>
      <p:sp>
        <p:nvSpPr>
          <p:cNvPr id="3" name="Content Placeholder 2"/>
          <p:cNvSpPr>
            <a:spLocks noGrp="1"/>
          </p:cNvSpPr>
          <p:nvPr>
            <p:ph sz="half" idx="1"/>
          </p:nvPr>
        </p:nvSpPr>
        <p:spPr>
          <a:xfrm>
            <a:off x="353683" y="1690688"/>
            <a:ext cx="8299866" cy="4486275"/>
          </a:xfrm>
        </p:spPr>
        <p:txBody>
          <a:bodyPr>
            <a:normAutofit fontScale="77500" lnSpcReduction="20000"/>
          </a:bodyPr>
          <a:lstStyle/>
          <a:p>
            <a:r>
              <a:rPr lang="en-US" b="1" i="1" u="sng" dirty="0">
                <a:solidFill>
                  <a:srgbClr val="C00000"/>
                </a:solidFill>
                <a:effectLst>
                  <a:outerShdw blurRad="38100" dist="38100" dir="2700000" algn="tl">
                    <a:srgbClr val="000000">
                      <a:alpha val="43137"/>
                    </a:srgbClr>
                  </a:outerShdw>
                </a:effectLst>
              </a:rPr>
              <a:t>Physical Separation</a:t>
            </a:r>
            <a:r>
              <a:rPr lang="en-US" dirty="0">
                <a:solidFill>
                  <a:srgbClr val="C00000"/>
                </a:solidFill>
                <a:effectLst>
                  <a:outerShdw blurRad="38100" dist="38100" dir="2700000" algn="tl">
                    <a:srgbClr val="000000">
                      <a:alpha val="43137"/>
                    </a:srgbClr>
                  </a:outerShdw>
                </a:effectLst>
              </a:rPr>
              <a:t> </a:t>
            </a:r>
            <a:r>
              <a:rPr lang="en-US" sz="2400" b="1" baseline="30000" dirty="0"/>
              <a:t>** </a:t>
            </a:r>
            <a:r>
              <a:rPr lang="en-US" dirty="0"/>
              <a:t>between “segments” such that:</a:t>
            </a:r>
          </a:p>
          <a:p>
            <a:pPr marL="0" indent="0">
              <a:buNone/>
            </a:pPr>
            <a:endParaRPr lang="en-US" b="1" i="1" u="sng" dirty="0"/>
          </a:p>
          <a:p>
            <a:pPr lvl="1"/>
            <a:r>
              <a:rPr lang="en-US" dirty="0"/>
              <a:t>Separation or features </a:t>
            </a:r>
            <a:r>
              <a:rPr lang="en-US" u="sng" dirty="0">
                <a:solidFill>
                  <a:srgbClr val="C00000"/>
                </a:solidFill>
                <a:effectLst>
                  <a:outerShdw blurRad="38100" dist="38100" dir="2700000" algn="tl">
                    <a:srgbClr val="000000">
                      <a:alpha val="43137"/>
                    </a:srgbClr>
                  </a:outerShdw>
                </a:effectLst>
              </a:rPr>
              <a:t>preclude</a:t>
            </a:r>
            <a:r>
              <a:rPr lang="en-US" dirty="0"/>
              <a:t> interaction of material from different segments, i.e.</a:t>
            </a:r>
          </a:p>
          <a:p>
            <a:pPr lvl="1"/>
            <a:endParaRPr lang="en-US" dirty="0"/>
          </a:p>
          <a:p>
            <a:pPr lvl="2">
              <a:buFont typeface="Wingdings" panose="05000000000000000000" pitchFamily="2" charset="2"/>
              <a:buChar char="ü"/>
            </a:pPr>
            <a:r>
              <a:rPr lang="en-US" sz="2400" dirty="0"/>
              <a:t>No common ventilation system, or process piping. . .conduit?</a:t>
            </a:r>
          </a:p>
          <a:p>
            <a:pPr lvl="2">
              <a:buFont typeface="Wingdings" panose="05000000000000000000" pitchFamily="2" charset="2"/>
              <a:buChar char="ü"/>
            </a:pPr>
            <a:r>
              <a:rPr lang="en-US" sz="2400" dirty="0" err="1"/>
              <a:t>Neutronic</a:t>
            </a:r>
            <a:r>
              <a:rPr lang="en-US" sz="2400" dirty="0"/>
              <a:t> interaction is negligible</a:t>
            </a:r>
            <a:endParaRPr lang="en-US" sz="2400" dirty="0">
              <a:solidFill>
                <a:srgbClr val="C00000"/>
              </a:solidFill>
            </a:endParaRPr>
          </a:p>
          <a:p>
            <a:pPr lvl="2">
              <a:buFont typeface="Wingdings" panose="05000000000000000000" pitchFamily="2" charset="2"/>
              <a:buChar char="ü"/>
            </a:pPr>
            <a:r>
              <a:rPr lang="en-US" sz="2400" dirty="0"/>
              <a:t>Fire in one segment doesn’t cause failure of another</a:t>
            </a:r>
          </a:p>
          <a:p>
            <a:pPr lvl="2">
              <a:buFont typeface="Wingdings" panose="05000000000000000000" pitchFamily="2" charset="2"/>
              <a:buChar char="ü"/>
            </a:pPr>
            <a:r>
              <a:rPr lang="en-US" sz="2400" dirty="0"/>
              <a:t>Preclusion &gt;&gt; Impossible (~10</a:t>
            </a:r>
            <a:r>
              <a:rPr lang="en-US" sz="2400" baseline="30000" dirty="0"/>
              <a:t>-6</a:t>
            </a:r>
            <a:r>
              <a:rPr lang="en-US" sz="2400" dirty="0"/>
              <a:t>/</a:t>
            </a:r>
            <a:r>
              <a:rPr lang="en-US" sz="2400" dirty="0" err="1"/>
              <a:t>yr</a:t>
            </a:r>
            <a:r>
              <a:rPr lang="en-US" sz="2400" dirty="0"/>
              <a:t>) </a:t>
            </a:r>
          </a:p>
          <a:p>
            <a:pPr lvl="2"/>
            <a:endParaRPr lang="en-US" dirty="0"/>
          </a:p>
          <a:p>
            <a:pPr lvl="2"/>
            <a:endParaRPr lang="en-US" dirty="0"/>
          </a:p>
          <a:p>
            <a:r>
              <a:rPr lang="en-US" dirty="0"/>
              <a:t>Facility Safety Procedure 1.  </a:t>
            </a:r>
            <a:r>
              <a:rPr lang="en-US" b="1" dirty="0"/>
              <a:t>Reviewing and Approving Nuclear Facility Safety Basis Documentation</a:t>
            </a:r>
            <a:r>
              <a:rPr lang="en-US" dirty="0"/>
              <a:t> per </a:t>
            </a:r>
            <a:r>
              <a:rPr lang="en-US" u="sng" dirty="0" err="1"/>
              <a:t>SC</a:t>
            </a:r>
            <a:r>
              <a:rPr lang="en-US" dirty="0" err="1"/>
              <a:t>ience</a:t>
            </a:r>
            <a:r>
              <a:rPr lang="en-US" dirty="0"/>
              <a:t> </a:t>
            </a:r>
            <a:r>
              <a:rPr lang="en-US" u="sng" dirty="0"/>
              <a:t>M</a:t>
            </a:r>
            <a:r>
              <a:rPr lang="en-US" dirty="0"/>
              <a:t>anagement </a:t>
            </a:r>
            <a:r>
              <a:rPr lang="en-US" u="sng" dirty="0"/>
              <a:t>S</a:t>
            </a:r>
            <a:r>
              <a:rPr lang="en-US" dirty="0"/>
              <a:t>ystem, so 10 CFR 830 invades accelerator safety space</a:t>
            </a:r>
          </a:p>
          <a:p>
            <a:pPr marL="0" indent="0">
              <a:buNone/>
            </a:pPr>
            <a:endParaRPr lang="en-US" dirty="0"/>
          </a:p>
          <a:p>
            <a:pPr marL="0" indent="0">
              <a:buNone/>
            </a:pPr>
            <a:r>
              <a:rPr lang="en-US" sz="1800" dirty="0"/>
              <a:t>**(see DOE-STD-1027-2018, § 3.1.1, 3.2.2)</a:t>
            </a:r>
          </a:p>
          <a:p>
            <a:endParaRPr lang="en-US" dirty="0"/>
          </a:p>
        </p:txBody>
      </p:sp>
      <p:grpSp>
        <p:nvGrpSpPr>
          <p:cNvPr id="9" name="Group 8"/>
          <p:cNvGrpSpPr/>
          <p:nvPr/>
        </p:nvGrpSpPr>
        <p:grpSpPr>
          <a:xfrm>
            <a:off x="7933194" y="669927"/>
            <a:ext cx="4109893" cy="3595844"/>
            <a:chOff x="7933194" y="669927"/>
            <a:chExt cx="4109893" cy="3595844"/>
          </a:xfrm>
        </p:grpSpPr>
        <p:sp>
          <p:nvSpPr>
            <p:cNvPr id="4" name="Oval 3"/>
            <p:cNvSpPr/>
            <p:nvPr/>
          </p:nvSpPr>
          <p:spPr>
            <a:xfrm>
              <a:off x="8793990" y="1690687"/>
              <a:ext cx="1904489" cy="1800657"/>
            </a:xfrm>
            <a:prstGeom prst="ellipse">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278507" y="1244355"/>
              <a:ext cx="1904489" cy="1800657"/>
            </a:xfrm>
            <a:prstGeom prst="ellipse">
              <a:avLst/>
            </a:prstGeom>
            <a:solidFill>
              <a:srgbClr val="FF00FF">
                <a:alpha val="3922"/>
              </a:srgbClr>
            </a:solidFill>
            <a:ln>
              <a:solidFill>
                <a:srgbClr val="D7079C"/>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3343458">
              <a:off x="10003474" y="2145030"/>
              <a:ext cx="2303204" cy="747929"/>
            </a:xfrm>
            <a:prstGeom prst="ellipse">
              <a:avLst/>
            </a:prstGeom>
            <a:solidFill>
              <a:srgbClr val="FF9900">
                <a:alpha val="16863"/>
              </a:srgbClr>
            </a:solidFill>
            <a:ln>
              <a:solidFill>
                <a:srgbClr val="DB1203"/>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937179" y="669927"/>
              <a:ext cx="2041579" cy="646331"/>
            </a:xfrm>
            <a:prstGeom prst="rect">
              <a:avLst/>
            </a:prstGeom>
            <a:noFill/>
          </p:spPr>
          <p:txBody>
            <a:bodyPr wrap="square" rtlCol="0">
              <a:spAutoFit/>
            </a:bodyPr>
            <a:lstStyle/>
            <a:p>
              <a:r>
                <a:rPr lang="en-US" dirty="0"/>
                <a:t>Radiological Safety 10 CFR 835</a:t>
              </a:r>
            </a:p>
          </p:txBody>
        </p:sp>
        <p:sp>
          <p:nvSpPr>
            <p:cNvPr id="8" name="Rectangle 7"/>
            <p:cNvSpPr/>
            <p:nvPr/>
          </p:nvSpPr>
          <p:spPr>
            <a:xfrm>
              <a:off x="10261787" y="3619440"/>
              <a:ext cx="1781300" cy="646331"/>
            </a:xfrm>
            <a:prstGeom prst="rect">
              <a:avLst/>
            </a:prstGeom>
          </p:spPr>
          <p:txBody>
            <a:bodyPr wrap="square">
              <a:spAutoFit/>
            </a:bodyPr>
            <a:lstStyle/>
            <a:p>
              <a:pPr lvl="0"/>
              <a:r>
                <a:rPr lang="en-US" dirty="0">
                  <a:solidFill>
                    <a:prstClr val="black"/>
                  </a:solidFill>
                </a:rPr>
                <a:t>Nuclear Safety 10 CFR 830 B</a:t>
              </a:r>
            </a:p>
          </p:txBody>
        </p:sp>
        <p:sp>
          <p:nvSpPr>
            <p:cNvPr id="10" name="Rectangle 9"/>
            <p:cNvSpPr/>
            <p:nvPr/>
          </p:nvSpPr>
          <p:spPr>
            <a:xfrm>
              <a:off x="7933194" y="3491344"/>
              <a:ext cx="2003985" cy="646331"/>
            </a:xfrm>
            <a:prstGeom prst="rect">
              <a:avLst/>
            </a:prstGeom>
          </p:spPr>
          <p:txBody>
            <a:bodyPr wrap="square">
              <a:spAutoFit/>
            </a:bodyPr>
            <a:lstStyle/>
            <a:p>
              <a:pPr lvl="0"/>
              <a:r>
                <a:rPr lang="en-US" dirty="0">
                  <a:solidFill>
                    <a:prstClr val="black"/>
                  </a:solidFill>
                </a:rPr>
                <a:t>Accelerator Safety DOE O 420.2C</a:t>
              </a:r>
            </a:p>
          </p:txBody>
        </p:sp>
      </p:grpSp>
      <p:sp>
        <p:nvSpPr>
          <p:cNvPr id="11" name="Right Arrow 10"/>
          <p:cNvSpPr/>
          <p:nvPr/>
        </p:nvSpPr>
        <p:spPr>
          <a:xfrm rot="20433375">
            <a:off x="10064213" y="2280509"/>
            <a:ext cx="498210" cy="128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1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768" r="7768"/>
          <a:stretch>
            <a:fillRect/>
          </a:stretch>
        </p:blipFill>
        <p:spPr>
          <a:xfrm>
            <a:off x="123824" y="148736"/>
            <a:ext cx="8905876" cy="6550814"/>
          </a:xfrm>
        </p:spPr>
      </p:pic>
      <p:sp>
        <p:nvSpPr>
          <p:cNvPr id="2" name="Title 1"/>
          <p:cNvSpPr>
            <a:spLocks noGrp="1"/>
          </p:cNvSpPr>
          <p:nvPr>
            <p:ph type="title"/>
          </p:nvPr>
        </p:nvSpPr>
        <p:spPr>
          <a:xfrm>
            <a:off x="1381499" y="2196846"/>
            <a:ext cx="1976564" cy="493776"/>
          </a:xfrm>
          <a:solidFill>
            <a:schemeClr val="bg1">
              <a:alpha val="41000"/>
            </a:schemeClr>
          </a:solidFill>
        </p:spPr>
        <p:txBody>
          <a:bodyPr>
            <a:noAutofit/>
          </a:bodyPr>
          <a:lstStyle/>
          <a:p>
            <a:r>
              <a:rPr lang="en-US" sz="2400" dirty="0">
                <a:solidFill>
                  <a:srgbClr val="FFC000"/>
                </a:solidFill>
                <a:effectLst>
                  <a:outerShdw blurRad="38100" dist="38100" dir="2700000" algn="tl">
                    <a:srgbClr val="000000">
                      <a:alpha val="43137"/>
                    </a:srgbClr>
                  </a:outerShdw>
                </a:effectLst>
                <a:latin typeface="Arial Black" panose="020B0A04020102020204" pitchFamily="34" charset="0"/>
              </a:rPr>
              <a:t>NAUTICUS</a:t>
            </a:r>
          </a:p>
        </p:txBody>
      </p:sp>
      <p:sp>
        <p:nvSpPr>
          <p:cNvPr id="6" name="Text Placeholder 5"/>
          <p:cNvSpPr>
            <a:spLocks noGrp="1"/>
          </p:cNvSpPr>
          <p:nvPr>
            <p:ph type="body" sz="half" idx="2"/>
          </p:nvPr>
        </p:nvSpPr>
        <p:spPr>
          <a:xfrm>
            <a:off x="5290886" y="1404184"/>
            <a:ext cx="1323975" cy="438151"/>
          </a:xfrm>
          <a:solidFill>
            <a:schemeClr val="bg1">
              <a:alpha val="41000"/>
            </a:schemeClr>
          </a:solidFill>
        </p:spPr>
        <p:txBody>
          <a:bodyPr/>
          <a:lstStyle/>
          <a:p>
            <a:r>
              <a:rPr lang="en-US" sz="2400" dirty="0">
                <a:solidFill>
                  <a:srgbClr val="FFC000"/>
                </a:solidFill>
                <a:effectLst>
                  <a:outerShdw blurRad="38100" dist="38100" dir="2700000" algn="tl">
                    <a:srgbClr val="000000">
                      <a:alpha val="43137"/>
                    </a:srgbClr>
                  </a:outerShdw>
                </a:effectLst>
                <a:latin typeface="Arial Black" panose="020B0A04020102020204" pitchFamily="34" charset="0"/>
                <a:ea typeface="+mj-ea"/>
                <a:cs typeface="+mj-cs"/>
              </a:rPr>
              <a:t>LINAC</a:t>
            </a:r>
          </a:p>
        </p:txBody>
      </p:sp>
      <p:sp>
        <p:nvSpPr>
          <p:cNvPr id="7" name="TextBox 6"/>
          <p:cNvSpPr txBox="1"/>
          <p:nvPr/>
        </p:nvSpPr>
        <p:spPr>
          <a:xfrm>
            <a:off x="657225" y="5807583"/>
            <a:ext cx="2752725" cy="424732"/>
          </a:xfrm>
          <a:prstGeom prst="rect">
            <a:avLst/>
          </a:prstGeom>
          <a:noFill/>
        </p:spPr>
        <p:txBody>
          <a:bodyPr wrap="square" rtlCol="0">
            <a:spAutoFit/>
          </a:bodyPr>
          <a:lstStyle/>
          <a:p>
            <a:pPr>
              <a:lnSpc>
                <a:spcPct val="90000"/>
              </a:lnSpc>
              <a:spcBef>
                <a:spcPts val="1000"/>
              </a:spcBef>
            </a:pPr>
            <a:r>
              <a:rPr lang="en-US" sz="2400" dirty="0">
                <a:solidFill>
                  <a:srgbClr val="FFC000"/>
                </a:solidFill>
                <a:effectLst>
                  <a:outerShdw blurRad="38100" dist="38100" dir="2700000" algn="tl">
                    <a:srgbClr val="000000">
                      <a:alpha val="43137"/>
                    </a:srgbClr>
                  </a:outerShdw>
                </a:effectLst>
                <a:latin typeface="Arial Black" panose="020B0A04020102020204" pitchFamily="34" charset="0"/>
                <a:ea typeface="+mj-ea"/>
                <a:cs typeface="+mj-cs"/>
              </a:rPr>
              <a:t>Van de </a:t>
            </a:r>
            <a:r>
              <a:rPr lang="en-US" sz="2400" dirty="0" err="1">
                <a:solidFill>
                  <a:srgbClr val="FFC000"/>
                </a:solidFill>
                <a:effectLst>
                  <a:outerShdw blurRad="38100" dist="38100" dir="2700000" algn="tl">
                    <a:srgbClr val="000000">
                      <a:alpha val="43137"/>
                    </a:srgbClr>
                  </a:outerShdw>
                </a:effectLst>
                <a:latin typeface="Arial Black" panose="020B0A04020102020204" pitchFamily="34" charset="0"/>
                <a:ea typeface="+mj-ea"/>
                <a:cs typeface="+mj-cs"/>
              </a:rPr>
              <a:t>Graaff</a:t>
            </a:r>
            <a:endParaRPr lang="en-US" sz="2400" dirty="0">
              <a:solidFill>
                <a:srgbClr val="FFC000"/>
              </a:solidFill>
              <a:effectLst>
                <a:outerShdw blurRad="38100" dist="38100" dir="2700000" algn="tl">
                  <a:srgbClr val="000000">
                    <a:alpha val="43137"/>
                  </a:srgbClr>
                </a:outerShdw>
              </a:effectLst>
              <a:latin typeface="Arial Black" panose="020B0A04020102020204" pitchFamily="34" charset="0"/>
              <a:ea typeface="+mj-ea"/>
              <a:cs typeface="+mj-cs"/>
            </a:endParaRPr>
          </a:p>
        </p:txBody>
      </p:sp>
      <p:cxnSp>
        <p:nvCxnSpPr>
          <p:cNvPr id="10" name="Straight Connector 9"/>
          <p:cNvCxnSpPr/>
          <p:nvPr/>
        </p:nvCxnSpPr>
        <p:spPr>
          <a:xfrm flipH="1">
            <a:off x="8353426" y="2443734"/>
            <a:ext cx="373479" cy="14820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96050" y="2295525"/>
            <a:ext cx="1857375" cy="2964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174207" y="5701400"/>
            <a:ext cx="432636" cy="212366"/>
          </a:xfrm>
          <a:prstGeom prst="straightConnector1">
            <a:avLst/>
          </a:prstGeom>
          <a:ln w="31750">
            <a:tailEnd type="triangle"/>
          </a:ln>
        </p:spPr>
        <p:style>
          <a:lnRef idx="3">
            <a:schemeClr val="accent4"/>
          </a:lnRef>
          <a:fillRef idx="0">
            <a:schemeClr val="accent4"/>
          </a:fillRef>
          <a:effectRef idx="2">
            <a:schemeClr val="accent4"/>
          </a:effectRef>
          <a:fontRef idx="minor">
            <a:schemeClr val="tx1"/>
          </a:fontRef>
        </p:style>
      </p:cxnSp>
      <p:sp>
        <p:nvSpPr>
          <p:cNvPr id="18" name="TextBox 17"/>
          <p:cNvSpPr txBox="1"/>
          <p:nvPr/>
        </p:nvSpPr>
        <p:spPr>
          <a:xfrm>
            <a:off x="8528133" y="2767321"/>
            <a:ext cx="2552700" cy="369332"/>
          </a:xfrm>
          <a:prstGeom prst="rect">
            <a:avLst/>
          </a:prstGeom>
          <a:solidFill>
            <a:srgbClr val="FF0000">
              <a:alpha val="91000"/>
            </a:srgbClr>
          </a:solidFill>
        </p:spPr>
        <p:txBody>
          <a:bodyPr wrap="square" rtlCol="0">
            <a:spAutoFit/>
          </a:bodyPr>
          <a:lstStyle/>
          <a:p>
            <a:r>
              <a:rPr lang="en-US" dirty="0" err="1">
                <a:solidFill>
                  <a:srgbClr val="002060"/>
                </a:solidFill>
              </a:rPr>
              <a:t>Linac</a:t>
            </a:r>
            <a:r>
              <a:rPr lang="en-US" dirty="0">
                <a:solidFill>
                  <a:srgbClr val="002060"/>
                </a:solidFill>
              </a:rPr>
              <a:t> Segment Boundary</a:t>
            </a:r>
          </a:p>
        </p:txBody>
      </p:sp>
    </p:spTree>
    <p:extLst>
      <p:ext uri="{BB962C8B-B14F-4D97-AF65-F5344CB8AC3E}">
        <p14:creationId xmlns:p14="http://schemas.microsoft.com/office/powerpoint/2010/main" val="125716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32900"/>
            <a:ext cx="12192000" cy="6392200"/>
          </a:xfrm>
          <a:prstGeom prst="rect">
            <a:avLst/>
          </a:prstGeom>
        </p:spPr>
      </p:pic>
    </p:spTree>
    <p:extLst>
      <p:ext uri="{BB962C8B-B14F-4D97-AF65-F5344CB8AC3E}">
        <p14:creationId xmlns:p14="http://schemas.microsoft.com/office/powerpoint/2010/main" val="138679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66825" y="133350"/>
            <a:ext cx="9915524" cy="6610350"/>
          </a:xfrm>
        </p:spPr>
      </p:pic>
      <p:cxnSp>
        <p:nvCxnSpPr>
          <p:cNvPr id="15" name="Straight Connector 14"/>
          <p:cNvCxnSpPr/>
          <p:nvPr/>
        </p:nvCxnSpPr>
        <p:spPr>
          <a:xfrm flipH="1">
            <a:off x="3191878" y="3120189"/>
            <a:ext cx="8522" cy="1232736"/>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ight Arrow 16"/>
          <p:cNvSpPr/>
          <p:nvPr/>
        </p:nvSpPr>
        <p:spPr>
          <a:xfrm>
            <a:off x="3257549" y="4352925"/>
            <a:ext cx="4124325" cy="21907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257548" y="4572000"/>
            <a:ext cx="4248151" cy="369332"/>
          </a:xfrm>
          <a:prstGeom prst="rect">
            <a:avLst/>
          </a:prstGeom>
          <a:solidFill>
            <a:srgbClr val="00B0F0">
              <a:alpha val="66000"/>
            </a:srgbClr>
          </a:solidFill>
        </p:spPr>
        <p:txBody>
          <a:bodyPr wrap="square" rtlCol="0">
            <a:spAutoFit/>
          </a:bodyPr>
          <a:lstStyle/>
          <a:p>
            <a:r>
              <a:rPr lang="en-US" b="1" dirty="0">
                <a:solidFill>
                  <a:srgbClr val="FFC000"/>
                </a:solidFill>
                <a:effectLst>
                  <a:outerShdw blurRad="38100" dist="38100" dir="2700000" algn="tl">
                    <a:srgbClr val="000000">
                      <a:alpha val="43137"/>
                    </a:srgbClr>
                  </a:outerShdw>
                </a:effectLst>
              </a:rPr>
              <a:t>LINAC Segment (except hallway toward us)</a:t>
            </a:r>
          </a:p>
        </p:txBody>
      </p:sp>
      <p:cxnSp>
        <p:nvCxnSpPr>
          <p:cNvPr id="20" name="Straight Arrow Connector 19"/>
          <p:cNvCxnSpPr/>
          <p:nvPr/>
        </p:nvCxnSpPr>
        <p:spPr>
          <a:xfrm flipH="1">
            <a:off x="8696325" y="1724025"/>
            <a:ext cx="257175" cy="561975"/>
          </a:xfrm>
          <a:prstGeom prst="straightConnector1">
            <a:avLst/>
          </a:prstGeom>
          <a:ln w="349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696325" y="1077694"/>
            <a:ext cx="1057275" cy="646331"/>
          </a:xfrm>
          <a:prstGeom prst="rect">
            <a:avLst/>
          </a:prstGeom>
          <a:noFill/>
        </p:spPr>
        <p:txBody>
          <a:bodyPr wrap="square" rtlCol="0">
            <a:spAutoFit/>
          </a:bodyPr>
          <a:lstStyle/>
          <a:p>
            <a:r>
              <a:rPr lang="en-US" b="1" dirty="0">
                <a:solidFill>
                  <a:srgbClr val="FFC000"/>
                </a:solidFill>
                <a:effectLst>
                  <a:outerShdw blurRad="38100" dist="38100" dir="2700000" algn="tl">
                    <a:srgbClr val="000000">
                      <a:alpha val="43137"/>
                    </a:srgbClr>
                  </a:outerShdw>
                </a:effectLst>
              </a:rPr>
              <a:t>D-024 Stack</a:t>
            </a:r>
          </a:p>
        </p:txBody>
      </p:sp>
    </p:spTree>
    <p:extLst>
      <p:ext uri="{BB962C8B-B14F-4D97-AF65-F5344CB8AC3E}">
        <p14:creationId xmlns:p14="http://schemas.microsoft.com/office/powerpoint/2010/main" val="4021257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3875" y="4045413"/>
            <a:ext cx="11458575" cy="2671996"/>
          </a:xfrm>
          <a:prstGeom prst="rect">
            <a:avLst/>
          </a:prstGeom>
        </p:spPr>
      </p:pic>
      <p:pic>
        <p:nvPicPr>
          <p:cNvPr id="3" name="Picture 2"/>
          <p:cNvPicPr>
            <a:picLocks noChangeAspect="1"/>
          </p:cNvPicPr>
          <p:nvPr/>
        </p:nvPicPr>
        <p:blipFill>
          <a:blip r:embed="rId4"/>
          <a:stretch>
            <a:fillRect/>
          </a:stretch>
        </p:blipFill>
        <p:spPr>
          <a:xfrm>
            <a:off x="523875" y="1373417"/>
            <a:ext cx="11458575" cy="2671996"/>
          </a:xfrm>
          <a:prstGeom prst="rect">
            <a:avLst/>
          </a:prstGeom>
        </p:spPr>
      </p:pic>
      <p:sp>
        <p:nvSpPr>
          <p:cNvPr id="4" name="TextBox 3"/>
          <p:cNvSpPr txBox="1"/>
          <p:nvPr/>
        </p:nvSpPr>
        <p:spPr>
          <a:xfrm>
            <a:off x="1895475" y="2524749"/>
            <a:ext cx="771525" cy="400110"/>
          </a:xfrm>
          <a:prstGeom prst="rect">
            <a:avLst/>
          </a:prstGeom>
          <a:noFill/>
        </p:spPr>
        <p:txBody>
          <a:bodyPr wrap="square" rtlCol="0">
            <a:spAutoFit/>
          </a:bodyPr>
          <a:lstStyle/>
          <a:p>
            <a:r>
              <a:rPr lang="en-US" sz="2000" b="1" dirty="0">
                <a:solidFill>
                  <a:srgbClr val="FFC000"/>
                </a:solidFill>
                <a:effectLst>
                  <a:outerShdw blurRad="38100" dist="38100" dir="2700000" algn="tl">
                    <a:srgbClr val="000000">
                      <a:alpha val="43137"/>
                    </a:srgbClr>
                  </a:outerShdw>
                </a:effectLst>
              </a:rPr>
              <a:t>Stack</a:t>
            </a:r>
          </a:p>
        </p:txBody>
      </p:sp>
      <p:cxnSp>
        <p:nvCxnSpPr>
          <p:cNvPr id="6" name="Straight Arrow Connector 5"/>
          <p:cNvCxnSpPr>
            <a:stCxn id="4" idx="2"/>
          </p:cNvCxnSpPr>
          <p:nvPr/>
        </p:nvCxnSpPr>
        <p:spPr>
          <a:xfrm flipH="1">
            <a:off x="2238375" y="2924859"/>
            <a:ext cx="42863" cy="561291"/>
          </a:xfrm>
          <a:prstGeom prst="straightConnector1">
            <a:avLst/>
          </a:prstGeom>
          <a:ln w="349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508865" y="864524"/>
            <a:ext cx="3499659" cy="461665"/>
          </a:xfrm>
          <a:prstGeom prst="rect">
            <a:avLst/>
          </a:prstGeom>
          <a:noFill/>
        </p:spPr>
        <p:txBody>
          <a:bodyPr wrap="square" rtlCol="0">
            <a:spAutoFit/>
          </a:bodyPr>
          <a:lstStyle/>
          <a:p>
            <a:r>
              <a:rPr lang="en-US" sz="2400" dirty="0"/>
              <a:t>Ground = </a:t>
            </a:r>
            <a:r>
              <a:rPr lang="en-US" sz="2400" b="1" i="1" dirty="0">
                <a:solidFill>
                  <a:srgbClr val="C00000"/>
                </a:solidFill>
                <a:effectLst>
                  <a:outerShdw blurRad="38100" dist="38100" dir="2700000" algn="tl">
                    <a:srgbClr val="000000">
                      <a:alpha val="43137"/>
                    </a:srgbClr>
                  </a:outerShdw>
                </a:effectLst>
              </a:rPr>
              <a:t>Below grade</a:t>
            </a:r>
          </a:p>
        </p:txBody>
      </p:sp>
    </p:spTree>
    <p:extLst>
      <p:ext uri="{BB962C8B-B14F-4D97-AF65-F5344CB8AC3E}">
        <p14:creationId xmlns:p14="http://schemas.microsoft.com/office/powerpoint/2010/main" val="571351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create a Segment?</a:t>
            </a:r>
          </a:p>
        </p:txBody>
      </p:sp>
      <p:sp>
        <p:nvSpPr>
          <p:cNvPr id="3" name="Content Placeholder 2"/>
          <p:cNvSpPr>
            <a:spLocks noGrp="1"/>
          </p:cNvSpPr>
          <p:nvPr>
            <p:ph idx="1"/>
          </p:nvPr>
        </p:nvSpPr>
        <p:spPr/>
        <p:txBody>
          <a:bodyPr>
            <a:normAutofit/>
          </a:bodyPr>
          <a:lstStyle/>
          <a:p>
            <a:r>
              <a:rPr lang="en-US" dirty="0"/>
              <a:t>Evaluate current and possible separation features </a:t>
            </a:r>
            <a:r>
              <a:rPr lang="en-US" u="sng" dirty="0"/>
              <a:t>and</a:t>
            </a:r>
            <a:r>
              <a:rPr lang="en-US" dirty="0"/>
              <a:t> energy sources that could create interaction across separation:</a:t>
            </a:r>
          </a:p>
          <a:p>
            <a:pPr lvl="1"/>
            <a:r>
              <a:rPr lang="en-US" dirty="0"/>
              <a:t>fire, natural phenomena (seismic, derecho), high-pressure, explosion</a:t>
            </a:r>
          </a:p>
          <a:p>
            <a:endParaRPr lang="en-US" dirty="0"/>
          </a:p>
          <a:p>
            <a:r>
              <a:rPr lang="en-US" dirty="0"/>
              <a:t>Upgrade </a:t>
            </a:r>
            <a:r>
              <a:rPr lang="en-US" b="1" dirty="0">
                <a:solidFill>
                  <a:schemeClr val="accent4">
                    <a:lumMod val="40000"/>
                    <a:lumOff val="60000"/>
                  </a:schemeClr>
                </a:solidFill>
                <a:effectLst>
                  <a:outerShdw blurRad="38100" dist="38100" dir="2700000" algn="tl">
                    <a:srgbClr val="000000">
                      <a:alpha val="43137"/>
                    </a:srgbClr>
                  </a:outerShdw>
                </a:effectLst>
              </a:rPr>
              <a:t>separation features</a:t>
            </a:r>
            <a:r>
              <a:rPr lang="en-US" dirty="0"/>
              <a:t> to </a:t>
            </a:r>
            <a:r>
              <a:rPr lang="en-US" b="1" dirty="0">
                <a:solidFill>
                  <a:srgbClr val="FF9900"/>
                </a:solidFill>
                <a:effectLst>
                  <a:outerShdw blurRad="38100" dist="38100" dir="2700000" algn="tl">
                    <a:srgbClr val="000000">
                      <a:alpha val="43137"/>
                    </a:srgbClr>
                  </a:outerShdw>
                </a:effectLst>
              </a:rPr>
              <a:t>segmentation boundaries</a:t>
            </a:r>
          </a:p>
          <a:p>
            <a:pPr lvl="1"/>
            <a:endParaRPr lang="en-US" dirty="0"/>
          </a:p>
          <a:p>
            <a:pPr lvl="1"/>
            <a:r>
              <a:rPr lang="en-US" dirty="0"/>
              <a:t>Designate boundary wall(s),</a:t>
            </a:r>
          </a:p>
          <a:p>
            <a:pPr lvl="1"/>
            <a:r>
              <a:rPr lang="en-US" dirty="0"/>
              <a:t>Sever and seal fluid systems, e.g. drains, condensate,</a:t>
            </a:r>
          </a:p>
          <a:p>
            <a:pPr lvl="1"/>
            <a:r>
              <a:rPr lang="en-US" dirty="0"/>
              <a:t>2-hr fire barrier for ALL boundary penetrations,</a:t>
            </a:r>
          </a:p>
          <a:p>
            <a:pPr lvl="1"/>
            <a:r>
              <a:rPr lang="en-US" dirty="0"/>
              <a:t>Maintain the boundary through modification control, inspections.</a:t>
            </a:r>
          </a:p>
        </p:txBody>
      </p:sp>
    </p:spTree>
    <p:extLst>
      <p:ext uri="{BB962C8B-B14F-4D97-AF65-F5344CB8AC3E}">
        <p14:creationId xmlns:p14="http://schemas.microsoft.com/office/powerpoint/2010/main" val="2120420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0012"/>
          </a:xfrm>
        </p:spPr>
        <p:txBody>
          <a:bodyPr/>
          <a:lstStyle/>
          <a:p>
            <a:r>
              <a:rPr lang="en-US"/>
              <a:t>Segment Approval </a:t>
            </a:r>
            <a:r>
              <a:rPr lang="en-US" dirty="0"/>
              <a:t>&amp; Maintenance</a:t>
            </a:r>
          </a:p>
        </p:txBody>
      </p:sp>
      <p:sp>
        <p:nvSpPr>
          <p:cNvPr id="3" name="Content Placeholder 2"/>
          <p:cNvSpPr>
            <a:spLocks noGrp="1"/>
          </p:cNvSpPr>
          <p:nvPr>
            <p:ph idx="1"/>
          </p:nvPr>
        </p:nvSpPr>
        <p:spPr>
          <a:xfrm>
            <a:off x="838200" y="1283368"/>
            <a:ext cx="7327232" cy="4893595"/>
          </a:xfrm>
        </p:spPr>
        <p:txBody>
          <a:bodyPr>
            <a:normAutofit fontScale="92500"/>
          </a:bodyPr>
          <a:lstStyle/>
          <a:p>
            <a:r>
              <a:rPr lang="en-US" dirty="0"/>
              <a:t>In </a:t>
            </a:r>
            <a:r>
              <a:rPr lang="en-US" dirty="0" err="1"/>
              <a:t>Bldg</a:t>
            </a:r>
            <a:r>
              <a:rPr lang="en-US" dirty="0"/>
              <a:t> 211, pressurized cooling water and electrical conduit are OK, but:</a:t>
            </a:r>
          </a:p>
          <a:p>
            <a:pPr marL="0" indent="0">
              <a:buNone/>
            </a:pPr>
            <a:r>
              <a:rPr lang="en-US" b="1" dirty="0">
                <a:solidFill>
                  <a:schemeClr val="accent2">
                    <a:lumMod val="50000"/>
                  </a:schemeClr>
                </a:solidFill>
              </a:rPr>
              <a:t>Unexcavated earth </a:t>
            </a:r>
            <a:r>
              <a:rPr lang="en-US" dirty="0"/>
              <a:t>was the key to DOE acceptance!</a:t>
            </a:r>
          </a:p>
          <a:p>
            <a:endParaRPr lang="en-US" dirty="0"/>
          </a:p>
          <a:p>
            <a:r>
              <a:rPr lang="en-US" dirty="0"/>
              <a:t>Segmentation Process:</a:t>
            </a:r>
          </a:p>
          <a:p>
            <a:pPr lvl="1"/>
            <a:r>
              <a:rPr lang="en-US" dirty="0"/>
              <a:t>Prepare analysis, establish boundary,</a:t>
            </a:r>
          </a:p>
          <a:p>
            <a:pPr lvl="1"/>
            <a:r>
              <a:rPr lang="en-US" dirty="0"/>
              <a:t>Submit to DOE Site Office (approval cycle time depends on Nuclear Safety track),</a:t>
            </a:r>
          </a:p>
          <a:p>
            <a:pPr lvl="1"/>
            <a:r>
              <a:rPr lang="en-US" dirty="0"/>
              <a:t>Obtain DOE Site Office approval (with an SER)</a:t>
            </a:r>
          </a:p>
          <a:p>
            <a:pPr lvl="1"/>
            <a:r>
              <a:rPr lang="en-US" dirty="0"/>
              <a:t>Maintain segmentation boundary – labels, inspections,</a:t>
            </a:r>
          </a:p>
          <a:p>
            <a:pPr lvl="1"/>
            <a:r>
              <a:rPr lang="en-US" dirty="0"/>
              <a:t>Maintain Segmentation Evaluation consistent with facility configuration/hazard profile.</a:t>
            </a:r>
          </a:p>
          <a:p>
            <a:endParaRPr lang="en-US" dirty="0"/>
          </a:p>
        </p:txBody>
      </p:sp>
      <p:pic>
        <p:nvPicPr>
          <p:cNvPr id="4" name="Picture 3"/>
          <p:cNvPicPr>
            <a:picLocks noChangeAspect="1"/>
          </p:cNvPicPr>
          <p:nvPr/>
        </p:nvPicPr>
        <p:blipFill>
          <a:blip r:embed="rId2"/>
          <a:stretch>
            <a:fillRect/>
          </a:stretch>
        </p:blipFill>
        <p:spPr>
          <a:xfrm>
            <a:off x="7990865" y="3841591"/>
            <a:ext cx="4026568" cy="3016409"/>
          </a:xfrm>
          <a:prstGeom prst="rect">
            <a:avLst/>
          </a:prstGeom>
        </p:spPr>
      </p:pic>
      <p:pic>
        <p:nvPicPr>
          <p:cNvPr id="5" name="Picture 4"/>
          <p:cNvPicPr>
            <a:picLocks noChangeAspect="1"/>
          </p:cNvPicPr>
          <p:nvPr/>
        </p:nvPicPr>
        <p:blipFill>
          <a:blip r:embed="rId3"/>
          <a:stretch>
            <a:fillRect/>
          </a:stretch>
        </p:blipFill>
        <p:spPr>
          <a:xfrm rot="5400000">
            <a:off x="8705002" y="529160"/>
            <a:ext cx="3794297" cy="2830565"/>
          </a:xfrm>
          <a:prstGeom prst="rect">
            <a:avLst/>
          </a:prstGeom>
        </p:spPr>
      </p:pic>
    </p:spTree>
    <p:extLst>
      <p:ext uri="{BB962C8B-B14F-4D97-AF65-F5344CB8AC3E}">
        <p14:creationId xmlns:p14="http://schemas.microsoft.com/office/powerpoint/2010/main" val="4100819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2499</TotalTime>
  <Words>619</Words>
  <Application>Microsoft Office PowerPoint</Application>
  <PresentationFormat>Widescreen</PresentationFormat>
  <Paragraphs>68</Paragraphs>
  <Slides>11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Bell MT</vt:lpstr>
      <vt:lpstr>Calibri</vt:lpstr>
      <vt:lpstr>Calibri Light</vt:lpstr>
      <vt:lpstr>Wingdings</vt:lpstr>
      <vt:lpstr>Office Theme</vt:lpstr>
      <vt:lpstr>Facility Segmentation: An enriched U parable</vt:lpstr>
      <vt:lpstr>Why Segment?</vt:lpstr>
      <vt:lpstr>What is Segmentation?</vt:lpstr>
      <vt:lpstr>NAUTICUS</vt:lpstr>
      <vt:lpstr>PowerPoint Presentation</vt:lpstr>
      <vt:lpstr>PowerPoint Presentation</vt:lpstr>
      <vt:lpstr>PowerPoint Presentation</vt:lpstr>
      <vt:lpstr>How to create a Segment?</vt:lpstr>
      <vt:lpstr>Segment Approval &amp; Maintenance</vt:lpstr>
      <vt:lpstr>Backup Slides</vt:lpstr>
      <vt:lpstr>Derechos can occur anywhere, but are most commonly identified in North America. Climate change will not affect intensity, but is frequency curves are anticipated to shift poleward.  Only one derecho has been recorded north of 60° latitude. https://www.spc.noaa.gov/misc/AbtDerechos/derechofacts.htm#climatology </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Facility Segmentation</dc:title>
  <dc:creator>Houck, John</dc:creator>
  <cp:lastModifiedBy>Eady, Lisa B.</cp:lastModifiedBy>
  <cp:revision>47</cp:revision>
  <cp:lastPrinted>2019-08-20T22:13:35Z</cp:lastPrinted>
  <dcterms:created xsi:type="dcterms:W3CDTF">2019-08-01T16:02:13Z</dcterms:created>
  <dcterms:modified xsi:type="dcterms:W3CDTF">2019-09-08T17:10:35Z</dcterms:modified>
</cp:coreProperties>
</file>