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424" r:id="rId3"/>
    <p:sldId id="356" r:id="rId4"/>
    <p:sldId id="363" r:id="rId5"/>
    <p:sldId id="483" r:id="rId6"/>
    <p:sldId id="300" r:id="rId7"/>
    <p:sldId id="485" r:id="rId8"/>
    <p:sldId id="425" r:id="rId9"/>
    <p:sldId id="426" r:id="rId10"/>
    <p:sldId id="422" r:id="rId11"/>
    <p:sldId id="418" r:id="rId12"/>
    <p:sldId id="406" r:id="rId13"/>
    <p:sldId id="262" r:id="rId14"/>
    <p:sldId id="261" r:id="rId15"/>
    <p:sldId id="263" r:id="rId16"/>
    <p:sldId id="484" r:id="rId17"/>
    <p:sldId id="428" r:id="rId18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57" autoAdjust="0"/>
    <p:restoredTop sz="94631" autoAdjust="0"/>
  </p:normalViewPr>
  <p:slideViewPr>
    <p:cSldViewPr>
      <p:cViewPr varScale="1">
        <p:scale>
          <a:sx n="120" d="100"/>
          <a:sy n="120" d="100"/>
        </p:scale>
        <p:origin x="102" y="5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2019-09-08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BE60B-94ED-9440-88DA-7F2560F7BA38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0835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9928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42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033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08/09/2019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Bildobjekt 7" descr="ESS-vit-logga.png">
            <a:extLst>
              <a:ext uri="{FF2B5EF4-FFF2-40B4-BE49-F238E27FC236}">
                <a16:creationId xmlns:a16="http://schemas.microsoft.com/office/drawing/2014/main" id="{1DFE14EF-E7D7-014D-B4E5-A71D1E4513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84" y="195486"/>
            <a:ext cx="1243786" cy="6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07576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08/09/2019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0" name="Bildobjekt 7" descr="ESS-vit-logga.png">
            <a:extLst>
              <a:ext uri="{FF2B5EF4-FFF2-40B4-BE49-F238E27FC236}">
                <a16:creationId xmlns:a16="http://schemas.microsoft.com/office/drawing/2014/main" id="{1317BCF1-013F-1D43-993F-AA0C06B00B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84" y="195486"/>
            <a:ext cx="1243786" cy="6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1"/>
            <a:ext cx="9144000" cy="107576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08/09/2019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11" name="Bildobjekt 7" descr="ESS-vit-logga.png">
            <a:extLst>
              <a:ext uri="{FF2B5EF4-FFF2-40B4-BE49-F238E27FC236}">
                <a16:creationId xmlns:a16="http://schemas.microsoft.com/office/drawing/2014/main" id="{0E181DD9-497E-C848-88B1-80498A5AA4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484" y="195486"/>
            <a:ext cx="1243786" cy="66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08/09/2019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1"/>
            <a:ext cx="9144000" cy="1075766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76DC40F-55C4-384F-A14E-20FF4C53AB90}"/>
              </a:ext>
            </a:extLst>
          </p:cNvPr>
          <p:cNvSpPr/>
          <p:nvPr userDrawn="1"/>
        </p:nvSpPr>
        <p:spPr>
          <a:xfrm>
            <a:off x="0" y="0"/>
            <a:ext cx="9144000" cy="1075766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59984"/>
            <a:ext cx="7139136" cy="421556"/>
          </a:xfrm>
        </p:spPr>
        <p:txBody>
          <a:bodyPr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/>
              <a:t>Klicka här för att ändra format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5750"/>
            <a:ext cx="8229600" cy="325887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40002"/>
            <a:ext cx="2133600" cy="273844"/>
          </a:xfrm>
        </p:spPr>
        <p:txBody>
          <a:bodyPr anchor="b"/>
          <a:lstStyle/>
          <a:p>
            <a:fld id="{6EB99CB0-346B-43FA-9EE6-F90C3F3BC0BA}" type="datetime1">
              <a:rPr lang="en-GB" noProof="0" smtClean="0"/>
              <a:t>08/09/2019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8011E48-F5AC-104B-BB7F-6322AAB1F2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63166"/>
            <a:ext cx="7139136" cy="442913"/>
          </a:xfrm>
        </p:spPr>
        <p:txBody>
          <a:bodyPr>
            <a:norm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sv-SE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C3A33645-8010-D240-91B2-4B147C9904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010" y="266184"/>
            <a:ext cx="1090464" cy="58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2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69E2A3-BE71-6440-9127-D0B8B7CC9739}"/>
              </a:ext>
            </a:extLst>
          </p:cNvPr>
          <p:cNvSpPr/>
          <p:nvPr userDrawn="1"/>
        </p:nvSpPr>
        <p:spPr>
          <a:xfrm>
            <a:off x="0" y="0"/>
            <a:ext cx="9144000" cy="1075766"/>
          </a:xfrm>
          <a:prstGeom prst="rect">
            <a:avLst/>
          </a:prstGeom>
          <a:solidFill>
            <a:srgbClr val="13A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840002"/>
            <a:ext cx="2133600" cy="273844"/>
          </a:xfrm>
        </p:spPr>
        <p:txBody>
          <a:bodyPr anchor="b"/>
          <a:lstStyle/>
          <a:p>
            <a:fld id="{3C7D23FA-05C4-4CC1-B281-2F815585BC1C}" type="datetime1">
              <a:rPr lang="en-GB" noProof="0" smtClean="0"/>
              <a:t>08/09/2019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840002"/>
            <a:ext cx="2895600" cy="273844"/>
          </a:xfrm>
        </p:spPr>
        <p:txBody>
          <a:bodyPr anchor="b"/>
          <a:lstStyle/>
          <a:p>
            <a:r>
              <a:rPr lang="en-GB" dirty="0"/>
              <a:t>© European Spallation Source ERIC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840002"/>
            <a:ext cx="2133600" cy="273844"/>
          </a:xfrm>
        </p:spPr>
        <p:txBody>
          <a:bodyPr anchor="b"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3169E67-0A12-B74D-AF26-4E88E2ACDB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59984"/>
            <a:ext cx="7139136" cy="421556"/>
          </a:xfrm>
        </p:spPr>
        <p:txBody>
          <a:bodyPr anchor="b">
            <a:noAutofit/>
          </a:bodyPr>
          <a:lstStyle>
            <a:lvl1pPr algn="l">
              <a:defRPr sz="2400" b="1" baseline="0"/>
            </a:lvl1pPr>
          </a:lstStyle>
          <a:p>
            <a:r>
              <a:rPr lang="sv-SE" noProof="0" dirty="0" err="1"/>
              <a:t>Headline</a:t>
            </a:r>
            <a:r>
              <a:rPr lang="sv-SE" noProof="0" dirty="0"/>
              <a:t>, </a:t>
            </a:r>
            <a:r>
              <a:rPr lang="sv-SE" noProof="0" dirty="0" err="1"/>
              <a:t>type</a:t>
            </a:r>
            <a:r>
              <a:rPr lang="sv-SE" noProof="0" dirty="0"/>
              <a:t> </a:t>
            </a:r>
            <a:r>
              <a:rPr lang="sv-SE" noProof="0" dirty="0" err="1"/>
              <a:t>Calibri</a:t>
            </a:r>
            <a:r>
              <a:rPr lang="sv-SE" noProof="0" dirty="0"/>
              <a:t>, </a:t>
            </a:r>
            <a:r>
              <a:rPr lang="sv-SE" noProof="0" dirty="0" err="1"/>
              <a:t>Size</a:t>
            </a:r>
            <a:r>
              <a:rPr lang="sv-SE" noProof="0" dirty="0"/>
              <a:t> 32</a:t>
            </a:r>
            <a:endParaRPr lang="en-GB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C61DED-7621-EB4E-8EAC-F939BC061D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75" b="16409"/>
          <a:stretch/>
        </p:blipFill>
        <p:spPr>
          <a:xfrm>
            <a:off x="7596336" y="192026"/>
            <a:ext cx="1513752" cy="670536"/>
          </a:xfrm>
          <a:prstGeom prst="rect">
            <a:avLst/>
          </a:prstGeom>
          <a:solidFill>
            <a:srgbClr val="0094CA"/>
          </a:solidFill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616A99C-711C-4B40-89A4-39C8721F15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98335"/>
            <a:ext cx="7139136" cy="442913"/>
          </a:xfrm>
        </p:spPr>
        <p:txBody>
          <a:bodyPr>
            <a:normAutofit/>
          </a:bodyPr>
          <a:lstStyle>
            <a:lvl1pPr marL="0" indent="0">
              <a:buNone/>
              <a:defRPr lang="sv-SE" sz="18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sv-SE" dirty="0" err="1"/>
              <a:t>Sub</a:t>
            </a:r>
            <a:r>
              <a:rPr lang="sv-SE" dirty="0"/>
              <a:t> </a:t>
            </a:r>
            <a:r>
              <a:rPr lang="sv-SE" dirty="0" err="1"/>
              <a:t>headline</a:t>
            </a:r>
            <a:r>
              <a:rPr lang="sv-SE" dirty="0"/>
              <a:t>, </a:t>
            </a:r>
            <a:r>
              <a:rPr lang="sv-SE" dirty="0" err="1"/>
              <a:t>type</a:t>
            </a:r>
            <a:r>
              <a:rPr lang="sv-SE" dirty="0"/>
              <a:t> </a:t>
            </a:r>
            <a:r>
              <a:rPr lang="sv-SE" dirty="0" err="1"/>
              <a:t>Calibri</a:t>
            </a:r>
            <a:r>
              <a:rPr lang="sv-SE" dirty="0"/>
              <a:t>, </a:t>
            </a:r>
            <a:r>
              <a:rPr lang="sv-SE" dirty="0" err="1"/>
              <a:t>Size</a:t>
            </a:r>
            <a:r>
              <a:rPr lang="sv-SE" dirty="0"/>
              <a:t> 24</a:t>
            </a:r>
          </a:p>
        </p:txBody>
      </p:sp>
    </p:spTree>
    <p:extLst>
      <p:ext uri="{BB962C8B-B14F-4D97-AF65-F5344CB8AC3E}">
        <p14:creationId xmlns:p14="http://schemas.microsoft.com/office/powerpoint/2010/main" val="54613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13913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08/09/2019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hf hdr="0" ftr="0" dt="0"/>
  <p:txStyles>
    <p:titleStyle>
      <a:lvl1pPr algn="l" defTabSz="685783" rtl="0" eaLnBrk="1" latinLnBrk="0" hangingPunct="1"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000" dirty="0"/>
              <a:t>ESS Safety Readiness for Operations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Peter Jacobsson</a:t>
            </a:r>
          </a:p>
          <a:p>
            <a:r>
              <a:rPr lang="en-GB" sz="1500" dirty="0">
                <a:solidFill>
                  <a:schemeClr val="bg1"/>
                </a:solidFill>
              </a:rPr>
              <a:t>Head of Environment, Safety &amp; Health</a:t>
            </a:r>
          </a:p>
          <a:p>
            <a:r>
              <a:rPr lang="en-GB" sz="1600" b="1" dirty="0">
                <a:solidFill>
                  <a:schemeClr val="bg1"/>
                </a:solidFill>
              </a:rPr>
              <a:t>Thomas Hansson</a:t>
            </a:r>
          </a:p>
          <a:p>
            <a:r>
              <a:rPr lang="en-GB" sz="1500" dirty="0">
                <a:solidFill>
                  <a:schemeClr val="bg1"/>
                </a:solidFill>
              </a:rPr>
              <a:t>Senior Engineer, Radiation Safety</a:t>
            </a:r>
          </a:p>
          <a:p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500" y="4461961"/>
            <a:ext cx="3429000" cy="2991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200" dirty="0" err="1">
                <a:solidFill>
                  <a:srgbClr val="FFFFFF"/>
                </a:solidFill>
              </a:rPr>
              <a:t>www.europeanspallationsource.se</a:t>
            </a:r>
            <a:endParaRPr lang="en-GB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>
            <a:extLst>
              <a:ext uri="{FF2B5EF4-FFF2-40B4-BE49-F238E27FC236}">
                <a16:creationId xmlns:a16="http://schemas.microsoft.com/office/drawing/2014/main" id="{67F3DB05-FBF3-FB4C-BB97-17E4226DFBE2}"/>
              </a:ext>
            </a:extLst>
          </p:cNvPr>
          <p:cNvSpPr txBox="1"/>
          <p:nvPr/>
        </p:nvSpPr>
        <p:spPr>
          <a:xfrm>
            <a:off x="2383668" y="3316946"/>
            <a:ext cx="6238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b="1" dirty="0"/>
              <a:t>Integrate</a:t>
            </a:r>
            <a:r>
              <a:rPr lang="en-GB" sz="600" dirty="0"/>
              <a:t> A+B</a:t>
            </a:r>
          </a:p>
          <a:p>
            <a:pPr algn="ctr"/>
            <a:r>
              <a:rPr lang="en-GB" sz="600" dirty="0"/>
              <a:t>(install)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DDA1F692-CF4E-0E4D-AABA-07B3ECDBD98C}"/>
              </a:ext>
            </a:extLst>
          </p:cNvPr>
          <p:cNvSpPr txBox="1"/>
          <p:nvPr/>
        </p:nvSpPr>
        <p:spPr>
          <a:xfrm>
            <a:off x="3488586" y="2209823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b="1" dirty="0"/>
              <a:t>Integrate</a:t>
            </a:r>
            <a:r>
              <a:rPr lang="en-GB" sz="600" dirty="0"/>
              <a:t> C+D = Complete system</a:t>
            </a:r>
          </a:p>
          <a:p>
            <a:pPr algn="ctr"/>
            <a:r>
              <a:rPr lang="en-GB" sz="600" dirty="0"/>
              <a:t>(install)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ED7573E-F4B2-3F41-A239-D5E8783B15EC}"/>
              </a:ext>
            </a:extLst>
          </p:cNvPr>
          <p:cNvSpPr txBox="1"/>
          <p:nvPr/>
        </p:nvSpPr>
        <p:spPr>
          <a:xfrm rot="16200000">
            <a:off x="4275269" y="2559252"/>
            <a:ext cx="447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b="1" dirty="0"/>
              <a:t>Verify</a:t>
            </a:r>
            <a:r>
              <a:rPr lang="en-GB" sz="600" dirty="0"/>
              <a:t> D</a:t>
            </a:r>
          </a:p>
          <a:p>
            <a:pPr algn="ctr"/>
            <a:r>
              <a:rPr lang="en-GB" sz="600" dirty="0"/>
              <a:t>(testing)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4F4217-26EF-ED48-84C4-E8CE5FB5960C}"/>
              </a:ext>
            </a:extLst>
          </p:cNvPr>
          <p:cNvSpPr txBox="1"/>
          <p:nvPr/>
        </p:nvSpPr>
        <p:spPr>
          <a:xfrm rot="16200000">
            <a:off x="2889852" y="2559252"/>
            <a:ext cx="518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b="1" dirty="0"/>
              <a:t>Verify</a:t>
            </a:r>
            <a:r>
              <a:rPr lang="en-GB" sz="600" dirty="0"/>
              <a:t> A+B</a:t>
            </a:r>
          </a:p>
          <a:p>
            <a:pPr algn="ctr"/>
            <a:r>
              <a:rPr lang="en-GB" sz="600" dirty="0"/>
              <a:t>(testing)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0471"/>
            <a:ext cx="6120680" cy="857250"/>
          </a:xfrm>
        </p:spPr>
        <p:txBody>
          <a:bodyPr/>
          <a:lstStyle/>
          <a:p>
            <a:r>
              <a:rPr lang="en-US" dirty="0"/>
              <a:t>Ideal approach for gradual commissioning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4668" y="4623978"/>
            <a:ext cx="9921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Installation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52121" y="1149593"/>
            <a:ext cx="22302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proton beam commissioning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156674FB-921B-0542-8913-DFCC67CF5590}"/>
              </a:ext>
            </a:extLst>
          </p:cNvPr>
          <p:cNvSpPr/>
          <p:nvPr/>
        </p:nvSpPr>
        <p:spPr>
          <a:xfrm>
            <a:off x="5679123" y="1426593"/>
            <a:ext cx="2025225" cy="143629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7B252B37-91E9-A741-819D-B4713FEC07E7}"/>
              </a:ext>
            </a:extLst>
          </p:cNvPr>
          <p:cNvSpPr/>
          <p:nvPr/>
        </p:nvSpPr>
        <p:spPr>
          <a:xfrm>
            <a:off x="4889340" y="1443226"/>
            <a:ext cx="287321" cy="264428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40CF103-38CD-784E-957E-328FC86F337F}"/>
              </a:ext>
            </a:extLst>
          </p:cNvPr>
          <p:cNvCxnSpPr>
            <a:stCxn id="53" idx="2"/>
          </p:cNvCxnSpPr>
          <p:nvPr/>
        </p:nvCxnSpPr>
        <p:spPr>
          <a:xfrm>
            <a:off x="2413427" y="4380951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6E10A08B-8D4B-9F45-ABF9-BA4C72FB6FBB}"/>
              </a:ext>
            </a:extLst>
          </p:cNvPr>
          <p:cNvCxnSpPr/>
          <p:nvPr/>
        </p:nvCxnSpPr>
        <p:spPr>
          <a:xfrm>
            <a:off x="2876704" y="4218933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7F98B05-5830-A549-A7B9-A6AD484DE5B7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2413427" y="3543858"/>
            <a:ext cx="0" cy="3322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C101A8B-4229-CE4B-B3AD-48FF43376BC3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2875161" y="3543858"/>
            <a:ext cx="0" cy="3322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03AF3DD-4723-0247-A5F9-B9E31BF7067E}"/>
              </a:ext>
            </a:extLst>
          </p:cNvPr>
          <p:cNvCxnSpPr>
            <a:cxnSpLocks/>
          </p:cNvCxnSpPr>
          <p:nvPr/>
        </p:nvCxnSpPr>
        <p:spPr>
          <a:xfrm>
            <a:off x="2413427" y="3543858"/>
            <a:ext cx="8437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D8953A7-D80B-C24E-BE7A-BBF61A0CA805}"/>
              </a:ext>
            </a:extLst>
          </p:cNvPr>
          <p:cNvCxnSpPr>
            <a:cxnSpLocks/>
          </p:cNvCxnSpPr>
          <p:nvPr/>
        </p:nvCxnSpPr>
        <p:spPr>
          <a:xfrm>
            <a:off x="3248854" y="3084807"/>
            <a:ext cx="8366" cy="4590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F11A558-C229-084A-8CAC-CABD573F3914}"/>
              </a:ext>
            </a:extLst>
          </p:cNvPr>
          <p:cNvCxnSpPr>
            <a:cxnSpLocks/>
          </p:cNvCxnSpPr>
          <p:nvPr/>
        </p:nvCxnSpPr>
        <p:spPr>
          <a:xfrm flipH="1">
            <a:off x="4595670" y="3273828"/>
            <a:ext cx="1" cy="11611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FBEF5E26-300A-C240-99EA-71DA2F4818B0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3251536" y="2436735"/>
            <a:ext cx="1667" cy="494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D3C88709-EFA2-5146-A246-6A612F2942C9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4597230" y="2444917"/>
            <a:ext cx="107" cy="486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CB1D1B4-B151-F547-9063-1B3886E8455C}"/>
              </a:ext>
            </a:extLst>
          </p:cNvPr>
          <p:cNvCxnSpPr>
            <a:cxnSpLocks/>
          </p:cNvCxnSpPr>
          <p:nvPr/>
        </p:nvCxnSpPr>
        <p:spPr>
          <a:xfrm flipV="1">
            <a:off x="3257220" y="2436735"/>
            <a:ext cx="1665820" cy="81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Group 73">
            <a:extLst>
              <a:ext uri="{FF2B5EF4-FFF2-40B4-BE49-F238E27FC236}">
                <a16:creationId xmlns:a16="http://schemas.microsoft.com/office/drawing/2014/main" id="{A665FE0D-D97A-D342-A405-9C7417D22FD4}"/>
              </a:ext>
            </a:extLst>
          </p:cNvPr>
          <p:cNvGrpSpPr/>
          <p:nvPr/>
        </p:nvGrpSpPr>
        <p:grpSpPr>
          <a:xfrm>
            <a:off x="4723977" y="1734658"/>
            <a:ext cx="391416" cy="524997"/>
            <a:chOff x="6012223" y="4093042"/>
            <a:chExt cx="1054893" cy="2197055"/>
          </a:xfrm>
        </p:grpSpPr>
        <p:sp>
          <p:nvSpPr>
            <p:cNvPr id="75" name="Flowchart: Sort 22">
              <a:extLst>
                <a:ext uri="{FF2B5EF4-FFF2-40B4-BE49-F238E27FC236}">
                  <a16:creationId xmlns:a16="http://schemas.microsoft.com/office/drawing/2014/main" id="{1E7032E7-93F4-BF4C-A93C-F8BA1B7055CD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b="1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9019E93-300C-FC4D-96AA-D20429100091}"/>
                </a:ext>
              </a:extLst>
            </p:cNvPr>
            <p:cNvSpPr txBox="1"/>
            <p:nvPr/>
          </p:nvSpPr>
          <p:spPr>
            <a:xfrm>
              <a:off x="6266039" y="5396267"/>
              <a:ext cx="497863" cy="89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88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D67687A-3620-CB47-9157-0C3813C2B4E8}"/>
                </a:ext>
              </a:extLst>
            </p:cNvPr>
            <p:cNvSpPr txBox="1"/>
            <p:nvPr/>
          </p:nvSpPr>
          <p:spPr>
            <a:xfrm>
              <a:off x="6012223" y="4731221"/>
              <a:ext cx="1007471" cy="966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/>
                <a:t>TRR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9265BBB-87BF-4445-A86E-07A91EC6C9CA}"/>
              </a:ext>
            </a:extLst>
          </p:cNvPr>
          <p:cNvGrpSpPr/>
          <p:nvPr/>
        </p:nvGrpSpPr>
        <p:grpSpPr>
          <a:xfrm>
            <a:off x="5211634" y="1229782"/>
            <a:ext cx="389813" cy="524997"/>
            <a:chOff x="6016543" y="4093042"/>
            <a:chExt cx="1050573" cy="2197055"/>
          </a:xfrm>
        </p:grpSpPr>
        <p:sp>
          <p:nvSpPr>
            <p:cNvPr id="79" name="Flowchart: Sort 22">
              <a:extLst>
                <a:ext uri="{FF2B5EF4-FFF2-40B4-BE49-F238E27FC236}">
                  <a16:creationId xmlns:a16="http://schemas.microsoft.com/office/drawing/2014/main" id="{95F58D28-C257-4F47-AC46-F154D4A9B0A4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b="1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6639CF6-F43C-0B45-A3E5-03B2FDF56588}"/>
                </a:ext>
              </a:extLst>
            </p:cNvPr>
            <p:cNvSpPr txBox="1"/>
            <p:nvPr/>
          </p:nvSpPr>
          <p:spPr>
            <a:xfrm>
              <a:off x="6266039" y="5396267"/>
              <a:ext cx="497863" cy="893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88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1C2F1DE-FF95-2B41-840A-1EFC923F72CA}"/>
                </a:ext>
              </a:extLst>
            </p:cNvPr>
            <p:cNvSpPr txBox="1"/>
            <p:nvPr/>
          </p:nvSpPr>
          <p:spPr>
            <a:xfrm>
              <a:off x="6016543" y="4731221"/>
              <a:ext cx="998830" cy="9660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SRR</a:t>
              </a:r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BFCACF3-BAE1-7346-BA8B-E52127FDEBAA}"/>
              </a:ext>
            </a:extLst>
          </p:cNvPr>
          <p:cNvCxnSpPr/>
          <p:nvPr/>
        </p:nvCxnSpPr>
        <p:spPr>
          <a:xfrm>
            <a:off x="4923039" y="2220711"/>
            <a:ext cx="0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8B090551-72AC-684D-B912-FFDCE554AD0E}"/>
              </a:ext>
            </a:extLst>
          </p:cNvPr>
          <p:cNvSpPr txBox="1"/>
          <p:nvPr/>
        </p:nvSpPr>
        <p:spPr>
          <a:xfrm>
            <a:off x="5920660" y="1599643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b="1" dirty="0"/>
              <a:t>Verify</a:t>
            </a:r>
            <a:r>
              <a:rPr lang="en-GB" sz="600" dirty="0"/>
              <a:t> C+D = Complete system</a:t>
            </a:r>
          </a:p>
          <a:p>
            <a:pPr algn="ctr"/>
            <a:r>
              <a:rPr lang="en-GB" sz="600" b="1" dirty="0"/>
              <a:t>Commissioning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56690F4-66BE-9249-8FE4-285B4C33237E}"/>
              </a:ext>
            </a:extLst>
          </p:cNvPr>
          <p:cNvGrpSpPr/>
          <p:nvPr/>
        </p:nvGrpSpPr>
        <p:grpSpPr>
          <a:xfrm>
            <a:off x="2684474" y="3876076"/>
            <a:ext cx="381375" cy="507620"/>
            <a:chOff x="6039284" y="4093042"/>
            <a:chExt cx="1027832" cy="2124334"/>
          </a:xfrm>
        </p:grpSpPr>
        <p:sp>
          <p:nvSpPr>
            <p:cNvPr id="49" name="Flowchart: Sort 22">
              <a:extLst>
                <a:ext uri="{FF2B5EF4-FFF2-40B4-BE49-F238E27FC236}">
                  <a16:creationId xmlns:a16="http://schemas.microsoft.com/office/drawing/2014/main" id="{234B8ECA-968C-C646-9543-0EE538751721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7C4DBFA-C311-2E4E-9867-A0357B9E022C}"/>
                </a:ext>
              </a:extLst>
            </p:cNvPr>
            <p:cNvSpPr txBox="1"/>
            <p:nvPr/>
          </p:nvSpPr>
          <p:spPr>
            <a:xfrm>
              <a:off x="6266042" y="5396267"/>
              <a:ext cx="497863" cy="821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75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F8DBF9C-8321-B041-AD9C-2C9FF72E4D81}"/>
                </a:ext>
              </a:extLst>
            </p:cNvPr>
            <p:cNvSpPr txBox="1"/>
            <p:nvPr/>
          </p:nvSpPr>
          <p:spPr>
            <a:xfrm>
              <a:off x="6048943" y="4731221"/>
              <a:ext cx="934030" cy="1401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88" b="1" dirty="0">
                  <a:solidFill>
                    <a:schemeClr val="bg1">
                      <a:lumMod val="50000"/>
                    </a:schemeClr>
                  </a:solidFill>
                </a:rPr>
                <a:t>TRR</a:t>
              </a:r>
            </a:p>
            <a:p>
              <a:pPr algn="ctr"/>
              <a:r>
                <a:rPr lang="en-US" sz="788" b="1" dirty="0">
                  <a:solidFill>
                    <a:schemeClr val="bg1">
                      <a:lumMod val="50000"/>
                    </a:schemeClr>
                  </a:solidFill>
                </a:rPr>
                <a:t> B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25510BE-B874-B443-AA13-CF1C03448FD9}"/>
              </a:ext>
            </a:extLst>
          </p:cNvPr>
          <p:cNvGrpSpPr/>
          <p:nvPr/>
        </p:nvGrpSpPr>
        <p:grpSpPr>
          <a:xfrm>
            <a:off x="2222739" y="3876076"/>
            <a:ext cx="381375" cy="507620"/>
            <a:chOff x="6039284" y="4093042"/>
            <a:chExt cx="1027832" cy="2124334"/>
          </a:xfrm>
        </p:grpSpPr>
        <p:sp>
          <p:nvSpPr>
            <p:cNvPr id="53" name="Flowchart: Sort 22">
              <a:extLst>
                <a:ext uri="{FF2B5EF4-FFF2-40B4-BE49-F238E27FC236}">
                  <a16:creationId xmlns:a16="http://schemas.microsoft.com/office/drawing/2014/main" id="{5E70B884-29DF-F544-9199-DC026EF24F66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175F6ED-8876-E44C-BFBD-271B01FF81F1}"/>
                </a:ext>
              </a:extLst>
            </p:cNvPr>
            <p:cNvSpPr txBox="1"/>
            <p:nvPr/>
          </p:nvSpPr>
          <p:spPr>
            <a:xfrm>
              <a:off x="6266042" y="5396267"/>
              <a:ext cx="497863" cy="821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75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08AB43F-74F1-7443-AFBE-E2B154ABEBDA}"/>
                </a:ext>
              </a:extLst>
            </p:cNvPr>
            <p:cNvSpPr txBox="1"/>
            <p:nvPr/>
          </p:nvSpPr>
          <p:spPr>
            <a:xfrm>
              <a:off x="6048943" y="4731221"/>
              <a:ext cx="934030" cy="1401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88" b="1" dirty="0">
                  <a:solidFill>
                    <a:schemeClr val="bg1">
                      <a:lumMod val="50000"/>
                    </a:schemeClr>
                  </a:solidFill>
                </a:rPr>
                <a:t>TRR</a:t>
              </a:r>
            </a:p>
            <a:p>
              <a:pPr algn="ctr"/>
              <a:r>
                <a:rPr lang="en-US" sz="788" b="1" dirty="0">
                  <a:solidFill>
                    <a:schemeClr val="bg1">
                      <a:lumMod val="50000"/>
                    </a:schemeClr>
                  </a:solidFill>
                </a:rPr>
                <a:t> 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62516" y="2930971"/>
            <a:ext cx="381375" cy="507620"/>
            <a:chOff x="6039284" y="4093042"/>
            <a:chExt cx="1027832" cy="2124334"/>
          </a:xfrm>
        </p:grpSpPr>
        <p:sp>
          <p:nvSpPr>
            <p:cNvPr id="23" name="Flowchart: Sort 22"/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66042" y="5396267"/>
              <a:ext cx="497863" cy="821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75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48943" y="4731221"/>
              <a:ext cx="934030" cy="1401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88" b="1" dirty="0">
                  <a:solidFill>
                    <a:schemeClr val="bg1">
                      <a:lumMod val="50000"/>
                    </a:schemeClr>
                  </a:solidFill>
                </a:rPr>
                <a:t>TRR</a:t>
              </a:r>
            </a:p>
            <a:p>
              <a:pPr algn="ctr"/>
              <a:r>
                <a:rPr lang="en-US" sz="788" b="1" dirty="0">
                  <a:solidFill>
                    <a:schemeClr val="bg1">
                      <a:lumMod val="50000"/>
                    </a:schemeClr>
                  </a:solidFill>
                </a:rPr>
                <a:t> C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98CFB31-1D2C-B045-8E85-6796C7293EA7}"/>
              </a:ext>
            </a:extLst>
          </p:cNvPr>
          <p:cNvGrpSpPr/>
          <p:nvPr/>
        </p:nvGrpSpPr>
        <p:grpSpPr>
          <a:xfrm>
            <a:off x="4406649" y="2930971"/>
            <a:ext cx="381375" cy="507620"/>
            <a:chOff x="6039284" y="4093042"/>
            <a:chExt cx="1027832" cy="2124334"/>
          </a:xfrm>
        </p:grpSpPr>
        <p:sp>
          <p:nvSpPr>
            <p:cNvPr id="45" name="Flowchart: Sort 22">
              <a:extLst>
                <a:ext uri="{FF2B5EF4-FFF2-40B4-BE49-F238E27FC236}">
                  <a16:creationId xmlns:a16="http://schemas.microsoft.com/office/drawing/2014/main" id="{F41C367A-A9C2-B941-AB6B-C5DE5EF3E01B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D70CC89-6D78-A743-85BA-A10347EB10D5}"/>
                </a:ext>
              </a:extLst>
            </p:cNvPr>
            <p:cNvSpPr txBox="1"/>
            <p:nvPr/>
          </p:nvSpPr>
          <p:spPr>
            <a:xfrm>
              <a:off x="6266042" y="5396267"/>
              <a:ext cx="497863" cy="821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675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06D6168-B71C-0F4B-B3D7-E116CCDE5674}"/>
                </a:ext>
              </a:extLst>
            </p:cNvPr>
            <p:cNvSpPr txBox="1"/>
            <p:nvPr/>
          </p:nvSpPr>
          <p:spPr>
            <a:xfrm>
              <a:off x="6048943" y="4731221"/>
              <a:ext cx="934030" cy="14012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88" b="1" dirty="0">
                  <a:solidFill>
                    <a:schemeClr val="bg1">
                      <a:lumMod val="50000"/>
                    </a:schemeClr>
                  </a:solidFill>
                </a:rPr>
                <a:t>TRR</a:t>
              </a:r>
            </a:p>
            <a:p>
              <a:pPr algn="ctr"/>
              <a:r>
                <a:rPr lang="en-US" sz="788" b="1" dirty="0">
                  <a:solidFill>
                    <a:schemeClr val="bg1">
                      <a:lumMod val="50000"/>
                    </a:schemeClr>
                  </a:solidFill>
                </a:rPr>
                <a:t> D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9AE2C94F-D78F-B845-B4D9-9D99968ECDA9}"/>
              </a:ext>
            </a:extLst>
          </p:cNvPr>
          <p:cNvGrpSpPr/>
          <p:nvPr/>
        </p:nvGrpSpPr>
        <p:grpSpPr>
          <a:xfrm>
            <a:off x="1253323" y="1140592"/>
            <a:ext cx="324128" cy="447002"/>
            <a:chOff x="5955163" y="4093042"/>
            <a:chExt cx="1121590" cy="2127016"/>
          </a:xfrm>
        </p:grpSpPr>
        <p:sp>
          <p:nvSpPr>
            <p:cNvPr id="98" name="Flowchart: Sort 22">
              <a:extLst>
                <a:ext uri="{FF2B5EF4-FFF2-40B4-BE49-F238E27FC236}">
                  <a16:creationId xmlns:a16="http://schemas.microsoft.com/office/drawing/2014/main" id="{0799D552-7B2B-C14C-9D4B-9903D5298206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/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F0DEDAA-812B-A74A-9619-8D9B019E73D1}"/>
                </a:ext>
              </a:extLst>
            </p:cNvPr>
            <p:cNvSpPr txBox="1"/>
            <p:nvPr/>
          </p:nvSpPr>
          <p:spPr>
            <a:xfrm>
              <a:off x="6195359" y="5396264"/>
              <a:ext cx="639230" cy="823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25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4D7D6886-54C8-E94D-94DE-19C6244E7D98}"/>
                </a:ext>
              </a:extLst>
            </p:cNvPr>
            <p:cNvSpPr txBox="1"/>
            <p:nvPr/>
          </p:nvSpPr>
          <p:spPr>
            <a:xfrm>
              <a:off x="5955163" y="4731225"/>
              <a:ext cx="1121590" cy="933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b="1" dirty="0"/>
                <a:t>TRR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0DD8409-1EB5-7E4F-BE0A-BC74D5F9BE0F}"/>
              </a:ext>
            </a:extLst>
          </p:cNvPr>
          <p:cNvGrpSpPr/>
          <p:nvPr/>
        </p:nvGrpSpPr>
        <p:grpSpPr>
          <a:xfrm>
            <a:off x="1254127" y="1722681"/>
            <a:ext cx="322524" cy="447002"/>
            <a:chOff x="5957939" y="4093042"/>
            <a:chExt cx="1116039" cy="2127016"/>
          </a:xfrm>
        </p:grpSpPr>
        <p:sp>
          <p:nvSpPr>
            <p:cNvPr id="106" name="Flowchart: Sort 22">
              <a:extLst>
                <a:ext uri="{FF2B5EF4-FFF2-40B4-BE49-F238E27FC236}">
                  <a16:creationId xmlns:a16="http://schemas.microsoft.com/office/drawing/2014/main" id="{1B55D69A-6039-D442-98ED-FC824837C495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" b="1" dirty="0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6FF6CBA-BDBC-7F4E-93E8-F3B5B5A0FC12}"/>
                </a:ext>
              </a:extLst>
            </p:cNvPr>
            <p:cNvSpPr txBox="1"/>
            <p:nvPr/>
          </p:nvSpPr>
          <p:spPr>
            <a:xfrm>
              <a:off x="6195359" y="5396264"/>
              <a:ext cx="639230" cy="8237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525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27BB730D-73B8-B143-91A4-0DD26479E8B8}"/>
                </a:ext>
              </a:extLst>
            </p:cNvPr>
            <p:cNvSpPr txBox="1"/>
            <p:nvPr/>
          </p:nvSpPr>
          <p:spPr>
            <a:xfrm>
              <a:off x="5957939" y="4731225"/>
              <a:ext cx="1116039" cy="9336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75" b="1" dirty="0">
                  <a:solidFill>
                    <a:schemeClr val="bg1"/>
                  </a:solidFill>
                </a:rPr>
                <a:t>SRR</a:t>
              </a:r>
            </a:p>
          </p:txBody>
        </p:sp>
      </p:grpSp>
      <p:sp>
        <p:nvSpPr>
          <p:cNvPr id="109" name="TextBox 108">
            <a:extLst>
              <a:ext uri="{FF2B5EF4-FFF2-40B4-BE49-F238E27FC236}">
                <a16:creationId xmlns:a16="http://schemas.microsoft.com/office/drawing/2014/main" id="{0F987A7E-A526-4E46-B5E5-FA1008C39B3C}"/>
              </a:ext>
            </a:extLst>
          </p:cNvPr>
          <p:cNvSpPr txBox="1"/>
          <p:nvPr/>
        </p:nvSpPr>
        <p:spPr>
          <a:xfrm>
            <a:off x="1628673" y="1218551"/>
            <a:ext cx="140615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 dirty="0"/>
              <a:t>System owner responsible.</a:t>
            </a:r>
          </a:p>
          <a:p>
            <a:r>
              <a:rPr lang="en-GB" sz="750" dirty="0"/>
              <a:t>Scope: Performance </a:t>
            </a:r>
            <a:r>
              <a:rPr lang="en-GB" sz="750" u="sng" dirty="0"/>
              <a:t>and</a:t>
            </a:r>
            <a:r>
              <a:rPr lang="en-GB" sz="750" dirty="0"/>
              <a:t> safety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26B0F63-53C2-8B42-A67A-1D315885CFFC}"/>
              </a:ext>
            </a:extLst>
          </p:cNvPr>
          <p:cNvSpPr txBox="1"/>
          <p:nvPr/>
        </p:nvSpPr>
        <p:spPr>
          <a:xfrm>
            <a:off x="1628673" y="1788663"/>
            <a:ext cx="163859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 dirty="0"/>
              <a:t>ESH coordinates independent review</a:t>
            </a:r>
          </a:p>
          <a:p>
            <a:r>
              <a:rPr lang="en-GB" sz="750" dirty="0"/>
              <a:t>Scope: Safety</a:t>
            </a:r>
          </a:p>
        </p:txBody>
      </p:sp>
      <p:sp>
        <p:nvSpPr>
          <p:cNvPr id="31" name="Pentagon 30">
            <a:extLst>
              <a:ext uri="{FF2B5EF4-FFF2-40B4-BE49-F238E27FC236}">
                <a16:creationId xmlns:a16="http://schemas.microsoft.com/office/drawing/2014/main" id="{77DD8922-8AD6-954F-B027-B0866DB66708}"/>
              </a:ext>
            </a:extLst>
          </p:cNvPr>
          <p:cNvSpPr/>
          <p:nvPr/>
        </p:nvSpPr>
        <p:spPr>
          <a:xfrm>
            <a:off x="1485900" y="4434958"/>
            <a:ext cx="3403440" cy="18822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C8FCF94-668A-1E46-A189-76DBF4F4E47A}"/>
              </a:ext>
            </a:extLst>
          </p:cNvPr>
          <p:cNvSpPr txBox="1"/>
          <p:nvPr/>
        </p:nvSpPr>
        <p:spPr>
          <a:xfrm rot="16200000">
            <a:off x="2557966" y="3604452"/>
            <a:ext cx="447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b="1" dirty="0"/>
              <a:t>Verify</a:t>
            </a:r>
            <a:r>
              <a:rPr lang="en-GB" sz="600" dirty="0"/>
              <a:t> B</a:t>
            </a:r>
          </a:p>
          <a:p>
            <a:pPr algn="ctr"/>
            <a:r>
              <a:rPr lang="en-GB" sz="600" dirty="0"/>
              <a:t>(testing)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07D0281-F6E8-C34A-A272-74854F0A5380}"/>
              </a:ext>
            </a:extLst>
          </p:cNvPr>
          <p:cNvSpPr txBox="1"/>
          <p:nvPr/>
        </p:nvSpPr>
        <p:spPr>
          <a:xfrm rot="16200000">
            <a:off x="2098915" y="3604452"/>
            <a:ext cx="447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600" b="1" dirty="0"/>
              <a:t>Verify</a:t>
            </a:r>
            <a:r>
              <a:rPr lang="en-GB" sz="600" dirty="0"/>
              <a:t> A</a:t>
            </a:r>
          </a:p>
          <a:p>
            <a:pPr algn="ctr"/>
            <a:r>
              <a:rPr lang="en-GB" sz="600" dirty="0"/>
              <a:t>(testing)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B3BBCAB-1C40-4847-A92A-77505E2D2A43}"/>
              </a:ext>
            </a:extLst>
          </p:cNvPr>
          <p:cNvSpPr txBox="1"/>
          <p:nvPr/>
        </p:nvSpPr>
        <p:spPr>
          <a:xfrm>
            <a:off x="5940152" y="3219822"/>
            <a:ext cx="1023037" cy="3000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GB" sz="675" dirty="0"/>
              <a:t>Integrate = install</a:t>
            </a:r>
          </a:p>
          <a:p>
            <a:r>
              <a:rPr lang="en-GB" sz="675" dirty="0"/>
              <a:t>Verify = test/</a:t>
            </a:r>
            <a:r>
              <a:rPr lang="en-GB" sz="675" dirty="0" err="1"/>
              <a:t>commision</a:t>
            </a:r>
            <a:endParaRPr lang="en-GB" sz="675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9B02F0-724F-9E43-BBD9-640358000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10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3459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1705199-68C8-4C4A-B812-45ED32A3FA51}"/>
              </a:ext>
            </a:extLst>
          </p:cNvPr>
          <p:cNvCxnSpPr>
            <a:cxnSpLocks/>
          </p:cNvCxnSpPr>
          <p:nvPr/>
        </p:nvCxnSpPr>
        <p:spPr>
          <a:xfrm>
            <a:off x="2276745" y="3111810"/>
            <a:ext cx="59406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8" name="TextBox 427">
            <a:extLst>
              <a:ext uri="{FF2B5EF4-FFF2-40B4-BE49-F238E27FC236}">
                <a16:creationId xmlns:a16="http://schemas.microsoft.com/office/drawing/2014/main" id="{66669AD3-7081-4241-AC7A-02DDB196E5EC}"/>
              </a:ext>
            </a:extLst>
          </p:cNvPr>
          <p:cNvSpPr txBox="1"/>
          <p:nvPr/>
        </p:nvSpPr>
        <p:spPr>
          <a:xfrm>
            <a:off x="4680012" y="3489852"/>
            <a:ext cx="12335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" b="1" dirty="0"/>
              <a:t>Integrate</a:t>
            </a:r>
            <a:r>
              <a:rPr lang="en-GB" sz="450" dirty="0"/>
              <a:t>   </a:t>
            </a:r>
          </a:p>
          <a:p>
            <a:pPr algn="ctr"/>
            <a:r>
              <a:rPr lang="en-GB" sz="450" dirty="0"/>
              <a:t>Power cabling </a:t>
            </a:r>
          </a:p>
          <a:p>
            <a:pPr algn="ctr"/>
            <a:r>
              <a:rPr lang="en-GB" sz="450" dirty="0"/>
              <a:t>+ Medium temp circuit</a:t>
            </a:r>
          </a:p>
        </p:txBody>
      </p:sp>
      <p:cxnSp>
        <p:nvCxnSpPr>
          <p:cNvPr id="383" name="Straight Connector 382">
            <a:extLst>
              <a:ext uri="{FF2B5EF4-FFF2-40B4-BE49-F238E27FC236}">
                <a16:creationId xmlns:a16="http://schemas.microsoft.com/office/drawing/2014/main" id="{4A931EBF-FF5A-334F-818E-9CE1B778F311}"/>
              </a:ext>
            </a:extLst>
          </p:cNvPr>
          <p:cNvCxnSpPr>
            <a:cxnSpLocks/>
          </p:cNvCxnSpPr>
          <p:nvPr/>
        </p:nvCxnSpPr>
        <p:spPr>
          <a:xfrm>
            <a:off x="4896036" y="3759882"/>
            <a:ext cx="72908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6" name="TextBox 405">
            <a:extLst>
              <a:ext uri="{FF2B5EF4-FFF2-40B4-BE49-F238E27FC236}">
                <a16:creationId xmlns:a16="http://schemas.microsoft.com/office/drawing/2014/main" id="{D9643D7E-7224-9148-A7F5-8E87470A24CB}"/>
              </a:ext>
            </a:extLst>
          </p:cNvPr>
          <p:cNvSpPr txBox="1"/>
          <p:nvPr/>
        </p:nvSpPr>
        <p:spPr>
          <a:xfrm>
            <a:off x="1520662" y="2436735"/>
            <a:ext cx="7610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" b="1" dirty="0"/>
              <a:t>Integrate</a:t>
            </a:r>
          </a:p>
          <a:p>
            <a:pPr algn="ctr"/>
            <a:r>
              <a:rPr lang="en-GB" sz="450" dirty="0"/>
              <a:t>Shielding   + PSS</a:t>
            </a:r>
          </a:p>
        </p:txBody>
      </p:sp>
      <p:sp>
        <p:nvSpPr>
          <p:cNvPr id="429" name="TextBox 428">
            <a:extLst>
              <a:ext uri="{FF2B5EF4-FFF2-40B4-BE49-F238E27FC236}">
                <a16:creationId xmlns:a16="http://schemas.microsoft.com/office/drawing/2014/main" id="{72A2CE5B-0460-0E48-BF42-6FFCD6739AB9}"/>
              </a:ext>
            </a:extLst>
          </p:cNvPr>
          <p:cNvSpPr txBox="1"/>
          <p:nvPr/>
        </p:nvSpPr>
        <p:spPr>
          <a:xfrm>
            <a:off x="4301970" y="2895786"/>
            <a:ext cx="12335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" b="1" dirty="0"/>
              <a:t>Integrate</a:t>
            </a:r>
            <a:r>
              <a:rPr lang="en-GB" sz="450" dirty="0"/>
              <a:t>   </a:t>
            </a:r>
          </a:p>
          <a:p>
            <a:pPr algn="ctr"/>
            <a:r>
              <a:rPr lang="en-GB" sz="450" dirty="0"/>
              <a:t>PSS + LLRF + Modulator + Medium temp circuit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A161CD3-5A61-B447-ADE4-AFB2AC86177E}"/>
              </a:ext>
            </a:extLst>
          </p:cNvPr>
          <p:cNvCxnSpPr>
            <a:cxnSpLocks/>
          </p:cNvCxnSpPr>
          <p:nvPr/>
        </p:nvCxnSpPr>
        <p:spPr>
          <a:xfrm flipH="1">
            <a:off x="5888713" y="1518634"/>
            <a:ext cx="6434" cy="2001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FEA4B21-1819-E145-9E7C-61FE2B2FF04C}"/>
              </a:ext>
            </a:extLst>
          </p:cNvPr>
          <p:cNvGrpSpPr/>
          <p:nvPr/>
        </p:nvGrpSpPr>
        <p:grpSpPr>
          <a:xfrm>
            <a:off x="5679123" y="1404000"/>
            <a:ext cx="405784" cy="337897"/>
            <a:chOff x="5976037" y="4093042"/>
            <a:chExt cx="1114560" cy="2497571"/>
          </a:xfrm>
        </p:grpSpPr>
        <p:sp>
          <p:nvSpPr>
            <p:cNvPr id="66" name="Flowchart: Sort 22">
              <a:extLst>
                <a:ext uri="{FF2B5EF4-FFF2-40B4-BE49-F238E27FC236}">
                  <a16:creationId xmlns:a16="http://schemas.microsoft.com/office/drawing/2014/main" id="{02073C32-5C0E-6941-ACCA-54AAFC9ECEEE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25" b="1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3B7CEB-5EEC-364D-85E4-734CFE844568}"/>
                </a:ext>
              </a:extLst>
            </p:cNvPr>
            <p:cNvSpPr txBox="1"/>
            <p:nvPr/>
          </p:nvSpPr>
          <p:spPr>
            <a:xfrm>
              <a:off x="6261272" y="5396270"/>
              <a:ext cx="507397" cy="1194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45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978F553-264E-E646-881F-48B0E2FA1A66}"/>
                </a:ext>
              </a:extLst>
            </p:cNvPr>
            <p:cNvSpPr txBox="1"/>
            <p:nvPr/>
          </p:nvSpPr>
          <p:spPr>
            <a:xfrm>
              <a:off x="5976037" y="4212156"/>
              <a:ext cx="1114560" cy="2047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/>
                <a:t>TRR</a:t>
              </a:r>
            </a:p>
            <a:p>
              <a:pPr algn="ctr"/>
              <a:r>
                <a:rPr lang="en-US" sz="600" b="1" dirty="0"/>
                <a:t>TS2</a:t>
              </a:r>
            </a:p>
          </p:txBody>
        </p:sp>
      </p:grp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341A170-3727-B14D-B907-646B5340154E}"/>
              </a:ext>
            </a:extLst>
          </p:cNvPr>
          <p:cNvCxnSpPr>
            <a:cxnSpLocks/>
          </p:cNvCxnSpPr>
          <p:nvPr/>
        </p:nvCxnSpPr>
        <p:spPr>
          <a:xfrm>
            <a:off x="1952709" y="2104410"/>
            <a:ext cx="0" cy="54835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346185DB-D3E3-9B45-AB33-1105A83912AE}"/>
              </a:ext>
            </a:extLst>
          </p:cNvPr>
          <p:cNvCxnSpPr>
            <a:cxnSpLocks/>
          </p:cNvCxnSpPr>
          <p:nvPr/>
        </p:nvCxnSpPr>
        <p:spPr>
          <a:xfrm>
            <a:off x="4220961" y="3111811"/>
            <a:ext cx="67507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71987538-0C9C-3240-B3B6-FDB64DA805C4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3705201" y="3111810"/>
            <a:ext cx="51576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>
            <a:extLst>
              <a:ext uri="{FF2B5EF4-FFF2-40B4-BE49-F238E27FC236}">
                <a16:creationId xmlns:a16="http://schemas.microsoft.com/office/drawing/2014/main" id="{93345821-2CEF-F844-B0D5-285AF9901363}"/>
              </a:ext>
            </a:extLst>
          </p:cNvPr>
          <p:cNvCxnSpPr>
            <a:cxnSpLocks/>
          </p:cNvCxnSpPr>
          <p:nvPr/>
        </p:nvCxnSpPr>
        <p:spPr>
          <a:xfrm>
            <a:off x="2276745" y="2652759"/>
            <a:ext cx="0" cy="1000848"/>
          </a:xfrm>
          <a:prstGeom prst="line">
            <a:avLst/>
          </a:prstGeom>
          <a:ln>
            <a:solidFill>
              <a:schemeClr val="accent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1" name="TextBox 430">
            <a:extLst>
              <a:ext uri="{FF2B5EF4-FFF2-40B4-BE49-F238E27FC236}">
                <a16:creationId xmlns:a16="http://schemas.microsoft.com/office/drawing/2014/main" id="{35D7CB2E-198D-CB43-AE2A-4D63FB5F56AB}"/>
              </a:ext>
            </a:extLst>
          </p:cNvPr>
          <p:cNvSpPr txBox="1"/>
          <p:nvPr/>
        </p:nvSpPr>
        <p:spPr>
          <a:xfrm>
            <a:off x="4688626" y="2166705"/>
            <a:ext cx="12335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" b="1" dirty="0"/>
              <a:t>Integrate</a:t>
            </a:r>
            <a:r>
              <a:rPr lang="en-GB" sz="450" dirty="0"/>
              <a:t>   </a:t>
            </a:r>
          </a:p>
          <a:p>
            <a:pPr algn="ctr"/>
            <a:r>
              <a:rPr lang="en-GB" sz="450" dirty="0"/>
              <a:t>Klystron </a:t>
            </a:r>
            <a:br>
              <a:rPr lang="en-GB" sz="450" dirty="0"/>
            </a:br>
            <a:r>
              <a:rPr lang="en-GB" sz="450" dirty="0"/>
              <a:t>+ Medium temp circuit</a:t>
            </a:r>
          </a:p>
        </p:txBody>
      </p:sp>
      <p:sp>
        <p:nvSpPr>
          <p:cNvPr id="430" name="TextBox 429">
            <a:extLst>
              <a:ext uri="{FF2B5EF4-FFF2-40B4-BE49-F238E27FC236}">
                <a16:creationId xmlns:a16="http://schemas.microsoft.com/office/drawing/2014/main" id="{0D4E3E25-FC6D-854A-9957-2EC2095A9B92}"/>
              </a:ext>
            </a:extLst>
          </p:cNvPr>
          <p:cNvSpPr txBox="1"/>
          <p:nvPr/>
        </p:nvSpPr>
        <p:spPr>
          <a:xfrm rot="16200000">
            <a:off x="4712968" y="2452922"/>
            <a:ext cx="3770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b="1" dirty="0"/>
              <a:t>Verify </a:t>
            </a:r>
          </a:p>
          <a:p>
            <a:pPr algn="ctr"/>
            <a:r>
              <a:rPr lang="en-GB" sz="450" dirty="0"/>
              <a:t>Klystron</a:t>
            </a:r>
          </a:p>
        </p:txBody>
      </p:sp>
      <p:sp>
        <p:nvSpPr>
          <p:cNvPr id="424" name="TextBox 423">
            <a:extLst>
              <a:ext uri="{FF2B5EF4-FFF2-40B4-BE49-F238E27FC236}">
                <a16:creationId xmlns:a16="http://schemas.microsoft.com/office/drawing/2014/main" id="{33102918-83B5-5140-8FB8-1FE21DE7E299}"/>
              </a:ext>
            </a:extLst>
          </p:cNvPr>
          <p:cNvSpPr txBox="1"/>
          <p:nvPr/>
        </p:nvSpPr>
        <p:spPr>
          <a:xfrm rot="16200000">
            <a:off x="4055019" y="3170793"/>
            <a:ext cx="3401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b="1" dirty="0"/>
              <a:t>Verify </a:t>
            </a:r>
          </a:p>
          <a:p>
            <a:pPr algn="ctr"/>
            <a:r>
              <a:rPr lang="en-GB" sz="450" dirty="0"/>
              <a:t>LLRF</a:t>
            </a: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E315962F-A1C3-4B49-98D9-5E7AE77CC4FE}"/>
              </a:ext>
            </a:extLst>
          </p:cNvPr>
          <p:cNvSpPr txBox="1"/>
          <p:nvPr/>
        </p:nvSpPr>
        <p:spPr>
          <a:xfrm rot="16200000">
            <a:off x="4675039" y="3136673"/>
            <a:ext cx="4363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b="1" dirty="0"/>
              <a:t>Verify </a:t>
            </a:r>
          </a:p>
          <a:p>
            <a:pPr algn="ctr"/>
            <a:r>
              <a:rPr lang="en-GB" sz="450" dirty="0"/>
              <a:t>Modulator</a:t>
            </a:r>
          </a:p>
        </p:txBody>
      </p:sp>
      <p:sp>
        <p:nvSpPr>
          <p:cNvPr id="423" name="TextBox 422">
            <a:extLst>
              <a:ext uri="{FF2B5EF4-FFF2-40B4-BE49-F238E27FC236}">
                <a16:creationId xmlns:a16="http://schemas.microsoft.com/office/drawing/2014/main" id="{D4D34083-BEF7-0141-9554-F030B6734B1D}"/>
              </a:ext>
            </a:extLst>
          </p:cNvPr>
          <p:cNvSpPr txBox="1"/>
          <p:nvPr/>
        </p:nvSpPr>
        <p:spPr>
          <a:xfrm>
            <a:off x="3302859" y="3741154"/>
            <a:ext cx="12335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" b="1" dirty="0"/>
              <a:t>Integrate</a:t>
            </a:r>
            <a:r>
              <a:rPr lang="en-GB" sz="450" dirty="0"/>
              <a:t>   </a:t>
            </a:r>
          </a:p>
          <a:p>
            <a:pPr algn="ctr"/>
            <a:r>
              <a:rPr lang="en-GB" sz="450" dirty="0"/>
              <a:t>ICS controls + LLRF</a:t>
            </a:r>
          </a:p>
        </p:txBody>
      </p:sp>
      <p:sp>
        <p:nvSpPr>
          <p:cNvPr id="422" name="TextBox 421">
            <a:extLst>
              <a:ext uri="{FF2B5EF4-FFF2-40B4-BE49-F238E27FC236}">
                <a16:creationId xmlns:a16="http://schemas.microsoft.com/office/drawing/2014/main" id="{8EA2DC01-EB39-7E49-BAA6-3681B0084E47}"/>
              </a:ext>
            </a:extLst>
          </p:cNvPr>
          <p:cNvSpPr txBox="1"/>
          <p:nvPr/>
        </p:nvSpPr>
        <p:spPr>
          <a:xfrm rot="16200000">
            <a:off x="5440642" y="4260773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b="1" dirty="0"/>
              <a:t>Verify </a:t>
            </a:r>
          </a:p>
          <a:p>
            <a:pPr algn="ctr"/>
            <a:r>
              <a:rPr lang="en-GB" sz="450" dirty="0"/>
              <a:t>LCW</a:t>
            </a:r>
          </a:p>
          <a:p>
            <a:pPr algn="ctr"/>
            <a:r>
              <a:rPr lang="en-GB" sz="450" dirty="0"/>
              <a:t>substation</a:t>
            </a:r>
          </a:p>
        </p:txBody>
      </p:sp>
      <p:sp>
        <p:nvSpPr>
          <p:cNvPr id="421" name="TextBox 420">
            <a:extLst>
              <a:ext uri="{FF2B5EF4-FFF2-40B4-BE49-F238E27FC236}">
                <a16:creationId xmlns:a16="http://schemas.microsoft.com/office/drawing/2014/main" id="{46FF553B-0BB7-BC45-99A7-E7465B848A28}"/>
              </a:ext>
            </a:extLst>
          </p:cNvPr>
          <p:cNvSpPr txBox="1"/>
          <p:nvPr/>
        </p:nvSpPr>
        <p:spPr>
          <a:xfrm rot="16200000">
            <a:off x="4711561" y="4260773"/>
            <a:ext cx="42992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b="1" dirty="0"/>
              <a:t>Verify </a:t>
            </a:r>
          </a:p>
          <a:p>
            <a:pPr algn="ctr"/>
            <a:r>
              <a:rPr lang="en-GB" sz="450" dirty="0"/>
              <a:t>Electrical</a:t>
            </a:r>
          </a:p>
          <a:p>
            <a:pPr algn="ctr"/>
            <a:r>
              <a:rPr lang="en-GB" sz="450" dirty="0"/>
              <a:t>substation</a:t>
            </a:r>
          </a:p>
        </p:txBody>
      </p:sp>
      <p:sp>
        <p:nvSpPr>
          <p:cNvPr id="426" name="TextBox 425">
            <a:extLst>
              <a:ext uri="{FF2B5EF4-FFF2-40B4-BE49-F238E27FC236}">
                <a16:creationId xmlns:a16="http://schemas.microsoft.com/office/drawing/2014/main" id="{4FABF6B6-7922-8C49-B565-D8353B0589A0}"/>
              </a:ext>
            </a:extLst>
          </p:cNvPr>
          <p:cNvSpPr txBox="1"/>
          <p:nvPr/>
        </p:nvSpPr>
        <p:spPr>
          <a:xfrm rot="16200000">
            <a:off x="4752944" y="3748398"/>
            <a:ext cx="3497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b="1" dirty="0"/>
              <a:t>Verify </a:t>
            </a:r>
          </a:p>
          <a:p>
            <a:pPr algn="ctr"/>
            <a:r>
              <a:rPr lang="en-GB" sz="450" dirty="0"/>
              <a:t>Power</a:t>
            </a:r>
            <a:br>
              <a:rPr lang="en-GB" sz="450" dirty="0"/>
            </a:br>
            <a:r>
              <a:rPr lang="en-GB" sz="450" dirty="0"/>
              <a:t>cabling</a:t>
            </a:r>
          </a:p>
        </p:txBody>
      </p:sp>
      <p:sp>
        <p:nvSpPr>
          <p:cNvPr id="427" name="TextBox 426">
            <a:extLst>
              <a:ext uri="{FF2B5EF4-FFF2-40B4-BE49-F238E27FC236}">
                <a16:creationId xmlns:a16="http://schemas.microsoft.com/office/drawing/2014/main" id="{689AB4E6-0D7C-5749-87EE-A37809BC6C47}"/>
              </a:ext>
            </a:extLst>
          </p:cNvPr>
          <p:cNvSpPr txBox="1"/>
          <p:nvPr/>
        </p:nvSpPr>
        <p:spPr>
          <a:xfrm rot="16200000">
            <a:off x="5422208" y="3750966"/>
            <a:ext cx="46679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b="1" dirty="0"/>
              <a:t>Verify </a:t>
            </a:r>
          </a:p>
          <a:p>
            <a:pPr algn="ctr"/>
            <a:r>
              <a:rPr lang="en-GB" sz="450" dirty="0"/>
              <a:t>Medium</a:t>
            </a:r>
            <a:br>
              <a:rPr lang="en-GB" sz="450" dirty="0"/>
            </a:br>
            <a:r>
              <a:rPr lang="en-GB" sz="450" dirty="0"/>
              <a:t>temp circuit</a:t>
            </a:r>
          </a:p>
        </p:txBody>
      </p:sp>
      <p:sp>
        <p:nvSpPr>
          <p:cNvPr id="419" name="TextBox 418">
            <a:extLst>
              <a:ext uri="{FF2B5EF4-FFF2-40B4-BE49-F238E27FC236}">
                <a16:creationId xmlns:a16="http://schemas.microsoft.com/office/drawing/2014/main" id="{767CCB04-4B4D-2240-9742-668F46B4AFB8}"/>
              </a:ext>
            </a:extLst>
          </p:cNvPr>
          <p:cNvSpPr txBox="1"/>
          <p:nvPr/>
        </p:nvSpPr>
        <p:spPr>
          <a:xfrm rot="16200000">
            <a:off x="2752866" y="4001772"/>
            <a:ext cx="4122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b="1" dirty="0"/>
              <a:t>Verify </a:t>
            </a:r>
          </a:p>
          <a:p>
            <a:pPr algn="ctr"/>
            <a:r>
              <a:rPr lang="en-GB" sz="450" dirty="0" err="1"/>
              <a:t>Cryoplant</a:t>
            </a:r>
            <a:endParaRPr lang="en-GB" sz="450" dirty="0"/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C0234B73-2DD7-D144-8D07-E246C4270563}"/>
              </a:ext>
            </a:extLst>
          </p:cNvPr>
          <p:cNvSpPr txBox="1"/>
          <p:nvPr/>
        </p:nvSpPr>
        <p:spPr>
          <a:xfrm rot="16200000">
            <a:off x="2710538" y="3353345"/>
            <a:ext cx="4908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b="1" dirty="0"/>
              <a:t>Verify </a:t>
            </a:r>
          </a:p>
          <a:p>
            <a:pPr algn="ctr"/>
            <a:r>
              <a:rPr lang="en-GB" sz="450" dirty="0"/>
              <a:t>Transfer Line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4F4217-26EF-ED48-84C4-E8CE5FB5960C}"/>
              </a:ext>
            </a:extLst>
          </p:cNvPr>
          <p:cNvSpPr txBox="1"/>
          <p:nvPr/>
        </p:nvSpPr>
        <p:spPr>
          <a:xfrm rot="16200000">
            <a:off x="1452607" y="3363022"/>
            <a:ext cx="39786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b="1" dirty="0"/>
              <a:t>Verify</a:t>
            </a:r>
            <a:endParaRPr lang="en-GB" sz="450" dirty="0"/>
          </a:p>
          <a:p>
            <a:pPr algn="ctr"/>
            <a:r>
              <a:rPr lang="en-GB" sz="450" dirty="0"/>
              <a:t>Shielding</a:t>
            </a:r>
          </a:p>
        </p:txBody>
      </p:sp>
      <p:sp>
        <p:nvSpPr>
          <p:cNvPr id="417" name="TextBox 416">
            <a:extLst>
              <a:ext uri="{FF2B5EF4-FFF2-40B4-BE49-F238E27FC236}">
                <a16:creationId xmlns:a16="http://schemas.microsoft.com/office/drawing/2014/main" id="{AF32A006-7340-5648-8E5A-DE4FC3905E4B}"/>
              </a:ext>
            </a:extLst>
          </p:cNvPr>
          <p:cNvSpPr txBox="1"/>
          <p:nvPr/>
        </p:nvSpPr>
        <p:spPr>
          <a:xfrm rot="16200000">
            <a:off x="2110803" y="3324045"/>
            <a:ext cx="34015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b="1" dirty="0"/>
              <a:t>Verify </a:t>
            </a:r>
          </a:p>
          <a:p>
            <a:pPr algn="ctr"/>
            <a:r>
              <a:rPr lang="en-GB" sz="450" dirty="0"/>
              <a:t>PSS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E918632D-B2DC-1D42-B76A-2DDE3E5516A0}"/>
              </a:ext>
            </a:extLst>
          </p:cNvPr>
          <p:cNvSpPr txBox="1"/>
          <p:nvPr/>
        </p:nvSpPr>
        <p:spPr>
          <a:xfrm rot="16200000">
            <a:off x="4697936" y="1789721"/>
            <a:ext cx="45717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b="1" dirty="0"/>
              <a:t>Verify</a:t>
            </a:r>
            <a:endParaRPr lang="en-GB" sz="450" dirty="0"/>
          </a:p>
          <a:p>
            <a:pPr algn="ctr"/>
            <a:r>
              <a:rPr lang="en-GB" sz="450" dirty="0"/>
              <a:t>RF</a:t>
            </a:r>
          </a:p>
          <a:p>
            <a:pPr algn="ctr"/>
            <a:r>
              <a:rPr lang="en-GB" sz="450" dirty="0"/>
              <a:t>distribution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A0D081F-3A31-8348-AFCA-74A108FD91DC}"/>
              </a:ext>
            </a:extLst>
          </p:cNvPr>
          <p:cNvSpPr txBox="1"/>
          <p:nvPr/>
        </p:nvSpPr>
        <p:spPr>
          <a:xfrm rot="16200000">
            <a:off x="3472822" y="1790828"/>
            <a:ext cx="3497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b="1" dirty="0"/>
              <a:t>Verify</a:t>
            </a:r>
            <a:endParaRPr lang="en-GB" sz="450" dirty="0"/>
          </a:p>
          <a:p>
            <a:pPr algn="ctr"/>
            <a:r>
              <a:rPr lang="en-GB" sz="450" dirty="0"/>
              <a:t>Signal </a:t>
            </a:r>
          </a:p>
          <a:p>
            <a:pPr algn="ctr"/>
            <a:r>
              <a:rPr lang="en-GB" sz="450" dirty="0"/>
              <a:t>cabling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19B15A37-7CED-1C4D-9820-88761CB8B000}"/>
              </a:ext>
            </a:extLst>
          </p:cNvPr>
          <p:cNvSpPr txBox="1"/>
          <p:nvPr/>
        </p:nvSpPr>
        <p:spPr>
          <a:xfrm rot="16200000">
            <a:off x="2715988" y="1794483"/>
            <a:ext cx="41069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b="1" dirty="0"/>
              <a:t>Verify</a:t>
            </a:r>
            <a:endParaRPr lang="en-GB" sz="450" dirty="0"/>
          </a:p>
          <a:p>
            <a:pPr algn="ctr"/>
            <a:r>
              <a:rPr lang="en-GB" sz="450" dirty="0"/>
              <a:t>CDS</a:t>
            </a:r>
          </a:p>
          <a:p>
            <a:pPr algn="ctr"/>
            <a:r>
              <a:rPr lang="en-GB" sz="450" dirty="0"/>
              <a:t>Valve box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C5EF0C70-8C6E-1740-9DDC-0488231A3F0A}"/>
              </a:ext>
            </a:extLst>
          </p:cNvPr>
          <p:cNvSpPr txBox="1"/>
          <p:nvPr/>
        </p:nvSpPr>
        <p:spPr>
          <a:xfrm rot="16200000">
            <a:off x="1785696" y="1826054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b="1" dirty="0"/>
              <a:t>Verify</a:t>
            </a:r>
            <a:endParaRPr lang="en-GB" sz="450" dirty="0"/>
          </a:p>
          <a:p>
            <a:pPr algn="ctr"/>
            <a:r>
              <a:rPr lang="en-GB" sz="450" dirty="0"/>
              <a:t>Bunker</a:t>
            </a:r>
          </a:p>
        </p:txBody>
      </p:sp>
      <p:sp>
        <p:nvSpPr>
          <p:cNvPr id="402" name="TextBox 401">
            <a:extLst>
              <a:ext uri="{FF2B5EF4-FFF2-40B4-BE49-F238E27FC236}">
                <a16:creationId xmlns:a16="http://schemas.microsoft.com/office/drawing/2014/main" id="{9E54C022-D6DE-EF42-B6B7-B43EA0EF203F}"/>
              </a:ext>
            </a:extLst>
          </p:cNvPr>
          <p:cNvSpPr txBox="1"/>
          <p:nvPr/>
        </p:nvSpPr>
        <p:spPr>
          <a:xfrm>
            <a:off x="1912318" y="1626646"/>
            <a:ext cx="37398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50" b="1" dirty="0"/>
              <a:t>Integrate</a:t>
            </a:r>
            <a:r>
              <a:rPr lang="en-GB" sz="450" dirty="0"/>
              <a:t>   Bunker + CDS valve box + Signal cabling + LLRF + RF distribution + Medium temp circuit = Cryomodule with insulation vacuum and beam vacuum</a:t>
            </a:r>
          </a:p>
        </p:txBody>
      </p: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743F5B4F-48FC-AE44-B54D-A10696CF663E}"/>
              </a:ext>
            </a:extLst>
          </p:cNvPr>
          <p:cNvCxnSpPr>
            <a:cxnSpLocks/>
          </p:cNvCxnSpPr>
          <p:nvPr/>
        </p:nvCxnSpPr>
        <p:spPr>
          <a:xfrm>
            <a:off x="4896036" y="2436735"/>
            <a:ext cx="72908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>
            <a:extLst>
              <a:ext uri="{FF2B5EF4-FFF2-40B4-BE49-F238E27FC236}">
                <a16:creationId xmlns:a16="http://schemas.microsoft.com/office/drawing/2014/main" id="{826E4213-6331-B840-8ED1-201F25CF14B1}"/>
              </a:ext>
            </a:extLst>
          </p:cNvPr>
          <p:cNvCxnSpPr>
            <a:cxnSpLocks/>
          </p:cNvCxnSpPr>
          <p:nvPr/>
        </p:nvCxnSpPr>
        <p:spPr>
          <a:xfrm>
            <a:off x="5247075" y="2436735"/>
            <a:ext cx="135015" cy="0"/>
          </a:xfrm>
          <a:prstGeom prst="line">
            <a:avLst/>
          </a:prstGeom>
          <a:ln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>
            <a:extLst>
              <a:ext uri="{FF2B5EF4-FFF2-40B4-BE49-F238E27FC236}">
                <a16:creationId xmlns:a16="http://schemas.microsoft.com/office/drawing/2014/main" id="{A527DB10-E0A3-274D-A7A4-5E29667294D2}"/>
              </a:ext>
            </a:extLst>
          </p:cNvPr>
          <p:cNvCxnSpPr>
            <a:cxnSpLocks/>
          </p:cNvCxnSpPr>
          <p:nvPr/>
        </p:nvCxnSpPr>
        <p:spPr>
          <a:xfrm>
            <a:off x="4896036" y="3111810"/>
            <a:ext cx="72908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>
            <a:extLst>
              <a:ext uri="{FF2B5EF4-FFF2-40B4-BE49-F238E27FC236}">
                <a16:creationId xmlns:a16="http://schemas.microsoft.com/office/drawing/2014/main" id="{97BFD6D9-D839-D94C-9514-55B9DAD30442}"/>
              </a:ext>
            </a:extLst>
          </p:cNvPr>
          <p:cNvCxnSpPr>
            <a:cxnSpLocks/>
          </p:cNvCxnSpPr>
          <p:nvPr/>
        </p:nvCxnSpPr>
        <p:spPr>
          <a:xfrm>
            <a:off x="5247075" y="3759882"/>
            <a:ext cx="135015" cy="0"/>
          </a:xfrm>
          <a:prstGeom prst="line">
            <a:avLst/>
          </a:prstGeom>
          <a:ln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>
            <a:extLst>
              <a:ext uri="{FF2B5EF4-FFF2-40B4-BE49-F238E27FC236}">
                <a16:creationId xmlns:a16="http://schemas.microsoft.com/office/drawing/2014/main" id="{3D338B4E-3CA3-264A-8A91-6F06F9BD6EEC}"/>
              </a:ext>
            </a:extLst>
          </p:cNvPr>
          <p:cNvCxnSpPr>
            <a:cxnSpLocks/>
          </p:cNvCxnSpPr>
          <p:nvPr/>
        </p:nvCxnSpPr>
        <p:spPr>
          <a:xfrm flipH="1">
            <a:off x="4896299" y="2779256"/>
            <a:ext cx="783" cy="200877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>
            <a:extLst>
              <a:ext uri="{FF2B5EF4-FFF2-40B4-BE49-F238E27FC236}">
                <a16:creationId xmlns:a16="http://schemas.microsoft.com/office/drawing/2014/main" id="{DDDEF233-DFA5-A640-936E-FEA0516341A4}"/>
              </a:ext>
            </a:extLst>
          </p:cNvPr>
          <p:cNvCxnSpPr>
            <a:cxnSpLocks/>
          </p:cNvCxnSpPr>
          <p:nvPr/>
        </p:nvCxnSpPr>
        <p:spPr>
          <a:xfrm>
            <a:off x="4220961" y="3392690"/>
            <a:ext cx="0" cy="1595153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048BDD98-90C3-4847-95BF-0935ECFEB6A5}"/>
              </a:ext>
            </a:extLst>
          </p:cNvPr>
          <p:cNvCxnSpPr>
            <a:cxnSpLocks/>
          </p:cNvCxnSpPr>
          <p:nvPr/>
        </p:nvCxnSpPr>
        <p:spPr>
          <a:xfrm>
            <a:off x="3977934" y="3951478"/>
            <a:ext cx="24326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0274BA0D-BF6D-EF41-8538-9BD45982EF90}"/>
              </a:ext>
            </a:extLst>
          </p:cNvPr>
          <p:cNvCxnSpPr>
            <a:cxnSpLocks/>
          </p:cNvCxnSpPr>
          <p:nvPr/>
        </p:nvCxnSpPr>
        <p:spPr>
          <a:xfrm>
            <a:off x="4490991" y="3111810"/>
            <a:ext cx="135015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>
            <a:extLst>
              <a:ext uri="{FF2B5EF4-FFF2-40B4-BE49-F238E27FC236}">
                <a16:creationId xmlns:a16="http://schemas.microsoft.com/office/drawing/2014/main" id="{7DFA5C10-98DF-F041-9654-628E4183A3E6}"/>
              </a:ext>
            </a:extLst>
          </p:cNvPr>
          <p:cNvCxnSpPr>
            <a:cxnSpLocks/>
          </p:cNvCxnSpPr>
          <p:nvPr/>
        </p:nvCxnSpPr>
        <p:spPr>
          <a:xfrm>
            <a:off x="1650198" y="2652759"/>
            <a:ext cx="0" cy="2220784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>
            <a:extLst>
              <a:ext uri="{FF2B5EF4-FFF2-40B4-BE49-F238E27FC236}">
                <a16:creationId xmlns:a16="http://schemas.microsoft.com/office/drawing/2014/main" id="{901837DA-F779-E840-92A7-D4FD5C905F0F}"/>
              </a:ext>
            </a:extLst>
          </p:cNvPr>
          <p:cNvCxnSpPr>
            <a:cxnSpLocks/>
          </p:cNvCxnSpPr>
          <p:nvPr/>
        </p:nvCxnSpPr>
        <p:spPr>
          <a:xfrm>
            <a:off x="5627750" y="4000863"/>
            <a:ext cx="0" cy="613316"/>
          </a:xfrm>
          <a:prstGeom prst="line">
            <a:avLst/>
          </a:prstGeom>
          <a:ln>
            <a:solidFill>
              <a:schemeClr val="accent1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>
            <a:extLst>
              <a:ext uri="{FF2B5EF4-FFF2-40B4-BE49-F238E27FC236}">
                <a16:creationId xmlns:a16="http://schemas.microsoft.com/office/drawing/2014/main" id="{DC4329A3-EC71-9748-A28D-DEB631B6CFEE}"/>
              </a:ext>
            </a:extLst>
          </p:cNvPr>
          <p:cNvCxnSpPr>
            <a:cxnSpLocks/>
          </p:cNvCxnSpPr>
          <p:nvPr/>
        </p:nvCxnSpPr>
        <p:spPr>
          <a:xfrm>
            <a:off x="3624191" y="2301720"/>
            <a:ext cx="891" cy="2008249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>
            <a:extLst>
              <a:ext uri="{FF2B5EF4-FFF2-40B4-BE49-F238E27FC236}">
                <a16:creationId xmlns:a16="http://schemas.microsoft.com/office/drawing/2014/main" id="{2B554943-0246-004A-903D-FB28255E07F8}"/>
              </a:ext>
            </a:extLst>
          </p:cNvPr>
          <p:cNvCxnSpPr>
            <a:cxnSpLocks/>
          </p:cNvCxnSpPr>
          <p:nvPr/>
        </p:nvCxnSpPr>
        <p:spPr>
          <a:xfrm>
            <a:off x="4896690" y="2336176"/>
            <a:ext cx="0" cy="416414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934C0E01-BD3E-CF40-9364-BABCA95A5B07}"/>
              </a:ext>
            </a:extLst>
          </p:cNvPr>
          <p:cNvCxnSpPr>
            <a:cxnSpLocks/>
            <a:stCxn id="233" idx="0"/>
          </p:cNvCxnSpPr>
          <p:nvPr/>
        </p:nvCxnSpPr>
        <p:spPr>
          <a:xfrm flipH="1">
            <a:off x="2259549" y="3680610"/>
            <a:ext cx="2" cy="1240401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5D4E7B3C-F569-8F4D-A8CD-D05CE9561F3B}"/>
              </a:ext>
            </a:extLst>
          </p:cNvPr>
          <p:cNvCxnSpPr>
            <a:cxnSpLocks/>
            <a:stCxn id="241" idx="2"/>
          </p:cNvCxnSpPr>
          <p:nvPr/>
        </p:nvCxnSpPr>
        <p:spPr>
          <a:xfrm>
            <a:off x="2950815" y="2385778"/>
            <a:ext cx="3202" cy="2472865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BD510002-8452-284F-9776-2445868A0578}"/>
              </a:ext>
            </a:extLst>
          </p:cNvPr>
          <p:cNvCxnSpPr>
            <a:cxnSpLocks/>
          </p:cNvCxnSpPr>
          <p:nvPr/>
        </p:nvCxnSpPr>
        <p:spPr>
          <a:xfrm>
            <a:off x="3624191" y="4542969"/>
            <a:ext cx="0" cy="315674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>
            <a:extLst>
              <a:ext uri="{FF2B5EF4-FFF2-40B4-BE49-F238E27FC236}">
                <a16:creationId xmlns:a16="http://schemas.microsoft.com/office/drawing/2014/main" id="{93781EFF-2E72-6C44-BBB3-933202765918}"/>
              </a:ext>
            </a:extLst>
          </p:cNvPr>
          <p:cNvCxnSpPr>
            <a:cxnSpLocks/>
          </p:cNvCxnSpPr>
          <p:nvPr/>
        </p:nvCxnSpPr>
        <p:spPr>
          <a:xfrm>
            <a:off x="4896690" y="4542969"/>
            <a:ext cx="1" cy="347530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2A6DB8A0-E325-0E44-ACC9-1664185A0863}"/>
              </a:ext>
            </a:extLst>
          </p:cNvPr>
          <p:cNvCxnSpPr>
            <a:cxnSpLocks/>
          </p:cNvCxnSpPr>
          <p:nvPr/>
        </p:nvCxnSpPr>
        <p:spPr>
          <a:xfrm flipH="1">
            <a:off x="5624377" y="4681494"/>
            <a:ext cx="6746" cy="212515"/>
          </a:xfrm>
          <a:prstGeom prst="line">
            <a:avLst/>
          </a:prstGeom>
          <a:ln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1908A252-EDB6-6449-878B-07A21C01D209}"/>
              </a:ext>
            </a:extLst>
          </p:cNvPr>
          <p:cNvCxnSpPr>
            <a:cxnSpLocks/>
            <a:endCxn id="301" idx="2"/>
          </p:cNvCxnSpPr>
          <p:nvPr/>
        </p:nvCxnSpPr>
        <p:spPr>
          <a:xfrm flipH="1">
            <a:off x="4215637" y="1734192"/>
            <a:ext cx="5324" cy="1913758"/>
          </a:xfrm>
          <a:prstGeom prst="line">
            <a:avLst/>
          </a:prstGeom>
          <a:ln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0725D5D3-FE8B-D944-919F-7CBC7FAB4F6D}"/>
              </a:ext>
            </a:extLst>
          </p:cNvPr>
          <p:cNvCxnSpPr>
            <a:cxnSpLocks/>
          </p:cNvCxnSpPr>
          <p:nvPr/>
        </p:nvCxnSpPr>
        <p:spPr>
          <a:xfrm>
            <a:off x="3608811" y="1734192"/>
            <a:ext cx="2456" cy="432513"/>
          </a:xfrm>
          <a:prstGeom prst="line">
            <a:avLst/>
          </a:prstGeom>
          <a:ln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1141D0A2-D6E0-E94B-852A-8CDFB44890C0}"/>
              </a:ext>
            </a:extLst>
          </p:cNvPr>
          <p:cNvCxnSpPr>
            <a:cxnSpLocks/>
          </p:cNvCxnSpPr>
          <p:nvPr/>
        </p:nvCxnSpPr>
        <p:spPr>
          <a:xfrm>
            <a:off x="4901092" y="1734657"/>
            <a:ext cx="0" cy="432048"/>
          </a:xfrm>
          <a:prstGeom prst="line">
            <a:avLst/>
          </a:prstGeom>
          <a:ln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57E66860-65D1-AA49-AFEF-8A0D78C9640F}"/>
              </a:ext>
            </a:extLst>
          </p:cNvPr>
          <p:cNvCxnSpPr>
            <a:cxnSpLocks/>
          </p:cNvCxnSpPr>
          <p:nvPr/>
        </p:nvCxnSpPr>
        <p:spPr>
          <a:xfrm>
            <a:off x="5627750" y="1734657"/>
            <a:ext cx="0" cy="2237027"/>
          </a:xfrm>
          <a:prstGeom prst="line">
            <a:avLst/>
          </a:prstGeom>
          <a:ln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>
            <a:extLst>
              <a:ext uri="{FF2B5EF4-FFF2-40B4-BE49-F238E27FC236}">
                <a16:creationId xmlns:a16="http://schemas.microsoft.com/office/drawing/2014/main" id="{065058DD-3C51-6E42-A498-935B9F2F8253}"/>
              </a:ext>
            </a:extLst>
          </p:cNvPr>
          <p:cNvCxnSpPr>
            <a:cxnSpLocks/>
          </p:cNvCxnSpPr>
          <p:nvPr/>
        </p:nvCxnSpPr>
        <p:spPr>
          <a:xfrm>
            <a:off x="2956403" y="1745688"/>
            <a:ext cx="0" cy="421018"/>
          </a:xfrm>
          <a:prstGeom prst="line">
            <a:avLst/>
          </a:prstGeom>
          <a:ln>
            <a:solidFill>
              <a:schemeClr val="accent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C74ABD65-2310-8042-A94B-BFC225BF3855}"/>
              </a:ext>
            </a:extLst>
          </p:cNvPr>
          <p:cNvCxnSpPr>
            <a:cxnSpLocks/>
          </p:cNvCxnSpPr>
          <p:nvPr/>
        </p:nvCxnSpPr>
        <p:spPr>
          <a:xfrm flipH="1">
            <a:off x="1955472" y="1734657"/>
            <a:ext cx="3094" cy="401561"/>
          </a:xfrm>
          <a:prstGeom prst="line">
            <a:avLst/>
          </a:prstGeom>
          <a:ln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entagon 14">
            <a:extLst>
              <a:ext uri="{FF2B5EF4-FFF2-40B4-BE49-F238E27FC236}">
                <a16:creationId xmlns:a16="http://schemas.microsoft.com/office/drawing/2014/main" id="{156674FB-921B-0542-8913-DFCC67CF5590}"/>
              </a:ext>
            </a:extLst>
          </p:cNvPr>
          <p:cNvSpPr/>
          <p:nvPr/>
        </p:nvSpPr>
        <p:spPr>
          <a:xfrm>
            <a:off x="6552025" y="1205753"/>
            <a:ext cx="1314341" cy="18648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1" name="Pentagon 30">
            <a:extLst>
              <a:ext uri="{FF2B5EF4-FFF2-40B4-BE49-F238E27FC236}">
                <a16:creationId xmlns:a16="http://schemas.microsoft.com/office/drawing/2014/main" id="{77DD8922-8AD6-954F-B027-B0866DB66708}"/>
              </a:ext>
            </a:extLst>
          </p:cNvPr>
          <p:cNvSpPr/>
          <p:nvPr/>
        </p:nvSpPr>
        <p:spPr>
          <a:xfrm>
            <a:off x="1412649" y="4850434"/>
            <a:ext cx="4353979" cy="183482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60471"/>
            <a:ext cx="6300700" cy="857250"/>
          </a:xfrm>
        </p:spPr>
        <p:txBody>
          <a:bodyPr/>
          <a:lstStyle/>
          <a:p>
            <a:r>
              <a:rPr lang="en-US" dirty="0"/>
              <a:t>Ideal approach for gradual commissioning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74667" y="4825193"/>
            <a:ext cx="8162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Installation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47201" y="1179788"/>
            <a:ext cx="12795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</a:rPr>
              <a:t>        Commissioning</a:t>
            </a:r>
          </a:p>
        </p:txBody>
      </p:sp>
      <p:sp>
        <p:nvSpPr>
          <p:cNvPr id="18" name="Bent Arrow 17">
            <a:extLst>
              <a:ext uri="{FF2B5EF4-FFF2-40B4-BE49-F238E27FC236}">
                <a16:creationId xmlns:a16="http://schemas.microsoft.com/office/drawing/2014/main" id="{7B252B37-91E9-A741-819D-B4713FEC07E7}"/>
              </a:ext>
            </a:extLst>
          </p:cNvPr>
          <p:cNvSpPr/>
          <p:nvPr/>
        </p:nvSpPr>
        <p:spPr>
          <a:xfrm>
            <a:off x="5881770" y="1239988"/>
            <a:ext cx="252786" cy="143630"/>
          </a:xfrm>
          <a:prstGeom prst="ben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6CB1D1B4-B151-F547-9063-1B3886E8455C}"/>
              </a:ext>
            </a:extLst>
          </p:cNvPr>
          <p:cNvCxnSpPr>
            <a:cxnSpLocks/>
          </p:cNvCxnSpPr>
          <p:nvPr/>
        </p:nvCxnSpPr>
        <p:spPr>
          <a:xfrm flipV="1">
            <a:off x="1959142" y="1718813"/>
            <a:ext cx="3936005" cy="180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9265BBB-87BF-4445-A86E-07A91EC6C9CA}"/>
              </a:ext>
            </a:extLst>
          </p:cNvPr>
          <p:cNvGrpSpPr/>
          <p:nvPr/>
        </p:nvGrpSpPr>
        <p:grpSpPr>
          <a:xfrm>
            <a:off x="6167555" y="1086586"/>
            <a:ext cx="370614" cy="441082"/>
            <a:chOff x="5999076" y="4093042"/>
            <a:chExt cx="1135285" cy="2526751"/>
          </a:xfrm>
        </p:grpSpPr>
        <p:sp>
          <p:nvSpPr>
            <p:cNvPr id="79" name="Flowchart: Sort 22">
              <a:extLst>
                <a:ext uri="{FF2B5EF4-FFF2-40B4-BE49-F238E27FC236}">
                  <a16:creationId xmlns:a16="http://schemas.microsoft.com/office/drawing/2014/main" id="{95F58D28-C257-4F47-AC46-F154D4A9B0A4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 b="1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6639CF6-F43C-0B45-A3E5-03B2FDF56588}"/>
                </a:ext>
              </a:extLst>
            </p:cNvPr>
            <p:cNvSpPr txBox="1"/>
            <p:nvPr/>
          </p:nvSpPr>
          <p:spPr>
            <a:xfrm>
              <a:off x="6232033" y="5396265"/>
              <a:ext cx="565878" cy="1223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88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1C2F1DE-FF95-2B41-840A-1EFC923F72CA}"/>
                </a:ext>
              </a:extLst>
            </p:cNvPr>
            <p:cNvSpPr txBox="1"/>
            <p:nvPr/>
          </p:nvSpPr>
          <p:spPr>
            <a:xfrm>
              <a:off x="5999076" y="4621258"/>
              <a:ext cx="1135285" cy="1322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1"/>
                  </a:solidFill>
                </a:rPr>
                <a:t>SRR</a:t>
              </a:r>
            </a:p>
          </p:txBody>
        </p:sp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67F3DB05-FBF3-FB4C-BB97-17E4226DFBE2}"/>
              </a:ext>
            </a:extLst>
          </p:cNvPr>
          <p:cNvSpPr txBox="1"/>
          <p:nvPr/>
        </p:nvSpPr>
        <p:spPr>
          <a:xfrm>
            <a:off x="1203942" y="1117943"/>
            <a:ext cx="1023037" cy="30008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GB" sz="675" dirty="0"/>
              <a:t>Integrate = install</a:t>
            </a:r>
          </a:p>
          <a:p>
            <a:r>
              <a:rPr lang="en-GB" sz="675" dirty="0"/>
              <a:t>Verify = test/</a:t>
            </a:r>
            <a:r>
              <a:rPr lang="en-GB" sz="675" dirty="0" err="1"/>
              <a:t>commision</a:t>
            </a:r>
            <a:endParaRPr lang="en-GB" sz="675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B090551-72AC-684D-B912-FFDCE554AD0E}"/>
              </a:ext>
            </a:extLst>
          </p:cNvPr>
          <p:cNvSpPr txBox="1"/>
          <p:nvPr/>
        </p:nvSpPr>
        <p:spPr>
          <a:xfrm>
            <a:off x="6681639" y="1410621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" b="1" dirty="0"/>
              <a:t>Verify</a:t>
            </a:r>
            <a:r>
              <a:rPr lang="en-GB" sz="600" dirty="0"/>
              <a:t> Cryomodule, including </a:t>
            </a:r>
          </a:p>
          <a:p>
            <a:pPr marL="128588" indent="-128588">
              <a:buFontTx/>
              <a:buChar char="-"/>
            </a:pPr>
            <a:r>
              <a:rPr lang="en-GB" sz="600" dirty="0"/>
              <a:t>insulation vacuum and </a:t>
            </a:r>
          </a:p>
          <a:p>
            <a:pPr marL="128588" indent="-128588">
              <a:buFontTx/>
              <a:buChar char="-"/>
            </a:pPr>
            <a:r>
              <a:rPr lang="en-GB" sz="600" dirty="0"/>
              <a:t>beam vacuum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B5AB5E1-39AD-7E44-99E6-84E23A5C2E59}"/>
              </a:ext>
            </a:extLst>
          </p:cNvPr>
          <p:cNvGrpSpPr/>
          <p:nvPr/>
        </p:nvGrpSpPr>
        <p:grpSpPr>
          <a:xfrm>
            <a:off x="4634440" y="2074327"/>
            <a:ext cx="534121" cy="314813"/>
            <a:chOff x="6034300" y="4093042"/>
            <a:chExt cx="1039383" cy="2326941"/>
          </a:xfrm>
        </p:grpSpPr>
        <p:sp>
          <p:nvSpPr>
            <p:cNvPr id="85" name="Flowchart: Sort 22">
              <a:extLst>
                <a:ext uri="{FF2B5EF4-FFF2-40B4-BE49-F238E27FC236}">
                  <a16:creationId xmlns:a16="http://schemas.microsoft.com/office/drawing/2014/main" id="{C72CC823-C6B3-BA48-AE12-2981B19265FA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b="1" dirty="0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A6B6FA99-30CB-7143-ABA4-76586A3B1297}"/>
                </a:ext>
              </a:extLst>
            </p:cNvPr>
            <p:cNvSpPr txBox="1"/>
            <p:nvPr/>
          </p:nvSpPr>
          <p:spPr>
            <a:xfrm>
              <a:off x="6335233" y="5396267"/>
              <a:ext cx="359481" cy="102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E2233E1D-D536-D64C-9372-01166A74B504}"/>
                </a:ext>
              </a:extLst>
            </p:cNvPr>
            <p:cNvSpPr txBox="1"/>
            <p:nvPr/>
          </p:nvSpPr>
          <p:spPr>
            <a:xfrm>
              <a:off x="6034300" y="4177069"/>
              <a:ext cx="1039383" cy="170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" b="1" dirty="0"/>
                <a:t>TRR</a:t>
              </a:r>
              <a:br>
                <a:rPr lang="en-US" sz="450" b="1" dirty="0"/>
              </a:br>
              <a:r>
                <a:rPr lang="en-US" sz="450" b="1" dirty="0"/>
                <a:t>RF distribution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40807D4D-0531-234B-BF6E-406C27B8BE7D}"/>
              </a:ext>
            </a:extLst>
          </p:cNvPr>
          <p:cNvGrpSpPr/>
          <p:nvPr/>
        </p:nvGrpSpPr>
        <p:grpSpPr>
          <a:xfrm>
            <a:off x="4643861" y="4511030"/>
            <a:ext cx="528185" cy="325052"/>
            <a:chOff x="6039284" y="4017361"/>
            <a:chExt cx="1027832" cy="2402621"/>
          </a:xfrm>
        </p:grpSpPr>
        <p:sp>
          <p:nvSpPr>
            <p:cNvPr id="92" name="Flowchart: Sort 22">
              <a:extLst>
                <a:ext uri="{FF2B5EF4-FFF2-40B4-BE49-F238E27FC236}">
                  <a16:creationId xmlns:a16="http://schemas.microsoft.com/office/drawing/2014/main" id="{A95F6C6F-A1B7-554E-8BFB-4B907B1BA8FC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b="1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42B424A-AA14-364B-8516-9367C7D45E4C}"/>
                </a:ext>
              </a:extLst>
            </p:cNvPr>
            <p:cNvSpPr txBox="1"/>
            <p:nvPr/>
          </p:nvSpPr>
          <p:spPr>
            <a:xfrm>
              <a:off x="6335233" y="5396267"/>
              <a:ext cx="359481" cy="1023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9A18019A-D56B-7D4D-ABBE-C98CC19902FC}"/>
                </a:ext>
              </a:extLst>
            </p:cNvPr>
            <p:cNvSpPr txBox="1"/>
            <p:nvPr/>
          </p:nvSpPr>
          <p:spPr>
            <a:xfrm>
              <a:off x="6109855" y="4017361"/>
              <a:ext cx="842862" cy="2218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" b="1" dirty="0"/>
                <a:t>TRR</a:t>
              </a:r>
              <a:br>
                <a:rPr lang="en-US" sz="450" b="1" dirty="0"/>
              </a:br>
              <a:r>
                <a:rPr lang="en-US" sz="450" b="1" dirty="0"/>
                <a:t>Electrical</a:t>
              </a:r>
              <a:br>
                <a:rPr lang="en-US" sz="450" b="1" dirty="0"/>
              </a:br>
              <a:r>
                <a:rPr lang="en-US" sz="450" b="1" dirty="0"/>
                <a:t>substation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1BAB68D-CA43-3343-A625-E2263F5C903B}"/>
              </a:ext>
            </a:extLst>
          </p:cNvPr>
          <p:cNvGrpSpPr/>
          <p:nvPr/>
        </p:nvGrpSpPr>
        <p:grpSpPr>
          <a:xfrm>
            <a:off x="4624782" y="4008212"/>
            <a:ext cx="536000" cy="314813"/>
            <a:chOff x="6024076" y="4093042"/>
            <a:chExt cx="1043040" cy="2326941"/>
          </a:xfrm>
        </p:grpSpPr>
        <p:sp>
          <p:nvSpPr>
            <p:cNvPr id="101" name="Flowchart: Sort 22">
              <a:extLst>
                <a:ext uri="{FF2B5EF4-FFF2-40B4-BE49-F238E27FC236}">
                  <a16:creationId xmlns:a16="http://schemas.microsoft.com/office/drawing/2014/main" id="{4582C6E0-A855-7B49-8B32-13EB323F5755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b="1" dirty="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0C801A62-1D33-564E-AFD1-3416CFCDF03F}"/>
                </a:ext>
              </a:extLst>
            </p:cNvPr>
            <p:cNvSpPr txBox="1"/>
            <p:nvPr/>
          </p:nvSpPr>
          <p:spPr>
            <a:xfrm>
              <a:off x="6335235" y="5396267"/>
              <a:ext cx="359481" cy="102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CCDD041-9DBF-BB41-807D-6EC6204732ED}"/>
                </a:ext>
              </a:extLst>
            </p:cNvPr>
            <p:cNvSpPr txBox="1"/>
            <p:nvPr/>
          </p:nvSpPr>
          <p:spPr>
            <a:xfrm>
              <a:off x="6024076" y="4195658"/>
              <a:ext cx="1014430" cy="170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" b="1" dirty="0"/>
                <a:t>TRR</a:t>
              </a:r>
              <a:br>
                <a:rPr lang="en-US" sz="450" b="1" dirty="0"/>
              </a:br>
              <a:r>
                <a:rPr lang="en-US" sz="450" b="1" dirty="0"/>
                <a:t>Power cabling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6C9374F-733E-7440-868A-2BEAAED2695C}"/>
              </a:ext>
            </a:extLst>
          </p:cNvPr>
          <p:cNvGrpSpPr/>
          <p:nvPr/>
        </p:nvGrpSpPr>
        <p:grpSpPr>
          <a:xfrm>
            <a:off x="4643855" y="2657734"/>
            <a:ext cx="528185" cy="314813"/>
            <a:chOff x="6039284" y="4093042"/>
            <a:chExt cx="1027832" cy="2326941"/>
          </a:xfrm>
        </p:grpSpPr>
        <p:sp>
          <p:nvSpPr>
            <p:cNvPr id="111" name="Flowchart: Sort 22">
              <a:extLst>
                <a:ext uri="{FF2B5EF4-FFF2-40B4-BE49-F238E27FC236}">
                  <a16:creationId xmlns:a16="http://schemas.microsoft.com/office/drawing/2014/main" id="{C3BF4A4C-1B7F-AF4E-9598-57B47506FBCF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b="1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7C6DC47B-AFB7-C443-ACB7-8AC37A929287}"/>
                </a:ext>
              </a:extLst>
            </p:cNvPr>
            <p:cNvSpPr txBox="1"/>
            <p:nvPr/>
          </p:nvSpPr>
          <p:spPr>
            <a:xfrm>
              <a:off x="6335233" y="5396267"/>
              <a:ext cx="359481" cy="102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48DD1B7-9631-0E43-A462-47475013AB9F}"/>
                </a:ext>
              </a:extLst>
            </p:cNvPr>
            <p:cNvSpPr txBox="1"/>
            <p:nvPr/>
          </p:nvSpPr>
          <p:spPr>
            <a:xfrm>
              <a:off x="6159771" y="4249801"/>
              <a:ext cx="743041" cy="170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" b="1" dirty="0"/>
                <a:t>TRR</a:t>
              </a:r>
              <a:br>
                <a:rPr lang="en-US" sz="450" b="1" dirty="0"/>
              </a:br>
              <a:r>
                <a:rPr lang="en-US" sz="450" b="1" dirty="0"/>
                <a:t>Klystron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5C20B3D-5002-0D41-AF52-FC59C48B79E4}"/>
              </a:ext>
            </a:extLst>
          </p:cNvPr>
          <p:cNvGrpSpPr/>
          <p:nvPr/>
        </p:nvGrpSpPr>
        <p:grpSpPr>
          <a:xfrm>
            <a:off x="4643853" y="3381460"/>
            <a:ext cx="528185" cy="314813"/>
            <a:chOff x="6039284" y="4093042"/>
            <a:chExt cx="1027832" cy="2326941"/>
          </a:xfrm>
        </p:grpSpPr>
        <p:sp>
          <p:nvSpPr>
            <p:cNvPr id="115" name="Flowchart: Sort 22">
              <a:extLst>
                <a:ext uri="{FF2B5EF4-FFF2-40B4-BE49-F238E27FC236}">
                  <a16:creationId xmlns:a16="http://schemas.microsoft.com/office/drawing/2014/main" id="{2EAB30F5-D474-4E4D-AFCF-D6ED99E692C7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b="1" dirty="0"/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F672D52-E933-0845-B6E2-D49ECBAC4B1D}"/>
                </a:ext>
              </a:extLst>
            </p:cNvPr>
            <p:cNvSpPr txBox="1"/>
            <p:nvPr/>
          </p:nvSpPr>
          <p:spPr>
            <a:xfrm>
              <a:off x="6335233" y="5396267"/>
              <a:ext cx="359481" cy="102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27BA1F0-34C0-0D43-B4C4-C35F75F8026E}"/>
                </a:ext>
              </a:extLst>
            </p:cNvPr>
            <p:cNvSpPr txBox="1"/>
            <p:nvPr/>
          </p:nvSpPr>
          <p:spPr>
            <a:xfrm>
              <a:off x="6103626" y="4322526"/>
              <a:ext cx="855339" cy="170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" b="1" dirty="0"/>
                <a:t>TRR</a:t>
              </a:r>
              <a:br>
                <a:rPr lang="en-US" sz="450" b="1" dirty="0"/>
              </a:br>
              <a:r>
                <a:rPr lang="en-US" sz="450" b="1" dirty="0"/>
                <a:t>Modulator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0E9506F0-4554-2441-8400-16396696C947}"/>
              </a:ext>
            </a:extLst>
          </p:cNvPr>
          <p:cNvGrpSpPr/>
          <p:nvPr/>
        </p:nvGrpSpPr>
        <p:grpSpPr>
          <a:xfrm>
            <a:off x="1699779" y="2077406"/>
            <a:ext cx="528185" cy="314813"/>
            <a:chOff x="6039284" y="4093042"/>
            <a:chExt cx="1027832" cy="2326941"/>
          </a:xfrm>
        </p:grpSpPr>
        <p:sp>
          <p:nvSpPr>
            <p:cNvPr id="199" name="Flowchart: Sort 22">
              <a:extLst>
                <a:ext uri="{FF2B5EF4-FFF2-40B4-BE49-F238E27FC236}">
                  <a16:creationId xmlns:a16="http://schemas.microsoft.com/office/drawing/2014/main" id="{9658B8D1-8205-354C-BDA2-4A224B70A497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b="1" dirty="0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9676CBAD-9DD3-7646-8ED9-713219C9847A}"/>
                </a:ext>
              </a:extLst>
            </p:cNvPr>
            <p:cNvSpPr txBox="1"/>
            <p:nvPr/>
          </p:nvSpPr>
          <p:spPr>
            <a:xfrm>
              <a:off x="6335235" y="5396267"/>
              <a:ext cx="359481" cy="102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8302591C-D6AC-ED41-A53C-DADF90C5E51F}"/>
                </a:ext>
              </a:extLst>
            </p:cNvPr>
            <p:cNvSpPr txBox="1"/>
            <p:nvPr/>
          </p:nvSpPr>
          <p:spPr>
            <a:xfrm>
              <a:off x="6186290" y="4292635"/>
              <a:ext cx="690012" cy="170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" b="1" dirty="0"/>
                <a:t>TRR</a:t>
              </a:r>
            </a:p>
            <a:p>
              <a:pPr algn="ctr"/>
              <a:r>
                <a:rPr lang="en-US" sz="450" b="1" dirty="0"/>
                <a:t>Bunker</a:t>
              </a: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F451829C-5FA4-5E45-B90A-C2F7910133FC}"/>
              </a:ext>
            </a:extLst>
          </p:cNvPr>
          <p:cNvGrpSpPr/>
          <p:nvPr/>
        </p:nvGrpSpPr>
        <p:grpSpPr>
          <a:xfrm>
            <a:off x="2006716" y="3657173"/>
            <a:ext cx="528185" cy="314813"/>
            <a:chOff x="6039284" y="4093042"/>
            <a:chExt cx="1027832" cy="2326941"/>
          </a:xfrm>
        </p:grpSpPr>
        <p:sp>
          <p:nvSpPr>
            <p:cNvPr id="231" name="Flowchart: Sort 22">
              <a:extLst>
                <a:ext uri="{FF2B5EF4-FFF2-40B4-BE49-F238E27FC236}">
                  <a16:creationId xmlns:a16="http://schemas.microsoft.com/office/drawing/2014/main" id="{7D723E78-C47C-AD40-9C2B-B27060FCE3D4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b="1" dirty="0"/>
            </a:p>
          </p:txBody>
        </p:sp>
        <p:sp>
          <p:nvSpPr>
            <p:cNvPr id="232" name="TextBox 231">
              <a:extLst>
                <a:ext uri="{FF2B5EF4-FFF2-40B4-BE49-F238E27FC236}">
                  <a16:creationId xmlns:a16="http://schemas.microsoft.com/office/drawing/2014/main" id="{E4BD7817-E578-614C-81F3-B62BB79148CA}"/>
                </a:ext>
              </a:extLst>
            </p:cNvPr>
            <p:cNvSpPr txBox="1"/>
            <p:nvPr/>
          </p:nvSpPr>
          <p:spPr>
            <a:xfrm>
              <a:off x="6335233" y="5396267"/>
              <a:ext cx="359481" cy="102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3F209694-FBE9-1D4F-9D7D-B0E7B1EAEF62}"/>
                </a:ext>
              </a:extLst>
            </p:cNvPr>
            <p:cNvSpPr txBox="1"/>
            <p:nvPr/>
          </p:nvSpPr>
          <p:spPr>
            <a:xfrm>
              <a:off x="6261152" y="4266277"/>
              <a:ext cx="540281" cy="170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" b="1" dirty="0">
                  <a:solidFill>
                    <a:schemeClr val="bg1"/>
                  </a:solidFill>
                </a:rPr>
                <a:t>TRR</a:t>
              </a:r>
            </a:p>
            <a:p>
              <a:pPr algn="ctr"/>
              <a:r>
                <a:rPr lang="en-US" sz="450" b="1" dirty="0">
                  <a:solidFill>
                    <a:schemeClr val="bg1"/>
                  </a:solidFill>
                </a:rPr>
                <a:t>PSS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C0771FB-BC1B-CC47-AC7B-4119D05AF81D}"/>
              </a:ext>
            </a:extLst>
          </p:cNvPr>
          <p:cNvGrpSpPr/>
          <p:nvPr/>
        </p:nvGrpSpPr>
        <p:grpSpPr>
          <a:xfrm>
            <a:off x="2692310" y="2077406"/>
            <a:ext cx="528186" cy="314813"/>
            <a:chOff x="6039284" y="4093042"/>
            <a:chExt cx="1027832" cy="2326941"/>
          </a:xfrm>
        </p:grpSpPr>
        <p:sp>
          <p:nvSpPr>
            <p:cNvPr id="239" name="Flowchart: Sort 22">
              <a:extLst>
                <a:ext uri="{FF2B5EF4-FFF2-40B4-BE49-F238E27FC236}">
                  <a16:creationId xmlns:a16="http://schemas.microsoft.com/office/drawing/2014/main" id="{903379C5-A6A1-BD4E-A9E3-8111ADB12609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b="1" dirty="0"/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DCFB2CFB-4EBF-004C-AC1E-7DDCBAA82434}"/>
                </a:ext>
              </a:extLst>
            </p:cNvPr>
            <p:cNvSpPr txBox="1"/>
            <p:nvPr/>
          </p:nvSpPr>
          <p:spPr>
            <a:xfrm>
              <a:off x="6335234" y="5396267"/>
              <a:ext cx="359480" cy="102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5134A8ED-436F-744F-BCD9-C484E1C0B68C}"/>
                </a:ext>
              </a:extLst>
            </p:cNvPr>
            <p:cNvSpPr txBox="1"/>
            <p:nvPr/>
          </p:nvSpPr>
          <p:spPr>
            <a:xfrm>
              <a:off x="6122455" y="4154318"/>
              <a:ext cx="839741" cy="2218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" b="1" dirty="0"/>
                <a:t>TRR</a:t>
              </a:r>
            </a:p>
            <a:p>
              <a:pPr algn="ctr"/>
              <a:r>
                <a:rPr lang="en-US" sz="450" b="1" dirty="0"/>
                <a:t>CDS valve </a:t>
              </a:r>
            </a:p>
            <a:p>
              <a:pPr algn="ctr"/>
              <a:r>
                <a:rPr lang="en-US" sz="450" b="1" dirty="0"/>
                <a:t>box</a:t>
              </a: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C44FEABF-1F2F-7244-BA42-85DE33C859C5}"/>
              </a:ext>
            </a:extLst>
          </p:cNvPr>
          <p:cNvGrpSpPr/>
          <p:nvPr/>
        </p:nvGrpSpPr>
        <p:grpSpPr>
          <a:xfrm>
            <a:off x="2689256" y="3665236"/>
            <a:ext cx="528185" cy="314813"/>
            <a:chOff x="6039284" y="4093042"/>
            <a:chExt cx="1027832" cy="2326941"/>
          </a:xfrm>
        </p:grpSpPr>
        <p:sp>
          <p:nvSpPr>
            <p:cNvPr id="251" name="Flowchart: Sort 22">
              <a:extLst>
                <a:ext uri="{FF2B5EF4-FFF2-40B4-BE49-F238E27FC236}">
                  <a16:creationId xmlns:a16="http://schemas.microsoft.com/office/drawing/2014/main" id="{DC26BEEF-0655-9C41-9F94-241DD11215DA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b="1" dirty="0"/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6B366FEA-ADF2-3443-B0E1-7CA931C9E74F}"/>
                </a:ext>
              </a:extLst>
            </p:cNvPr>
            <p:cNvSpPr txBox="1"/>
            <p:nvPr/>
          </p:nvSpPr>
          <p:spPr>
            <a:xfrm>
              <a:off x="6335233" y="5396267"/>
              <a:ext cx="359481" cy="102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CE24CEEF-8A7E-7A40-97BF-262762ECF7E6}"/>
                </a:ext>
              </a:extLst>
            </p:cNvPr>
            <p:cNvSpPr txBox="1"/>
            <p:nvPr/>
          </p:nvSpPr>
          <p:spPr>
            <a:xfrm>
              <a:off x="6050594" y="4266277"/>
              <a:ext cx="961399" cy="170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" b="1" dirty="0"/>
                <a:t>TRR</a:t>
              </a:r>
            </a:p>
            <a:p>
              <a:pPr algn="ctr"/>
              <a:r>
                <a:rPr lang="en-US" sz="450" b="1" dirty="0"/>
                <a:t>Transfer Line</a:t>
              </a:r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498F6F2A-8135-E54B-9C82-D18EF72CCA0B}"/>
              </a:ext>
            </a:extLst>
          </p:cNvPr>
          <p:cNvGrpSpPr/>
          <p:nvPr/>
        </p:nvGrpSpPr>
        <p:grpSpPr>
          <a:xfrm>
            <a:off x="2700514" y="4278242"/>
            <a:ext cx="528185" cy="314813"/>
            <a:chOff x="6039284" y="4093042"/>
            <a:chExt cx="1027832" cy="2326941"/>
          </a:xfrm>
        </p:grpSpPr>
        <p:sp>
          <p:nvSpPr>
            <p:cNvPr id="255" name="Flowchart: Sort 22">
              <a:extLst>
                <a:ext uri="{FF2B5EF4-FFF2-40B4-BE49-F238E27FC236}">
                  <a16:creationId xmlns:a16="http://schemas.microsoft.com/office/drawing/2014/main" id="{9DB42F00-1D09-DC48-957D-79EB4A283FE0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b="1" dirty="0"/>
            </a:p>
          </p:txBody>
        </p:sp>
        <p:sp>
          <p:nvSpPr>
            <p:cNvPr id="256" name="TextBox 255">
              <a:extLst>
                <a:ext uri="{FF2B5EF4-FFF2-40B4-BE49-F238E27FC236}">
                  <a16:creationId xmlns:a16="http://schemas.microsoft.com/office/drawing/2014/main" id="{1A248BC2-0176-CE4C-B31A-6971F09A17A8}"/>
                </a:ext>
              </a:extLst>
            </p:cNvPr>
            <p:cNvSpPr txBox="1"/>
            <p:nvPr/>
          </p:nvSpPr>
          <p:spPr>
            <a:xfrm>
              <a:off x="6335233" y="5396267"/>
              <a:ext cx="359481" cy="102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49753987-C869-144F-A6CE-608311ECAB14}"/>
                </a:ext>
              </a:extLst>
            </p:cNvPr>
            <p:cNvSpPr txBox="1"/>
            <p:nvPr/>
          </p:nvSpPr>
          <p:spPr>
            <a:xfrm>
              <a:off x="6125453" y="4331152"/>
              <a:ext cx="811668" cy="170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" b="1" dirty="0"/>
                <a:t>TRR</a:t>
              </a:r>
            </a:p>
            <a:p>
              <a:pPr algn="ctr"/>
              <a:r>
                <a:rPr lang="en-US" sz="450" b="1" dirty="0" err="1"/>
                <a:t>Cryoplant</a:t>
              </a:r>
              <a:endParaRPr lang="en-US" sz="450" b="1" dirty="0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31B0AB3E-B1D0-5F47-ACDB-2AA6F782EB79}"/>
              </a:ext>
            </a:extLst>
          </p:cNvPr>
          <p:cNvGrpSpPr/>
          <p:nvPr/>
        </p:nvGrpSpPr>
        <p:grpSpPr>
          <a:xfrm>
            <a:off x="3347363" y="2071954"/>
            <a:ext cx="537690" cy="314813"/>
            <a:chOff x="6020790" y="4093042"/>
            <a:chExt cx="1046326" cy="2326941"/>
          </a:xfrm>
        </p:grpSpPr>
        <p:sp>
          <p:nvSpPr>
            <p:cNvPr id="259" name="Flowchart: Sort 22">
              <a:extLst>
                <a:ext uri="{FF2B5EF4-FFF2-40B4-BE49-F238E27FC236}">
                  <a16:creationId xmlns:a16="http://schemas.microsoft.com/office/drawing/2014/main" id="{5AB59C69-50EE-794A-A9B1-A7BF415ED561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b="1" dirty="0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5E9A69D8-5273-A24E-A0A4-2AA3D58E4747}"/>
                </a:ext>
              </a:extLst>
            </p:cNvPr>
            <p:cNvSpPr txBox="1"/>
            <p:nvPr/>
          </p:nvSpPr>
          <p:spPr>
            <a:xfrm>
              <a:off x="6335234" y="5396267"/>
              <a:ext cx="359480" cy="102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61" name="TextBox 260">
              <a:extLst>
                <a:ext uri="{FF2B5EF4-FFF2-40B4-BE49-F238E27FC236}">
                  <a16:creationId xmlns:a16="http://schemas.microsoft.com/office/drawing/2014/main" id="{C5B8418A-D363-F940-96DE-241E75B81CE1}"/>
                </a:ext>
              </a:extLst>
            </p:cNvPr>
            <p:cNvSpPr txBox="1"/>
            <p:nvPr/>
          </p:nvSpPr>
          <p:spPr>
            <a:xfrm>
              <a:off x="6020790" y="4255773"/>
              <a:ext cx="1017546" cy="170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" b="1" dirty="0"/>
                <a:t>TRR</a:t>
              </a:r>
            </a:p>
            <a:p>
              <a:pPr algn="ctr"/>
              <a:r>
                <a:rPr lang="en-US" sz="450" b="1" dirty="0"/>
                <a:t>Signal  cabling</a:t>
              </a:r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3E761B93-E5A4-DA4A-97FE-8DC2B50AAF77}"/>
              </a:ext>
            </a:extLst>
          </p:cNvPr>
          <p:cNvGrpSpPr/>
          <p:nvPr/>
        </p:nvGrpSpPr>
        <p:grpSpPr>
          <a:xfrm>
            <a:off x="3356868" y="4278242"/>
            <a:ext cx="528186" cy="314813"/>
            <a:chOff x="6039284" y="4093042"/>
            <a:chExt cx="1027832" cy="2326941"/>
          </a:xfrm>
        </p:grpSpPr>
        <p:sp>
          <p:nvSpPr>
            <p:cNvPr id="271" name="Flowchart: Sort 22">
              <a:extLst>
                <a:ext uri="{FF2B5EF4-FFF2-40B4-BE49-F238E27FC236}">
                  <a16:creationId xmlns:a16="http://schemas.microsoft.com/office/drawing/2014/main" id="{02D5208D-F22E-7E41-A3C3-D6C9CE15F93E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b="1" dirty="0"/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id="{16B8ABD2-767A-6740-918C-A57F5AC3D1AC}"/>
                </a:ext>
              </a:extLst>
            </p:cNvPr>
            <p:cNvSpPr txBox="1"/>
            <p:nvPr/>
          </p:nvSpPr>
          <p:spPr>
            <a:xfrm>
              <a:off x="6335234" y="5396267"/>
              <a:ext cx="359480" cy="102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3" name="TextBox 272">
              <a:extLst>
                <a:ext uri="{FF2B5EF4-FFF2-40B4-BE49-F238E27FC236}">
                  <a16:creationId xmlns:a16="http://schemas.microsoft.com/office/drawing/2014/main" id="{B9EEB119-25AB-D34E-9595-1057377F1C63}"/>
                </a:ext>
              </a:extLst>
            </p:cNvPr>
            <p:cNvSpPr txBox="1"/>
            <p:nvPr/>
          </p:nvSpPr>
          <p:spPr>
            <a:xfrm>
              <a:off x="6080225" y="4327552"/>
              <a:ext cx="902128" cy="170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" b="1" dirty="0"/>
                <a:t>TRR</a:t>
              </a:r>
              <a:br>
                <a:rPr lang="en-US" sz="450" b="1" dirty="0"/>
              </a:br>
              <a:r>
                <a:rPr lang="en-US" sz="450" b="1" dirty="0"/>
                <a:t>ICS controls</a:t>
              </a:r>
            </a:p>
          </p:txBody>
        </p:sp>
      </p:grpSp>
      <p:grpSp>
        <p:nvGrpSpPr>
          <p:cNvPr id="298" name="Group 297">
            <a:extLst>
              <a:ext uri="{FF2B5EF4-FFF2-40B4-BE49-F238E27FC236}">
                <a16:creationId xmlns:a16="http://schemas.microsoft.com/office/drawing/2014/main" id="{3CF8CE1C-B4E1-CF4D-BEB2-A447E74A3455}"/>
              </a:ext>
            </a:extLst>
          </p:cNvPr>
          <p:cNvGrpSpPr/>
          <p:nvPr/>
        </p:nvGrpSpPr>
        <p:grpSpPr>
          <a:xfrm>
            <a:off x="3962805" y="3387143"/>
            <a:ext cx="528185" cy="314813"/>
            <a:chOff x="6039284" y="4093042"/>
            <a:chExt cx="1027832" cy="2326941"/>
          </a:xfrm>
        </p:grpSpPr>
        <p:sp>
          <p:nvSpPr>
            <p:cNvPr id="299" name="Flowchart: Sort 22">
              <a:extLst>
                <a:ext uri="{FF2B5EF4-FFF2-40B4-BE49-F238E27FC236}">
                  <a16:creationId xmlns:a16="http://schemas.microsoft.com/office/drawing/2014/main" id="{E0B29249-DE5A-DD44-9C89-B59BCB545412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b="1" dirty="0"/>
            </a:p>
          </p:txBody>
        </p:sp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BE99CCAF-30B8-F64C-8B2E-B4950E6535B1}"/>
                </a:ext>
              </a:extLst>
            </p:cNvPr>
            <p:cNvSpPr txBox="1"/>
            <p:nvPr/>
          </p:nvSpPr>
          <p:spPr>
            <a:xfrm>
              <a:off x="6335235" y="5396267"/>
              <a:ext cx="359481" cy="102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5F252A46-01B3-D74F-9F39-A3DEA04544E5}"/>
                </a:ext>
              </a:extLst>
            </p:cNvPr>
            <p:cNvSpPr txBox="1"/>
            <p:nvPr/>
          </p:nvSpPr>
          <p:spPr>
            <a:xfrm>
              <a:off x="6247110" y="4314602"/>
              <a:ext cx="568355" cy="170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" b="1" dirty="0"/>
                <a:t>TRR</a:t>
              </a:r>
              <a:br>
                <a:rPr lang="en-US" sz="450" b="1" dirty="0"/>
              </a:br>
              <a:r>
                <a:rPr lang="en-US" sz="450" b="1" dirty="0"/>
                <a:t>LLRF</a:t>
              </a: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7C3ABEC-C31B-5843-A6F7-5F1F518CDBFD}"/>
              </a:ext>
            </a:extLst>
          </p:cNvPr>
          <p:cNvGrpSpPr/>
          <p:nvPr/>
        </p:nvGrpSpPr>
        <p:grpSpPr>
          <a:xfrm>
            <a:off x="5341799" y="4516150"/>
            <a:ext cx="553357" cy="314813"/>
            <a:chOff x="5992882" y="4093042"/>
            <a:chExt cx="1076816" cy="2326941"/>
          </a:xfrm>
        </p:grpSpPr>
        <p:sp>
          <p:nvSpPr>
            <p:cNvPr id="311" name="Flowchart: Sort 22">
              <a:extLst>
                <a:ext uri="{FF2B5EF4-FFF2-40B4-BE49-F238E27FC236}">
                  <a16:creationId xmlns:a16="http://schemas.microsoft.com/office/drawing/2014/main" id="{D8A7FD7C-9DAC-E346-ABAC-B6282064B3B1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b="1" dirty="0"/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392F0ECD-7A6A-B545-88E0-032A5EACB493}"/>
                </a:ext>
              </a:extLst>
            </p:cNvPr>
            <p:cNvSpPr txBox="1"/>
            <p:nvPr/>
          </p:nvSpPr>
          <p:spPr>
            <a:xfrm>
              <a:off x="6335233" y="5396267"/>
              <a:ext cx="359481" cy="102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89A07C60-4A52-D947-9D5C-8117CEC5B211}"/>
                </a:ext>
              </a:extLst>
            </p:cNvPr>
            <p:cNvSpPr txBox="1"/>
            <p:nvPr/>
          </p:nvSpPr>
          <p:spPr>
            <a:xfrm>
              <a:off x="5992882" y="4093042"/>
              <a:ext cx="1076816" cy="170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" b="1" dirty="0"/>
                <a:t>TRR</a:t>
              </a:r>
              <a:br>
                <a:rPr lang="en-US" sz="450" b="1" dirty="0"/>
              </a:br>
              <a:r>
                <a:rPr lang="en-US" sz="450" b="1" dirty="0"/>
                <a:t>LCW substation</a:t>
              </a: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052433E5-BB98-6245-AA09-99ADA7EFDFDE}"/>
              </a:ext>
            </a:extLst>
          </p:cNvPr>
          <p:cNvGrpSpPr/>
          <p:nvPr/>
        </p:nvGrpSpPr>
        <p:grpSpPr>
          <a:xfrm>
            <a:off x="5355045" y="4008212"/>
            <a:ext cx="536801" cy="314813"/>
            <a:chOff x="6022518" y="4093042"/>
            <a:chExt cx="1044598" cy="2326941"/>
          </a:xfrm>
        </p:grpSpPr>
        <p:sp>
          <p:nvSpPr>
            <p:cNvPr id="315" name="Flowchart: Sort 22">
              <a:extLst>
                <a:ext uri="{FF2B5EF4-FFF2-40B4-BE49-F238E27FC236}">
                  <a16:creationId xmlns:a16="http://schemas.microsoft.com/office/drawing/2014/main" id="{A75B7524-735E-984D-B076-AFA110427F49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b="1" dirty="0"/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95D00613-CC8A-DC4B-AAC3-7CAA3B893544}"/>
                </a:ext>
              </a:extLst>
            </p:cNvPr>
            <p:cNvSpPr txBox="1"/>
            <p:nvPr/>
          </p:nvSpPr>
          <p:spPr>
            <a:xfrm>
              <a:off x="6335233" y="5396267"/>
              <a:ext cx="359481" cy="102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7" name="TextBox 316">
              <a:extLst>
                <a:ext uri="{FF2B5EF4-FFF2-40B4-BE49-F238E27FC236}">
                  <a16:creationId xmlns:a16="http://schemas.microsoft.com/office/drawing/2014/main" id="{1CF11BE2-1650-784A-AF4A-613F983BF4AA}"/>
                </a:ext>
              </a:extLst>
            </p:cNvPr>
            <p:cNvSpPr txBox="1"/>
            <p:nvPr/>
          </p:nvSpPr>
          <p:spPr>
            <a:xfrm>
              <a:off x="6022518" y="4093042"/>
              <a:ext cx="1017548" cy="2218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" b="1" dirty="0"/>
                <a:t>TRR</a:t>
              </a:r>
              <a:br>
                <a:rPr lang="en-US" sz="450" b="1" dirty="0"/>
              </a:br>
              <a:r>
                <a:rPr lang="en-US" sz="450" b="1" dirty="0"/>
                <a:t>Medium temp</a:t>
              </a:r>
            </a:p>
            <a:p>
              <a:pPr algn="ctr"/>
              <a:r>
                <a:rPr lang="en-US" sz="450" b="1" dirty="0"/>
                <a:t>circuit</a:t>
              </a:r>
            </a:p>
          </p:txBody>
        </p:sp>
      </p:grpSp>
      <p:cxnSp>
        <p:nvCxnSpPr>
          <p:cNvPr id="340" name="Straight Connector 339">
            <a:extLst>
              <a:ext uri="{FF2B5EF4-FFF2-40B4-BE49-F238E27FC236}">
                <a16:creationId xmlns:a16="http://schemas.microsoft.com/office/drawing/2014/main" id="{8ACC2313-A7F6-264D-81BB-5D4D22A30B96}"/>
              </a:ext>
            </a:extLst>
          </p:cNvPr>
          <p:cNvCxnSpPr>
            <a:cxnSpLocks/>
          </p:cNvCxnSpPr>
          <p:nvPr/>
        </p:nvCxnSpPr>
        <p:spPr>
          <a:xfrm>
            <a:off x="1650199" y="2649275"/>
            <a:ext cx="47520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DEC2C8BA-C93A-5249-AF23-259B74FD79E4}"/>
              </a:ext>
            </a:extLst>
          </p:cNvPr>
          <p:cNvGrpSpPr/>
          <p:nvPr/>
        </p:nvGrpSpPr>
        <p:grpSpPr>
          <a:xfrm>
            <a:off x="1397521" y="3655631"/>
            <a:ext cx="528185" cy="314813"/>
            <a:chOff x="6039284" y="4093042"/>
            <a:chExt cx="1027832" cy="2326941"/>
          </a:xfrm>
        </p:grpSpPr>
        <p:sp>
          <p:nvSpPr>
            <p:cNvPr id="346" name="Flowchart: Sort 22">
              <a:extLst>
                <a:ext uri="{FF2B5EF4-FFF2-40B4-BE49-F238E27FC236}">
                  <a16:creationId xmlns:a16="http://schemas.microsoft.com/office/drawing/2014/main" id="{8ADD4DF9-CA3D-F84A-8D48-37E2C26A6F9E}"/>
                </a:ext>
              </a:extLst>
            </p:cNvPr>
            <p:cNvSpPr/>
            <p:nvPr/>
          </p:nvSpPr>
          <p:spPr>
            <a:xfrm>
              <a:off x="6039284" y="4093042"/>
              <a:ext cx="1027832" cy="2112846"/>
            </a:xfrm>
            <a:prstGeom prst="flowChartSor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5" b="1" dirty="0"/>
            </a:p>
          </p:txBody>
        </p:sp>
        <p:sp>
          <p:nvSpPr>
            <p:cNvPr id="347" name="TextBox 346">
              <a:extLst>
                <a:ext uri="{FF2B5EF4-FFF2-40B4-BE49-F238E27FC236}">
                  <a16:creationId xmlns:a16="http://schemas.microsoft.com/office/drawing/2014/main" id="{07E75946-4B2B-7744-8B1A-D370EC53545C}"/>
                </a:ext>
              </a:extLst>
            </p:cNvPr>
            <p:cNvSpPr txBox="1"/>
            <p:nvPr/>
          </p:nvSpPr>
          <p:spPr>
            <a:xfrm>
              <a:off x="6335235" y="5396267"/>
              <a:ext cx="359481" cy="1023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3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48" name="TextBox 347">
              <a:extLst>
                <a:ext uri="{FF2B5EF4-FFF2-40B4-BE49-F238E27FC236}">
                  <a16:creationId xmlns:a16="http://schemas.microsoft.com/office/drawing/2014/main" id="{31CBFA9A-FABF-484D-A5DF-D44FA1B79B83}"/>
                </a:ext>
              </a:extLst>
            </p:cNvPr>
            <p:cNvSpPr txBox="1"/>
            <p:nvPr/>
          </p:nvSpPr>
          <p:spPr>
            <a:xfrm>
              <a:off x="6139499" y="4266277"/>
              <a:ext cx="783591" cy="17061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50" b="1" dirty="0">
                  <a:solidFill>
                    <a:schemeClr val="bg1"/>
                  </a:solidFill>
                </a:rPr>
                <a:t>TRR</a:t>
              </a:r>
            </a:p>
            <a:p>
              <a:pPr algn="ctr"/>
              <a:r>
                <a:rPr lang="en-US" sz="450" b="1" dirty="0">
                  <a:solidFill>
                    <a:schemeClr val="bg1"/>
                  </a:solidFill>
                </a:rPr>
                <a:t>Shielding</a:t>
              </a:r>
            </a:p>
          </p:txBody>
        </p:sp>
      </p:grpSp>
      <p:cxnSp>
        <p:nvCxnSpPr>
          <p:cNvPr id="364" name="Straight Connector 363">
            <a:extLst>
              <a:ext uri="{FF2B5EF4-FFF2-40B4-BE49-F238E27FC236}">
                <a16:creationId xmlns:a16="http://schemas.microsoft.com/office/drawing/2014/main" id="{14719888-B605-F545-8841-D7FABA067C25}"/>
              </a:ext>
            </a:extLst>
          </p:cNvPr>
          <p:cNvCxnSpPr>
            <a:cxnSpLocks/>
          </p:cNvCxnSpPr>
          <p:nvPr/>
        </p:nvCxnSpPr>
        <p:spPr>
          <a:xfrm>
            <a:off x="1892359" y="2649275"/>
            <a:ext cx="38438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322C02CB-A298-3141-A7F3-A2EAAD4BFF93}"/>
              </a:ext>
            </a:extLst>
          </p:cNvPr>
          <p:cNvCxnSpPr>
            <a:cxnSpLocks/>
          </p:cNvCxnSpPr>
          <p:nvPr/>
        </p:nvCxnSpPr>
        <p:spPr>
          <a:xfrm>
            <a:off x="3631203" y="3951479"/>
            <a:ext cx="373735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4" name="Straight Connector 383">
            <a:extLst>
              <a:ext uri="{FF2B5EF4-FFF2-40B4-BE49-F238E27FC236}">
                <a16:creationId xmlns:a16="http://schemas.microsoft.com/office/drawing/2014/main" id="{EB7BB40B-A03D-C447-845F-2126E56FBF62}"/>
              </a:ext>
            </a:extLst>
          </p:cNvPr>
          <p:cNvCxnSpPr>
            <a:cxnSpLocks/>
          </p:cNvCxnSpPr>
          <p:nvPr/>
        </p:nvCxnSpPr>
        <p:spPr>
          <a:xfrm>
            <a:off x="5247075" y="3111810"/>
            <a:ext cx="135015" cy="0"/>
          </a:xfrm>
          <a:prstGeom prst="line">
            <a:avLst/>
          </a:prstGeom>
          <a:ln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0" name="TextBox 419">
            <a:extLst>
              <a:ext uri="{FF2B5EF4-FFF2-40B4-BE49-F238E27FC236}">
                <a16:creationId xmlns:a16="http://schemas.microsoft.com/office/drawing/2014/main" id="{54BB47E1-8BCB-6C4E-813C-ED6E1CCA8CFF}"/>
              </a:ext>
            </a:extLst>
          </p:cNvPr>
          <p:cNvSpPr txBox="1"/>
          <p:nvPr/>
        </p:nvSpPr>
        <p:spPr>
          <a:xfrm rot="16200000">
            <a:off x="3389864" y="4004621"/>
            <a:ext cx="4603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50" b="1" dirty="0"/>
              <a:t>Verify </a:t>
            </a:r>
          </a:p>
          <a:p>
            <a:pPr algn="ctr"/>
            <a:r>
              <a:rPr lang="en-GB" sz="450" dirty="0"/>
              <a:t>ICS controls</a:t>
            </a:r>
          </a:p>
        </p:txBody>
      </p:sp>
      <p:sp>
        <p:nvSpPr>
          <p:cNvPr id="443" name="TextBox 442">
            <a:extLst>
              <a:ext uri="{FF2B5EF4-FFF2-40B4-BE49-F238E27FC236}">
                <a16:creationId xmlns:a16="http://schemas.microsoft.com/office/drawing/2014/main" id="{0DD2C0C4-1F8A-BC44-8B36-27F0D0474FFC}"/>
              </a:ext>
            </a:extLst>
          </p:cNvPr>
          <p:cNvSpPr txBox="1"/>
          <p:nvPr/>
        </p:nvSpPr>
        <p:spPr>
          <a:xfrm rot="21029985">
            <a:off x="6045263" y="335845"/>
            <a:ext cx="867546" cy="47320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825" dirty="0"/>
              <a:t>Draft</a:t>
            </a:r>
          </a:p>
          <a:p>
            <a:pPr algn="ctr"/>
            <a:r>
              <a:rPr lang="en-GB" sz="825" dirty="0"/>
              <a:t>Understanding</a:t>
            </a:r>
          </a:p>
          <a:p>
            <a:pPr algn="ctr"/>
            <a:r>
              <a:rPr lang="en-GB" sz="825" dirty="0"/>
              <a:t>December 2018</a:t>
            </a:r>
          </a:p>
        </p:txBody>
      </p: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ACAA69BA-6191-684A-8F76-855E9F209708}"/>
              </a:ext>
            </a:extLst>
          </p:cNvPr>
          <p:cNvCxnSpPr>
            <a:cxnSpLocks/>
          </p:cNvCxnSpPr>
          <p:nvPr/>
        </p:nvCxnSpPr>
        <p:spPr>
          <a:xfrm>
            <a:off x="2492769" y="3111810"/>
            <a:ext cx="162018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0FA041A0-02C7-4441-90C3-1D63BD7B93B8}"/>
              </a:ext>
            </a:extLst>
          </p:cNvPr>
          <p:cNvCxnSpPr>
            <a:cxnSpLocks/>
          </p:cNvCxnSpPr>
          <p:nvPr/>
        </p:nvCxnSpPr>
        <p:spPr>
          <a:xfrm>
            <a:off x="3032830" y="3109419"/>
            <a:ext cx="510494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AD0D9EBD-B761-5347-A218-51674FC2FE19}"/>
              </a:ext>
            </a:extLst>
          </p:cNvPr>
          <p:cNvCxnSpPr>
            <a:cxnSpLocks/>
          </p:cNvCxnSpPr>
          <p:nvPr/>
        </p:nvCxnSpPr>
        <p:spPr>
          <a:xfrm>
            <a:off x="3194847" y="3109419"/>
            <a:ext cx="135015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FB8647B7-8468-8D48-AB9A-41EA1C92A0B0}"/>
              </a:ext>
            </a:extLst>
          </p:cNvPr>
          <p:cNvCxnSpPr>
            <a:cxnSpLocks/>
          </p:cNvCxnSpPr>
          <p:nvPr/>
        </p:nvCxnSpPr>
        <p:spPr>
          <a:xfrm>
            <a:off x="3842919" y="3111810"/>
            <a:ext cx="135015" cy="0"/>
          </a:xfrm>
          <a:prstGeom prst="line">
            <a:avLst/>
          </a:prstGeom>
          <a:ln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BA21F669-CCF1-CC47-90FA-AB3135987363}"/>
              </a:ext>
            </a:extLst>
          </p:cNvPr>
          <p:cNvSpPr/>
          <p:nvPr/>
        </p:nvSpPr>
        <p:spPr>
          <a:xfrm>
            <a:off x="3543182" y="3030801"/>
            <a:ext cx="162018" cy="162018"/>
          </a:xfrm>
          <a:prstGeom prst="arc">
            <a:avLst>
              <a:gd name="adj1" fmla="val 11003012"/>
              <a:gd name="adj2" fmla="val 0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8" name="Arc 177">
            <a:extLst>
              <a:ext uri="{FF2B5EF4-FFF2-40B4-BE49-F238E27FC236}">
                <a16:creationId xmlns:a16="http://schemas.microsoft.com/office/drawing/2014/main" id="{ABF4914E-AD36-394D-B2EB-167D03943565}"/>
              </a:ext>
            </a:extLst>
          </p:cNvPr>
          <p:cNvSpPr/>
          <p:nvPr/>
        </p:nvSpPr>
        <p:spPr>
          <a:xfrm rot="16200000">
            <a:off x="2873867" y="3030801"/>
            <a:ext cx="162018" cy="162018"/>
          </a:xfrm>
          <a:prstGeom prst="arc">
            <a:avLst>
              <a:gd name="adj1" fmla="val 16200000"/>
              <a:gd name="adj2" fmla="val 5555248"/>
            </a:avLst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graphicFrame>
        <p:nvGraphicFramePr>
          <p:cNvPr id="161" name="Table 160">
            <a:extLst>
              <a:ext uri="{FF2B5EF4-FFF2-40B4-BE49-F238E27FC236}">
                <a16:creationId xmlns:a16="http://schemas.microsoft.com/office/drawing/2014/main" id="{008890F1-6272-FF4A-9CBF-3A181088397C}"/>
              </a:ext>
            </a:extLst>
          </p:cNvPr>
          <p:cNvGraphicFramePr>
            <a:graphicFrameLocks noGrp="1"/>
          </p:cNvGraphicFramePr>
          <p:nvPr/>
        </p:nvGraphicFramePr>
        <p:xfrm>
          <a:off x="6219183" y="2038185"/>
          <a:ext cx="1378586" cy="28018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4395">
                  <a:extLst>
                    <a:ext uri="{9D8B030D-6E8A-4147-A177-3AD203B41FA5}">
                      <a16:colId xmlns:a16="http://schemas.microsoft.com/office/drawing/2014/main" val="3390331583"/>
                    </a:ext>
                  </a:extLst>
                </a:gridCol>
                <a:gridCol w="296583">
                  <a:extLst>
                    <a:ext uri="{9D8B030D-6E8A-4147-A177-3AD203B41FA5}">
                      <a16:colId xmlns:a16="http://schemas.microsoft.com/office/drawing/2014/main" val="957296123"/>
                    </a:ext>
                  </a:extLst>
                </a:gridCol>
                <a:gridCol w="350797">
                  <a:extLst>
                    <a:ext uri="{9D8B030D-6E8A-4147-A177-3AD203B41FA5}">
                      <a16:colId xmlns:a16="http://schemas.microsoft.com/office/drawing/2014/main" val="2145921953"/>
                    </a:ext>
                  </a:extLst>
                </a:gridCol>
                <a:gridCol w="196811">
                  <a:extLst>
                    <a:ext uri="{9D8B030D-6E8A-4147-A177-3AD203B41FA5}">
                      <a16:colId xmlns:a16="http://schemas.microsoft.com/office/drawing/2014/main" val="4213166053"/>
                    </a:ext>
                  </a:extLst>
                </a:gridCol>
              </a:tblGrid>
              <a:tr h="3348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Documents required</a:t>
                      </a:r>
                      <a:endParaRPr lang="sv-S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500" b="0" dirty="0">
                          <a:solidFill>
                            <a:schemeClr val="tx1"/>
                          </a:solidFill>
                          <a:effectLst/>
                        </a:rPr>
                        <a:t>Bunker</a:t>
                      </a:r>
                      <a:endParaRPr lang="sv-SE" sz="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500" b="0" dirty="0" err="1">
                          <a:effectLst/>
                        </a:rPr>
                        <a:t>Shielding</a:t>
                      </a:r>
                      <a:endParaRPr lang="sv-SE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v-SE" sz="500" b="0">
                          <a:effectLst/>
                        </a:rPr>
                        <a:t>PSS</a:t>
                      </a:r>
                      <a:endParaRPr lang="sv-SE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extLst>
                  <a:ext uri="{0D108BD9-81ED-4DB2-BD59-A6C34878D82A}">
                    <a16:rowId xmlns:a16="http://schemas.microsoft.com/office/drawing/2014/main" val="1194637375"/>
                  </a:ext>
                </a:extLst>
              </a:tr>
              <a:tr h="170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b="0" dirty="0">
                          <a:effectLst/>
                        </a:rPr>
                        <a:t>Design descriptions</a:t>
                      </a:r>
                      <a:endParaRPr lang="sv-SE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sv-S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extLst>
                  <a:ext uri="{0D108BD9-81ED-4DB2-BD59-A6C34878D82A}">
                    <a16:rowId xmlns:a16="http://schemas.microsoft.com/office/drawing/2014/main" val="516715930"/>
                  </a:ext>
                </a:extLst>
              </a:tr>
              <a:tr h="170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b="0">
                          <a:effectLst/>
                        </a:rPr>
                        <a:t>Architecture description</a:t>
                      </a:r>
                      <a:endParaRPr lang="sv-SE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sv-S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extLst>
                  <a:ext uri="{0D108BD9-81ED-4DB2-BD59-A6C34878D82A}">
                    <a16:rowId xmlns:a16="http://schemas.microsoft.com/office/drawing/2014/main" val="899715821"/>
                  </a:ext>
                </a:extLst>
              </a:tr>
              <a:tr h="170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b="0">
                          <a:effectLst/>
                        </a:rPr>
                        <a:t>Concept of Operations</a:t>
                      </a:r>
                      <a:endParaRPr lang="sv-SE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sv-S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extLst>
                  <a:ext uri="{0D108BD9-81ED-4DB2-BD59-A6C34878D82A}">
                    <a16:rowId xmlns:a16="http://schemas.microsoft.com/office/drawing/2014/main" val="3569868496"/>
                  </a:ext>
                </a:extLst>
              </a:tr>
              <a:tr h="252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b="0" dirty="0">
                          <a:effectLst/>
                        </a:rPr>
                        <a:t>Req. Spec, incl. Hazard identification</a:t>
                      </a:r>
                      <a:endParaRPr lang="sv-SE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 dirty="0">
                          <a:effectLst/>
                        </a:rPr>
                        <a:t> </a:t>
                      </a:r>
                      <a:endParaRPr lang="sv-S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extLst>
                  <a:ext uri="{0D108BD9-81ED-4DB2-BD59-A6C34878D82A}">
                    <a16:rowId xmlns:a16="http://schemas.microsoft.com/office/drawing/2014/main" val="3695245980"/>
                  </a:ext>
                </a:extLst>
              </a:tr>
              <a:tr h="170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b="0">
                          <a:effectLst/>
                        </a:rPr>
                        <a:t>Classification doc (rad safety)</a:t>
                      </a:r>
                      <a:endParaRPr lang="sv-SE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sv-S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extLst>
                  <a:ext uri="{0D108BD9-81ED-4DB2-BD59-A6C34878D82A}">
                    <a16:rowId xmlns:a16="http://schemas.microsoft.com/office/drawing/2014/main" val="784011567"/>
                  </a:ext>
                </a:extLst>
              </a:tr>
              <a:tr h="170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b="0" dirty="0">
                          <a:effectLst/>
                        </a:rPr>
                        <a:t>Interface descriptions</a:t>
                      </a:r>
                      <a:endParaRPr lang="sv-SE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sv-S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extLst>
                  <a:ext uri="{0D108BD9-81ED-4DB2-BD59-A6C34878D82A}">
                    <a16:rowId xmlns:a16="http://schemas.microsoft.com/office/drawing/2014/main" val="2777583427"/>
                  </a:ext>
                </a:extLst>
              </a:tr>
              <a:tr h="170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b="0">
                          <a:effectLst/>
                        </a:rPr>
                        <a:t>Integration Plan</a:t>
                      </a:r>
                      <a:endParaRPr lang="sv-SE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sv-S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extLst>
                  <a:ext uri="{0D108BD9-81ED-4DB2-BD59-A6C34878D82A}">
                    <a16:rowId xmlns:a16="http://schemas.microsoft.com/office/drawing/2014/main" val="1485992409"/>
                  </a:ext>
                </a:extLst>
              </a:tr>
              <a:tr h="252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b="0">
                          <a:effectLst/>
                        </a:rPr>
                        <a:t>Operation &amp; maintenance documents</a:t>
                      </a:r>
                      <a:endParaRPr lang="sv-SE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sv-S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extLst>
                  <a:ext uri="{0D108BD9-81ED-4DB2-BD59-A6C34878D82A}">
                    <a16:rowId xmlns:a16="http://schemas.microsoft.com/office/drawing/2014/main" val="1181658632"/>
                  </a:ext>
                </a:extLst>
              </a:tr>
              <a:tr h="170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b="0">
                          <a:effectLst/>
                        </a:rPr>
                        <a:t>Verification Plan</a:t>
                      </a:r>
                      <a:endParaRPr lang="sv-SE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sv-S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extLst>
                  <a:ext uri="{0D108BD9-81ED-4DB2-BD59-A6C34878D82A}">
                    <a16:rowId xmlns:a16="http://schemas.microsoft.com/office/drawing/2014/main" val="2965537020"/>
                  </a:ext>
                </a:extLst>
              </a:tr>
              <a:tr h="170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b="0">
                          <a:effectLst/>
                        </a:rPr>
                        <a:t>Verification Report</a:t>
                      </a:r>
                      <a:endParaRPr lang="sv-SE" sz="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sv-S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extLst>
                  <a:ext uri="{0D108BD9-81ED-4DB2-BD59-A6C34878D82A}">
                    <a16:rowId xmlns:a16="http://schemas.microsoft.com/office/drawing/2014/main" val="443238834"/>
                  </a:ext>
                </a:extLst>
              </a:tr>
              <a:tr h="170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b="0" dirty="0">
                          <a:effectLst/>
                        </a:rPr>
                        <a:t>Validation Report</a:t>
                      </a:r>
                      <a:endParaRPr lang="sv-SE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sv-S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extLst>
                  <a:ext uri="{0D108BD9-81ED-4DB2-BD59-A6C34878D82A}">
                    <a16:rowId xmlns:a16="http://schemas.microsoft.com/office/drawing/2014/main" val="2623504776"/>
                  </a:ext>
                </a:extLst>
              </a:tr>
              <a:tr h="2528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b="0" dirty="0">
                          <a:effectLst/>
                        </a:rPr>
                        <a:t>CE marking / Declaration of conformity</a:t>
                      </a:r>
                      <a:endParaRPr lang="sv-SE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sv-S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extLst>
                  <a:ext uri="{0D108BD9-81ED-4DB2-BD59-A6C34878D82A}">
                    <a16:rowId xmlns:a16="http://schemas.microsoft.com/office/drawing/2014/main" val="2828024311"/>
                  </a:ext>
                </a:extLst>
              </a:tr>
              <a:tr h="1708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500" b="0" dirty="0">
                          <a:effectLst/>
                        </a:rPr>
                        <a:t>Other documents</a:t>
                      </a:r>
                      <a:endParaRPr lang="sv-SE" sz="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600">
                          <a:effectLst/>
                        </a:rPr>
                        <a:t> </a:t>
                      </a:r>
                      <a:endParaRPr lang="sv-S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tc>
                  <a:txBody>
                    <a:bodyPr/>
                    <a:lstStyle/>
                    <a:p>
                      <a:endParaRPr lang="sv-SE" sz="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203" marR="49203" marT="6834" marB="0" anchor="ctr"/>
                </a:tc>
                <a:extLst>
                  <a:ext uri="{0D108BD9-81ED-4DB2-BD59-A6C34878D82A}">
                    <a16:rowId xmlns:a16="http://schemas.microsoft.com/office/drawing/2014/main" val="1374918884"/>
                  </a:ext>
                </a:extLst>
              </a:tr>
            </a:tbl>
          </a:graphicData>
        </a:graphic>
      </p:graphicFrame>
      <p:sp>
        <p:nvSpPr>
          <p:cNvPr id="163" name="TextBox 162">
            <a:extLst>
              <a:ext uri="{FF2B5EF4-FFF2-40B4-BE49-F238E27FC236}">
                <a16:creationId xmlns:a16="http://schemas.microsoft.com/office/drawing/2014/main" id="{E6ECF0F8-929F-6049-AF90-B131018A3B78}"/>
              </a:ext>
            </a:extLst>
          </p:cNvPr>
          <p:cNvSpPr txBox="1"/>
          <p:nvPr/>
        </p:nvSpPr>
        <p:spPr>
          <a:xfrm rot="20982968">
            <a:off x="6372936" y="1802047"/>
            <a:ext cx="647934" cy="253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050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29128-E0D1-E74B-8228-D3ADA3C22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11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34629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EFBB95-C349-DB4C-8940-9DEFBD67C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40088"/>
            <a:ext cx="6408712" cy="400159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73DDDBC-CC7B-4243-A9C0-E3B9703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0471"/>
            <a:ext cx="5354352" cy="857250"/>
          </a:xfrm>
        </p:spPr>
        <p:txBody>
          <a:bodyPr/>
          <a:lstStyle/>
          <a:p>
            <a:r>
              <a:rPr lang="en-US" dirty="0"/>
              <a:t>TS2 and involved sub-systems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751E5D-9D5A-C142-9125-2C364D8E1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665918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0AF7C-2C25-9445-BA7D-C22C12ED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Set of documents to be reviewed, 1(2)</a:t>
            </a:r>
            <a:br>
              <a:rPr lang="en-GB" dirty="0"/>
            </a:br>
            <a:r>
              <a:rPr lang="en-GB" dirty="0"/>
              <a:t>TS2 Document Matrix at Confluence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025B64-41F3-DB42-94AA-100869335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54DB1-8D4B-5E40-9566-577C9772F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31590"/>
            <a:ext cx="3600400" cy="6077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0ACE2F-0E53-D044-B9B1-AA1BDA9E5D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" t="3" r="9518" b="39805"/>
          <a:stretch/>
        </p:blipFill>
        <p:spPr>
          <a:xfrm>
            <a:off x="395536" y="1779662"/>
            <a:ext cx="6480000" cy="309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4BC71A-595B-8048-9EA7-64B60704F1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4" b="32667"/>
          <a:stretch/>
        </p:blipFill>
        <p:spPr>
          <a:xfrm>
            <a:off x="7020272" y="1789200"/>
            <a:ext cx="1347149" cy="3276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A8B62F-9D84-F54C-A72E-B0C11B5FAD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" b="22771"/>
          <a:stretch/>
        </p:blipFill>
        <p:spPr>
          <a:xfrm>
            <a:off x="8428332" y="1779662"/>
            <a:ext cx="700916" cy="28080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48A8425-65B6-3242-8BA2-49791C922C39}"/>
              </a:ext>
            </a:extLst>
          </p:cNvPr>
          <p:cNvSpPr/>
          <p:nvPr/>
        </p:nvSpPr>
        <p:spPr>
          <a:xfrm>
            <a:off x="251520" y="1851670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0184C9-ED7B-F344-AF1F-26D2C993251A}"/>
              </a:ext>
            </a:extLst>
          </p:cNvPr>
          <p:cNvSpPr/>
          <p:nvPr/>
        </p:nvSpPr>
        <p:spPr>
          <a:xfrm>
            <a:off x="1043608" y="2088000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A1F7225-273C-514A-BD46-FFA401DAA151}"/>
              </a:ext>
            </a:extLst>
          </p:cNvPr>
          <p:cNvSpPr/>
          <p:nvPr/>
        </p:nvSpPr>
        <p:spPr>
          <a:xfrm>
            <a:off x="3491880" y="1851670"/>
            <a:ext cx="86409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16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FEA41-607E-2845-B4B1-F21A3593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14</a:t>
            </a:fld>
            <a:endParaRPr lang="en-GB" noProof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582B1F-6CDF-BA48-AFF5-4ADBFBB78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75606"/>
            <a:ext cx="4320480" cy="1174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D935F3-64C5-D142-93F9-8F95FEE98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52" y="2522482"/>
            <a:ext cx="3174752" cy="19506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C0D2A29-0969-C84B-A1A3-9FFBD0F7B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275606"/>
            <a:ext cx="3168352" cy="11244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581FFD-9EFE-D941-A68C-AAFE1C78C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634" y="2499742"/>
            <a:ext cx="2160718" cy="1111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F8D35E-81BD-F14F-B162-3E8F54C05D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11405"/>
          <a:stretch/>
        </p:blipFill>
        <p:spPr>
          <a:xfrm>
            <a:off x="5609034" y="3723878"/>
            <a:ext cx="2072868" cy="1152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559582A-0B1C-E74F-A3A3-090203B29D69}"/>
              </a:ext>
            </a:extLst>
          </p:cNvPr>
          <p:cNvSpPr/>
          <p:nvPr/>
        </p:nvSpPr>
        <p:spPr>
          <a:xfrm>
            <a:off x="720000" y="3496859"/>
            <a:ext cx="936104" cy="1080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 Bracket 14">
            <a:extLst>
              <a:ext uri="{FF2B5EF4-FFF2-40B4-BE49-F238E27FC236}">
                <a16:creationId xmlns:a16="http://schemas.microsoft.com/office/drawing/2014/main" id="{0D18D563-0F28-4243-9F6C-ABB73E95451F}"/>
              </a:ext>
            </a:extLst>
          </p:cNvPr>
          <p:cNvSpPr/>
          <p:nvPr/>
        </p:nvSpPr>
        <p:spPr>
          <a:xfrm>
            <a:off x="5436096" y="1275606"/>
            <a:ext cx="72008" cy="3744416"/>
          </a:xfrm>
          <a:prstGeom prst="leftBracket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B371AF-68F6-024A-BEE3-70865F6D7264}"/>
              </a:ext>
            </a:extLst>
          </p:cNvPr>
          <p:cNvCxnSpPr>
            <a:cxnSpLocks/>
          </p:cNvCxnSpPr>
          <p:nvPr/>
        </p:nvCxnSpPr>
        <p:spPr>
          <a:xfrm>
            <a:off x="1691680" y="3550859"/>
            <a:ext cx="3528392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A8123FD-EF17-DA42-B662-17FA9EF7F41E}"/>
              </a:ext>
            </a:extLst>
          </p:cNvPr>
          <p:cNvSpPr txBox="1"/>
          <p:nvPr/>
        </p:nvSpPr>
        <p:spPr>
          <a:xfrm>
            <a:off x="3635896" y="3370859"/>
            <a:ext cx="129234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rgbClr val="FF0000"/>
                </a:solidFill>
              </a:rPr>
              <a:t>Identified safety measures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903CDD8-C4B7-D14B-90DA-7277DB91E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7139136" cy="857250"/>
          </a:xfrm>
        </p:spPr>
        <p:txBody>
          <a:bodyPr>
            <a:normAutofit/>
          </a:bodyPr>
          <a:lstStyle/>
          <a:p>
            <a:r>
              <a:rPr lang="en-GB" dirty="0"/>
              <a:t>Set of documents to be reviewed, 2(2)</a:t>
            </a:r>
            <a:br>
              <a:rPr lang="en-GB" dirty="0"/>
            </a:br>
            <a:r>
              <a:rPr lang="en-GB" dirty="0"/>
              <a:t>TS2 presentations and belonging references at </a:t>
            </a:r>
            <a:r>
              <a:rPr lang="en-GB" dirty="0" err="1"/>
              <a:t>Indico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2256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4261-9FD6-6D49-9933-E34D10C2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Outcome of the SRR for TS2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5164D-C285-0644-9A0B-0B15E78C2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SRR report with:</a:t>
            </a:r>
          </a:p>
          <a:p>
            <a:pPr lvl="1">
              <a:buFontTx/>
              <a:buChar char="-"/>
            </a:pPr>
            <a:r>
              <a:rPr lang="en-GB" dirty="0"/>
              <a:t>Pre-start items</a:t>
            </a:r>
          </a:p>
          <a:p>
            <a:pPr lvl="1">
              <a:buFontTx/>
              <a:buChar char="-"/>
            </a:pPr>
            <a:r>
              <a:rPr lang="en-GB" dirty="0"/>
              <a:t>Post-start items</a:t>
            </a:r>
          </a:p>
          <a:p>
            <a:r>
              <a:rPr lang="en-GB" dirty="0"/>
              <a:t>SRR committee report conclude that the Test Stand 2 would be ready for commissioning if the pre-start items are done.</a:t>
            </a:r>
          </a:p>
          <a:p>
            <a:r>
              <a:rPr lang="en-GB" dirty="0"/>
              <a:t>ESS follow-up meetings after the SRR for TS2 are already scheduled. ESS to start the commissioning by the end of September. </a:t>
            </a:r>
          </a:p>
          <a:p>
            <a:r>
              <a:rPr lang="en-GB" dirty="0"/>
              <a:t>ESS start-up meetings for SRR-2 for the Normal Conducting </a:t>
            </a:r>
            <a:r>
              <a:rPr lang="en-GB" dirty="0" err="1"/>
              <a:t>Linac</a:t>
            </a:r>
            <a:r>
              <a:rPr lang="en-GB" dirty="0"/>
              <a:t> (NCL) </a:t>
            </a:r>
            <a:br>
              <a:rPr lang="en-GB" dirty="0"/>
            </a:br>
            <a:r>
              <a:rPr lang="en-GB" dirty="0"/>
              <a:t>to be scheduled asap, with the ambition to start in early September.</a:t>
            </a:r>
          </a:p>
          <a:p>
            <a:r>
              <a:rPr lang="en-GB" dirty="0"/>
              <a:t>First dialogue held with NCL Machine Section Coordinator April 2019.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6EE5B-CE95-8C4C-BA86-E891FAC4E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6724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90AEA-3527-644E-87F6-3AC86ED6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864" y="168839"/>
            <a:ext cx="7139136" cy="857250"/>
          </a:xfrm>
        </p:spPr>
        <p:txBody>
          <a:bodyPr/>
          <a:lstStyle/>
          <a:p>
            <a:r>
              <a:rPr lang="en-GB" dirty="0"/>
              <a:t>Reflections from our TSS committee chair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1BD43-A4AB-244B-9A4D-C8E2EFA104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3970784" cy="3394472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System documentation has improved since the first SRR</a:t>
            </a:r>
          </a:p>
          <a:p>
            <a:pPr lvl="1"/>
            <a:r>
              <a:rPr lang="en-GB" dirty="0"/>
              <a:t>Typical minor document inconsistencies</a:t>
            </a:r>
          </a:p>
          <a:p>
            <a:pPr lvl="2"/>
            <a:r>
              <a:rPr lang="en-GB" dirty="0"/>
              <a:t>Nothing that was of a significant concern</a:t>
            </a:r>
          </a:p>
          <a:p>
            <a:r>
              <a:rPr lang="en-GB" dirty="0"/>
              <a:t>Roles and Responsibilities better defined for TS2 SRR</a:t>
            </a:r>
          </a:p>
          <a:p>
            <a:pPr lvl="1"/>
            <a:r>
              <a:rPr lang="en-GB" dirty="0"/>
              <a:t>Electrical coordination </a:t>
            </a:r>
          </a:p>
          <a:p>
            <a:pPr lvl="1"/>
            <a:r>
              <a:rPr lang="en-GB" dirty="0"/>
              <a:t>Test stand commissioning coordination</a:t>
            </a:r>
          </a:p>
          <a:p>
            <a:r>
              <a:rPr lang="en-GB" dirty="0"/>
              <a:t>System installation continues to be of the highest calibre</a:t>
            </a:r>
          </a:p>
          <a:p>
            <a:pPr lvl="1"/>
            <a:r>
              <a:rPr lang="en-GB" dirty="0"/>
              <a:t>Quality of work is excellent</a:t>
            </a:r>
          </a:p>
          <a:p>
            <a:pPr lvl="1"/>
            <a:r>
              <a:rPr lang="en-GB" dirty="0"/>
              <a:t>Housekeeping looked very good</a:t>
            </a:r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A22EE1-FF85-F34B-BD14-66D563E03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16</a:t>
            </a:fld>
            <a:endParaRPr lang="en-GB" noProof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F907F7-4705-FF43-8FCD-45CA92906BB2}"/>
              </a:ext>
            </a:extLst>
          </p:cNvPr>
          <p:cNvSpPr txBox="1">
            <a:spLocks/>
          </p:cNvSpPr>
          <p:nvPr/>
        </p:nvSpPr>
        <p:spPr>
          <a:xfrm>
            <a:off x="4788024" y="1199440"/>
            <a:ext cx="3970784" cy="33944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57168" indent="-25716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199" indent="-214308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28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20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3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12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03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GB" dirty="0"/>
              <a:t>Delays in component deliverables causing schedule pressures</a:t>
            </a:r>
          </a:p>
          <a:p>
            <a:pPr marL="742950" lvl="1" indent="-285750"/>
            <a:r>
              <a:rPr lang="en-GB" dirty="0"/>
              <a:t>Need to resist temptations to operate with compromised systems to the extent possible</a:t>
            </a:r>
          </a:p>
          <a:p>
            <a:pPr marL="1200150" lvl="2" indent="-285750"/>
            <a:r>
              <a:rPr lang="en-GB" sz="1600" dirty="0"/>
              <a:t>If system changes are required, </a:t>
            </a:r>
            <a:br>
              <a:rPr lang="en-GB" sz="1600" dirty="0"/>
            </a:br>
            <a:r>
              <a:rPr lang="en-GB" sz="1600" dirty="0"/>
              <a:t>changes need to be fully reviewed, accepted and approved</a:t>
            </a:r>
          </a:p>
          <a:p>
            <a:pPr marL="285750" indent="-285750"/>
            <a:r>
              <a:rPr lang="en-GB" dirty="0"/>
              <a:t>Additional effort is needed to better establish commissioning plans and procedures necessary to support commissioning activities</a:t>
            </a:r>
          </a:p>
          <a:p>
            <a:pPr marL="585781" lvl="1" indent="-285750"/>
            <a:r>
              <a:rPr lang="en-GB" dirty="0"/>
              <a:t>Work toward process driven vs expert driven systems</a:t>
            </a:r>
          </a:p>
          <a:p>
            <a:pPr marL="585781" lvl="1" indent="-285750"/>
            <a:r>
              <a:rPr lang="en-GB" dirty="0"/>
              <a:t>Promotes a common direction and understanding</a:t>
            </a:r>
          </a:p>
          <a:p>
            <a:pPr marL="585781" lvl="1" indent="-285750"/>
            <a:r>
              <a:rPr lang="en-GB" dirty="0"/>
              <a:t>Fosters reduced unwanted outcome</a:t>
            </a:r>
          </a:p>
          <a:p>
            <a:pPr marL="285750" indent="-285750"/>
            <a:endParaRPr lang="en-GB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306472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F42D-D5DC-9942-B364-2DDB2300E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ESS – </a:t>
            </a:r>
            <a:r>
              <a:rPr lang="sv-SE" dirty="0" err="1"/>
              <a:t>Aerial</a:t>
            </a:r>
            <a:r>
              <a:rPr lang="sv-SE" dirty="0"/>
              <a:t> </a:t>
            </a:r>
            <a:r>
              <a:rPr lang="sv-SE" dirty="0" err="1"/>
              <a:t>photographs</a:t>
            </a:r>
            <a:endParaRPr lang="sv-SE" dirty="0"/>
          </a:p>
        </p:txBody>
      </p:sp>
      <p:pic>
        <p:nvPicPr>
          <p:cNvPr id="1030" name="Picture 6" descr="https://europeanspallationsource.se/sites/default/files/styles/aerial_large/public/images/aerial/2017-09/2S5D6551_External%20Use.jpg?itok=RgrlfTnx">
            <a:extLst>
              <a:ext uri="{FF2B5EF4-FFF2-40B4-BE49-F238E27FC236}">
                <a16:creationId xmlns:a16="http://schemas.microsoft.com/office/drawing/2014/main" id="{7CCA9ABB-2F4E-A040-A7AB-59905818B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102" y="667060"/>
            <a:ext cx="5791274" cy="38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uropeanspallationsource.se/sites/default/files/styles/aerial_large/public/images/aerial/2017-09/2S5D7085_External%20Use.jpg?itok=Mcb4XuYY">
            <a:extLst>
              <a:ext uri="{FF2B5EF4-FFF2-40B4-BE49-F238E27FC236}">
                <a16:creationId xmlns:a16="http://schemas.microsoft.com/office/drawing/2014/main" id="{27DF7A75-3AC8-2445-98BF-2A9E2E53BE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07" y="1210430"/>
            <a:ext cx="5657825" cy="377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uropeanspallationsource.se/sites/default/files/styles/aerial_large/public/images/aerial/2019-05/5J3A5100_External%20Use.jpg?itok=raNzyWfA">
            <a:extLst>
              <a:ext uri="{FF2B5EF4-FFF2-40B4-BE49-F238E27FC236}">
                <a16:creationId xmlns:a16="http://schemas.microsoft.com/office/drawing/2014/main" id="{257E0C8F-2433-C249-8781-48D50F1F9A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768" y="561412"/>
            <a:ext cx="4986189" cy="33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uropeanspallationsource.se/sites/default/files/styles/aerial_large/public/images/aerial/2019-05/5J3A5083_External%20Use.jpg?itok=4jwM6ogt">
            <a:extLst>
              <a:ext uri="{FF2B5EF4-FFF2-40B4-BE49-F238E27FC236}">
                <a16:creationId xmlns:a16="http://schemas.microsoft.com/office/drawing/2014/main" id="{A98E5ADD-F27D-1C42-8466-9AFA944EC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15566"/>
            <a:ext cx="5046795" cy="33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50D8E9-1D20-DD4B-9C3D-FCD6F288B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016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CE43D-AE69-2342-8F36-A0E62B81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BE1CA-3890-F74E-A709-CA52C848C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ESS project</a:t>
            </a:r>
          </a:p>
          <a:p>
            <a:r>
              <a:rPr lang="en-GB" dirty="0"/>
              <a:t>ESS Licensing</a:t>
            </a:r>
          </a:p>
          <a:p>
            <a:r>
              <a:rPr lang="en-GB" dirty="0"/>
              <a:t>The purpose of a Safety Readiness Review (SRR)</a:t>
            </a:r>
          </a:p>
          <a:p>
            <a:r>
              <a:rPr lang="en-GB" dirty="0"/>
              <a:t>Lessons learned from SRR-1, July 2018</a:t>
            </a:r>
          </a:p>
          <a:p>
            <a:r>
              <a:rPr lang="en-GB" dirty="0"/>
              <a:t>Improvements made for the SRR for Test Stand 2 (TS2), August 2019</a:t>
            </a:r>
          </a:p>
          <a:p>
            <a:r>
              <a:rPr lang="en-US" dirty="0"/>
              <a:t>Ideal approach for gradual commissioning</a:t>
            </a:r>
          </a:p>
          <a:p>
            <a:r>
              <a:rPr lang="en-US" dirty="0"/>
              <a:t>Set of documents reviewed during the SRR for TS2</a:t>
            </a:r>
          </a:p>
          <a:p>
            <a:r>
              <a:rPr lang="en-US" dirty="0"/>
              <a:t>Outcome of the SRR for TS2 and the next step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859E80-982B-4244-A8C5-B52C3B86F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2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13286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4D43D-52E9-7749-8DF8-88EC5370C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basic design principle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EFFF4-EAD2-494A-B0C9-B1892086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BACE2-6DF5-4540-AFAF-3D9881678A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image4.jpg" descr="ESS_site.jpg">
            <a:extLst>
              <a:ext uri="{FF2B5EF4-FFF2-40B4-BE49-F238E27FC236}">
                <a16:creationId xmlns:a16="http://schemas.microsoft.com/office/drawing/2014/main" id="{0753E442-26F2-A84C-AEE6-8E732B42397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8598" t="7" r="3704" b="-37"/>
          <a:stretch/>
        </p:blipFill>
        <p:spPr>
          <a:xfrm>
            <a:off x="0" y="1075707"/>
            <a:ext cx="9144000" cy="410225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51">
            <a:extLst>
              <a:ext uri="{FF2B5EF4-FFF2-40B4-BE49-F238E27FC236}">
                <a16:creationId xmlns:a16="http://schemas.microsoft.com/office/drawing/2014/main" id="{B4099358-F80F-D04D-80B5-2EF33B02B982}"/>
              </a:ext>
            </a:extLst>
          </p:cNvPr>
          <p:cNvSpPr/>
          <p:nvPr/>
        </p:nvSpPr>
        <p:spPr>
          <a:xfrm flipV="1">
            <a:off x="197514" y="1869672"/>
            <a:ext cx="6264696" cy="1566174"/>
          </a:xfrm>
          <a:prstGeom prst="line">
            <a:avLst/>
          </a:prstGeom>
          <a:ln w="38100">
            <a:solidFill>
              <a:srgbClr val="C0504D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34289" rIns="34289"/>
          <a:lstStyle/>
          <a:p>
            <a:pPr defTabSz="342900">
              <a:defRPr sz="1200">
                <a:latin typeface="+mj-lt"/>
                <a:ea typeface="+mj-ea"/>
                <a:cs typeface="+mj-cs"/>
                <a:sym typeface="Helvetica"/>
              </a:defRPr>
            </a:pPr>
            <a:endParaRPr sz="900"/>
          </a:p>
        </p:txBody>
      </p:sp>
      <p:grpSp>
        <p:nvGrpSpPr>
          <p:cNvPr id="8" name="Group 83">
            <a:extLst>
              <a:ext uri="{FF2B5EF4-FFF2-40B4-BE49-F238E27FC236}">
                <a16:creationId xmlns:a16="http://schemas.microsoft.com/office/drawing/2014/main" id="{93DF88DA-508F-CB47-AFB4-B1A87E950CA0}"/>
              </a:ext>
            </a:extLst>
          </p:cNvPr>
          <p:cNvGrpSpPr/>
          <p:nvPr/>
        </p:nvGrpSpPr>
        <p:grpSpPr>
          <a:xfrm>
            <a:off x="89502" y="3381841"/>
            <a:ext cx="840455" cy="316980"/>
            <a:chOff x="0" y="0"/>
            <a:chExt cx="1120605" cy="422639"/>
          </a:xfrm>
        </p:grpSpPr>
        <p:sp>
          <p:nvSpPr>
            <p:cNvPr id="9" name="Shape 81">
              <a:extLst>
                <a:ext uri="{FF2B5EF4-FFF2-40B4-BE49-F238E27FC236}">
                  <a16:creationId xmlns:a16="http://schemas.microsoft.com/office/drawing/2014/main" id="{50B1AD88-C1C3-AC4E-BD01-28029F8D6B08}"/>
                </a:ext>
              </a:extLst>
            </p:cNvPr>
            <p:cNvSpPr/>
            <p:nvPr/>
          </p:nvSpPr>
          <p:spPr>
            <a:xfrm>
              <a:off x="0" y="0"/>
              <a:ext cx="176213" cy="176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C0504D"/>
            </a:solidFill>
            <a:ln w="25400" cap="flat">
              <a:solidFill>
                <a:srgbClr val="8C3A38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0" name="Shape 82">
              <a:extLst>
                <a:ext uri="{FF2B5EF4-FFF2-40B4-BE49-F238E27FC236}">
                  <a16:creationId xmlns:a16="http://schemas.microsoft.com/office/drawing/2014/main" id="{43DFD471-88D6-F548-A5F5-87AEF5BC9DCA}"/>
                </a:ext>
              </a:extLst>
            </p:cNvPr>
            <p:cNvSpPr/>
            <p:nvPr/>
          </p:nvSpPr>
          <p:spPr>
            <a:xfrm>
              <a:off x="25368" y="145641"/>
              <a:ext cx="1095237" cy="276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>
              <a:outerShdw blurRad="114300" dist="50800" dir="2700000" rotWithShape="0">
                <a:srgbClr val="000000">
                  <a:alpha val="7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 defTabSz="411403">
                <a:defRPr b="1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defRPr>
              </a:lvl1pPr>
            </a:lstStyle>
            <a:p>
              <a:pPr lvl="0">
                <a:defRPr b="0">
                  <a:solidFill>
                    <a:srgbClr val="000000"/>
                  </a:solidFill>
                  <a:uFillTx/>
                </a:defRPr>
              </a:pPr>
              <a:r>
                <a:rPr sz="1350" dirty="0"/>
                <a:t>Ion Source</a:t>
              </a:r>
            </a:p>
          </p:txBody>
        </p:sp>
      </p:grpSp>
      <p:sp>
        <p:nvSpPr>
          <p:cNvPr id="14" name="Shape 48">
            <a:extLst>
              <a:ext uri="{FF2B5EF4-FFF2-40B4-BE49-F238E27FC236}">
                <a16:creationId xmlns:a16="http://schemas.microsoft.com/office/drawing/2014/main" id="{22D2EC55-06F2-3D44-B523-F26F44F6E491}"/>
              </a:ext>
            </a:extLst>
          </p:cNvPr>
          <p:cNvSpPr/>
          <p:nvPr/>
        </p:nvSpPr>
        <p:spPr>
          <a:xfrm>
            <a:off x="359532" y="1200729"/>
            <a:ext cx="1800132" cy="830997"/>
          </a:xfrm>
          <a:prstGeom prst="rect">
            <a:avLst/>
          </a:prstGeom>
          <a:ln w="12700">
            <a:miter lim="400000"/>
          </a:ln>
          <a:effectLst>
            <a:outerShdw blurRad="114300" dist="508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/>
          <a:p>
            <a:pPr algn="ctr" defTabSz="308552"/>
            <a:r>
              <a:rPr sz="135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High Power Accelerator:</a:t>
            </a:r>
          </a:p>
          <a:p>
            <a:pPr algn="ctr" defTabSz="308552"/>
            <a:r>
              <a:rPr sz="135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Energy: 2 GeV</a:t>
            </a:r>
          </a:p>
          <a:p>
            <a:pPr algn="ctr" defTabSz="308552"/>
            <a:r>
              <a:rPr sz="135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Rep. Rate: 14 Hz</a:t>
            </a:r>
          </a:p>
          <a:p>
            <a:pPr algn="ctr" defTabSz="308552"/>
            <a:r>
              <a:rPr sz="135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Current: 62.5 mA</a:t>
            </a:r>
          </a:p>
        </p:txBody>
      </p:sp>
      <p:grpSp>
        <p:nvGrpSpPr>
          <p:cNvPr id="17" name="Group 47">
            <a:extLst>
              <a:ext uri="{FF2B5EF4-FFF2-40B4-BE49-F238E27FC236}">
                <a16:creationId xmlns:a16="http://schemas.microsoft.com/office/drawing/2014/main" id="{CEFE32BF-C33B-1E45-88AC-DA96EFF3DAB3}"/>
              </a:ext>
            </a:extLst>
          </p:cNvPr>
          <p:cNvGrpSpPr/>
          <p:nvPr/>
        </p:nvGrpSpPr>
        <p:grpSpPr>
          <a:xfrm>
            <a:off x="2124421" y="1564575"/>
            <a:ext cx="960500" cy="1314502"/>
            <a:chOff x="0" y="0"/>
            <a:chExt cx="1280664" cy="1752667"/>
          </a:xfrm>
        </p:grpSpPr>
        <p:sp>
          <p:nvSpPr>
            <p:cNvPr id="18" name="Shape 43">
              <a:extLst>
                <a:ext uri="{FF2B5EF4-FFF2-40B4-BE49-F238E27FC236}">
                  <a16:creationId xmlns:a16="http://schemas.microsoft.com/office/drawing/2014/main" id="{561B26FB-F8B0-3B42-9191-11FBDC9C9D75}"/>
                </a:ext>
              </a:extLst>
            </p:cNvPr>
            <p:cNvSpPr/>
            <p:nvPr/>
          </p:nvSpPr>
          <p:spPr>
            <a:xfrm>
              <a:off x="45719" y="38458"/>
              <a:ext cx="1196007" cy="1678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1117" y="7415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rgbClr val="FFFFFF"/>
              </a:solidFill>
              <a:prstDash val="solid"/>
              <a:round/>
            </a:ln>
            <a:effectLst>
              <a:outerShdw blurRad="114300" dist="508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defTabSz="308552"/>
              <a:endParaRPr sz="1350" dirty="0"/>
            </a:p>
          </p:txBody>
        </p:sp>
        <p:sp>
          <p:nvSpPr>
            <p:cNvPr id="19" name="Shape 44">
              <a:extLst>
                <a:ext uri="{FF2B5EF4-FFF2-40B4-BE49-F238E27FC236}">
                  <a16:creationId xmlns:a16="http://schemas.microsoft.com/office/drawing/2014/main" id="{C86B5E89-0C3C-A746-A99B-0247E6693963}"/>
                </a:ext>
              </a:extLst>
            </p:cNvPr>
            <p:cNvSpPr/>
            <p:nvPr/>
          </p:nvSpPr>
          <p:spPr>
            <a:xfrm>
              <a:off x="0" y="-1"/>
              <a:ext cx="91440" cy="9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>
                  <a:alpha val="0"/>
                </a:srgbClr>
              </a:solidFill>
              <a:prstDash val="solid"/>
              <a:round/>
            </a:ln>
            <a:effectLst>
              <a:outerShdw blurRad="114300" dist="508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85800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20" name="Shape 45">
              <a:extLst>
                <a:ext uri="{FF2B5EF4-FFF2-40B4-BE49-F238E27FC236}">
                  <a16:creationId xmlns:a16="http://schemas.microsoft.com/office/drawing/2014/main" id="{0BDB5D50-25F1-E647-BE27-F7353DA8BD7F}"/>
                </a:ext>
              </a:extLst>
            </p:cNvPr>
            <p:cNvSpPr/>
            <p:nvPr/>
          </p:nvSpPr>
          <p:spPr>
            <a:xfrm>
              <a:off x="610870" y="548639"/>
              <a:ext cx="91441" cy="9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>
                  <a:alpha val="0"/>
                </a:srgbClr>
              </a:solidFill>
              <a:prstDash val="solid"/>
              <a:round/>
            </a:ln>
            <a:effectLst>
              <a:outerShdw blurRad="114300" dist="508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85800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21" name="Shape 46">
              <a:extLst>
                <a:ext uri="{FF2B5EF4-FFF2-40B4-BE49-F238E27FC236}">
                  <a16:creationId xmlns:a16="http://schemas.microsoft.com/office/drawing/2014/main" id="{DFBFEAA2-79ED-2440-8BAC-6E29F744D9D3}"/>
                </a:ext>
              </a:extLst>
            </p:cNvPr>
            <p:cNvSpPr/>
            <p:nvPr/>
          </p:nvSpPr>
          <p:spPr>
            <a:xfrm>
              <a:off x="1189224" y="1661227"/>
              <a:ext cx="91441" cy="91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16796"/>
                  </a:moveTo>
                  <a:cubicBezTo>
                    <a:pt x="20639" y="12954"/>
                    <a:pt x="20639" y="6724"/>
                    <a:pt x="16796" y="2882"/>
                  </a:cubicBezTo>
                  <a:cubicBezTo>
                    <a:pt x="12954" y="-961"/>
                    <a:pt x="6724" y="-961"/>
                    <a:pt x="2882" y="2882"/>
                  </a:cubicBezTo>
                  <a:cubicBezTo>
                    <a:pt x="-961" y="6724"/>
                    <a:pt x="-961" y="12954"/>
                    <a:pt x="2882" y="16796"/>
                  </a:cubicBezTo>
                  <a:cubicBezTo>
                    <a:pt x="6724" y="20639"/>
                    <a:pt x="12954" y="20639"/>
                    <a:pt x="16796" y="16796"/>
                  </a:cubicBezTo>
                </a:path>
              </a:pathLst>
            </a:custGeom>
            <a:solidFill>
              <a:srgbClr val="FFFFFF"/>
            </a:solidFill>
            <a:ln w="3175" cap="flat">
              <a:solidFill>
                <a:srgbClr val="000000">
                  <a:alpha val="0"/>
                </a:srgbClr>
              </a:solidFill>
              <a:prstDash val="solid"/>
              <a:round/>
            </a:ln>
            <a:effectLst>
              <a:outerShdw blurRad="114300" dist="50800" dir="2700000" rotWithShape="0">
                <a:srgbClr val="000000">
                  <a:alpha val="75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algn="ctr" defTabSz="685800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</p:grpSp>
      <p:grpSp>
        <p:nvGrpSpPr>
          <p:cNvPr id="29" name="Group 72">
            <a:extLst>
              <a:ext uri="{FF2B5EF4-FFF2-40B4-BE49-F238E27FC236}">
                <a16:creationId xmlns:a16="http://schemas.microsoft.com/office/drawing/2014/main" id="{A1ABEC18-CB00-8E44-A416-F41688385519}"/>
              </a:ext>
            </a:extLst>
          </p:cNvPr>
          <p:cNvGrpSpPr/>
          <p:nvPr/>
        </p:nvGrpSpPr>
        <p:grpSpPr>
          <a:xfrm>
            <a:off x="6013856" y="1638954"/>
            <a:ext cx="1841957" cy="1240124"/>
            <a:chOff x="0" y="0"/>
            <a:chExt cx="2455939" cy="1653496"/>
          </a:xfrm>
        </p:grpSpPr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id="{C63F1578-907C-D74F-942C-A5A0A61978BD}"/>
                </a:ext>
              </a:extLst>
            </p:cNvPr>
            <p:cNvGrpSpPr/>
            <p:nvPr/>
          </p:nvGrpSpPr>
          <p:grpSpPr>
            <a:xfrm>
              <a:off x="-1" y="198715"/>
              <a:ext cx="2455941" cy="1454782"/>
              <a:chOff x="0" y="0"/>
              <a:chExt cx="2455939" cy="1454781"/>
            </a:xfrm>
          </p:grpSpPr>
          <p:sp>
            <p:nvSpPr>
              <p:cNvPr id="42" name="Shape 53">
                <a:extLst>
                  <a:ext uri="{FF2B5EF4-FFF2-40B4-BE49-F238E27FC236}">
                    <a16:creationId xmlns:a16="http://schemas.microsoft.com/office/drawing/2014/main" id="{24AF1F74-C341-9D4B-AF52-67210D5F3F8B}"/>
                  </a:ext>
                </a:extLst>
              </p:cNvPr>
              <p:cNvSpPr/>
              <p:nvPr/>
            </p:nvSpPr>
            <p:spPr>
              <a:xfrm>
                <a:off x="1678542" y="1342068"/>
                <a:ext cx="112714" cy="1127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1350"/>
              </a:p>
            </p:txBody>
          </p:sp>
          <p:sp>
            <p:nvSpPr>
              <p:cNvPr id="43" name="Shape 54">
                <a:extLst>
                  <a:ext uri="{FF2B5EF4-FFF2-40B4-BE49-F238E27FC236}">
                    <a16:creationId xmlns:a16="http://schemas.microsoft.com/office/drawing/2014/main" id="{93B441DF-84CF-7D41-9788-3C8C90DDDA63}"/>
                  </a:ext>
                </a:extLst>
              </p:cNvPr>
              <p:cNvSpPr/>
              <p:nvPr/>
            </p:nvSpPr>
            <p:spPr>
              <a:xfrm flipV="1">
                <a:off x="1736123" y="354065"/>
                <a:ext cx="654889" cy="1055327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429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900"/>
              </a:p>
            </p:txBody>
          </p:sp>
          <p:sp>
            <p:nvSpPr>
              <p:cNvPr id="44" name="Shape 55">
                <a:extLst>
                  <a:ext uri="{FF2B5EF4-FFF2-40B4-BE49-F238E27FC236}">
                    <a16:creationId xmlns:a16="http://schemas.microsoft.com/office/drawing/2014/main" id="{4E9BEF5D-B82C-CC41-B2CC-2EC07295F427}"/>
                  </a:ext>
                </a:extLst>
              </p:cNvPr>
              <p:cNvSpPr/>
              <p:nvPr/>
            </p:nvSpPr>
            <p:spPr>
              <a:xfrm>
                <a:off x="863600" y="279926"/>
                <a:ext cx="112713" cy="11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1350"/>
              </a:p>
            </p:txBody>
          </p:sp>
          <p:sp>
            <p:nvSpPr>
              <p:cNvPr id="45" name="Shape 56">
                <a:extLst>
                  <a:ext uri="{FF2B5EF4-FFF2-40B4-BE49-F238E27FC236}">
                    <a16:creationId xmlns:a16="http://schemas.microsoft.com/office/drawing/2014/main" id="{A285C053-2CA2-2442-A7D3-1F45DF65D9CE}"/>
                  </a:ext>
                </a:extLst>
              </p:cNvPr>
              <p:cNvSpPr/>
              <p:nvPr/>
            </p:nvSpPr>
            <p:spPr>
              <a:xfrm flipH="1" flipV="1">
                <a:off x="924796" y="345073"/>
                <a:ext cx="807575" cy="10637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bevel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429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900"/>
              </a:p>
            </p:txBody>
          </p:sp>
          <p:sp>
            <p:nvSpPr>
              <p:cNvPr id="46" name="Shape 57">
                <a:extLst>
                  <a:ext uri="{FF2B5EF4-FFF2-40B4-BE49-F238E27FC236}">
                    <a16:creationId xmlns:a16="http://schemas.microsoft.com/office/drawing/2014/main" id="{8A312524-D50B-1D41-8D06-140DF4504F00}"/>
                  </a:ext>
                </a:extLst>
              </p:cNvPr>
              <p:cNvSpPr/>
              <p:nvPr/>
            </p:nvSpPr>
            <p:spPr>
              <a:xfrm>
                <a:off x="2343226" y="279926"/>
                <a:ext cx="112714" cy="11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1350"/>
              </a:p>
            </p:txBody>
          </p:sp>
          <p:sp>
            <p:nvSpPr>
              <p:cNvPr id="47" name="Shape 84">
                <a:extLst>
                  <a:ext uri="{FF2B5EF4-FFF2-40B4-BE49-F238E27FC236}">
                    <a16:creationId xmlns:a16="http://schemas.microsoft.com/office/drawing/2014/main" id="{95BC12E7-CDD7-0041-8647-A4635E52C337}"/>
                  </a:ext>
                </a:extLst>
              </p:cNvPr>
              <p:cNvSpPr/>
              <p:nvPr/>
            </p:nvSpPr>
            <p:spPr>
              <a:xfrm>
                <a:off x="46990" y="38100"/>
                <a:ext cx="1687830" cy="13601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12700" cap="flat">
                <a:solidFill>
                  <a:srgbClr val="FFFFFF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pPr lvl="0"/>
                <a:endParaRPr sz="1350"/>
              </a:p>
            </p:txBody>
          </p:sp>
          <p:sp>
            <p:nvSpPr>
              <p:cNvPr id="48" name="Shape 59">
                <a:extLst>
                  <a:ext uri="{FF2B5EF4-FFF2-40B4-BE49-F238E27FC236}">
                    <a16:creationId xmlns:a16="http://schemas.microsoft.com/office/drawing/2014/main" id="{A70463DB-6F42-D046-B815-23DC69372FEE}"/>
                  </a:ext>
                </a:extLst>
              </p:cNvPr>
              <p:cNvSpPr/>
              <p:nvPr/>
            </p:nvSpPr>
            <p:spPr>
              <a:xfrm>
                <a:off x="0" y="0"/>
                <a:ext cx="112713" cy="11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 sz="1350"/>
              </a:p>
            </p:txBody>
          </p:sp>
        </p:grpSp>
        <p:grpSp>
          <p:nvGrpSpPr>
            <p:cNvPr id="31" name="Group 71">
              <a:extLst>
                <a:ext uri="{FF2B5EF4-FFF2-40B4-BE49-F238E27FC236}">
                  <a16:creationId xmlns:a16="http://schemas.microsoft.com/office/drawing/2014/main" id="{81CF5AE2-85DC-F045-8430-954F9E0688F1}"/>
                </a:ext>
              </a:extLst>
            </p:cNvPr>
            <p:cNvGrpSpPr/>
            <p:nvPr/>
          </p:nvGrpSpPr>
          <p:grpSpPr>
            <a:xfrm>
              <a:off x="137117" y="-1"/>
              <a:ext cx="2139290" cy="710829"/>
              <a:chOff x="0" y="0"/>
              <a:chExt cx="2139289" cy="710827"/>
            </a:xfrm>
          </p:grpSpPr>
          <p:sp>
            <p:nvSpPr>
              <p:cNvPr id="32" name="Shape 61">
                <a:extLst>
                  <a:ext uri="{FF2B5EF4-FFF2-40B4-BE49-F238E27FC236}">
                    <a16:creationId xmlns:a16="http://schemas.microsoft.com/office/drawing/2014/main" id="{65C97A0A-74BC-3645-BCAC-C3EBC5410A77}"/>
                  </a:ext>
                </a:extLst>
              </p:cNvPr>
              <p:cNvSpPr/>
              <p:nvPr/>
            </p:nvSpPr>
            <p:spPr>
              <a:xfrm flipH="1" flipV="1">
                <a:off x="-1" y="277538"/>
                <a:ext cx="616836" cy="1"/>
              </a:xfrm>
              <a:prstGeom prst="line">
                <a:avLst/>
              </a:prstGeom>
              <a:noFill/>
              <a:ln w="25400" cap="flat">
                <a:solidFill>
                  <a:srgbClr val="4BACC6"/>
                </a:solidFill>
                <a:prstDash val="solid"/>
                <a:bevel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3429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900"/>
              </a:p>
            </p:txBody>
          </p:sp>
          <p:sp>
            <p:nvSpPr>
              <p:cNvPr id="33" name="Shape 62">
                <a:extLst>
                  <a:ext uri="{FF2B5EF4-FFF2-40B4-BE49-F238E27FC236}">
                    <a16:creationId xmlns:a16="http://schemas.microsoft.com/office/drawing/2014/main" id="{01AA24A2-4E72-294D-9921-7540FD2623D7}"/>
                  </a:ext>
                </a:extLst>
              </p:cNvPr>
              <p:cNvSpPr/>
              <p:nvPr/>
            </p:nvSpPr>
            <p:spPr>
              <a:xfrm flipH="1">
                <a:off x="348166" y="248239"/>
                <a:ext cx="271299" cy="271299"/>
              </a:xfrm>
              <a:prstGeom prst="line">
                <a:avLst/>
              </a:prstGeom>
              <a:noFill/>
              <a:ln w="25400" cap="flat">
                <a:solidFill>
                  <a:srgbClr val="4BACC6"/>
                </a:solidFill>
                <a:prstDash val="solid"/>
                <a:bevel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3429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900"/>
              </a:p>
            </p:txBody>
          </p:sp>
          <p:sp>
            <p:nvSpPr>
              <p:cNvPr id="34" name="Shape 63">
                <a:extLst>
                  <a:ext uri="{FF2B5EF4-FFF2-40B4-BE49-F238E27FC236}">
                    <a16:creationId xmlns:a16="http://schemas.microsoft.com/office/drawing/2014/main" id="{9B06D6FC-9A85-124F-8D34-8697D4A91D92}"/>
                  </a:ext>
                </a:extLst>
              </p:cNvPr>
              <p:cNvSpPr/>
              <p:nvPr/>
            </p:nvSpPr>
            <p:spPr>
              <a:xfrm flipH="1">
                <a:off x="515313" y="263465"/>
                <a:ext cx="110833" cy="321881"/>
              </a:xfrm>
              <a:prstGeom prst="line">
                <a:avLst/>
              </a:prstGeom>
              <a:noFill/>
              <a:ln w="25400" cap="flat">
                <a:solidFill>
                  <a:srgbClr val="4BACC6"/>
                </a:solidFill>
                <a:prstDash val="solid"/>
                <a:bevel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3429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900"/>
              </a:p>
            </p:txBody>
          </p:sp>
          <p:sp>
            <p:nvSpPr>
              <p:cNvPr id="35" name="Shape 64">
                <a:extLst>
                  <a:ext uri="{FF2B5EF4-FFF2-40B4-BE49-F238E27FC236}">
                    <a16:creationId xmlns:a16="http://schemas.microsoft.com/office/drawing/2014/main" id="{E2E854B4-1695-1245-B40A-CAD0F01F74A2}"/>
                  </a:ext>
                </a:extLst>
              </p:cNvPr>
              <p:cNvSpPr/>
              <p:nvPr/>
            </p:nvSpPr>
            <p:spPr>
              <a:xfrm flipH="1">
                <a:off x="640224" y="257655"/>
                <a:ext cx="1" cy="329367"/>
              </a:xfrm>
              <a:prstGeom prst="line">
                <a:avLst/>
              </a:prstGeom>
              <a:noFill/>
              <a:ln w="25400" cap="flat">
                <a:solidFill>
                  <a:srgbClr val="4BACC6"/>
                </a:solidFill>
                <a:prstDash val="solid"/>
                <a:bevel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3429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900"/>
              </a:p>
            </p:txBody>
          </p:sp>
          <p:sp>
            <p:nvSpPr>
              <p:cNvPr id="36" name="Shape 65">
                <a:extLst>
                  <a:ext uri="{FF2B5EF4-FFF2-40B4-BE49-F238E27FC236}">
                    <a16:creationId xmlns:a16="http://schemas.microsoft.com/office/drawing/2014/main" id="{B243B6B7-F6A2-004A-AAB8-94BF172D2DDE}"/>
                  </a:ext>
                </a:extLst>
              </p:cNvPr>
              <p:cNvSpPr/>
              <p:nvPr/>
            </p:nvSpPr>
            <p:spPr>
              <a:xfrm flipH="1" flipV="1">
                <a:off x="112166" y="146565"/>
                <a:ext cx="508671" cy="134794"/>
              </a:xfrm>
              <a:prstGeom prst="line">
                <a:avLst/>
              </a:prstGeom>
              <a:noFill/>
              <a:ln w="25400" cap="flat">
                <a:solidFill>
                  <a:srgbClr val="4BACC6"/>
                </a:solidFill>
                <a:prstDash val="solid"/>
                <a:bevel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3429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900"/>
              </a:p>
            </p:txBody>
          </p:sp>
          <p:sp>
            <p:nvSpPr>
              <p:cNvPr id="37" name="Shape 66">
                <a:extLst>
                  <a:ext uri="{FF2B5EF4-FFF2-40B4-BE49-F238E27FC236}">
                    <a16:creationId xmlns:a16="http://schemas.microsoft.com/office/drawing/2014/main" id="{37676EB2-09A7-6740-A2FD-871957D08F33}"/>
                  </a:ext>
                </a:extLst>
              </p:cNvPr>
              <p:cNvSpPr/>
              <p:nvPr/>
            </p:nvSpPr>
            <p:spPr>
              <a:xfrm flipV="1">
                <a:off x="635484" y="9962"/>
                <a:ext cx="48671" cy="276021"/>
              </a:xfrm>
              <a:prstGeom prst="line">
                <a:avLst/>
              </a:prstGeom>
              <a:noFill/>
              <a:ln w="25400" cap="flat">
                <a:solidFill>
                  <a:srgbClr val="4BACC6"/>
                </a:solidFill>
                <a:prstDash val="solid"/>
                <a:bevel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3429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900"/>
              </a:p>
            </p:txBody>
          </p:sp>
          <p:sp>
            <p:nvSpPr>
              <p:cNvPr id="38" name="Shape 67">
                <a:extLst>
                  <a:ext uri="{FF2B5EF4-FFF2-40B4-BE49-F238E27FC236}">
                    <a16:creationId xmlns:a16="http://schemas.microsoft.com/office/drawing/2014/main" id="{D1F1AFB9-5A63-5144-80A7-67DA8B106473}"/>
                  </a:ext>
                </a:extLst>
              </p:cNvPr>
              <p:cNvSpPr/>
              <p:nvPr/>
            </p:nvSpPr>
            <p:spPr>
              <a:xfrm flipH="1" flipV="1">
                <a:off x="580956" y="-1"/>
                <a:ext cx="34158" cy="278191"/>
              </a:xfrm>
              <a:prstGeom prst="line">
                <a:avLst/>
              </a:prstGeom>
              <a:noFill/>
              <a:ln w="25400" cap="flat">
                <a:solidFill>
                  <a:srgbClr val="4BACC6"/>
                </a:solidFill>
                <a:prstDash val="solid"/>
                <a:bevel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3429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900"/>
              </a:p>
            </p:txBody>
          </p:sp>
          <p:sp>
            <p:nvSpPr>
              <p:cNvPr id="39" name="Shape 68">
                <a:extLst>
                  <a:ext uri="{FF2B5EF4-FFF2-40B4-BE49-F238E27FC236}">
                    <a16:creationId xmlns:a16="http://schemas.microsoft.com/office/drawing/2014/main" id="{8DD0A9E0-89F7-5949-A7FD-4EEEBB2B8849}"/>
                  </a:ext>
                </a:extLst>
              </p:cNvPr>
              <p:cNvSpPr/>
              <p:nvPr/>
            </p:nvSpPr>
            <p:spPr>
              <a:xfrm>
                <a:off x="642239" y="293585"/>
                <a:ext cx="1490427" cy="138071"/>
              </a:xfrm>
              <a:prstGeom prst="line">
                <a:avLst/>
              </a:prstGeom>
              <a:noFill/>
              <a:ln w="25400" cap="flat">
                <a:solidFill>
                  <a:srgbClr val="4BACC6"/>
                </a:solidFill>
                <a:prstDash val="solid"/>
                <a:bevel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3429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900"/>
              </a:p>
            </p:txBody>
          </p:sp>
          <p:sp>
            <p:nvSpPr>
              <p:cNvPr id="40" name="Shape 69">
                <a:extLst>
                  <a:ext uri="{FF2B5EF4-FFF2-40B4-BE49-F238E27FC236}">
                    <a16:creationId xmlns:a16="http://schemas.microsoft.com/office/drawing/2014/main" id="{E970C940-ABD1-8141-B333-06F71547E73E}"/>
                  </a:ext>
                </a:extLst>
              </p:cNvPr>
              <p:cNvSpPr/>
              <p:nvPr/>
            </p:nvSpPr>
            <p:spPr>
              <a:xfrm>
                <a:off x="635939" y="297584"/>
                <a:ext cx="1503351" cy="274914"/>
              </a:xfrm>
              <a:prstGeom prst="line">
                <a:avLst/>
              </a:prstGeom>
              <a:noFill/>
              <a:ln w="25400" cap="flat">
                <a:solidFill>
                  <a:srgbClr val="4BACC6"/>
                </a:solidFill>
                <a:prstDash val="solid"/>
                <a:bevel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3429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900"/>
              </a:p>
            </p:txBody>
          </p:sp>
          <p:sp>
            <p:nvSpPr>
              <p:cNvPr id="41" name="Shape 70">
                <a:extLst>
                  <a:ext uri="{FF2B5EF4-FFF2-40B4-BE49-F238E27FC236}">
                    <a16:creationId xmlns:a16="http://schemas.microsoft.com/office/drawing/2014/main" id="{12304E96-3048-8B41-B7F5-9F0132BBC792}"/>
                  </a:ext>
                </a:extLst>
              </p:cNvPr>
              <p:cNvSpPr/>
              <p:nvPr/>
            </p:nvSpPr>
            <p:spPr>
              <a:xfrm>
                <a:off x="644673" y="330327"/>
                <a:ext cx="1429911" cy="380501"/>
              </a:xfrm>
              <a:prstGeom prst="line">
                <a:avLst/>
              </a:prstGeom>
              <a:noFill/>
              <a:ln w="25400" cap="flat">
                <a:solidFill>
                  <a:srgbClr val="4BACC6"/>
                </a:solidFill>
                <a:prstDash val="solid"/>
                <a:bevel/>
                <a:tailEnd type="triangle" w="med" len="med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wrap="square" lIns="34289" tIns="34289" rIns="34289" bIns="34289" numCol="1" anchor="t">
                <a:noAutofit/>
              </a:bodyPr>
              <a:lstStyle/>
              <a:p>
                <a:pPr defTabSz="342900">
                  <a:defRPr sz="1200">
                    <a:latin typeface="+mj-lt"/>
                    <a:ea typeface="+mj-ea"/>
                    <a:cs typeface="+mj-cs"/>
                    <a:sym typeface="Helvetica"/>
                  </a:defRPr>
                </a:pPr>
                <a:endParaRPr sz="900"/>
              </a:p>
            </p:txBody>
          </p:sp>
        </p:grpSp>
      </p:grpSp>
      <p:sp>
        <p:nvSpPr>
          <p:cNvPr id="70" name="Shape 52">
            <a:extLst>
              <a:ext uri="{FF2B5EF4-FFF2-40B4-BE49-F238E27FC236}">
                <a16:creationId xmlns:a16="http://schemas.microsoft.com/office/drawing/2014/main" id="{2BD3A07E-6F76-564B-8052-6C9E3845E472}"/>
              </a:ext>
            </a:extLst>
          </p:cNvPr>
          <p:cNvSpPr/>
          <p:nvPr/>
        </p:nvSpPr>
        <p:spPr>
          <a:xfrm>
            <a:off x="6147655" y="3092451"/>
            <a:ext cx="2250218" cy="1431161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outerShdw blurRad="114300" dist="50800" dir="2700000" rotWithShape="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spAutoFit/>
          </a:bodyPr>
          <a:lstStyle/>
          <a:p>
            <a:pPr algn="ctr" defTabSz="308552"/>
            <a:r>
              <a:rPr sz="135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16 Instruments in Construction </a:t>
            </a:r>
            <a:r>
              <a:rPr lang="en-US" sz="135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</a:t>
            </a:r>
            <a:r>
              <a:rPr sz="135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udget</a:t>
            </a:r>
          </a:p>
          <a:p>
            <a:pPr algn="ctr" defTabSz="308552"/>
            <a:endParaRPr sz="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algn="ctr" defTabSz="308552"/>
            <a:r>
              <a:rPr sz="135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Committed to deliver 22 instruments by 2028</a:t>
            </a:r>
          </a:p>
          <a:p>
            <a:pPr algn="ctr" defTabSz="308552"/>
            <a:endParaRPr sz="6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</a:endParaRPr>
          </a:p>
          <a:p>
            <a:pPr algn="ctr" defTabSz="308552"/>
            <a:r>
              <a:rPr sz="135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~30-100 </a:t>
            </a:r>
            <a:r>
              <a:rPr lang="en-GB" sz="135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higher performance</a:t>
            </a:r>
            <a:r>
              <a:rPr sz="135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 than </a:t>
            </a:r>
            <a:r>
              <a:rPr lang="en-GB" sz="135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at </a:t>
            </a:r>
            <a:r>
              <a:rPr sz="135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ILL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C0C80C3-0CBF-3E49-8C18-55DAD65158B8}"/>
              </a:ext>
            </a:extLst>
          </p:cNvPr>
          <p:cNvSpPr txBox="1"/>
          <p:nvPr/>
        </p:nvSpPr>
        <p:spPr>
          <a:xfrm>
            <a:off x="3652937" y="4493753"/>
            <a:ext cx="2793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Total cost: 1843 </a:t>
            </a:r>
            <a:r>
              <a:rPr lang="en-US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MEuros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aseline="-25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2013</a:t>
            </a:r>
          </a:p>
        </p:txBody>
      </p:sp>
      <p:grpSp>
        <p:nvGrpSpPr>
          <p:cNvPr id="22" name="Group 80">
            <a:extLst>
              <a:ext uri="{FF2B5EF4-FFF2-40B4-BE49-F238E27FC236}">
                <a16:creationId xmlns:a16="http://schemas.microsoft.com/office/drawing/2014/main" id="{0B8A1D44-8CF6-954C-A3E4-8824D7543608}"/>
              </a:ext>
            </a:extLst>
          </p:cNvPr>
          <p:cNvGrpSpPr/>
          <p:nvPr/>
        </p:nvGrpSpPr>
        <p:grpSpPr>
          <a:xfrm>
            <a:off x="3964105" y="1039219"/>
            <a:ext cx="2546075" cy="1038746"/>
            <a:chOff x="-1" y="0"/>
            <a:chExt cx="2742729" cy="1384994"/>
          </a:xfrm>
        </p:grpSpPr>
        <p:grpSp>
          <p:nvGrpSpPr>
            <p:cNvPr id="23" name="Group 78">
              <a:extLst>
                <a:ext uri="{FF2B5EF4-FFF2-40B4-BE49-F238E27FC236}">
                  <a16:creationId xmlns:a16="http://schemas.microsoft.com/office/drawing/2014/main" id="{F36AD2A3-C64F-A248-99FE-71E9787CD771}"/>
                </a:ext>
              </a:extLst>
            </p:cNvPr>
            <p:cNvGrpSpPr/>
            <p:nvPr/>
          </p:nvGrpSpPr>
          <p:grpSpPr>
            <a:xfrm>
              <a:off x="-1" y="0"/>
              <a:ext cx="2684324" cy="1384994"/>
              <a:chOff x="0" y="0"/>
              <a:chExt cx="2684322" cy="1384993"/>
            </a:xfrm>
          </p:grpSpPr>
          <p:grpSp>
            <p:nvGrpSpPr>
              <p:cNvPr id="25" name="Group 76">
                <a:extLst>
                  <a:ext uri="{FF2B5EF4-FFF2-40B4-BE49-F238E27FC236}">
                    <a16:creationId xmlns:a16="http://schemas.microsoft.com/office/drawing/2014/main" id="{785DE827-21C5-B54A-8398-0F7451309320}"/>
                  </a:ext>
                </a:extLst>
              </p:cNvPr>
              <p:cNvGrpSpPr/>
              <p:nvPr/>
            </p:nvGrpSpPr>
            <p:grpSpPr>
              <a:xfrm>
                <a:off x="1537362" y="122652"/>
                <a:ext cx="1146960" cy="1004264"/>
                <a:chOff x="-379644" y="-222310"/>
                <a:chExt cx="1146957" cy="1004261"/>
              </a:xfrm>
            </p:grpSpPr>
            <p:sp>
              <p:nvSpPr>
                <p:cNvPr id="27" name="Shape 74">
                  <a:extLst>
                    <a:ext uri="{FF2B5EF4-FFF2-40B4-BE49-F238E27FC236}">
                      <a16:creationId xmlns:a16="http://schemas.microsoft.com/office/drawing/2014/main" id="{14FC362F-E064-664A-AED0-E4689A87D720}"/>
                    </a:ext>
                  </a:extLst>
                </p:cNvPr>
                <p:cNvSpPr/>
                <p:nvPr/>
              </p:nvSpPr>
              <p:spPr>
                <a:xfrm flipH="1" flipV="1">
                  <a:off x="-266932" y="-109597"/>
                  <a:ext cx="1034245" cy="89154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bevel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defTabSz="3429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 sz="900"/>
                </a:p>
              </p:txBody>
            </p:sp>
            <p:sp>
              <p:nvSpPr>
                <p:cNvPr id="28" name="Shape 75">
                  <a:extLst>
                    <a:ext uri="{FF2B5EF4-FFF2-40B4-BE49-F238E27FC236}">
                      <a16:creationId xmlns:a16="http://schemas.microsoft.com/office/drawing/2014/main" id="{7DFD7642-06AF-8847-9E71-9328EA8FE627}"/>
                    </a:ext>
                  </a:extLst>
                </p:cNvPr>
                <p:cNvSpPr/>
                <p:nvPr/>
              </p:nvSpPr>
              <p:spPr>
                <a:xfrm>
                  <a:off x="-379644" y="-222310"/>
                  <a:ext cx="112713" cy="1127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 sz="1350"/>
                </a:p>
              </p:txBody>
            </p:sp>
          </p:grpSp>
          <p:sp>
            <p:nvSpPr>
              <p:cNvPr id="26" name="Shape 77">
                <a:extLst>
                  <a:ext uri="{FF2B5EF4-FFF2-40B4-BE49-F238E27FC236}">
                    <a16:creationId xmlns:a16="http://schemas.microsoft.com/office/drawing/2014/main" id="{413C3778-AA7D-0446-8504-1C0420989469}"/>
                  </a:ext>
                </a:extLst>
              </p:cNvPr>
              <p:cNvSpPr/>
              <p:nvPr/>
            </p:nvSpPr>
            <p:spPr>
              <a:xfrm>
                <a:off x="0" y="0"/>
                <a:ext cx="1841881" cy="13849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>
                <a:outerShdw blurRad="114300" dist="50800" dir="2700000" rotWithShape="0">
                  <a:srgbClr val="000000">
                    <a:alpha val="7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0" tIns="0" rIns="0" bIns="0" numCol="1" anchor="t">
                <a:spAutoFit/>
              </a:bodyPr>
              <a:lstStyle/>
              <a:p>
                <a:pPr algn="ctr" defTabSz="308552"/>
                <a:r>
                  <a:rPr sz="1350" b="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rPr>
                  <a:t>Target Station:</a:t>
                </a:r>
              </a:p>
              <a:p>
                <a:pPr defTabSz="308552"/>
                <a:r>
                  <a:rPr lang="en-US" sz="1350" b="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rPr>
                  <a:t>-</a:t>
                </a:r>
                <a:r>
                  <a:rPr sz="1350" b="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rPr>
                  <a:t> He-gas cooled </a:t>
                </a:r>
                <a:r>
                  <a:rPr lang="en-US" sz="1350" b="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rPr>
                  <a:t>             </a:t>
                </a:r>
                <a:r>
                  <a:rPr sz="1350" b="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rPr>
                  <a:t>rotating W-target</a:t>
                </a:r>
                <a:r>
                  <a:rPr lang="en-US" sz="1350" b="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rPr>
                  <a:t> (5MW average power)</a:t>
                </a:r>
              </a:p>
              <a:p>
                <a:pPr defTabSz="308552"/>
                <a:r>
                  <a:rPr lang="en-US" sz="1350" b="1" dirty="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</a:rPr>
                  <a:t>- 42 beam ports</a:t>
                </a:r>
                <a:endParaRPr sz="1350" b="1" dirty="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</a:endParaRPr>
              </a:p>
            </p:txBody>
          </p:sp>
        </p:grpSp>
        <p:sp>
          <p:nvSpPr>
            <p:cNvPr id="24" name="Shape 79">
              <a:extLst>
                <a:ext uri="{FF2B5EF4-FFF2-40B4-BE49-F238E27FC236}">
                  <a16:creationId xmlns:a16="http://schemas.microsoft.com/office/drawing/2014/main" id="{2E0DEC51-2ACD-F647-888C-A6346BA26461}"/>
                </a:ext>
              </a:extLst>
            </p:cNvPr>
            <p:cNvSpPr/>
            <p:nvPr/>
          </p:nvSpPr>
          <p:spPr>
            <a:xfrm>
              <a:off x="2630951" y="1065354"/>
              <a:ext cx="111777" cy="112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53E"/>
                </a:gs>
                <a:gs pos="100000">
                  <a:srgbClr val="FFD1BB"/>
                </a:gs>
              </a:gsLst>
              <a:lin ang="16200000" scaled="0"/>
            </a:gradFill>
            <a:ln w="9525" cap="flat">
              <a:solidFill>
                <a:srgbClr val="4A7EBB"/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34289" tIns="34289" rIns="34289" bIns="34289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86906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dvAuto="0"/>
      <p:bldP spid="8" grpId="0" animBg="1" advAuto="0"/>
      <p:bldP spid="14" grpId="0" animBg="1" advAuto="0"/>
      <p:bldP spid="17" grpId="0" animBg="1" advAuto="0"/>
      <p:bldP spid="70" grpId="0"/>
      <p:bldP spid="71" grpId="0"/>
      <p:bldP spid="22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6B037-E74F-DD41-A140-B88BE7127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 Schedule</a:t>
            </a:r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9607C-2329-EF4F-96C3-0CD5E30A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E69F2-063C-684E-90C6-DE5E18890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255125-A46E-A54D-AFE8-3F999970C200}"/>
              </a:ext>
            </a:extLst>
          </p:cNvPr>
          <p:cNvSpPr txBox="1"/>
          <p:nvPr/>
        </p:nvSpPr>
        <p:spPr>
          <a:xfrm>
            <a:off x="1659635" y="1862397"/>
            <a:ext cx="935097" cy="230784"/>
          </a:xfrm>
          <a:prstGeom prst="rect">
            <a:avLst/>
          </a:prstGeom>
          <a:noFill/>
        </p:spPr>
        <p:txBody>
          <a:bodyPr wrap="none" lIns="68533" tIns="34266" rIns="68533" bIns="34266" rtlCol="0">
            <a:spAutoFit/>
          </a:bodyPr>
          <a:lstStyle/>
          <a:p>
            <a:pPr defTabSz="685382"/>
            <a:r>
              <a:rPr lang="en-US" sz="1050" b="1" i="1">
                <a:solidFill>
                  <a:srgbClr val="000000"/>
                </a:solidFill>
                <a:latin typeface="Calibri"/>
              </a:rPr>
              <a:t>Ground break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6D85BE-510E-2B43-A67B-7D18BCF55368}"/>
              </a:ext>
            </a:extLst>
          </p:cNvPr>
          <p:cNvSpPr txBox="1"/>
          <p:nvPr/>
        </p:nvSpPr>
        <p:spPr>
          <a:xfrm>
            <a:off x="5837850" y="4196594"/>
            <a:ext cx="901434" cy="207701"/>
          </a:xfrm>
          <a:prstGeom prst="rect">
            <a:avLst/>
          </a:prstGeom>
          <a:noFill/>
        </p:spPr>
        <p:txBody>
          <a:bodyPr wrap="none" lIns="68533" tIns="34266" rIns="68533" bIns="34266" rtlCol="0">
            <a:spAutoFit/>
          </a:bodyPr>
          <a:lstStyle/>
          <a:p>
            <a:pPr defTabSz="685382"/>
            <a:r>
              <a:rPr lang="en-US" sz="900" b="1" i="1" dirty="0">
                <a:solidFill>
                  <a:srgbClr val="000000"/>
                </a:solidFill>
                <a:latin typeface="Calibri"/>
              </a:rPr>
              <a:t>Beam on Target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60EBB9-B0B8-364D-A3A6-5CBB6676A10D}"/>
              </a:ext>
            </a:extLst>
          </p:cNvPr>
          <p:cNvGrpSpPr/>
          <p:nvPr/>
        </p:nvGrpSpPr>
        <p:grpSpPr>
          <a:xfrm>
            <a:off x="751924" y="1275606"/>
            <a:ext cx="6696744" cy="270030"/>
            <a:chOff x="-13236" y="1484784"/>
            <a:chExt cx="10273868" cy="36004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7D5A1DE-8109-9941-B2AF-7913275E3E40}"/>
                </a:ext>
              </a:extLst>
            </p:cNvPr>
            <p:cNvSpPr/>
            <p:nvPr/>
          </p:nvSpPr>
          <p:spPr>
            <a:xfrm>
              <a:off x="-13236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/>
              <a:r>
                <a:rPr lang="en-US" sz="1200" b="1" dirty="0">
                  <a:solidFill>
                    <a:srgbClr val="000000"/>
                  </a:solidFill>
                  <a:latin typeface="Calibri"/>
                </a:rPr>
                <a:t>2013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8A62F71-FA95-8C49-AE02-DE518868A4E9}"/>
                </a:ext>
              </a:extLst>
            </p:cNvPr>
            <p:cNvSpPr/>
            <p:nvPr/>
          </p:nvSpPr>
          <p:spPr>
            <a:xfrm>
              <a:off x="778852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/>
              <a:r>
                <a:rPr lang="en-US" sz="1200" b="1" dirty="0">
                  <a:solidFill>
                    <a:srgbClr val="000000"/>
                  </a:solidFill>
                  <a:latin typeface="Calibri"/>
                </a:rPr>
                <a:t>2014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BCC25DA-9BC6-3F49-9749-8E8AB2A5704E}"/>
                </a:ext>
              </a:extLst>
            </p:cNvPr>
            <p:cNvSpPr/>
            <p:nvPr/>
          </p:nvSpPr>
          <p:spPr>
            <a:xfrm>
              <a:off x="1570940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/>
              <a:r>
                <a:rPr lang="en-US" sz="1200" b="1" dirty="0">
                  <a:solidFill>
                    <a:srgbClr val="000000"/>
                  </a:solidFill>
                  <a:latin typeface="Calibri"/>
                </a:rPr>
                <a:t>2015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0125E91-75DC-7D41-815F-A000AEA34886}"/>
                </a:ext>
              </a:extLst>
            </p:cNvPr>
            <p:cNvSpPr/>
            <p:nvPr/>
          </p:nvSpPr>
          <p:spPr>
            <a:xfrm>
              <a:off x="2363028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/>
              <a:r>
                <a:rPr lang="en-US" sz="1200" b="1">
                  <a:solidFill>
                    <a:srgbClr val="000000"/>
                  </a:solidFill>
                  <a:latin typeface="Calibri"/>
                </a:rPr>
                <a:t>2016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59B39C8-42F8-2B41-8E74-F4DA09936016}"/>
                </a:ext>
              </a:extLst>
            </p:cNvPr>
            <p:cNvSpPr/>
            <p:nvPr/>
          </p:nvSpPr>
          <p:spPr>
            <a:xfrm>
              <a:off x="3155116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/>
              <a:r>
                <a:rPr lang="en-US" sz="1200" b="1">
                  <a:solidFill>
                    <a:srgbClr val="000000"/>
                  </a:solidFill>
                  <a:latin typeface="Calibri"/>
                </a:rPr>
                <a:t>2017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DF441A8-188A-1B48-BBD0-064D479EE104}"/>
                </a:ext>
              </a:extLst>
            </p:cNvPr>
            <p:cNvSpPr/>
            <p:nvPr/>
          </p:nvSpPr>
          <p:spPr>
            <a:xfrm>
              <a:off x="3947204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/>
              <a:r>
                <a:rPr lang="en-US" sz="1200" b="1">
                  <a:solidFill>
                    <a:srgbClr val="000000"/>
                  </a:solidFill>
                  <a:latin typeface="Calibri"/>
                </a:rPr>
                <a:t>2018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BBF165C-A657-F149-83D0-B047191719CF}"/>
                </a:ext>
              </a:extLst>
            </p:cNvPr>
            <p:cNvSpPr/>
            <p:nvPr/>
          </p:nvSpPr>
          <p:spPr>
            <a:xfrm>
              <a:off x="4739292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/>
              <a:r>
                <a:rPr lang="en-US" sz="1200" b="1">
                  <a:solidFill>
                    <a:srgbClr val="000000"/>
                  </a:solidFill>
                  <a:latin typeface="Calibri"/>
                </a:rPr>
                <a:t>2019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65B7B52-D40C-8343-B48E-A5137C1A601F}"/>
                </a:ext>
              </a:extLst>
            </p:cNvPr>
            <p:cNvSpPr/>
            <p:nvPr/>
          </p:nvSpPr>
          <p:spPr>
            <a:xfrm>
              <a:off x="5531380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/>
              <a:r>
                <a:rPr lang="en-US" sz="1200" b="1">
                  <a:solidFill>
                    <a:srgbClr val="000000"/>
                  </a:solidFill>
                  <a:latin typeface="Calibri"/>
                </a:rPr>
                <a:t>2020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7B41967-237D-A84D-8996-E363F338BAF3}"/>
                </a:ext>
              </a:extLst>
            </p:cNvPr>
            <p:cNvSpPr/>
            <p:nvPr/>
          </p:nvSpPr>
          <p:spPr>
            <a:xfrm>
              <a:off x="6323468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/>
              <a:r>
                <a:rPr lang="en-US" sz="1200" b="1">
                  <a:solidFill>
                    <a:srgbClr val="000000"/>
                  </a:solidFill>
                  <a:latin typeface="Calibri"/>
                </a:rPr>
                <a:t>2021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CE09907-251F-C64A-B9C2-EC7CC82DC80C}"/>
                </a:ext>
              </a:extLst>
            </p:cNvPr>
            <p:cNvSpPr/>
            <p:nvPr/>
          </p:nvSpPr>
          <p:spPr>
            <a:xfrm>
              <a:off x="7115556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/>
              <a:r>
                <a:rPr lang="en-US" sz="1200" b="1">
                  <a:solidFill>
                    <a:srgbClr val="000000"/>
                  </a:solidFill>
                  <a:latin typeface="Calibri"/>
                </a:rPr>
                <a:t>2022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1ED347C-1A7E-4346-BC30-E928199652A1}"/>
                </a:ext>
              </a:extLst>
            </p:cNvPr>
            <p:cNvSpPr/>
            <p:nvPr/>
          </p:nvSpPr>
          <p:spPr>
            <a:xfrm>
              <a:off x="7884368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/>
              <a:r>
                <a:rPr lang="en-US" sz="1200" b="1">
                  <a:solidFill>
                    <a:srgbClr val="000000"/>
                  </a:solidFill>
                  <a:latin typeface="Calibri"/>
                </a:rPr>
                <a:t>2023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6C48CC3-0D48-5644-8556-0A5BDA3941CC}"/>
                </a:ext>
              </a:extLst>
            </p:cNvPr>
            <p:cNvSpPr/>
            <p:nvPr/>
          </p:nvSpPr>
          <p:spPr>
            <a:xfrm>
              <a:off x="8676456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/>
              <a:r>
                <a:rPr lang="en-US" sz="1200" b="1">
                  <a:solidFill>
                    <a:srgbClr val="000000"/>
                  </a:solidFill>
                  <a:latin typeface="Calibri"/>
                </a:rPr>
                <a:t>2024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0F8A9C8-571D-AC4C-8059-3165344052EF}"/>
                </a:ext>
              </a:extLst>
            </p:cNvPr>
            <p:cNvSpPr/>
            <p:nvPr/>
          </p:nvSpPr>
          <p:spPr>
            <a:xfrm>
              <a:off x="9468544" y="1484784"/>
              <a:ext cx="792088" cy="36004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382"/>
              <a:r>
                <a:rPr lang="en-US" sz="1200" b="1">
                  <a:solidFill>
                    <a:srgbClr val="000000"/>
                  </a:solidFill>
                  <a:latin typeface="Calibri"/>
                </a:rPr>
                <a:t>2025</a:t>
              </a:r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1E47D9-7F14-6C41-9313-7756F20EC347}"/>
              </a:ext>
            </a:extLst>
          </p:cNvPr>
          <p:cNvCxnSpPr/>
          <p:nvPr/>
        </p:nvCxnSpPr>
        <p:spPr>
          <a:xfrm>
            <a:off x="1508007" y="1554345"/>
            <a:ext cx="0" cy="47734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31A794-D001-894F-BA65-74DD161E7F61}"/>
              </a:ext>
            </a:extLst>
          </p:cNvPr>
          <p:cNvCxnSpPr/>
          <p:nvPr/>
        </p:nvCxnSpPr>
        <p:spPr>
          <a:xfrm>
            <a:off x="2588127" y="1545636"/>
            <a:ext cx="0" cy="702078"/>
          </a:xfrm>
          <a:prstGeom prst="line">
            <a:avLst/>
          </a:prstGeom>
          <a:ln>
            <a:solidFill>
              <a:srgbClr val="95B3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5E7D924-5D23-0A47-BA2C-FD1E5C0C2B8D}"/>
              </a:ext>
            </a:extLst>
          </p:cNvPr>
          <p:cNvCxnSpPr/>
          <p:nvPr/>
        </p:nvCxnSpPr>
        <p:spPr>
          <a:xfrm>
            <a:off x="4577246" y="1534256"/>
            <a:ext cx="13502" cy="1458162"/>
          </a:xfrm>
          <a:prstGeom prst="line">
            <a:avLst/>
          </a:prstGeom>
          <a:ln>
            <a:solidFill>
              <a:srgbClr val="95B3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7962B0F-C4F9-EA40-B233-474B3B306C1F}"/>
              </a:ext>
            </a:extLst>
          </p:cNvPr>
          <p:cNvCxnSpPr>
            <a:cxnSpLocks/>
          </p:cNvCxnSpPr>
          <p:nvPr/>
        </p:nvCxnSpPr>
        <p:spPr>
          <a:xfrm>
            <a:off x="5738385" y="1554345"/>
            <a:ext cx="0" cy="2611321"/>
          </a:xfrm>
          <a:prstGeom prst="line">
            <a:avLst/>
          </a:prstGeom>
          <a:ln>
            <a:solidFill>
              <a:srgbClr val="95B3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C2051A-A133-5F43-B110-E43D7890C604}"/>
              </a:ext>
            </a:extLst>
          </p:cNvPr>
          <p:cNvCxnSpPr/>
          <p:nvPr/>
        </p:nvCxnSpPr>
        <p:spPr>
          <a:xfrm flipH="1">
            <a:off x="7400816" y="1576258"/>
            <a:ext cx="3099" cy="2646302"/>
          </a:xfrm>
          <a:prstGeom prst="line">
            <a:avLst/>
          </a:prstGeom>
          <a:ln>
            <a:solidFill>
              <a:srgbClr val="95B3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8CFA7E8-E6ED-C545-A8E4-F68CA26A8200}"/>
              </a:ext>
            </a:extLst>
          </p:cNvPr>
          <p:cNvCxnSpPr>
            <a:cxnSpLocks/>
          </p:cNvCxnSpPr>
          <p:nvPr/>
        </p:nvCxnSpPr>
        <p:spPr>
          <a:xfrm flipV="1">
            <a:off x="736805" y="1545636"/>
            <a:ext cx="3491900" cy="1675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7624388-2A46-3D4E-8BAF-AD0F5CD0E3C4}"/>
              </a:ext>
            </a:extLst>
          </p:cNvPr>
          <p:cNvSpPr txBox="1"/>
          <p:nvPr/>
        </p:nvSpPr>
        <p:spPr>
          <a:xfrm>
            <a:off x="1277222" y="1618836"/>
            <a:ext cx="558402" cy="207709"/>
          </a:xfrm>
          <a:prstGeom prst="rect">
            <a:avLst/>
          </a:prstGeom>
          <a:noFill/>
        </p:spPr>
        <p:txBody>
          <a:bodyPr wrap="none" lIns="68538" tIns="34270" rIns="68538" bIns="34270" rtlCol="0">
            <a:spAutoFit/>
          </a:bodyPr>
          <a:lstStyle/>
          <a:p>
            <a:pPr algn="ctr" defTabSz="685382"/>
            <a:r>
              <a:rPr lang="en-US" sz="900" b="1">
                <a:solidFill>
                  <a:srgbClr val="000000"/>
                </a:solidFill>
                <a:latin typeface="Calibri"/>
              </a:rPr>
              <a:t>Jun 2014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B70FD2-BAB7-4644-963C-390B787CAFBC}"/>
              </a:ext>
            </a:extLst>
          </p:cNvPr>
          <p:cNvSpPr txBox="1"/>
          <p:nvPr/>
        </p:nvSpPr>
        <p:spPr>
          <a:xfrm>
            <a:off x="2348282" y="1604027"/>
            <a:ext cx="569623" cy="207709"/>
          </a:xfrm>
          <a:prstGeom prst="rect">
            <a:avLst/>
          </a:prstGeom>
          <a:noFill/>
        </p:spPr>
        <p:txBody>
          <a:bodyPr wrap="none" lIns="68538" tIns="34270" rIns="68538" bIns="34270" rtlCol="0">
            <a:spAutoFit/>
          </a:bodyPr>
          <a:lstStyle/>
          <a:p>
            <a:pPr algn="ctr" defTabSz="685382"/>
            <a:r>
              <a:rPr lang="en-US" sz="900" b="1">
                <a:solidFill>
                  <a:srgbClr val="000000"/>
                </a:solidFill>
                <a:latin typeface="Calibri"/>
              </a:rPr>
              <a:t>Sep 2016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2D9795C-DDC0-1C44-BA1C-967D59A8E626}"/>
              </a:ext>
            </a:extLst>
          </p:cNvPr>
          <p:cNvSpPr txBox="1"/>
          <p:nvPr/>
        </p:nvSpPr>
        <p:spPr>
          <a:xfrm>
            <a:off x="3869783" y="1604018"/>
            <a:ext cx="572829" cy="207709"/>
          </a:xfrm>
          <a:prstGeom prst="rect">
            <a:avLst/>
          </a:prstGeom>
          <a:noFill/>
        </p:spPr>
        <p:txBody>
          <a:bodyPr wrap="none" lIns="68538" tIns="34270" rIns="68538" bIns="34270" rtlCol="0">
            <a:spAutoFit/>
          </a:bodyPr>
          <a:lstStyle/>
          <a:p>
            <a:pPr defTabSz="685382"/>
            <a:r>
              <a:rPr lang="en-US" sz="900" b="1" dirty="0">
                <a:solidFill>
                  <a:srgbClr val="000000"/>
                </a:solidFill>
                <a:latin typeface="Calibri"/>
              </a:rPr>
              <a:t>Dec 2019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763898-7B9D-DC4C-855B-936006BD0B13}"/>
              </a:ext>
            </a:extLst>
          </p:cNvPr>
          <p:cNvSpPr txBox="1"/>
          <p:nvPr/>
        </p:nvSpPr>
        <p:spPr>
          <a:xfrm>
            <a:off x="5417874" y="1609633"/>
            <a:ext cx="579241" cy="207709"/>
          </a:xfrm>
          <a:prstGeom prst="rect">
            <a:avLst/>
          </a:prstGeom>
          <a:noFill/>
        </p:spPr>
        <p:txBody>
          <a:bodyPr wrap="none" lIns="68538" tIns="34270" rIns="68538" bIns="34270" rtlCol="0">
            <a:spAutoFit/>
          </a:bodyPr>
          <a:lstStyle/>
          <a:p>
            <a:pPr defTabSz="685382"/>
            <a:r>
              <a:rPr lang="en-US" sz="900" b="1" dirty="0">
                <a:solidFill>
                  <a:srgbClr val="000000"/>
                </a:solidFill>
                <a:latin typeface="Calibri"/>
              </a:rPr>
              <a:t>July 2022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6E6A06-1B30-704D-AC18-F2D7CB5B2DF1}"/>
              </a:ext>
            </a:extLst>
          </p:cNvPr>
          <p:cNvSpPr txBox="1"/>
          <p:nvPr/>
        </p:nvSpPr>
        <p:spPr>
          <a:xfrm>
            <a:off x="6993866" y="1618836"/>
            <a:ext cx="572829" cy="207709"/>
          </a:xfrm>
          <a:prstGeom prst="rect">
            <a:avLst/>
          </a:prstGeom>
          <a:noFill/>
        </p:spPr>
        <p:txBody>
          <a:bodyPr wrap="none" lIns="68538" tIns="34270" rIns="68538" bIns="34270" rtlCol="0">
            <a:spAutoFit/>
          </a:bodyPr>
          <a:lstStyle/>
          <a:p>
            <a:pPr defTabSz="685382"/>
            <a:r>
              <a:rPr lang="en-US" sz="900" b="1">
                <a:solidFill>
                  <a:srgbClr val="000000"/>
                </a:solidFill>
                <a:latin typeface="Calibri"/>
              </a:rPr>
              <a:t>Dec 2025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D75BE10-B1E2-E84E-A583-20356DCC504A}"/>
              </a:ext>
            </a:extLst>
          </p:cNvPr>
          <p:cNvCxnSpPr>
            <a:cxnSpLocks/>
          </p:cNvCxnSpPr>
          <p:nvPr/>
        </p:nvCxnSpPr>
        <p:spPr>
          <a:xfrm flipH="1">
            <a:off x="5508061" y="1562386"/>
            <a:ext cx="5847" cy="1896525"/>
          </a:xfrm>
          <a:prstGeom prst="line">
            <a:avLst/>
          </a:prstGeom>
          <a:ln>
            <a:solidFill>
              <a:srgbClr val="95B3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6A5FF537-81DE-FA4D-8ACB-2D84926A08C2}"/>
              </a:ext>
            </a:extLst>
          </p:cNvPr>
          <p:cNvSpPr txBox="1"/>
          <p:nvPr/>
        </p:nvSpPr>
        <p:spPr>
          <a:xfrm>
            <a:off x="4719972" y="2871099"/>
            <a:ext cx="1321431" cy="196167"/>
          </a:xfrm>
          <a:prstGeom prst="rect">
            <a:avLst/>
          </a:prstGeom>
          <a:noFill/>
        </p:spPr>
        <p:txBody>
          <a:bodyPr wrap="none" lIns="68538" tIns="34270" rIns="68538" bIns="34270" rtlCol="0">
            <a:spAutoFit/>
          </a:bodyPr>
          <a:lstStyle/>
          <a:p>
            <a:pPr defTabSz="685382"/>
            <a:r>
              <a:rPr lang="en-US" sz="825" b="1" dirty="0">
                <a:solidFill>
                  <a:srgbClr val="000000"/>
                </a:solidFill>
                <a:latin typeface="Calibri"/>
              </a:rPr>
              <a:t>Beam on Temporary Dump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5BA2C6-B328-974C-85E6-C43ABA07907A}"/>
              </a:ext>
            </a:extLst>
          </p:cNvPr>
          <p:cNvSpPr txBox="1"/>
          <p:nvPr/>
        </p:nvSpPr>
        <p:spPr>
          <a:xfrm>
            <a:off x="5548826" y="3637706"/>
            <a:ext cx="1372577" cy="450075"/>
          </a:xfrm>
          <a:prstGeom prst="rect">
            <a:avLst/>
          </a:prstGeom>
          <a:noFill/>
        </p:spPr>
        <p:txBody>
          <a:bodyPr wrap="square" lIns="68533" tIns="34266" rIns="68533" bIns="34266" rtlCol="0">
            <a:spAutoFit/>
          </a:bodyPr>
          <a:lstStyle/>
          <a:p>
            <a:pPr defTabSz="685382"/>
            <a:r>
              <a:rPr lang="en-US" sz="825" b="1" i="1" dirty="0">
                <a:solidFill>
                  <a:srgbClr val="000000"/>
                </a:solidFill>
                <a:latin typeface="Calibri"/>
              </a:rPr>
              <a:t>First instrument </a:t>
            </a:r>
            <a:br>
              <a:rPr lang="en-US" sz="825" b="1" i="1" dirty="0">
                <a:solidFill>
                  <a:srgbClr val="000000"/>
                </a:solidFill>
                <a:latin typeface="Calibri"/>
              </a:rPr>
            </a:br>
            <a:r>
              <a:rPr lang="en-US" sz="825" b="1" i="1" dirty="0">
                <a:solidFill>
                  <a:srgbClr val="000000"/>
                </a:solidFill>
                <a:latin typeface="Calibri"/>
              </a:rPr>
              <a:t>ready for hot commissioning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7DFB05D-C592-5D42-A35F-5C9916CD51A4}"/>
              </a:ext>
            </a:extLst>
          </p:cNvPr>
          <p:cNvCxnSpPr/>
          <p:nvPr/>
        </p:nvCxnSpPr>
        <p:spPr>
          <a:xfrm>
            <a:off x="3230843" y="1564826"/>
            <a:ext cx="13502" cy="1114257"/>
          </a:xfrm>
          <a:prstGeom prst="line">
            <a:avLst/>
          </a:prstGeom>
          <a:ln>
            <a:solidFill>
              <a:srgbClr val="95B3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C553590-CF17-E647-98F2-E50CEEB9903D}"/>
              </a:ext>
            </a:extLst>
          </p:cNvPr>
          <p:cNvSpPr txBox="1"/>
          <p:nvPr/>
        </p:nvSpPr>
        <p:spPr>
          <a:xfrm>
            <a:off x="3014820" y="1604027"/>
            <a:ext cx="561607" cy="207709"/>
          </a:xfrm>
          <a:prstGeom prst="rect">
            <a:avLst/>
          </a:prstGeom>
          <a:noFill/>
        </p:spPr>
        <p:txBody>
          <a:bodyPr wrap="none" lIns="68538" tIns="34270" rIns="68538" bIns="34270" rtlCol="0">
            <a:spAutoFit/>
          </a:bodyPr>
          <a:lstStyle/>
          <a:p>
            <a:pPr defTabSz="685382"/>
            <a:r>
              <a:rPr lang="en-US" sz="900" b="1" dirty="0">
                <a:solidFill>
                  <a:srgbClr val="000000"/>
                </a:solidFill>
                <a:latin typeface="Calibri"/>
              </a:rPr>
              <a:t>Oct 2017</a:t>
            </a:r>
          </a:p>
        </p:txBody>
      </p:sp>
      <p:sp>
        <p:nvSpPr>
          <p:cNvPr id="26" name="4-Point Star 25">
            <a:extLst>
              <a:ext uri="{FF2B5EF4-FFF2-40B4-BE49-F238E27FC236}">
                <a16:creationId xmlns:a16="http://schemas.microsoft.com/office/drawing/2014/main" id="{0127A7B7-B964-A74F-8152-6E573A7F2DB0}"/>
              </a:ext>
            </a:extLst>
          </p:cNvPr>
          <p:cNvSpPr/>
          <p:nvPr/>
        </p:nvSpPr>
        <p:spPr>
          <a:xfrm>
            <a:off x="6109409" y="1792085"/>
            <a:ext cx="409622" cy="471252"/>
          </a:xfrm>
          <a:prstGeom prst="star4">
            <a:avLst/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3" tIns="34266" rIns="68533" bIns="34266" rtlCol="0" anchor="ctr"/>
          <a:lstStyle/>
          <a:p>
            <a:pPr algn="ctr" defTabSz="685382"/>
            <a:endParaRPr lang="en-US" sz="135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A66C75-4DAB-6B43-B516-3F4383431909}"/>
              </a:ext>
            </a:extLst>
          </p:cNvPr>
          <p:cNvSpPr txBox="1"/>
          <p:nvPr/>
        </p:nvSpPr>
        <p:spPr>
          <a:xfrm>
            <a:off x="2734561" y="2144090"/>
            <a:ext cx="1959416" cy="207701"/>
          </a:xfrm>
          <a:prstGeom prst="rect">
            <a:avLst/>
          </a:prstGeom>
          <a:noFill/>
        </p:spPr>
        <p:txBody>
          <a:bodyPr wrap="none" lIns="68533" tIns="34266" rIns="68533" bIns="34266" rtlCol="0">
            <a:spAutoFit/>
          </a:bodyPr>
          <a:lstStyle/>
          <a:p>
            <a:pPr defTabSz="685382"/>
            <a:r>
              <a:rPr lang="en-US" sz="900" b="1" i="1" dirty="0">
                <a:solidFill>
                  <a:srgbClr val="000000"/>
                </a:solidFill>
                <a:latin typeface="Calibri"/>
              </a:rPr>
              <a:t>First installations on-site (Accelerator)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E61932-56A1-874F-80D5-2F1B2056A4D6}"/>
              </a:ext>
            </a:extLst>
          </p:cNvPr>
          <p:cNvSpPr txBox="1"/>
          <p:nvPr/>
        </p:nvSpPr>
        <p:spPr>
          <a:xfrm>
            <a:off x="3375111" y="2468126"/>
            <a:ext cx="2042772" cy="207701"/>
          </a:xfrm>
          <a:prstGeom prst="rect">
            <a:avLst/>
          </a:prstGeom>
          <a:noFill/>
        </p:spPr>
        <p:txBody>
          <a:bodyPr wrap="none" lIns="68533" tIns="34266" rIns="68533" bIns="34266" rtlCol="0">
            <a:spAutoFit/>
          </a:bodyPr>
          <a:lstStyle/>
          <a:p>
            <a:pPr defTabSz="685382"/>
            <a:r>
              <a:rPr lang="en-US" sz="900" b="1" i="1">
                <a:solidFill>
                  <a:srgbClr val="000000"/>
                </a:solidFill>
                <a:latin typeface="Calibri"/>
              </a:rPr>
              <a:t>First installations on-site (Target &amp; NSS)</a:t>
            </a:r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837D32B0-1616-484D-9AA4-7DAC99F63F10}"/>
              </a:ext>
            </a:extLst>
          </p:cNvPr>
          <p:cNvSpPr/>
          <p:nvPr/>
        </p:nvSpPr>
        <p:spPr>
          <a:xfrm>
            <a:off x="1436651" y="1862396"/>
            <a:ext cx="142726" cy="294756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/>
            <a:endParaRPr lang="sv-S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E8932B90-4B13-C64D-B9CA-B0470BB40AEE}"/>
              </a:ext>
            </a:extLst>
          </p:cNvPr>
          <p:cNvSpPr/>
          <p:nvPr/>
        </p:nvSpPr>
        <p:spPr>
          <a:xfrm>
            <a:off x="2516771" y="2134164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/>
            <a:endParaRPr lang="sv-S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5BE75FF7-2F61-FB4C-B8B9-9D2EF57E31A9}"/>
              </a:ext>
            </a:extLst>
          </p:cNvPr>
          <p:cNvSpPr/>
          <p:nvPr/>
        </p:nvSpPr>
        <p:spPr>
          <a:xfrm>
            <a:off x="3172989" y="2479373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/>
            <a:endParaRPr lang="sv-S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35599F0B-80FF-5948-A49E-BCFBEF35BC35}"/>
              </a:ext>
            </a:extLst>
          </p:cNvPr>
          <p:cNvSpPr/>
          <p:nvPr/>
        </p:nvSpPr>
        <p:spPr>
          <a:xfrm>
            <a:off x="4521049" y="2827009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/>
            <a:endParaRPr lang="sv-S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Diamond 32">
            <a:extLst>
              <a:ext uri="{FF2B5EF4-FFF2-40B4-BE49-F238E27FC236}">
                <a16:creationId xmlns:a16="http://schemas.microsoft.com/office/drawing/2014/main" id="{E4075E3F-486C-3540-BEA7-99773E873078}"/>
              </a:ext>
            </a:extLst>
          </p:cNvPr>
          <p:cNvSpPr/>
          <p:nvPr/>
        </p:nvSpPr>
        <p:spPr>
          <a:xfrm>
            <a:off x="5677864" y="4187382"/>
            <a:ext cx="121683" cy="262702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/>
            <a:endParaRPr lang="sv-SE" sz="135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Diamond 33">
            <a:extLst>
              <a:ext uri="{FF2B5EF4-FFF2-40B4-BE49-F238E27FC236}">
                <a16:creationId xmlns:a16="http://schemas.microsoft.com/office/drawing/2014/main" id="{59D3084E-3BEE-3541-891F-E4B7BCB6CC97}"/>
              </a:ext>
            </a:extLst>
          </p:cNvPr>
          <p:cNvSpPr/>
          <p:nvPr/>
        </p:nvSpPr>
        <p:spPr>
          <a:xfrm>
            <a:off x="5417874" y="3706534"/>
            <a:ext cx="142726" cy="294756"/>
          </a:xfrm>
          <a:prstGeom prst="diamond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/>
            <a:endParaRPr lang="sv-S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Diamond 34">
            <a:extLst>
              <a:ext uri="{FF2B5EF4-FFF2-40B4-BE49-F238E27FC236}">
                <a16:creationId xmlns:a16="http://schemas.microsoft.com/office/drawing/2014/main" id="{0F41C105-2492-E443-8365-37FA4DD7AB98}"/>
              </a:ext>
            </a:extLst>
          </p:cNvPr>
          <p:cNvSpPr/>
          <p:nvPr/>
        </p:nvSpPr>
        <p:spPr>
          <a:xfrm>
            <a:off x="7329453" y="4253182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/>
            <a:endParaRPr lang="sv-SE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8BC4629F-4465-E942-9803-5874A337775A}"/>
              </a:ext>
            </a:extLst>
          </p:cNvPr>
          <p:cNvSpPr/>
          <p:nvPr/>
        </p:nvSpPr>
        <p:spPr>
          <a:xfrm>
            <a:off x="5153188" y="3276578"/>
            <a:ext cx="142726" cy="294756"/>
          </a:xfrm>
          <a:prstGeom prst="diamond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8" tIns="34270" rIns="68538" bIns="34270" rtlCol="0" anchor="ctr"/>
          <a:lstStyle/>
          <a:p>
            <a:pPr algn="ctr" defTabSz="685382"/>
            <a:endParaRPr lang="sv-SE" sz="135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663C2F4-73C2-BE44-865D-5CB7250CD810}"/>
              </a:ext>
            </a:extLst>
          </p:cNvPr>
          <p:cNvCxnSpPr>
            <a:cxnSpLocks/>
          </p:cNvCxnSpPr>
          <p:nvPr/>
        </p:nvCxnSpPr>
        <p:spPr>
          <a:xfrm>
            <a:off x="5211226" y="1563084"/>
            <a:ext cx="13325" cy="1725388"/>
          </a:xfrm>
          <a:prstGeom prst="line">
            <a:avLst/>
          </a:prstGeom>
          <a:ln>
            <a:solidFill>
              <a:srgbClr val="95B3D7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58EAE08B-9928-B243-8680-5F9B7DF65A4D}"/>
              </a:ext>
            </a:extLst>
          </p:cNvPr>
          <p:cNvSpPr txBox="1"/>
          <p:nvPr/>
        </p:nvSpPr>
        <p:spPr>
          <a:xfrm>
            <a:off x="5292711" y="3288472"/>
            <a:ext cx="816485" cy="196167"/>
          </a:xfrm>
          <a:prstGeom prst="rect">
            <a:avLst/>
          </a:prstGeom>
          <a:noFill/>
        </p:spPr>
        <p:txBody>
          <a:bodyPr wrap="none" lIns="68538" tIns="34270" rIns="68538" bIns="34270" rtlCol="0">
            <a:spAutoFit/>
          </a:bodyPr>
          <a:lstStyle/>
          <a:p>
            <a:pPr defTabSz="685382"/>
            <a:r>
              <a:rPr lang="en-US" sz="825" b="1" dirty="0">
                <a:solidFill>
                  <a:srgbClr val="000000"/>
                </a:solidFill>
                <a:latin typeface="Calibri"/>
              </a:rPr>
              <a:t>Beam on Dump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9083D2-2A24-124D-91B3-7CB9D2D3439D}"/>
              </a:ext>
            </a:extLst>
          </p:cNvPr>
          <p:cNvSpPr txBox="1"/>
          <p:nvPr/>
        </p:nvSpPr>
        <p:spPr>
          <a:xfrm>
            <a:off x="4631431" y="1593875"/>
            <a:ext cx="553593" cy="207709"/>
          </a:xfrm>
          <a:prstGeom prst="rect">
            <a:avLst/>
          </a:prstGeom>
          <a:noFill/>
        </p:spPr>
        <p:txBody>
          <a:bodyPr wrap="none" lIns="68538" tIns="34270" rIns="68538" bIns="34270" rtlCol="0">
            <a:spAutoFit/>
          </a:bodyPr>
          <a:lstStyle/>
          <a:p>
            <a:pPr defTabSz="685382"/>
            <a:r>
              <a:rPr lang="en-US" sz="900" b="1" dirty="0">
                <a:solidFill>
                  <a:srgbClr val="000000"/>
                </a:solidFill>
                <a:latin typeface="Calibri"/>
              </a:rPr>
              <a:t>Jan 2021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2A08B2-BD27-0146-AFC0-AB743B9A69E2}"/>
              </a:ext>
            </a:extLst>
          </p:cNvPr>
          <p:cNvSpPr txBox="1"/>
          <p:nvPr/>
        </p:nvSpPr>
        <p:spPr>
          <a:xfrm>
            <a:off x="7472179" y="3652034"/>
            <a:ext cx="1356638" cy="450075"/>
          </a:xfrm>
          <a:prstGeom prst="rect">
            <a:avLst/>
          </a:prstGeom>
          <a:noFill/>
        </p:spPr>
        <p:txBody>
          <a:bodyPr wrap="square" lIns="68533" tIns="34266" rIns="68533" bIns="34266" rtlCol="0">
            <a:spAutoFit/>
          </a:bodyPr>
          <a:lstStyle/>
          <a:p>
            <a:pPr defTabSz="685382"/>
            <a:r>
              <a:rPr lang="en-US" sz="825" b="1" i="1" dirty="0">
                <a:solidFill>
                  <a:srgbClr val="000000"/>
                </a:solidFill>
                <a:latin typeface="Calibri"/>
              </a:rPr>
              <a:t>Last Construction Phase</a:t>
            </a:r>
          </a:p>
          <a:p>
            <a:pPr defTabSz="685382"/>
            <a:r>
              <a:rPr lang="en-US" sz="825" b="1" i="1" dirty="0">
                <a:solidFill>
                  <a:srgbClr val="000000"/>
                </a:solidFill>
                <a:latin typeface="Calibri"/>
              </a:rPr>
              <a:t>Instrument handover</a:t>
            </a:r>
          </a:p>
          <a:p>
            <a:pPr defTabSz="685382"/>
            <a:r>
              <a:rPr lang="en-US" sz="825" b="1" i="1" dirty="0">
                <a:solidFill>
                  <a:srgbClr val="000000"/>
                </a:solidFill>
                <a:latin typeface="Calibri"/>
              </a:rPr>
              <a:t>to Operations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CF0A091-3192-8F40-A8A9-456ABE0E8FD9}"/>
              </a:ext>
            </a:extLst>
          </p:cNvPr>
          <p:cNvSpPr txBox="1"/>
          <p:nvPr/>
        </p:nvSpPr>
        <p:spPr>
          <a:xfrm>
            <a:off x="6289083" y="2309864"/>
            <a:ext cx="1167532" cy="346200"/>
          </a:xfrm>
          <a:prstGeom prst="rect">
            <a:avLst/>
          </a:prstGeom>
          <a:noFill/>
        </p:spPr>
        <p:txBody>
          <a:bodyPr wrap="none" lIns="68533" tIns="34266" rIns="68533" bIns="34266" rtlCol="0">
            <a:spAutoFit/>
          </a:bodyPr>
          <a:lstStyle/>
          <a:p>
            <a:pPr defTabSz="685382"/>
            <a:r>
              <a:rPr lang="en-US" sz="900" b="1" i="1" dirty="0">
                <a:solidFill>
                  <a:srgbClr val="000000"/>
                </a:solidFill>
                <a:latin typeface="Calibri"/>
              </a:rPr>
              <a:t>Start of user program</a:t>
            </a:r>
          </a:p>
          <a:p>
            <a:pPr algn="ctr" defTabSz="685382"/>
            <a:r>
              <a:rPr lang="en-US" sz="900" b="1" i="1" dirty="0">
                <a:solidFill>
                  <a:srgbClr val="000000"/>
                </a:solidFill>
                <a:latin typeface="Calibri"/>
              </a:rPr>
              <a:t>SOAP</a:t>
            </a:r>
          </a:p>
        </p:txBody>
      </p:sp>
    </p:spTree>
    <p:extLst>
      <p:ext uri="{BB962C8B-B14F-4D97-AF65-F5344CB8AC3E}">
        <p14:creationId xmlns:p14="http://schemas.microsoft.com/office/powerpoint/2010/main" val="419738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Licensing timeline for trial operations</a:t>
            </a:r>
            <a:endParaRPr lang="en-US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FE7B8C-EDB3-CC49-B2C8-C95B2F1946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i="1" dirty="0"/>
              <a:t>projections Aug 2019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2184103" y="3072586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2019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16451" y="3074633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2021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36230" y="1484661"/>
            <a:ext cx="42825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latin typeface="Calibri"/>
              </a:rPr>
              <a:t>ESS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456946" y="4254672"/>
            <a:ext cx="4924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prstClr val="black"/>
                </a:solidFill>
                <a:latin typeface="Calibri"/>
              </a:rPr>
              <a:t>SSM</a:t>
            </a:r>
          </a:p>
        </p:txBody>
      </p:sp>
      <p:sp>
        <p:nvSpPr>
          <p:cNvPr id="95" name="Pentagon 94"/>
          <p:cNvSpPr/>
          <p:nvPr/>
        </p:nvSpPr>
        <p:spPr>
          <a:xfrm>
            <a:off x="6284718" y="4206766"/>
            <a:ext cx="1572842" cy="378042"/>
          </a:xfrm>
          <a:prstGeom prst="homePlate">
            <a:avLst>
              <a:gd name="adj" fmla="val 18752"/>
            </a:avLst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prstClr val="white"/>
                </a:solidFill>
                <a:latin typeface="Calibri"/>
              </a:rPr>
              <a:t>Intentional neutron production trial operation review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882625" y="3072586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2022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750277" y="3075691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2020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7875664" y="2636966"/>
            <a:ext cx="440753" cy="312828"/>
            <a:chOff x="6957321" y="3515952"/>
            <a:chExt cx="587671" cy="417104"/>
          </a:xfrm>
        </p:grpSpPr>
        <p:sp>
          <p:nvSpPr>
            <p:cNvPr id="117" name="Isosceles Triangle 80"/>
            <p:cNvSpPr/>
            <p:nvPr/>
          </p:nvSpPr>
          <p:spPr>
            <a:xfrm flipH="1" flipV="1">
              <a:off x="7033918" y="3733575"/>
              <a:ext cx="282774" cy="19948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957321" y="3515952"/>
              <a:ext cx="5876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err="1">
                  <a:solidFill>
                    <a:prstClr val="black"/>
                  </a:solidFill>
                  <a:latin typeface="Calibri"/>
                </a:rPr>
                <a:t>RBoT</a:t>
              </a:r>
              <a:endParaRPr lang="en-US" sz="9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89153" y="2613069"/>
            <a:ext cx="804340" cy="322021"/>
            <a:chOff x="3041750" y="3496042"/>
            <a:chExt cx="1072453" cy="429361"/>
          </a:xfrm>
        </p:grpSpPr>
        <p:sp>
          <p:nvSpPr>
            <p:cNvPr id="119" name="Isosceles Triangle 80"/>
            <p:cNvSpPr/>
            <p:nvPr/>
          </p:nvSpPr>
          <p:spPr>
            <a:xfrm flipH="1" flipV="1">
              <a:off x="3166503" y="3725922"/>
              <a:ext cx="282774" cy="19948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041750" y="3496042"/>
              <a:ext cx="107245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RFQ Beam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306116" y="2615980"/>
            <a:ext cx="389339" cy="322021"/>
            <a:chOff x="5269711" y="3501986"/>
            <a:chExt cx="519119" cy="429361"/>
          </a:xfrm>
        </p:grpSpPr>
        <p:sp>
          <p:nvSpPr>
            <p:cNvPr id="121" name="Isosceles Triangle 80"/>
            <p:cNvSpPr/>
            <p:nvPr/>
          </p:nvSpPr>
          <p:spPr>
            <a:xfrm flipH="1" flipV="1">
              <a:off x="5347120" y="3731866"/>
              <a:ext cx="282774" cy="19948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269711" y="3501986"/>
              <a:ext cx="519119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err="1">
                  <a:solidFill>
                    <a:prstClr val="black"/>
                  </a:solidFill>
                  <a:latin typeface="Calibri"/>
                </a:rPr>
                <a:t>BoD</a:t>
              </a:r>
              <a:endParaRPr lang="en-US" sz="675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7702386" y="3686684"/>
            <a:ext cx="972108" cy="509071"/>
            <a:chOff x="2339144" y="5752869"/>
            <a:chExt cx="1296144" cy="1035598"/>
          </a:xfrm>
        </p:grpSpPr>
        <p:sp>
          <p:nvSpPr>
            <p:cNvPr id="126" name="Isosceles Triangle 66"/>
            <p:cNvSpPr/>
            <p:nvPr/>
          </p:nvSpPr>
          <p:spPr>
            <a:xfrm>
              <a:off x="2416410" y="5752869"/>
              <a:ext cx="282774" cy="30934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2339144" y="6037139"/>
              <a:ext cx="1296144" cy="751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Conditional permit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772326" y="2325357"/>
            <a:ext cx="1006106" cy="345079"/>
            <a:chOff x="7638925" y="2824879"/>
            <a:chExt cx="1341475" cy="460105"/>
          </a:xfrm>
        </p:grpSpPr>
        <p:sp>
          <p:nvSpPr>
            <p:cNvPr id="134" name="Isosceles Triangle 76"/>
            <p:cNvSpPr/>
            <p:nvPr/>
          </p:nvSpPr>
          <p:spPr>
            <a:xfrm flipH="1" flipV="1">
              <a:off x="7764377" y="3085503"/>
              <a:ext cx="282774" cy="19948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638925" y="2824879"/>
              <a:ext cx="134147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SRR5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19094" y="2364026"/>
            <a:ext cx="1161218" cy="308649"/>
            <a:chOff x="5047003" y="3152035"/>
            <a:chExt cx="1548291" cy="411532"/>
          </a:xfrm>
        </p:grpSpPr>
        <p:sp>
          <p:nvSpPr>
            <p:cNvPr id="136" name="Isosceles Triangle 76"/>
            <p:cNvSpPr/>
            <p:nvPr/>
          </p:nvSpPr>
          <p:spPr>
            <a:xfrm flipH="1" flipV="1">
              <a:off x="5144115" y="3364086"/>
              <a:ext cx="298324" cy="199481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5047003" y="3152035"/>
              <a:ext cx="154829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SRR4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84170" y="2131866"/>
            <a:ext cx="1276311" cy="308548"/>
            <a:chOff x="5767213" y="3359679"/>
            <a:chExt cx="1701748" cy="411397"/>
          </a:xfrm>
        </p:grpSpPr>
        <p:sp>
          <p:nvSpPr>
            <p:cNvPr id="142" name="Isosceles Triangle 20"/>
            <p:cNvSpPr/>
            <p:nvPr/>
          </p:nvSpPr>
          <p:spPr>
            <a:xfrm flipH="1" flipV="1">
              <a:off x="5874649" y="3569986"/>
              <a:ext cx="282774" cy="2010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767213" y="3359679"/>
              <a:ext cx="170174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Submission 2021-08-01</a:t>
              </a:r>
            </a:p>
          </p:txBody>
        </p:sp>
      </p:grpSp>
      <p:sp>
        <p:nvSpPr>
          <p:cNvPr id="154" name="Pentagon 153"/>
          <p:cNvSpPr/>
          <p:nvPr/>
        </p:nvSpPr>
        <p:spPr>
          <a:xfrm>
            <a:off x="5239787" y="4202126"/>
            <a:ext cx="659405" cy="378042"/>
          </a:xfrm>
          <a:prstGeom prst="homePlate">
            <a:avLst>
              <a:gd name="adj" fmla="val 18752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prstClr val="white"/>
                </a:solidFill>
                <a:latin typeface="Calibri"/>
              </a:rPr>
              <a:t>SC LINAC trial operation review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6120172" y="3711967"/>
            <a:ext cx="972108" cy="483661"/>
            <a:chOff x="2339144" y="4486200"/>
            <a:chExt cx="1296144" cy="983909"/>
          </a:xfrm>
        </p:grpSpPr>
        <p:sp>
          <p:nvSpPr>
            <p:cNvPr id="159" name="Isosceles Triangle 66"/>
            <p:cNvSpPr/>
            <p:nvPr/>
          </p:nvSpPr>
          <p:spPr>
            <a:xfrm>
              <a:off x="2416410" y="4486200"/>
              <a:ext cx="282774" cy="30934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2339144" y="4718779"/>
              <a:ext cx="1296144" cy="751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Conditional permit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63584" y="2120035"/>
            <a:ext cx="1276311" cy="300290"/>
            <a:chOff x="2801823" y="3007667"/>
            <a:chExt cx="1701748" cy="400387"/>
          </a:xfrm>
        </p:grpSpPr>
        <p:sp>
          <p:nvSpPr>
            <p:cNvPr id="161" name="Isosceles Triangle 20"/>
            <p:cNvSpPr/>
            <p:nvPr/>
          </p:nvSpPr>
          <p:spPr>
            <a:xfrm flipH="1" flipV="1">
              <a:off x="2910863" y="3222634"/>
              <a:ext cx="282774" cy="18542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2801823" y="3007667"/>
              <a:ext cx="1701748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Submission 2020-11-15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050929" y="2343460"/>
            <a:ext cx="1025128" cy="310091"/>
            <a:chOff x="3907530" y="2842643"/>
            <a:chExt cx="1366837" cy="413455"/>
          </a:xfrm>
        </p:grpSpPr>
        <p:sp>
          <p:nvSpPr>
            <p:cNvPr id="138" name="Isosceles Triangle 76"/>
            <p:cNvSpPr/>
            <p:nvPr/>
          </p:nvSpPr>
          <p:spPr>
            <a:xfrm flipH="1" flipV="1">
              <a:off x="3996873" y="3056617"/>
              <a:ext cx="282774" cy="19948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3907530" y="2842643"/>
              <a:ext cx="136683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SRR2</a:t>
              </a:r>
            </a:p>
          </p:txBody>
        </p:sp>
      </p:grpSp>
      <p:grpSp>
        <p:nvGrpSpPr>
          <p:cNvPr id="151" name="Group 150"/>
          <p:cNvGrpSpPr/>
          <p:nvPr/>
        </p:nvGrpSpPr>
        <p:grpSpPr>
          <a:xfrm>
            <a:off x="2895567" y="2139754"/>
            <a:ext cx="1292341" cy="300290"/>
            <a:chOff x="1721245" y="3513626"/>
            <a:chExt cx="1723121" cy="400387"/>
          </a:xfrm>
        </p:grpSpPr>
        <p:sp>
          <p:nvSpPr>
            <p:cNvPr id="152" name="Isosceles Triangle 20"/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721245" y="3513626"/>
              <a:ext cx="1723121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Submission 2019-07-15</a:t>
              </a: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4031940" y="3721405"/>
            <a:ext cx="972108" cy="483661"/>
            <a:chOff x="2339144" y="4486200"/>
            <a:chExt cx="1296144" cy="983909"/>
          </a:xfrm>
        </p:grpSpPr>
        <p:sp>
          <p:nvSpPr>
            <p:cNvPr id="157" name="Isosceles Triangle 66"/>
            <p:cNvSpPr/>
            <p:nvPr/>
          </p:nvSpPr>
          <p:spPr>
            <a:xfrm>
              <a:off x="2416410" y="4486200"/>
              <a:ext cx="282774" cy="30934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TextBox 162"/>
            <p:cNvSpPr txBox="1"/>
            <p:nvPr/>
          </p:nvSpPr>
          <p:spPr>
            <a:xfrm>
              <a:off x="2339144" y="4718779"/>
              <a:ext cx="1296144" cy="751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Conditional permit</a:t>
              </a:r>
            </a:p>
          </p:txBody>
        </p:sp>
      </p:grpSp>
      <p:sp>
        <p:nvSpPr>
          <p:cNvPr id="164" name="Pentagon 163"/>
          <p:cNvSpPr/>
          <p:nvPr/>
        </p:nvSpPr>
        <p:spPr>
          <a:xfrm>
            <a:off x="3059833" y="4205219"/>
            <a:ext cx="648891" cy="378042"/>
          </a:xfrm>
          <a:prstGeom prst="homePlate">
            <a:avLst>
              <a:gd name="adj" fmla="val 18752"/>
            </a:avLst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75" dirty="0">
                <a:solidFill>
                  <a:prstClr val="white"/>
                </a:solidFill>
                <a:latin typeface="Calibri"/>
              </a:rPr>
              <a:t>Warm LINAC trial operation review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2B5B083-3C51-AC49-B9B1-E78C26FFA7B0}"/>
              </a:ext>
            </a:extLst>
          </p:cNvPr>
          <p:cNvGrpSpPr/>
          <p:nvPr/>
        </p:nvGrpSpPr>
        <p:grpSpPr>
          <a:xfrm>
            <a:off x="7682596" y="2632706"/>
            <a:ext cx="440753" cy="312828"/>
            <a:chOff x="6957321" y="3515952"/>
            <a:chExt cx="587671" cy="417104"/>
          </a:xfrm>
        </p:grpSpPr>
        <p:sp>
          <p:nvSpPr>
            <p:cNvPr id="111" name="Isosceles Triangle 80">
              <a:extLst>
                <a:ext uri="{FF2B5EF4-FFF2-40B4-BE49-F238E27FC236}">
                  <a16:creationId xmlns:a16="http://schemas.microsoft.com/office/drawing/2014/main" id="{AD722808-20EF-AA43-9523-9D3E01C14719}"/>
                </a:ext>
              </a:extLst>
            </p:cNvPr>
            <p:cNvSpPr/>
            <p:nvPr/>
          </p:nvSpPr>
          <p:spPr>
            <a:xfrm flipH="1" flipV="1">
              <a:off x="7033918" y="3733575"/>
              <a:ext cx="282774" cy="19948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37C24075-D3BC-4E4E-9659-C37BE35BAB3C}"/>
                </a:ext>
              </a:extLst>
            </p:cNvPr>
            <p:cNvSpPr txBox="1"/>
            <p:nvPr/>
          </p:nvSpPr>
          <p:spPr>
            <a:xfrm>
              <a:off x="6957321" y="3515952"/>
              <a:ext cx="58767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err="1">
                  <a:solidFill>
                    <a:prstClr val="black"/>
                  </a:solidFill>
                  <a:latin typeface="Calibri"/>
                </a:rPr>
                <a:t>BoT</a:t>
              </a:r>
              <a:endParaRPr lang="en-US" sz="900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4CFC1B8-BE49-974B-B4F6-13B4A5960780}"/>
              </a:ext>
            </a:extLst>
          </p:cNvPr>
          <p:cNvGrpSpPr/>
          <p:nvPr/>
        </p:nvGrpSpPr>
        <p:grpSpPr>
          <a:xfrm>
            <a:off x="2372617" y="1184371"/>
            <a:ext cx="1111202" cy="300290"/>
            <a:chOff x="1721245" y="3513626"/>
            <a:chExt cx="1481600" cy="400387"/>
          </a:xfrm>
        </p:grpSpPr>
        <p:sp>
          <p:nvSpPr>
            <p:cNvPr id="114" name="Isosceles Triangle 20">
              <a:extLst>
                <a:ext uri="{FF2B5EF4-FFF2-40B4-BE49-F238E27FC236}">
                  <a16:creationId xmlns:a16="http://schemas.microsoft.com/office/drawing/2014/main" id="{BF507328-D7DF-7845-B9EB-148ABD8F032E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053CCBA-01F4-0E4B-8F42-4AF0C8024F32}"/>
                </a:ext>
              </a:extLst>
            </p:cNvPr>
            <p:cNvSpPr txBox="1"/>
            <p:nvPr/>
          </p:nvSpPr>
          <p:spPr>
            <a:xfrm>
              <a:off x="1721245" y="3513626"/>
              <a:ext cx="1481600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>
                  <a:solidFill>
                    <a:prstClr val="black"/>
                  </a:solidFill>
                  <a:latin typeface="Calibri"/>
                </a:rPr>
                <a:t>Ref Doc 2019-03-18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2B924CF-49B5-E949-AE1E-B245C410AFFD}"/>
              </a:ext>
            </a:extLst>
          </p:cNvPr>
          <p:cNvGrpSpPr/>
          <p:nvPr/>
        </p:nvGrpSpPr>
        <p:grpSpPr>
          <a:xfrm>
            <a:off x="4329196" y="1191817"/>
            <a:ext cx="1103187" cy="300290"/>
            <a:chOff x="1721245" y="3513626"/>
            <a:chExt cx="1470914" cy="400387"/>
          </a:xfrm>
        </p:grpSpPr>
        <p:sp>
          <p:nvSpPr>
            <p:cNvPr id="147" name="Isosceles Triangle 20">
              <a:extLst>
                <a:ext uri="{FF2B5EF4-FFF2-40B4-BE49-F238E27FC236}">
                  <a16:creationId xmlns:a16="http://schemas.microsoft.com/office/drawing/2014/main" id="{E62ACB72-B691-DE4F-A8A3-86D1E45A3890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C1DAAD28-7014-284D-B268-D965B3506F05}"/>
                </a:ext>
              </a:extLst>
            </p:cNvPr>
            <p:cNvSpPr txBox="1"/>
            <p:nvPr/>
          </p:nvSpPr>
          <p:spPr>
            <a:xfrm>
              <a:off x="1721245" y="3513626"/>
              <a:ext cx="147091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Ref Doc 2020-06-15</a:t>
              </a:r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B820E329-B19F-8142-B30C-05176D90C011}"/>
              </a:ext>
            </a:extLst>
          </p:cNvPr>
          <p:cNvGrpSpPr/>
          <p:nvPr/>
        </p:nvGrpSpPr>
        <p:grpSpPr>
          <a:xfrm>
            <a:off x="5436099" y="1187518"/>
            <a:ext cx="1103187" cy="300290"/>
            <a:chOff x="1721245" y="3513626"/>
            <a:chExt cx="1470914" cy="400387"/>
          </a:xfrm>
        </p:grpSpPr>
        <p:sp>
          <p:nvSpPr>
            <p:cNvPr id="186" name="Isosceles Triangle 20">
              <a:extLst>
                <a:ext uri="{FF2B5EF4-FFF2-40B4-BE49-F238E27FC236}">
                  <a16:creationId xmlns:a16="http://schemas.microsoft.com/office/drawing/2014/main" id="{9C6A47D6-03E1-D84F-87F4-6528506A9DBC}"/>
                </a:ext>
              </a:extLst>
            </p:cNvPr>
            <p:cNvSpPr/>
            <p:nvPr/>
          </p:nvSpPr>
          <p:spPr>
            <a:xfrm flipH="1" flipV="1">
              <a:off x="1811003" y="3720878"/>
              <a:ext cx="282774" cy="19313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7" name="TextBox 186">
              <a:extLst>
                <a:ext uri="{FF2B5EF4-FFF2-40B4-BE49-F238E27FC236}">
                  <a16:creationId xmlns:a16="http://schemas.microsoft.com/office/drawing/2014/main" id="{16B70B0D-0FC3-874D-BA52-087EB05DE1C0}"/>
                </a:ext>
              </a:extLst>
            </p:cNvPr>
            <p:cNvSpPr txBox="1"/>
            <p:nvPr/>
          </p:nvSpPr>
          <p:spPr>
            <a:xfrm>
              <a:off x="1721245" y="3513626"/>
              <a:ext cx="1470914" cy="307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Ref Doc 2021-02-28</a:t>
              </a:r>
            </a:p>
          </p:txBody>
        </p:sp>
      </p:grpSp>
      <p:sp>
        <p:nvSpPr>
          <p:cNvPr id="145" name="Isosceles Triangle 80">
            <a:extLst>
              <a:ext uri="{FF2B5EF4-FFF2-40B4-BE49-F238E27FC236}">
                <a16:creationId xmlns:a16="http://schemas.microsoft.com/office/drawing/2014/main" id="{242CDC2F-E756-4D4C-BACD-E27F6B6BEB84}"/>
              </a:ext>
            </a:extLst>
          </p:cNvPr>
          <p:cNvSpPr/>
          <p:nvPr/>
        </p:nvSpPr>
        <p:spPr>
          <a:xfrm rot="10800000" flipH="1" flipV="1">
            <a:off x="1311523" y="3327836"/>
            <a:ext cx="131705" cy="8461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2EF31A0E-45ED-B94D-A6FC-47D6B0C3B9AE}"/>
              </a:ext>
            </a:extLst>
          </p:cNvPr>
          <p:cNvSpPr txBox="1"/>
          <p:nvPr/>
        </p:nvSpPr>
        <p:spPr>
          <a:xfrm>
            <a:off x="55025" y="4520430"/>
            <a:ext cx="2481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RFQ – Radio Frequency </a:t>
            </a:r>
            <a:r>
              <a:rPr lang="en-GB" sz="900" dirty="0" err="1"/>
              <a:t>Quadropole</a:t>
            </a:r>
            <a:endParaRPr lang="en-GB" sz="900" dirty="0"/>
          </a:p>
          <a:p>
            <a:r>
              <a:rPr lang="en-GB" sz="900" dirty="0" err="1"/>
              <a:t>BoD</a:t>
            </a:r>
            <a:r>
              <a:rPr lang="en-GB" sz="900" dirty="0"/>
              <a:t> – Beam on Dump</a:t>
            </a:r>
          </a:p>
          <a:p>
            <a:r>
              <a:rPr lang="en-GB" sz="900" dirty="0" err="1"/>
              <a:t>BoT</a:t>
            </a:r>
            <a:r>
              <a:rPr lang="en-GB" sz="900" dirty="0"/>
              <a:t>   -   Beam on Target</a:t>
            </a:r>
          </a:p>
          <a:p>
            <a:r>
              <a:rPr lang="en-GB" sz="900" dirty="0" err="1"/>
              <a:t>RBoT</a:t>
            </a:r>
            <a:r>
              <a:rPr lang="en-GB" sz="900" dirty="0"/>
              <a:t>   -   Ready for Beam on Target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40BC22C4-FCDF-D944-925C-9AFC82E9AE71}"/>
              </a:ext>
            </a:extLst>
          </p:cNvPr>
          <p:cNvSpPr txBox="1"/>
          <p:nvPr/>
        </p:nvSpPr>
        <p:spPr>
          <a:xfrm>
            <a:off x="2353082" y="4658753"/>
            <a:ext cx="24814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/>
              <a:t>PSAR – Preliminary Safety Analysis Report</a:t>
            </a:r>
          </a:p>
          <a:p>
            <a:r>
              <a:rPr lang="en-GB" sz="900" dirty="0"/>
              <a:t>SRR   -  Safety Readiness Review</a:t>
            </a:r>
          </a:p>
          <a:p>
            <a:r>
              <a:rPr lang="en-GB" sz="900" dirty="0"/>
              <a:t>SSM – Swedish Radiation Safety Authority</a:t>
            </a:r>
            <a:endParaRPr lang="sv-SE" sz="900" dirty="0"/>
          </a:p>
        </p:txBody>
      </p: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801897F3-29EB-934B-933F-47FB167E673A}"/>
              </a:ext>
            </a:extLst>
          </p:cNvPr>
          <p:cNvGrpSpPr/>
          <p:nvPr/>
        </p:nvGrpSpPr>
        <p:grpSpPr>
          <a:xfrm>
            <a:off x="1553336" y="2711044"/>
            <a:ext cx="572299" cy="236828"/>
            <a:chOff x="3073033" y="3522975"/>
            <a:chExt cx="763065" cy="315769"/>
          </a:xfrm>
        </p:grpSpPr>
        <p:sp>
          <p:nvSpPr>
            <p:cNvPr id="231" name="Isosceles Triangle 80">
              <a:extLst>
                <a:ext uri="{FF2B5EF4-FFF2-40B4-BE49-F238E27FC236}">
                  <a16:creationId xmlns:a16="http://schemas.microsoft.com/office/drawing/2014/main" id="{D1CD879B-E65C-0E4F-9E6A-7805FC734E4A}"/>
                </a:ext>
              </a:extLst>
            </p:cNvPr>
            <p:cNvSpPr/>
            <p:nvPr/>
          </p:nvSpPr>
          <p:spPr>
            <a:xfrm flipH="1" flipV="1">
              <a:off x="3195526" y="3725921"/>
              <a:ext cx="175606" cy="11282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ABCE4888-9AED-4A47-BA3D-E2E1BA118C9F}"/>
                </a:ext>
              </a:extLst>
            </p:cNvPr>
            <p:cNvSpPr txBox="1"/>
            <p:nvPr/>
          </p:nvSpPr>
          <p:spPr>
            <a:xfrm>
              <a:off x="3073033" y="3522975"/>
              <a:ext cx="763065" cy="276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 err="1">
                  <a:solidFill>
                    <a:prstClr val="black"/>
                  </a:solidFill>
                  <a:latin typeface="Calibri"/>
                </a:rPr>
                <a:t>IoS</a:t>
              </a:r>
              <a:r>
                <a:rPr lang="en-US" sz="750" dirty="0">
                  <a:solidFill>
                    <a:prstClr val="black"/>
                  </a:solidFill>
                  <a:latin typeface="Calibri"/>
                </a:rPr>
                <a:t> Beam</a:t>
              </a: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C1A131C-63B2-0C4D-BBAC-B5C88E0E5E62}"/>
              </a:ext>
            </a:extLst>
          </p:cNvPr>
          <p:cNvGrpSpPr/>
          <p:nvPr/>
        </p:nvGrpSpPr>
        <p:grpSpPr>
          <a:xfrm>
            <a:off x="1358552" y="2542445"/>
            <a:ext cx="572299" cy="232682"/>
            <a:chOff x="3049422" y="3528501"/>
            <a:chExt cx="763065" cy="310243"/>
          </a:xfrm>
        </p:grpSpPr>
        <p:sp>
          <p:nvSpPr>
            <p:cNvPr id="235" name="Isosceles Triangle 80">
              <a:extLst>
                <a:ext uri="{FF2B5EF4-FFF2-40B4-BE49-F238E27FC236}">
                  <a16:creationId xmlns:a16="http://schemas.microsoft.com/office/drawing/2014/main" id="{B95CE704-135C-C947-A9B2-8411F84A6EBB}"/>
                </a:ext>
              </a:extLst>
            </p:cNvPr>
            <p:cNvSpPr/>
            <p:nvPr/>
          </p:nvSpPr>
          <p:spPr>
            <a:xfrm flipH="1" flipV="1">
              <a:off x="3166503" y="3725921"/>
              <a:ext cx="175606" cy="112823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ED95D071-C49D-4F4A-A7C6-DB304AB9D476}"/>
                </a:ext>
              </a:extLst>
            </p:cNvPr>
            <p:cNvSpPr txBox="1"/>
            <p:nvPr/>
          </p:nvSpPr>
          <p:spPr>
            <a:xfrm>
              <a:off x="3049422" y="3528501"/>
              <a:ext cx="7630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prstClr val="black"/>
                  </a:solidFill>
                  <a:latin typeface="Calibri"/>
                </a:rPr>
                <a:t>SRR1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FB19F5-459E-8B40-B792-6B6E76816F20}"/>
              </a:ext>
            </a:extLst>
          </p:cNvPr>
          <p:cNvGrpSpPr/>
          <p:nvPr/>
        </p:nvGrpSpPr>
        <p:grpSpPr>
          <a:xfrm>
            <a:off x="3107130" y="2718712"/>
            <a:ext cx="572299" cy="230940"/>
            <a:chOff x="1913415" y="2713459"/>
            <a:chExt cx="572299" cy="230940"/>
          </a:xfrm>
        </p:grpSpPr>
        <p:sp>
          <p:nvSpPr>
            <p:cNvPr id="228" name="Isosceles Triangle 80">
              <a:extLst>
                <a:ext uri="{FF2B5EF4-FFF2-40B4-BE49-F238E27FC236}">
                  <a16:creationId xmlns:a16="http://schemas.microsoft.com/office/drawing/2014/main" id="{EF6FB2EE-1A38-3B40-AF28-EF0BB740B781}"/>
                </a:ext>
              </a:extLst>
            </p:cNvPr>
            <p:cNvSpPr/>
            <p:nvPr/>
          </p:nvSpPr>
          <p:spPr>
            <a:xfrm flipH="1" flipV="1">
              <a:off x="2002601" y="2859782"/>
              <a:ext cx="131705" cy="8461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0" name="TextBox 239">
              <a:extLst>
                <a:ext uri="{FF2B5EF4-FFF2-40B4-BE49-F238E27FC236}">
                  <a16:creationId xmlns:a16="http://schemas.microsoft.com/office/drawing/2014/main" id="{0B5832C2-E142-8A44-8D79-E40320C488AE}"/>
                </a:ext>
              </a:extLst>
            </p:cNvPr>
            <p:cNvSpPr txBox="1"/>
            <p:nvPr/>
          </p:nvSpPr>
          <p:spPr>
            <a:xfrm>
              <a:off x="1913415" y="2713459"/>
              <a:ext cx="572299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prstClr val="black"/>
                  </a:solidFill>
                  <a:latin typeface="Calibri"/>
                </a:rPr>
                <a:t>TS2b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108B0E-7DFD-A44D-B3A8-7FE747F404A7}"/>
              </a:ext>
            </a:extLst>
          </p:cNvPr>
          <p:cNvGrpSpPr/>
          <p:nvPr/>
        </p:nvGrpSpPr>
        <p:grpSpPr>
          <a:xfrm>
            <a:off x="3300330" y="2713001"/>
            <a:ext cx="788636" cy="234132"/>
            <a:chOff x="2170340" y="2710230"/>
            <a:chExt cx="788636" cy="234132"/>
          </a:xfrm>
        </p:grpSpPr>
        <p:sp>
          <p:nvSpPr>
            <p:cNvPr id="222" name="Isosceles Triangle 80">
              <a:extLst>
                <a:ext uri="{FF2B5EF4-FFF2-40B4-BE49-F238E27FC236}">
                  <a16:creationId xmlns:a16="http://schemas.microsoft.com/office/drawing/2014/main" id="{09E1DBB4-4337-D940-AE46-5A7928E81EF2}"/>
                </a:ext>
              </a:extLst>
            </p:cNvPr>
            <p:cNvSpPr/>
            <p:nvPr/>
          </p:nvSpPr>
          <p:spPr>
            <a:xfrm flipH="1" flipV="1">
              <a:off x="2262638" y="2859745"/>
              <a:ext cx="131705" cy="8461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CBAE5DE1-485D-9B46-87E0-3EFF2F37177A}"/>
                </a:ext>
              </a:extLst>
            </p:cNvPr>
            <p:cNvSpPr txBox="1"/>
            <p:nvPr/>
          </p:nvSpPr>
          <p:spPr>
            <a:xfrm>
              <a:off x="2170340" y="2710230"/>
              <a:ext cx="78863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prstClr val="black"/>
                  </a:solidFill>
                  <a:latin typeface="Calibri"/>
                </a:rPr>
                <a:t>Klystron test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C7004A4-CE70-B04E-A954-D7E92850A6CD}"/>
              </a:ext>
            </a:extLst>
          </p:cNvPr>
          <p:cNvGrpSpPr/>
          <p:nvPr/>
        </p:nvGrpSpPr>
        <p:grpSpPr>
          <a:xfrm>
            <a:off x="3878197" y="2711158"/>
            <a:ext cx="788636" cy="234302"/>
            <a:chOff x="2853556" y="2706632"/>
            <a:chExt cx="788636" cy="234302"/>
          </a:xfrm>
        </p:grpSpPr>
        <p:sp>
          <p:nvSpPr>
            <p:cNvPr id="227" name="Isosceles Triangle 80">
              <a:extLst>
                <a:ext uri="{FF2B5EF4-FFF2-40B4-BE49-F238E27FC236}">
                  <a16:creationId xmlns:a16="http://schemas.microsoft.com/office/drawing/2014/main" id="{A48D037F-F1AD-D846-856D-6C51D66CE70B}"/>
                </a:ext>
              </a:extLst>
            </p:cNvPr>
            <p:cNvSpPr/>
            <p:nvPr/>
          </p:nvSpPr>
          <p:spPr>
            <a:xfrm flipH="1" flipV="1">
              <a:off x="2939584" y="2856317"/>
              <a:ext cx="131705" cy="84617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:a16="http://schemas.microsoft.com/office/drawing/2014/main" id="{B962445B-2B26-CF4A-B699-DABF1D5FE870}"/>
                </a:ext>
              </a:extLst>
            </p:cNvPr>
            <p:cNvSpPr txBox="1"/>
            <p:nvPr/>
          </p:nvSpPr>
          <p:spPr>
            <a:xfrm>
              <a:off x="2853556" y="2706632"/>
              <a:ext cx="788636" cy="2077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50" dirty="0">
                  <a:solidFill>
                    <a:prstClr val="black"/>
                  </a:solidFill>
                  <a:latin typeface="Calibri"/>
                </a:rPr>
                <a:t>RF </a:t>
              </a:r>
              <a:r>
                <a:rPr lang="en-US" sz="750" dirty="0" err="1">
                  <a:solidFill>
                    <a:prstClr val="black"/>
                  </a:solidFill>
                  <a:latin typeface="Calibri"/>
                </a:rPr>
                <a:t>cond</a:t>
              </a:r>
              <a:endParaRPr lang="en-US" sz="75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54" name="TextBox 253">
            <a:extLst>
              <a:ext uri="{FF2B5EF4-FFF2-40B4-BE49-F238E27FC236}">
                <a16:creationId xmlns:a16="http://schemas.microsoft.com/office/drawing/2014/main" id="{C3961692-3589-1B42-97B5-FEBE83104FA0}"/>
              </a:ext>
            </a:extLst>
          </p:cNvPr>
          <p:cNvSpPr txBox="1"/>
          <p:nvPr/>
        </p:nvSpPr>
        <p:spPr>
          <a:xfrm>
            <a:off x="1249194" y="3369855"/>
            <a:ext cx="7226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 err="1">
                <a:solidFill>
                  <a:prstClr val="black"/>
                </a:solidFill>
                <a:latin typeface="Calibri"/>
              </a:rPr>
              <a:t>IoS</a:t>
            </a:r>
            <a:r>
              <a:rPr lang="en-US" sz="75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permit</a:t>
            </a:r>
          </a:p>
        </p:txBody>
      </p:sp>
      <p:cxnSp>
        <p:nvCxnSpPr>
          <p:cNvPr id="174" name="Straight Arrow Connector 173">
            <a:extLst>
              <a:ext uri="{FF2B5EF4-FFF2-40B4-BE49-F238E27FC236}">
                <a16:creationId xmlns:a16="http://schemas.microsoft.com/office/drawing/2014/main" id="{74C87FC1-71E6-834F-9F34-013676690453}"/>
              </a:ext>
            </a:extLst>
          </p:cNvPr>
          <p:cNvCxnSpPr>
            <a:cxnSpLocks/>
          </p:cNvCxnSpPr>
          <p:nvPr/>
        </p:nvCxnSpPr>
        <p:spPr>
          <a:xfrm>
            <a:off x="0" y="3028226"/>
            <a:ext cx="910850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ECB8DC37-CEB1-5449-977D-241D092084A8}"/>
              </a:ext>
            </a:extLst>
          </p:cNvPr>
          <p:cNvSpPr txBox="1"/>
          <p:nvPr/>
        </p:nvSpPr>
        <p:spPr>
          <a:xfrm>
            <a:off x="2184103" y="3072586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2019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A74B2DCA-FFA2-1D45-B7CB-651E74789B8C}"/>
              </a:ext>
            </a:extLst>
          </p:cNvPr>
          <p:cNvSpPr txBox="1"/>
          <p:nvPr/>
        </p:nvSpPr>
        <p:spPr>
          <a:xfrm>
            <a:off x="5316451" y="3074633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2021</a:t>
            </a:r>
          </a:p>
        </p:txBody>
      </p: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87A9BD17-F336-0C4E-A7CB-9FA0A9235786}"/>
              </a:ext>
            </a:extLst>
          </p:cNvPr>
          <p:cNvCxnSpPr/>
          <p:nvPr/>
        </p:nvCxnSpPr>
        <p:spPr>
          <a:xfrm>
            <a:off x="3776955" y="2946241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72A9FE01-46C7-F44C-9C72-A62272B4F06A}"/>
              </a:ext>
            </a:extLst>
          </p:cNvPr>
          <p:cNvCxnSpPr/>
          <p:nvPr/>
        </p:nvCxnSpPr>
        <p:spPr>
          <a:xfrm>
            <a:off x="2617500" y="2970576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001A67C6-247D-F54F-A181-548D2997A3AD}"/>
              </a:ext>
            </a:extLst>
          </p:cNvPr>
          <p:cNvCxnSpPr/>
          <p:nvPr/>
        </p:nvCxnSpPr>
        <p:spPr>
          <a:xfrm>
            <a:off x="4173883" y="2970081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D2ECFF63-5831-9A4E-80D9-82F0DA91499D}"/>
              </a:ext>
            </a:extLst>
          </p:cNvPr>
          <p:cNvCxnSpPr/>
          <p:nvPr/>
        </p:nvCxnSpPr>
        <p:spPr>
          <a:xfrm>
            <a:off x="2998015" y="2971546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8EB28104-29BE-8543-9C84-39E0B0FD9402}"/>
              </a:ext>
            </a:extLst>
          </p:cNvPr>
          <p:cNvCxnSpPr/>
          <p:nvPr/>
        </p:nvCxnSpPr>
        <p:spPr>
          <a:xfrm>
            <a:off x="6924894" y="2938722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B77D5908-47B2-9F45-AF8C-F11A783639A4}"/>
              </a:ext>
            </a:extLst>
          </p:cNvPr>
          <p:cNvCxnSpPr/>
          <p:nvPr/>
        </p:nvCxnSpPr>
        <p:spPr>
          <a:xfrm>
            <a:off x="5747656" y="2975353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B3569E2D-EC29-3A41-A5D2-FCF3A9D5F315}"/>
              </a:ext>
            </a:extLst>
          </p:cNvPr>
          <p:cNvCxnSpPr/>
          <p:nvPr/>
        </p:nvCxnSpPr>
        <p:spPr>
          <a:xfrm>
            <a:off x="6139693" y="2975353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368BEBF9-3426-8049-8DEF-8671D8E1FCFA}"/>
              </a:ext>
            </a:extLst>
          </p:cNvPr>
          <p:cNvCxnSpPr/>
          <p:nvPr/>
        </p:nvCxnSpPr>
        <p:spPr>
          <a:xfrm>
            <a:off x="4963582" y="2969701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71938817-E3D7-D648-B811-7CB19F863EA0}"/>
              </a:ext>
            </a:extLst>
          </p:cNvPr>
          <p:cNvCxnSpPr/>
          <p:nvPr/>
        </p:nvCxnSpPr>
        <p:spPr>
          <a:xfrm>
            <a:off x="4573519" y="2971546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127CF4B2-4C35-8B40-8D4A-0A05399F3319}"/>
              </a:ext>
            </a:extLst>
          </p:cNvPr>
          <p:cNvSpPr txBox="1"/>
          <p:nvPr/>
        </p:nvSpPr>
        <p:spPr>
          <a:xfrm>
            <a:off x="6882625" y="3072586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2022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1CA88C6C-E1F6-AF4F-B917-5AA89181C1B3}"/>
              </a:ext>
            </a:extLst>
          </p:cNvPr>
          <p:cNvSpPr txBox="1"/>
          <p:nvPr/>
        </p:nvSpPr>
        <p:spPr>
          <a:xfrm>
            <a:off x="3750277" y="3075691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2020</a:t>
            </a:r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8203F57D-79F1-6245-8FC5-81E775CE3C33}"/>
              </a:ext>
            </a:extLst>
          </p:cNvPr>
          <p:cNvCxnSpPr/>
          <p:nvPr/>
        </p:nvCxnSpPr>
        <p:spPr>
          <a:xfrm>
            <a:off x="2219405" y="2946241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6442AAF4-101B-9B44-B575-74268F6BF1E6}"/>
              </a:ext>
            </a:extLst>
          </p:cNvPr>
          <p:cNvCxnSpPr/>
          <p:nvPr/>
        </p:nvCxnSpPr>
        <p:spPr>
          <a:xfrm>
            <a:off x="5353181" y="2943403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E8606B45-3705-8F4D-9E77-F3A50453C70A}"/>
              </a:ext>
            </a:extLst>
          </p:cNvPr>
          <p:cNvCxnSpPr/>
          <p:nvPr/>
        </p:nvCxnSpPr>
        <p:spPr>
          <a:xfrm>
            <a:off x="3385387" y="2966881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2625C1B7-6F51-8144-99CB-4EE5EC244A5B}"/>
              </a:ext>
            </a:extLst>
          </p:cNvPr>
          <p:cNvCxnSpPr/>
          <p:nvPr/>
        </p:nvCxnSpPr>
        <p:spPr>
          <a:xfrm>
            <a:off x="6528914" y="2969701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E1B1D835-FE04-A74F-B79D-AF2FF77BBD2C}"/>
              </a:ext>
            </a:extLst>
          </p:cNvPr>
          <p:cNvCxnSpPr/>
          <p:nvPr/>
        </p:nvCxnSpPr>
        <p:spPr>
          <a:xfrm>
            <a:off x="7318948" y="2962216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CA1962E4-AA8B-FE4B-9180-4F49C9864C35}"/>
              </a:ext>
            </a:extLst>
          </p:cNvPr>
          <p:cNvCxnSpPr/>
          <p:nvPr/>
        </p:nvCxnSpPr>
        <p:spPr>
          <a:xfrm>
            <a:off x="7717833" y="2969049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1460FB05-E5F6-7540-B618-6A4DCEC34130}"/>
              </a:ext>
            </a:extLst>
          </p:cNvPr>
          <p:cNvCxnSpPr/>
          <p:nvPr/>
        </p:nvCxnSpPr>
        <p:spPr>
          <a:xfrm>
            <a:off x="2341766" y="2991883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E7B127A-46A0-A044-87E5-1E65BDB7983C}"/>
              </a:ext>
            </a:extLst>
          </p:cNvPr>
          <p:cNvCxnSpPr/>
          <p:nvPr/>
        </p:nvCxnSpPr>
        <p:spPr>
          <a:xfrm>
            <a:off x="2474726" y="2989550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C232BE53-8F84-4F44-88FE-7DBCAF4BD8D1}"/>
              </a:ext>
            </a:extLst>
          </p:cNvPr>
          <p:cNvCxnSpPr/>
          <p:nvPr/>
        </p:nvCxnSpPr>
        <p:spPr>
          <a:xfrm>
            <a:off x="2740649" y="2989552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331C263F-2E8F-DA46-BBD0-2BCBBF8953AE}"/>
              </a:ext>
            </a:extLst>
          </p:cNvPr>
          <p:cNvCxnSpPr/>
          <p:nvPr/>
        </p:nvCxnSpPr>
        <p:spPr>
          <a:xfrm>
            <a:off x="2873609" y="2987219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DD561084-C6BF-5E46-9C37-746BE21CEAD6}"/>
              </a:ext>
            </a:extLst>
          </p:cNvPr>
          <p:cNvCxnSpPr/>
          <p:nvPr/>
        </p:nvCxnSpPr>
        <p:spPr>
          <a:xfrm>
            <a:off x="3130201" y="2991886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6E3B3614-C8C2-C149-8AFC-0D36B208B335}"/>
              </a:ext>
            </a:extLst>
          </p:cNvPr>
          <p:cNvCxnSpPr/>
          <p:nvPr/>
        </p:nvCxnSpPr>
        <p:spPr>
          <a:xfrm>
            <a:off x="3263161" y="2989553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>
            <a:extLst>
              <a:ext uri="{FF2B5EF4-FFF2-40B4-BE49-F238E27FC236}">
                <a16:creationId xmlns:a16="http://schemas.microsoft.com/office/drawing/2014/main" id="{549EAA39-D3E0-D44A-82F0-9079E1975235}"/>
              </a:ext>
            </a:extLst>
          </p:cNvPr>
          <p:cNvCxnSpPr/>
          <p:nvPr/>
        </p:nvCxnSpPr>
        <p:spPr>
          <a:xfrm>
            <a:off x="3510421" y="2989557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>
            <a:extLst>
              <a:ext uri="{FF2B5EF4-FFF2-40B4-BE49-F238E27FC236}">
                <a16:creationId xmlns:a16="http://schemas.microsoft.com/office/drawing/2014/main" id="{8D08E450-EA07-AE49-8752-19F12EC5A9BF}"/>
              </a:ext>
            </a:extLst>
          </p:cNvPr>
          <p:cNvCxnSpPr/>
          <p:nvPr/>
        </p:nvCxnSpPr>
        <p:spPr>
          <a:xfrm>
            <a:off x="3643381" y="2987225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89668082-D5A5-5342-AAFD-25E0EE10693A}"/>
              </a:ext>
            </a:extLst>
          </p:cNvPr>
          <p:cNvCxnSpPr/>
          <p:nvPr/>
        </p:nvCxnSpPr>
        <p:spPr>
          <a:xfrm>
            <a:off x="4702398" y="2991893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3108222F-C547-8348-8D8F-12D3D716CC53}"/>
              </a:ext>
            </a:extLst>
          </p:cNvPr>
          <p:cNvCxnSpPr/>
          <p:nvPr/>
        </p:nvCxnSpPr>
        <p:spPr>
          <a:xfrm>
            <a:off x="4835358" y="2989561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5A59E8EE-BB9C-1E4F-9A94-E8043C0DBA1D}"/>
              </a:ext>
            </a:extLst>
          </p:cNvPr>
          <p:cNvCxnSpPr/>
          <p:nvPr/>
        </p:nvCxnSpPr>
        <p:spPr>
          <a:xfrm>
            <a:off x="5091950" y="2989562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1611AEEC-A54A-1D4A-8F3B-7141AA2A3410}"/>
              </a:ext>
            </a:extLst>
          </p:cNvPr>
          <p:cNvCxnSpPr/>
          <p:nvPr/>
        </p:nvCxnSpPr>
        <p:spPr>
          <a:xfrm>
            <a:off x="5224910" y="2987230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AC279819-6BA5-5C43-9D25-F0085AA57832}"/>
              </a:ext>
            </a:extLst>
          </p:cNvPr>
          <p:cNvCxnSpPr/>
          <p:nvPr/>
        </p:nvCxnSpPr>
        <p:spPr>
          <a:xfrm>
            <a:off x="5481501" y="2991895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96C09079-B8D1-CC46-A2FA-D35BA7CC3EB7}"/>
              </a:ext>
            </a:extLst>
          </p:cNvPr>
          <p:cNvCxnSpPr/>
          <p:nvPr/>
        </p:nvCxnSpPr>
        <p:spPr>
          <a:xfrm>
            <a:off x="5614461" y="2989562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CA1D6810-E401-F940-8DDC-C0EA75913E23}"/>
              </a:ext>
            </a:extLst>
          </p:cNvPr>
          <p:cNvCxnSpPr/>
          <p:nvPr/>
        </p:nvCxnSpPr>
        <p:spPr>
          <a:xfrm>
            <a:off x="5871053" y="2989562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A4C39734-4D5F-D043-8DD3-BF470A4D2A6D}"/>
              </a:ext>
            </a:extLst>
          </p:cNvPr>
          <p:cNvCxnSpPr/>
          <p:nvPr/>
        </p:nvCxnSpPr>
        <p:spPr>
          <a:xfrm>
            <a:off x="6004013" y="2987230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5EAA4BFB-0419-7240-9086-651B51805B33}"/>
              </a:ext>
            </a:extLst>
          </p:cNvPr>
          <p:cNvCxnSpPr/>
          <p:nvPr/>
        </p:nvCxnSpPr>
        <p:spPr>
          <a:xfrm>
            <a:off x="6269934" y="2991893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>
            <a:extLst>
              <a:ext uri="{FF2B5EF4-FFF2-40B4-BE49-F238E27FC236}">
                <a16:creationId xmlns:a16="http://schemas.microsoft.com/office/drawing/2014/main" id="{DC31CB00-1B9B-CE4B-8DAD-766D9B5976E7}"/>
              </a:ext>
            </a:extLst>
          </p:cNvPr>
          <p:cNvCxnSpPr/>
          <p:nvPr/>
        </p:nvCxnSpPr>
        <p:spPr>
          <a:xfrm>
            <a:off x="6402894" y="2989561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>
            <a:extLst>
              <a:ext uri="{FF2B5EF4-FFF2-40B4-BE49-F238E27FC236}">
                <a16:creationId xmlns:a16="http://schemas.microsoft.com/office/drawing/2014/main" id="{5D143BA0-ECCF-2B45-B938-A350CAF690CA}"/>
              </a:ext>
            </a:extLst>
          </p:cNvPr>
          <p:cNvCxnSpPr/>
          <p:nvPr/>
        </p:nvCxnSpPr>
        <p:spPr>
          <a:xfrm>
            <a:off x="6664151" y="2989562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>
            <a:extLst>
              <a:ext uri="{FF2B5EF4-FFF2-40B4-BE49-F238E27FC236}">
                <a16:creationId xmlns:a16="http://schemas.microsoft.com/office/drawing/2014/main" id="{ACB66D81-C06E-B941-B40B-6123F60ECD93}"/>
              </a:ext>
            </a:extLst>
          </p:cNvPr>
          <p:cNvCxnSpPr/>
          <p:nvPr/>
        </p:nvCxnSpPr>
        <p:spPr>
          <a:xfrm>
            <a:off x="6797111" y="2987230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>
            <a:extLst>
              <a:ext uri="{FF2B5EF4-FFF2-40B4-BE49-F238E27FC236}">
                <a16:creationId xmlns:a16="http://schemas.microsoft.com/office/drawing/2014/main" id="{8093DDC8-0480-A943-95BA-052C36B81710}"/>
              </a:ext>
            </a:extLst>
          </p:cNvPr>
          <p:cNvCxnSpPr/>
          <p:nvPr/>
        </p:nvCxnSpPr>
        <p:spPr>
          <a:xfrm>
            <a:off x="7063033" y="2991898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>
            <a:extLst>
              <a:ext uri="{FF2B5EF4-FFF2-40B4-BE49-F238E27FC236}">
                <a16:creationId xmlns:a16="http://schemas.microsoft.com/office/drawing/2014/main" id="{A99C33BF-53C8-AB48-AE0C-DBB49984A67D}"/>
              </a:ext>
            </a:extLst>
          </p:cNvPr>
          <p:cNvCxnSpPr/>
          <p:nvPr/>
        </p:nvCxnSpPr>
        <p:spPr>
          <a:xfrm>
            <a:off x="7195993" y="2989565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>
            <a:extLst>
              <a:ext uri="{FF2B5EF4-FFF2-40B4-BE49-F238E27FC236}">
                <a16:creationId xmlns:a16="http://schemas.microsoft.com/office/drawing/2014/main" id="{81B0C3BC-4AB8-BD48-B818-CB72EBBA5290}"/>
              </a:ext>
            </a:extLst>
          </p:cNvPr>
          <p:cNvCxnSpPr/>
          <p:nvPr/>
        </p:nvCxnSpPr>
        <p:spPr>
          <a:xfrm>
            <a:off x="7452583" y="2989564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Connector 273">
            <a:extLst>
              <a:ext uri="{FF2B5EF4-FFF2-40B4-BE49-F238E27FC236}">
                <a16:creationId xmlns:a16="http://schemas.microsoft.com/office/drawing/2014/main" id="{0F40549B-7CFA-524C-B777-9F8C6902B6C3}"/>
              </a:ext>
            </a:extLst>
          </p:cNvPr>
          <p:cNvCxnSpPr/>
          <p:nvPr/>
        </p:nvCxnSpPr>
        <p:spPr>
          <a:xfrm>
            <a:off x="7585543" y="2987231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11DDEA12-3E22-1E4D-86C2-E0141BBC4C45}"/>
              </a:ext>
            </a:extLst>
          </p:cNvPr>
          <p:cNvCxnSpPr/>
          <p:nvPr/>
        </p:nvCxnSpPr>
        <p:spPr>
          <a:xfrm>
            <a:off x="3904637" y="2991890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6" name="Straight Connector 275">
            <a:extLst>
              <a:ext uri="{FF2B5EF4-FFF2-40B4-BE49-F238E27FC236}">
                <a16:creationId xmlns:a16="http://schemas.microsoft.com/office/drawing/2014/main" id="{7950E47B-F242-A54C-BB07-D0F6E5238259}"/>
              </a:ext>
            </a:extLst>
          </p:cNvPr>
          <p:cNvCxnSpPr/>
          <p:nvPr/>
        </p:nvCxnSpPr>
        <p:spPr>
          <a:xfrm>
            <a:off x="4037597" y="2989557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17C8742E-2048-B942-8E1B-9C01D5B309E3}"/>
              </a:ext>
            </a:extLst>
          </p:cNvPr>
          <p:cNvCxnSpPr/>
          <p:nvPr/>
        </p:nvCxnSpPr>
        <p:spPr>
          <a:xfrm>
            <a:off x="4308182" y="2994224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0318ED18-2664-2A49-B711-88160DF0F3B7}"/>
              </a:ext>
            </a:extLst>
          </p:cNvPr>
          <p:cNvCxnSpPr/>
          <p:nvPr/>
        </p:nvCxnSpPr>
        <p:spPr>
          <a:xfrm>
            <a:off x="4441142" y="2991891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C720DE79-1A9E-2145-A515-B21A370C6578}"/>
              </a:ext>
            </a:extLst>
          </p:cNvPr>
          <p:cNvCxnSpPr>
            <a:cxnSpLocks/>
          </p:cNvCxnSpPr>
          <p:nvPr/>
        </p:nvCxnSpPr>
        <p:spPr>
          <a:xfrm>
            <a:off x="1091188" y="2970412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14C1D0B9-8A2C-4A4B-8424-2F75C22F61AA}"/>
              </a:ext>
            </a:extLst>
          </p:cNvPr>
          <p:cNvCxnSpPr>
            <a:cxnSpLocks/>
          </p:cNvCxnSpPr>
          <p:nvPr/>
        </p:nvCxnSpPr>
        <p:spPr>
          <a:xfrm>
            <a:off x="1471703" y="2971384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Straight Connector 280">
            <a:extLst>
              <a:ext uri="{FF2B5EF4-FFF2-40B4-BE49-F238E27FC236}">
                <a16:creationId xmlns:a16="http://schemas.microsoft.com/office/drawing/2014/main" id="{2587717E-C4DE-3F42-8D94-9ADA9B637963}"/>
              </a:ext>
            </a:extLst>
          </p:cNvPr>
          <p:cNvCxnSpPr>
            <a:cxnSpLocks/>
          </p:cNvCxnSpPr>
          <p:nvPr/>
        </p:nvCxnSpPr>
        <p:spPr>
          <a:xfrm>
            <a:off x="693093" y="2946078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7BE10B38-7DC3-A044-8290-4260022007B6}"/>
              </a:ext>
            </a:extLst>
          </p:cNvPr>
          <p:cNvCxnSpPr>
            <a:cxnSpLocks/>
          </p:cNvCxnSpPr>
          <p:nvPr/>
        </p:nvCxnSpPr>
        <p:spPr>
          <a:xfrm>
            <a:off x="1859075" y="2966718"/>
            <a:ext cx="1638" cy="11762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DBC31E60-F6FD-EF4F-A6D2-96C3228CBE3E}"/>
              </a:ext>
            </a:extLst>
          </p:cNvPr>
          <p:cNvCxnSpPr>
            <a:cxnSpLocks/>
          </p:cNvCxnSpPr>
          <p:nvPr/>
        </p:nvCxnSpPr>
        <p:spPr>
          <a:xfrm>
            <a:off x="815454" y="2991720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7CEB8F69-192E-9B41-B9CB-972B04E02CAF}"/>
              </a:ext>
            </a:extLst>
          </p:cNvPr>
          <p:cNvCxnSpPr>
            <a:cxnSpLocks/>
          </p:cNvCxnSpPr>
          <p:nvPr/>
        </p:nvCxnSpPr>
        <p:spPr>
          <a:xfrm>
            <a:off x="948414" y="2989387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76172594-BAD2-FD47-A5BA-455664DC95EA}"/>
              </a:ext>
            </a:extLst>
          </p:cNvPr>
          <p:cNvCxnSpPr>
            <a:cxnSpLocks/>
          </p:cNvCxnSpPr>
          <p:nvPr/>
        </p:nvCxnSpPr>
        <p:spPr>
          <a:xfrm>
            <a:off x="1214337" y="2989389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>
            <a:extLst>
              <a:ext uri="{FF2B5EF4-FFF2-40B4-BE49-F238E27FC236}">
                <a16:creationId xmlns:a16="http://schemas.microsoft.com/office/drawing/2014/main" id="{5DC920F1-9D34-0347-BC1C-A579B89CF770}"/>
              </a:ext>
            </a:extLst>
          </p:cNvPr>
          <p:cNvCxnSpPr>
            <a:cxnSpLocks/>
          </p:cNvCxnSpPr>
          <p:nvPr/>
        </p:nvCxnSpPr>
        <p:spPr>
          <a:xfrm>
            <a:off x="1347297" y="2987056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405A4FA9-6D2F-A44D-8C0D-94B959E0F5D9}"/>
              </a:ext>
            </a:extLst>
          </p:cNvPr>
          <p:cNvCxnSpPr>
            <a:cxnSpLocks/>
          </p:cNvCxnSpPr>
          <p:nvPr/>
        </p:nvCxnSpPr>
        <p:spPr>
          <a:xfrm>
            <a:off x="1603889" y="2991723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71C03F7F-1757-D649-82D4-3CBC681CF219}"/>
              </a:ext>
            </a:extLst>
          </p:cNvPr>
          <p:cNvCxnSpPr>
            <a:cxnSpLocks/>
          </p:cNvCxnSpPr>
          <p:nvPr/>
        </p:nvCxnSpPr>
        <p:spPr>
          <a:xfrm>
            <a:off x="1736849" y="2989390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2E541E2E-7BD0-7A45-9A50-3EE26D95DEF5}"/>
              </a:ext>
            </a:extLst>
          </p:cNvPr>
          <p:cNvCxnSpPr>
            <a:cxnSpLocks/>
          </p:cNvCxnSpPr>
          <p:nvPr/>
        </p:nvCxnSpPr>
        <p:spPr>
          <a:xfrm>
            <a:off x="1984109" y="2989394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C3B0AD13-3E9F-A84C-850C-E8D5BB8E7BBF}"/>
              </a:ext>
            </a:extLst>
          </p:cNvPr>
          <p:cNvCxnSpPr>
            <a:cxnSpLocks/>
          </p:cNvCxnSpPr>
          <p:nvPr/>
        </p:nvCxnSpPr>
        <p:spPr>
          <a:xfrm>
            <a:off x="2117069" y="2987062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363CFE12-4192-7A49-997C-D84D8B243C46}"/>
              </a:ext>
            </a:extLst>
          </p:cNvPr>
          <p:cNvCxnSpPr>
            <a:cxnSpLocks/>
          </p:cNvCxnSpPr>
          <p:nvPr/>
        </p:nvCxnSpPr>
        <p:spPr>
          <a:xfrm>
            <a:off x="336219" y="2971592"/>
            <a:ext cx="0" cy="119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FA26D43D-4A0F-4C43-8CF8-ED06C79DA22F}"/>
              </a:ext>
            </a:extLst>
          </p:cNvPr>
          <p:cNvCxnSpPr>
            <a:cxnSpLocks/>
          </p:cNvCxnSpPr>
          <p:nvPr/>
        </p:nvCxnSpPr>
        <p:spPr>
          <a:xfrm>
            <a:off x="81033" y="2996597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BB66C37E-D336-444E-91CB-B13C484B10CC}"/>
              </a:ext>
            </a:extLst>
          </p:cNvPr>
          <p:cNvCxnSpPr>
            <a:cxnSpLocks/>
          </p:cNvCxnSpPr>
          <p:nvPr/>
        </p:nvCxnSpPr>
        <p:spPr>
          <a:xfrm>
            <a:off x="213993" y="2994264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8469696D-FD15-C04C-9ED4-A04A825A5EEF}"/>
              </a:ext>
            </a:extLst>
          </p:cNvPr>
          <p:cNvCxnSpPr>
            <a:cxnSpLocks/>
          </p:cNvCxnSpPr>
          <p:nvPr/>
        </p:nvCxnSpPr>
        <p:spPr>
          <a:xfrm>
            <a:off x="461253" y="2994268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24A4C8CC-7F40-AD44-BB55-4847B781FB2D}"/>
              </a:ext>
            </a:extLst>
          </p:cNvPr>
          <p:cNvCxnSpPr>
            <a:cxnSpLocks/>
          </p:cNvCxnSpPr>
          <p:nvPr/>
        </p:nvCxnSpPr>
        <p:spPr>
          <a:xfrm>
            <a:off x="594213" y="2991936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6" name="TextBox 295">
            <a:extLst>
              <a:ext uri="{FF2B5EF4-FFF2-40B4-BE49-F238E27FC236}">
                <a16:creationId xmlns:a16="http://schemas.microsoft.com/office/drawing/2014/main" id="{91931960-07B2-844F-AF52-61ACB22D873E}"/>
              </a:ext>
            </a:extLst>
          </p:cNvPr>
          <p:cNvSpPr txBox="1"/>
          <p:nvPr/>
        </p:nvSpPr>
        <p:spPr>
          <a:xfrm>
            <a:off x="661208" y="3072586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2018</a:t>
            </a:r>
          </a:p>
        </p:txBody>
      </p: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E22AE3EE-930D-0D4B-8461-D5E24E4A5226}"/>
              </a:ext>
            </a:extLst>
          </p:cNvPr>
          <p:cNvCxnSpPr/>
          <p:nvPr/>
        </p:nvCxnSpPr>
        <p:spPr>
          <a:xfrm>
            <a:off x="8496519" y="2938722"/>
            <a:ext cx="0" cy="175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E35ACA60-92F5-A74F-8BF2-75D9FC285CBB}"/>
              </a:ext>
            </a:extLst>
          </p:cNvPr>
          <p:cNvCxnSpPr/>
          <p:nvPr/>
        </p:nvCxnSpPr>
        <p:spPr>
          <a:xfrm>
            <a:off x="8100539" y="2969701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85400127-B95A-6142-AB1D-37FE4726BC25}"/>
              </a:ext>
            </a:extLst>
          </p:cNvPr>
          <p:cNvCxnSpPr/>
          <p:nvPr/>
        </p:nvCxnSpPr>
        <p:spPr>
          <a:xfrm>
            <a:off x="8890573" y="2962216"/>
            <a:ext cx="0" cy="11529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B4490521-63F4-3748-BE18-ED0BEF095536}"/>
              </a:ext>
            </a:extLst>
          </p:cNvPr>
          <p:cNvCxnSpPr/>
          <p:nvPr/>
        </p:nvCxnSpPr>
        <p:spPr>
          <a:xfrm>
            <a:off x="7841559" y="2991893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1A628276-84A6-4D44-BB1A-2A7CE37A36EC}"/>
              </a:ext>
            </a:extLst>
          </p:cNvPr>
          <p:cNvCxnSpPr/>
          <p:nvPr/>
        </p:nvCxnSpPr>
        <p:spPr>
          <a:xfrm>
            <a:off x="7974519" y="2989561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999F270D-A367-9E40-B775-DFC9CDC2BA29}"/>
              </a:ext>
            </a:extLst>
          </p:cNvPr>
          <p:cNvCxnSpPr/>
          <p:nvPr/>
        </p:nvCxnSpPr>
        <p:spPr>
          <a:xfrm>
            <a:off x="8235776" y="2989562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6080A16C-EFBA-4C49-A56A-7DAA26825C98}"/>
              </a:ext>
            </a:extLst>
          </p:cNvPr>
          <p:cNvCxnSpPr/>
          <p:nvPr/>
        </p:nvCxnSpPr>
        <p:spPr>
          <a:xfrm>
            <a:off x="8368736" y="2987230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DFEDA3E3-5EE3-DC4A-A009-7AFF828E7B5E}"/>
              </a:ext>
            </a:extLst>
          </p:cNvPr>
          <p:cNvCxnSpPr/>
          <p:nvPr/>
        </p:nvCxnSpPr>
        <p:spPr>
          <a:xfrm>
            <a:off x="8634658" y="2991898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2D3CF2EE-DA6C-6649-B34A-FA8797B11071}"/>
              </a:ext>
            </a:extLst>
          </p:cNvPr>
          <p:cNvCxnSpPr/>
          <p:nvPr/>
        </p:nvCxnSpPr>
        <p:spPr>
          <a:xfrm>
            <a:off x="8767618" y="2989565"/>
            <a:ext cx="0" cy="69425"/>
          </a:xfrm>
          <a:prstGeom prst="line">
            <a:avLst/>
          </a:prstGeom>
          <a:ln w="127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6" name="TextBox 305">
            <a:extLst>
              <a:ext uri="{FF2B5EF4-FFF2-40B4-BE49-F238E27FC236}">
                <a16:creationId xmlns:a16="http://schemas.microsoft.com/office/drawing/2014/main" id="{D74E6A8A-0213-6443-8AEF-1B6CD5440CD4}"/>
              </a:ext>
            </a:extLst>
          </p:cNvPr>
          <p:cNvSpPr txBox="1"/>
          <p:nvPr/>
        </p:nvSpPr>
        <p:spPr>
          <a:xfrm>
            <a:off x="8456945" y="3047750"/>
            <a:ext cx="377026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" dirty="0">
                <a:solidFill>
                  <a:prstClr val="black"/>
                </a:solidFill>
                <a:latin typeface="Calibri"/>
              </a:rPr>
              <a:t>2023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6628BA53-1F4B-7B44-B70C-4EBC8CE2A03D}"/>
              </a:ext>
            </a:extLst>
          </p:cNvPr>
          <p:cNvGrpSpPr/>
          <p:nvPr/>
        </p:nvGrpSpPr>
        <p:grpSpPr>
          <a:xfrm>
            <a:off x="5063805" y="2616379"/>
            <a:ext cx="804340" cy="322021"/>
            <a:chOff x="3041750" y="3496042"/>
            <a:chExt cx="1072453" cy="429361"/>
          </a:xfrm>
        </p:grpSpPr>
        <p:sp>
          <p:nvSpPr>
            <p:cNvPr id="181" name="Isosceles Triangle 80">
              <a:extLst>
                <a:ext uri="{FF2B5EF4-FFF2-40B4-BE49-F238E27FC236}">
                  <a16:creationId xmlns:a16="http://schemas.microsoft.com/office/drawing/2014/main" id="{683ECBF8-0BAD-3440-9377-3385772BF61D}"/>
                </a:ext>
              </a:extLst>
            </p:cNvPr>
            <p:cNvSpPr/>
            <p:nvPr/>
          </p:nvSpPr>
          <p:spPr>
            <a:xfrm flipH="1" flipV="1">
              <a:off x="3166503" y="3725922"/>
              <a:ext cx="282774" cy="19948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DCC5F47-16EA-744F-AC52-ACB0C0D33C61}"/>
                </a:ext>
              </a:extLst>
            </p:cNvPr>
            <p:cNvSpPr txBox="1"/>
            <p:nvPr/>
          </p:nvSpPr>
          <p:spPr>
            <a:xfrm>
              <a:off x="3041750" y="3496042"/>
              <a:ext cx="107245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DTL4 Beam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E118DB0F-1367-0549-A6A6-584AC2C1B649}"/>
              </a:ext>
            </a:extLst>
          </p:cNvPr>
          <p:cNvGrpSpPr/>
          <p:nvPr/>
        </p:nvGrpSpPr>
        <p:grpSpPr>
          <a:xfrm>
            <a:off x="5004048" y="2360015"/>
            <a:ext cx="1025128" cy="310091"/>
            <a:chOff x="3907530" y="2842643"/>
            <a:chExt cx="1366837" cy="413455"/>
          </a:xfrm>
        </p:grpSpPr>
        <p:sp>
          <p:nvSpPr>
            <p:cNvPr id="184" name="Isosceles Triangle 76">
              <a:extLst>
                <a:ext uri="{FF2B5EF4-FFF2-40B4-BE49-F238E27FC236}">
                  <a16:creationId xmlns:a16="http://schemas.microsoft.com/office/drawing/2014/main" id="{81A37E4D-4D8D-3547-B1A3-B03BFED734F6}"/>
                </a:ext>
              </a:extLst>
            </p:cNvPr>
            <p:cNvSpPr/>
            <p:nvPr/>
          </p:nvSpPr>
          <p:spPr>
            <a:xfrm flipH="1" flipV="1">
              <a:off x="3996873" y="3056617"/>
              <a:ext cx="282774" cy="19948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E5030D07-1380-054E-B4B1-C2B16D4BB6C4}"/>
                </a:ext>
              </a:extLst>
            </p:cNvPr>
            <p:cNvSpPr txBox="1"/>
            <p:nvPr/>
          </p:nvSpPr>
          <p:spPr>
            <a:xfrm>
              <a:off x="3907530" y="2842643"/>
              <a:ext cx="136683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prstClr val="black"/>
                  </a:solidFill>
                  <a:latin typeface="Calibri"/>
                </a:rPr>
                <a:t>SRR3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7355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Readiness Review (SRR)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572" y="1275606"/>
            <a:ext cx="7884876" cy="3630438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GB" sz="1800" dirty="0"/>
              <a:t>The purpose is to review readiness to safely commission/operate.</a:t>
            </a:r>
          </a:p>
          <a:p>
            <a:endParaRPr lang="en-GB" sz="1800" dirty="0"/>
          </a:p>
          <a:p>
            <a:r>
              <a:rPr lang="en-GB" sz="1800" dirty="0"/>
              <a:t>The SRR is primarily intended for activities involving the proton beam, </a:t>
            </a:r>
            <a:br>
              <a:rPr lang="en-GB" sz="1800" dirty="0"/>
            </a:br>
            <a:r>
              <a:rPr lang="en-GB" sz="1800" dirty="0"/>
              <a:t>but could in specific cases also be applied for other systems.</a:t>
            </a:r>
          </a:p>
          <a:p>
            <a:endParaRPr lang="en-GB" sz="1800" dirty="0"/>
          </a:p>
          <a:p>
            <a:r>
              <a:rPr lang="en-GB" sz="1800" dirty="0"/>
              <a:t>The SRR is an independent review of the safety aspects, performed after </a:t>
            </a:r>
            <a:br>
              <a:rPr lang="en-GB" sz="1800" dirty="0"/>
            </a:br>
            <a:r>
              <a:rPr lang="en-GB" sz="1800" dirty="0"/>
              <a:t>the Test Readiness Review (TRR) or corresponding activity. </a:t>
            </a:r>
          </a:p>
          <a:p>
            <a:pPr marL="0" indent="0">
              <a:buNone/>
            </a:pPr>
            <a:r>
              <a:rPr lang="en-GB" sz="1800" dirty="0"/>
              <a:t> </a:t>
            </a:r>
          </a:p>
          <a:p>
            <a:r>
              <a:rPr lang="en-GB" sz="1800" dirty="0"/>
              <a:t>It is a process by which HARDWARE, PERSONNEL and PROCEDURES </a:t>
            </a:r>
            <a:br>
              <a:rPr lang="en-GB" sz="1800" dirty="0"/>
            </a:br>
            <a:r>
              <a:rPr lang="en-GB" sz="1800" dirty="0"/>
              <a:t>associated with commissioning/operation are verified. </a:t>
            </a:r>
          </a:p>
          <a:p>
            <a:endParaRPr lang="en-GB" sz="1800" dirty="0"/>
          </a:p>
          <a:p>
            <a:r>
              <a:rPr lang="en-GB" sz="1800" dirty="0"/>
              <a:t>The scope is safety, both conventional safety and ionizing radiation.</a:t>
            </a:r>
          </a:p>
          <a:p>
            <a:endParaRPr lang="en-GB" sz="1800" dirty="0"/>
          </a:p>
          <a:p>
            <a:r>
              <a:rPr lang="en-GB" sz="1800" dirty="0"/>
              <a:t>The ownership of the process lies within ESH division.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4CAAE1-0818-5E41-8147-635B1CC68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6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973099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90AB2-6321-7442-8B70-CE4558364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Inputs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B1CE0-3480-624D-8DCA-7B00E7003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Design descriptions</a:t>
            </a:r>
          </a:p>
          <a:p>
            <a:r>
              <a:rPr lang="en-GB" dirty="0"/>
              <a:t>Architecture description</a:t>
            </a:r>
          </a:p>
          <a:p>
            <a:r>
              <a:rPr lang="en-GB" dirty="0"/>
              <a:t>Concept of Operations</a:t>
            </a:r>
          </a:p>
          <a:p>
            <a:r>
              <a:rPr lang="en-GB" dirty="0"/>
              <a:t>Requirements Specification</a:t>
            </a:r>
          </a:p>
          <a:p>
            <a:r>
              <a:rPr lang="en-GB" dirty="0"/>
              <a:t>Interface descriptions</a:t>
            </a:r>
          </a:p>
          <a:p>
            <a:r>
              <a:rPr lang="en-GB" dirty="0"/>
              <a:t>Integration Plan</a:t>
            </a:r>
          </a:p>
          <a:p>
            <a:r>
              <a:rPr lang="en-GB" dirty="0"/>
              <a:t>Operation and maintenance documents</a:t>
            </a:r>
          </a:p>
          <a:p>
            <a:r>
              <a:rPr lang="en-GB" dirty="0"/>
              <a:t>Verification Plan</a:t>
            </a:r>
          </a:p>
          <a:p>
            <a:r>
              <a:rPr lang="en-GB" dirty="0"/>
              <a:t>Risk assessment</a:t>
            </a:r>
          </a:p>
          <a:p>
            <a:r>
              <a:rPr lang="en-GB" dirty="0"/>
              <a:t>CE marking/Declaration of Conformity </a:t>
            </a:r>
          </a:p>
          <a:p>
            <a:endParaRPr lang="sv-S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B4105-4547-8C4D-8A89-5218B671B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7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30510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87824"/>
          </a:xfrm>
        </p:spPr>
        <p:txBody>
          <a:bodyPr>
            <a:normAutofit fontScale="92500"/>
          </a:bodyPr>
          <a:lstStyle/>
          <a:p>
            <a:r>
              <a:rPr lang="en-GB" dirty="0"/>
              <a:t>First SRR (SRR1), was for the Ion Source and LEBT, July 2018</a:t>
            </a:r>
          </a:p>
          <a:p>
            <a:pPr lvl="1"/>
            <a:r>
              <a:rPr lang="en-GB" dirty="0"/>
              <a:t>SRR-1 Committee report</a:t>
            </a:r>
          </a:p>
          <a:p>
            <a:r>
              <a:rPr lang="en-GB" dirty="0"/>
              <a:t>First beam from the Ion Source, roughly 6 weeks later..</a:t>
            </a:r>
          </a:p>
          <a:p>
            <a:r>
              <a:rPr lang="en-GB" dirty="0"/>
              <a:t>Decision to do a SRR for our Test stand performing test of klystrons (Test Stand 2)</a:t>
            </a:r>
          </a:p>
          <a:p>
            <a:r>
              <a:rPr lang="en-GB" dirty="0"/>
              <a:t>Together with internally gained experiences, lessons learned meetings and also discussions working our way through received recommendations from ESHAC and the SRR reports.</a:t>
            </a:r>
          </a:p>
          <a:p>
            <a:r>
              <a:rPr lang="en-GB" dirty="0"/>
              <a:t>The SRR for the test stand was conducted 30 and 31 of August 2019, chaired by John Anderson leading a committee of in total 6 persons (2 internal staff)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840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Improvements made for SRR TS2 (Test Stand 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9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738762-D23B-0A4A-8DFC-907D42EAF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z="2000" dirty="0"/>
              <a:t>C</a:t>
            </a:r>
            <a:r>
              <a:rPr lang="en-GB" sz="2000" dirty="0">
                <a:solidFill>
                  <a:schemeClr val="tx1"/>
                </a:solidFill>
              </a:rPr>
              <a:t>larifications in the governing documents; ESS-0123091 rev 2 and ESS-0177837 rev 3 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Identify involved systems and the breakdown structure 6 months in advance.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Necessary to daily and more clearly state and implement work according to </a:t>
            </a:r>
            <a:br>
              <a:rPr lang="en-GB" sz="2000" dirty="0">
                <a:solidFill>
                  <a:schemeClr val="tx1"/>
                </a:solidFill>
              </a:rPr>
            </a:br>
            <a:r>
              <a:rPr lang="en-GB" sz="2000" dirty="0">
                <a:solidFill>
                  <a:schemeClr val="tx1"/>
                </a:solidFill>
              </a:rPr>
              <a:t>ESS-0016468 (Classification) and ESS-0041755 (Hazard analysis).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Identify needed SRR committee competencies 3 months in advance.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>
                <a:solidFill>
                  <a:schemeClr val="tx1"/>
                </a:solidFill>
              </a:rPr>
              <a:t>Start weekly SRR in-house preparations at the latest 3 months before SRR-2.</a:t>
            </a:r>
          </a:p>
          <a:p>
            <a:endParaRPr lang="en-GB" sz="2000" dirty="0">
              <a:solidFill>
                <a:schemeClr val="tx1"/>
              </a:solidFill>
            </a:endParaRPr>
          </a:p>
          <a:p>
            <a:r>
              <a:rPr lang="en-GB" sz="2000" dirty="0"/>
              <a:t>R</a:t>
            </a:r>
            <a:r>
              <a:rPr lang="en-GB" sz="2000" dirty="0">
                <a:solidFill>
                  <a:schemeClr val="tx1"/>
                </a:solidFill>
              </a:rPr>
              <a:t>eview documents available for the SRR committee 2 weeks in advance.</a:t>
            </a:r>
          </a:p>
          <a:p>
            <a:pPr>
              <a:buFontTx/>
              <a:buChar char="-"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en-GB" sz="1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27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  -  Read-Only" id="{9AE1A2CB-6A28-4F46-B38D-868005B01595}" vid="{AB494896-C170-7348-BD8B-CC49E79708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1051</Words>
  <Application>Microsoft Office PowerPoint</Application>
  <PresentationFormat>On-screen Show (16:9)</PresentationFormat>
  <Paragraphs>359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ESS Safety Readiness for Operations </vt:lpstr>
      <vt:lpstr>Outline</vt:lpstr>
      <vt:lpstr>ESS basic design principle</vt:lpstr>
      <vt:lpstr>ESS Schedule</vt:lpstr>
      <vt:lpstr>Licensing timeline for trial operations</vt:lpstr>
      <vt:lpstr>Safety Readiness Review (SRR)</vt:lpstr>
      <vt:lpstr>Inputs</vt:lpstr>
      <vt:lpstr>History</vt:lpstr>
      <vt:lpstr>Improvements made for SRR TS2 (Test Stand 2)</vt:lpstr>
      <vt:lpstr>Ideal approach for gradual commissioning</vt:lpstr>
      <vt:lpstr>Ideal approach for gradual commissioning</vt:lpstr>
      <vt:lpstr>TS2 and involved sub-systems</vt:lpstr>
      <vt:lpstr>Set of documents to be reviewed, 1(2) TS2 Document Matrix at Confluence</vt:lpstr>
      <vt:lpstr>Set of documents to be reviewed, 2(2) TS2 presentations and belonging references at Indico</vt:lpstr>
      <vt:lpstr>Outcome of the SRR for TS2</vt:lpstr>
      <vt:lpstr>Reflections from our TSS committee chair</vt:lpstr>
      <vt:lpstr>ESS – Aerial photographs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Experience from Safety Readiness Review</dc:title>
  <dc:creator>Peter Jacobsson</dc:creator>
  <cp:lastModifiedBy>Eady, Lisa B.</cp:lastModifiedBy>
  <cp:revision>10</cp:revision>
  <dcterms:created xsi:type="dcterms:W3CDTF">2019-09-04T05:29:40Z</dcterms:created>
  <dcterms:modified xsi:type="dcterms:W3CDTF">2019-09-08T17:11:14Z</dcterms:modified>
</cp:coreProperties>
</file>