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9"/>
  </p:notesMasterIdLst>
  <p:sldIdLst>
    <p:sldId id="277" r:id="rId2"/>
    <p:sldId id="483" r:id="rId3"/>
    <p:sldId id="272" r:id="rId4"/>
    <p:sldId id="314" r:id="rId5"/>
    <p:sldId id="484" r:id="rId6"/>
    <p:sldId id="485" r:id="rId7"/>
    <p:sldId id="486" r:id="rId8"/>
    <p:sldId id="487" r:id="rId9"/>
    <p:sldId id="488" r:id="rId10"/>
    <p:sldId id="296" r:id="rId11"/>
    <p:sldId id="271" r:id="rId12"/>
    <p:sldId id="305" r:id="rId13"/>
    <p:sldId id="490" r:id="rId14"/>
    <p:sldId id="491" r:id="rId15"/>
    <p:sldId id="492" r:id="rId16"/>
    <p:sldId id="493" r:id="rId17"/>
    <p:sldId id="30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Fulton, Amanda" initials="F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3519" autoAdjust="0"/>
  </p:normalViewPr>
  <p:slideViewPr>
    <p:cSldViewPr snapToGrid="0" showGuides="1">
      <p:cViewPr varScale="1">
        <p:scale>
          <a:sx n="109" d="100"/>
          <a:sy n="109" d="100"/>
        </p:scale>
        <p:origin x="174" y="948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Accelerator safety workshop 2019</a:t>
            </a:r>
          </a:p>
        </p:txBody>
      </p:sp>
      <p:pic>
        <p:nvPicPr>
          <p:cNvPr id="14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26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Argonne Molybdenum Research Experiment (AMORE) Accelerator readiness Review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Sergey Chemerisov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103933" y="4145544"/>
            <a:ext cx="2692872" cy="386558"/>
          </a:xfrm>
        </p:spPr>
        <p:txBody>
          <a:bodyPr/>
          <a:lstStyle/>
          <a:p>
            <a:r>
              <a:rPr lang="en-US" dirty="0"/>
              <a:t>September 11,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Facility Manager</a:t>
            </a:r>
          </a:p>
          <a:p>
            <a:r>
              <a:rPr lang="en-US" dirty="0"/>
              <a:t>IVEM/LEAF</a:t>
            </a:r>
          </a:p>
        </p:txBody>
      </p:sp>
    </p:spTree>
    <p:extLst>
      <p:ext uri="{BB962C8B-B14F-4D97-AF65-F5344CB8AC3E}">
        <p14:creationId xmlns:p14="http://schemas.microsoft.com/office/powerpoint/2010/main" val="41838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Team and observers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2476" y="1755586"/>
            <a:ext cx="3553427" cy="2127720"/>
          </a:xfrm>
        </p:spPr>
        <p:txBody>
          <a:bodyPr/>
          <a:lstStyle/>
          <a:p>
            <a:r>
              <a:rPr lang="en-US" dirty="0"/>
              <a:t>Bill Beach, Team Lead</a:t>
            </a:r>
          </a:p>
          <a:p>
            <a:r>
              <a:rPr lang="en-US" dirty="0"/>
              <a:t>Wayne Schmitt, FNAL</a:t>
            </a:r>
          </a:p>
          <a:p>
            <a:r>
              <a:rPr lang="en-US" dirty="0"/>
              <a:t>Bob Jubin, ORNL</a:t>
            </a:r>
          </a:p>
          <a:p>
            <a:r>
              <a:rPr lang="en-US" dirty="0"/>
              <a:t>Dick Werbeck</a:t>
            </a:r>
          </a:p>
          <a:p>
            <a:r>
              <a:rPr lang="en-US" dirty="0"/>
              <a:t>Michael Epps, DOE-SC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381018" y="1734366"/>
            <a:ext cx="4410502" cy="195795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Maria </a:t>
            </a:r>
            <a:r>
              <a:rPr lang="en-US" dirty="0" err="1"/>
              <a:t>Dikeakos</a:t>
            </a:r>
            <a:r>
              <a:rPr lang="en-US" dirty="0"/>
              <a:t>, BHSO</a:t>
            </a:r>
          </a:p>
          <a:p>
            <a:r>
              <a:rPr lang="en-US" dirty="0"/>
              <a:t>Joe </a:t>
            </a:r>
            <a:r>
              <a:rPr lang="en-US" dirty="0" err="1"/>
              <a:t>Cracco</a:t>
            </a:r>
            <a:r>
              <a:rPr lang="en-US" dirty="0"/>
              <a:t>, BHSO</a:t>
            </a:r>
          </a:p>
          <a:p>
            <a:r>
              <a:rPr lang="en-US" dirty="0"/>
              <a:t>Patrick Sullivan, BHSO</a:t>
            </a:r>
          </a:p>
          <a:p>
            <a:r>
              <a:rPr lang="en-US" dirty="0"/>
              <a:t>Lee Hammons, BNL</a:t>
            </a:r>
          </a:p>
          <a:p>
            <a:r>
              <a:rPr lang="en-US" dirty="0"/>
              <a:t>Jessica </a:t>
            </a:r>
            <a:r>
              <a:rPr lang="en-US" dirty="0" err="1"/>
              <a:t>Malo</a:t>
            </a:r>
            <a:r>
              <a:rPr lang="en-US" dirty="0"/>
              <a:t>, PPPL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889" y="1209554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Review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2390" y="120955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Observers</a:t>
            </a:r>
          </a:p>
        </p:txBody>
      </p:sp>
    </p:spTree>
    <p:extLst>
      <p:ext uri="{BB962C8B-B14F-4D97-AF65-F5344CB8AC3E}">
        <p14:creationId xmlns:p14="http://schemas.microsoft.com/office/powerpoint/2010/main" val="32189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02" y="103735"/>
            <a:ext cx="8372901" cy="621711"/>
          </a:xfrm>
        </p:spPr>
        <p:txBody>
          <a:bodyPr/>
          <a:lstStyle/>
          <a:p>
            <a:r>
              <a:rPr lang="en-US" dirty="0"/>
              <a:t>Assessment purpose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1414" y="927997"/>
            <a:ext cx="7228388" cy="2405512"/>
          </a:xfrm>
        </p:spPr>
        <p:txBody>
          <a:bodyPr/>
          <a:lstStyle/>
          <a:p>
            <a:r>
              <a:rPr lang="en-US" dirty="0"/>
              <a:t>Inadvertent fission gas release event last March led to voluntary pause of </a:t>
            </a:r>
            <a:r>
              <a:rPr lang="en-US" dirty="0" err="1"/>
              <a:t>Linac</a:t>
            </a:r>
            <a:r>
              <a:rPr lang="en-US" dirty="0"/>
              <a:t> operations</a:t>
            </a:r>
          </a:p>
          <a:p>
            <a:r>
              <a:rPr lang="en-US" dirty="0"/>
              <a:t>All </a:t>
            </a:r>
            <a:r>
              <a:rPr lang="en-US" dirty="0" err="1"/>
              <a:t>Linac</a:t>
            </a:r>
            <a:r>
              <a:rPr lang="en-US" dirty="0"/>
              <a:t> operations have since been restarted with the exception of AMORE</a:t>
            </a:r>
          </a:p>
          <a:p>
            <a:r>
              <a:rPr lang="en-US" dirty="0"/>
              <a:t>The purpose of this assessment is to confirm readiness to restart the AMORE work</a:t>
            </a:r>
          </a:p>
          <a:p>
            <a:r>
              <a:rPr lang="en-US" dirty="0"/>
              <a:t>Assess readiness to restart utilizing criteria from DOE-G420.2-1A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54BB9E-AC46-344F-B48B-12E5A3BCD386}"/>
              </a:ext>
            </a:extLst>
          </p:cNvPr>
          <p:cNvSpPr txBox="1">
            <a:spLocks/>
          </p:cNvSpPr>
          <p:nvPr/>
        </p:nvSpPr>
        <p:spPr>
          <a:xfrm>
            <a:off x="410902" y="3622875"/>
            <a:ext cx="8372901" cy="128774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Review of SAD, ASE, and implementing procedures</a:t>
            </a:r>
          </a:p>
          <a:p>
            <a:r>
              <a:rPr lang="en-US"/>
              <a:t>Interviews of LEAF and AMORE management and staff</a:t>
            </a:r>
          </a:p>
          <a:p>
            <a:r>
              <a:rPr lang="en-US"/>
              <a:t>Walk-down of AMORE project areas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0228" y="3137268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Overall approach</a:t>
            </a:r>
          </a:p>
        </p:txBody>
      </p:sp>
    </p:spTree>
    <p:extLst>
      <p:ext uri="{BB962C8B-B14F-4D97-AF65-F5344CB8AC3E}">
        <p14:creationId xmlns:p14="http://schemas.microsoft.com/office/powerpoint/2010/main" val="14066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readiness review schedule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776" y="1171065"/>
            <a:ext cx="8372901" cy="3317082"/>
          </a:xfrm>
        </p:spPr>
        <p:txBody>
          <a:bodyPr/>
          <a:lstStyle/>
          <a:p>
            <a:r>
              <a:rPr lang="en-US" dirty="0"/>
              <a:t>Day 1: Monday, April 29</a:t>
            </a:r>
          </a:p>
          <a:p>
            <a:pPr lvl="1"/>
            <a:r>
              <a:rPr lang="en-US" sz="1600" dirty="0"/>
              <a:t>Presentations</a:t>
            </a:r>
          </a:p>
          <a:p>
            <a:pPr lvl="2"/>
            <a:r>
              <a:rPr lang="en-US" sz="1600" dirty="0"/>
              <a:t>Event and lessons learned</a:t>
            </a:r>
          </a:p>
          <a:p>
            <a:pPr lvl="2"/>
            <a:r>
              <a:rPr lang="en-US" sz="1600" dirty="0"/>
              <a:t>Experiment Overview </a:t>
            </a:r>
          </a:p>
          <a:p>
            <a:pPr lvl="2"/>
            <a:r>
              <a:rPr lang="en-US" sz="1600" dirty="0"/>
              <a:t>Facility Overview</a:t>
            </a:r>
          </a:p>
          <a:p>
            <a:pPr lvl="1"/>
            <a:r>
              <a:rPr lang="en-US" sz="1600" dirty="0"/>
              <a:t>Facility Tour</a:t>
            </a:r>
          </a:p>
          <a:p>
            <a:pPr lvl="1"/>
            <a:r>
              <a:rPr lang="en-US" sz="1600" dirty="0"/>
              <a:t>Interviews, procedure walkthroughs, etc. as determined by team</a:t>
            </a:r>
            <a:endParaRPr lang="en-US" dirty="0"/>
          </a:p>
          <a:p>
            <a:r>
              <a:rPr lang="en-US" dirty="0"/>
              <a:t>Day 2: Tuesday, April 30</a:t>
            </a:r>
          </a:p>
          <a:p>
            <a:pPr lvl="1"/>
            <a:r>
              <a:rPr lang="en-US" sz="1600" dirty="0"/>
              <a:t>Interviews, procedure walkthroughs, etc. as determined by team</a:t>
            </a:r>
            <a:endParaRPr lang="en-US" dirty="0"/>
          </a:p>
          <a:p>
            <a:r>
              <a:rPr lang="en-US" dirty="0"/>
              <a:t>Day 3: Wednesday, May 1</a:t>
            </a:r>
          </a:p>
          <a:p>
            <a:pPr lvl="1"/>
            <a:r>
              <a:rPr lang="en-US" sz="1600" dirty="0"/>
              <a:t>Interviews, procedure walkthroughs, etc. as determined by team</a:t>
            </a:r>
          </a:p>
          <a:p>
            <a:pPr lvl="1"/>
            <a:r>
              <a:rPr lang="en-US" sz="1600" dirty="0"/>
              <a:t>Development of findings and conclusions</a:t>
            </a:r>
          </a:p>
          <a:p>
            <a:pPr lvl="1"/>
            <a:r>
              <a:rPr lang="en-US" sz="1600" dirty="0"/>
              <a:t>Out-brief at 16:00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7882-893C-694D-8698-220EB84D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RESULTS or readiness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0335-25E3-8142-AE56-436081008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52" y="1194215"/>
            <a:ext cx="8372901" cy="3317082"/>
          </a:xfrm>
        </p:spPr>
        <p:txBody>
          <a:bodyPr/>
          <a:lstStyle/>
          <a:p>
            <a:r>
              <a:rPr lang="en-US" dirty="0"/>
              <a:t>The team recognizes the amount of work and effort put into improving procedures and processes</a:t>
            </a:r>
          </a:p>
          <a:p>
            <a:endParaRPr lang="en-US" dirty="0"/>
          </a:p>
          <a:p>
            <a:r>
              <a:rPr lang="en-US" dirty="0"/>
              <a:t>Good team of people who want to move forward-experienced and committed to the improvements</a:t>
            </a:r>
          </a:p>
          <a:p>
            <a:endParaRPr lang="en-US" dirty="0"/>
          </a:p>
          <a:p>
            <a:r>
              <a:rPr lang="en-US" dirty="0"/>
              <a:t>Management team is cohesive and, rightfully so, proud of the accomplishments made to date</a:t>
            </a:r>
          </a:p>
          <a:p>
            <a:endParaRPr lang="en-US" dirty="0"/>
          </a:p>
          <a:p>
            <a:r>
              <a:rPr lang="en-US" dirty="0"/>
              <a:t>Two Pre-start issues, one post-start issue, several observations and several opportunities for improvement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35B0C-6B28-CB42-B0A9-BF95A242E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05E8-F46E-DB4F-8238-4F098782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results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0C1362-1084-FA48-B09A-8C2C79926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2749"/>
              </p:ext>
            </p:extLst>
          </p:nvPr>
        </p:nvGraphicFramePr>
        <p:xfrm>
          <a:off x="457199" y="1300218"/>
          <a:ext cx="8372900" cy="3131406"/>
        </p:xfrm>
        <a:graphic>
          <a:graphicData uri="http://schemas.openxmlformats.org/drawingml/2006/table">
            <a:tbl>
              <a:tblPr/>
              <a:tblGrid>
                <a:gridCol w="671520">
                  <a:extLst>
                    <a:ext uri="{9D8B030D-6E8A-4147-A177-3AD203B41FA5}">
                      <a16:colId xmlns:a16="http://schemas.microsoft.com/office/drawing/2014/main" val="1066740246"/>
                    </a:ext>
                  </a:extLst>
                </a:gridCol>
                <a:gridCol w="6672709">
                  <a:extLst>
                    <a:ext uri="{9D8B030D-6E8A-4147-A177-3AD203B41FA5}">
                      <a16:colId xmlns:a16="http://schemas.microsoft.com/office/drawing/2014/main" val="262131013"/>
                    </a:ext>
                  </a:extLst>
                </a:gridCol>
                <a:gridCol w="1028671">
                  <a:extLst>
                    <a:ext uri="{9D8B030D-6E8A-4147-A177-3AD203B41FA5}">
                      <a16:colId xmlns:a16="http://schemas.microsoft.com/office/drawing/2014/main" val="2092371270"/>
                    </a:ext>
                  </a:extLst>
                </a:gridCol>
              </a:tblGrid>
              <a:tr h="20396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 Criteria from DOE G 420.2-1A</a:t>
                      </a:r>
                      <a:endParaRPr lang="en-US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900774"/>
                  </a:ext>
                </a:extLst>
              </a:tr>
              <a:tr h="203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 Result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31340"/>
                  </a:ext>
                </a:extLst>
              </a:tr>
              <a:tr h="400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procedures, including an appropriate Unreviewed Safety Issue (USI) process.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Pre-Start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270722"/>
                  </a:ext>
                </a:extLst>
              </a:tr>
              <a:tr h="196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training and qualification program.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188588"/>
                  </a:ext>
                </a:extLst>
              </a:tr>
              <a:tr h="195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Reviewed and approved SAD adequate to support approval of the ASE.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23247"/>
                  </a:ext>
                </a:extLst>
              </a:tr>
              <a:tr h="2296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ASE, including an effective credited control program.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275664"/>
                  </a:ext>
                </a:extLst>
              </a:tr>
              <a:tr h="3980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 Configuration Management (CM) program for safety systems/programs and credited controls.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776648"/>
                  </a:ext>
                </a:extLst>
              </a:tr>
              <a:tr h="382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acceptable SAD developed in accordance with DOE Order 420.2C that has been reviewed and approved by contractor management.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51373"/>
                  </a:ext>
                </a:extLst>
              </a:tr>
              <a:tr h="2212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acceptable ASE developed in accordance with DOE Order 420.2C.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864002"/>
                  </a:ext>
                </a:extLst>
              </a:tr>
              <a:tr h="349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Roles and responsibilities are clearly defined for activities under the ASE , including those for training and procedures as related to accelerator safety.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606564"/>
                  </a:ext>
                </a:extLst>
              </a:tr>
              <a:tr h="349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appropriate Unreviewed Safety Issue (USI) process is developed in accordance with DOE Order 420.2C.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0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9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5109-1AD7-B346-BE79-CD858D2B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results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6AE099-365F-7749-9E56-A89EC3CC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91735"/>
              </p:ext>
            </p:extLst>
          </p:nvPr>
        </p:nvGraphicFramePr>
        <p:xfrm>
          <a:off x="457200" y="1656346"/>
          <a:ext cx="8368790" cy="2378584"/>
        </p:xfrm>
        <a:graphic>
          <a:graphicData uri="http://schemas.openxmlformats.org/drawingml/2006/table">
            <a:tbl>
              <a:tblPr/>
              <a:tblGrid>
                <a:gridCol w="674194">
                  <a:extLst>
                    <a:ext uri="{9D8B030D-6E8A-4147-A177-3AD203B41FA5}">
                      <a16:colId xmlns:a16="http://schemas.microsoft.com/office/drawing/2014/main" val="2895512392"/>
                    </a:ext>
                  </a:extLst>
                </a:gridCol>
                <a:gridCol w="6501158">
                  <a:extLst>
                    <a:ext uri="{9D8B030D-6E8A-4147-A177-3AD203B41FA5}">
                      <a16:colId xmlns:a16="http://schemas.microsoft.com/office/drawing/2014/main" val="588942853"/>
                    </a:ext>
                  </a:extLst>
                </a:gridCol>
                <a:gridCol w="1193438">
                  <a:extLst>
                    <a:ext uri="{9D8B030D-6E8A-4147-A177-3AD203B41FA5}">
                      <a16:colId xmlns:a16="http://schemas.microsoft.com/office/drawing/2014/main" val="2699346008"/>
                    </a:ext>
                  </a:extLst>
                </a:gridCol>
              </a:tblGrid>
              <a:tr h="3917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acceptable SAD developed in accordance with DOE Order 420.2C that has been reviewed and approved by contractor management.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12901"/>
                  </a:ext>
                </a:extLst>
              </a:tr>
              <a:tr h="212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acceptable ASE developed in accordance with DOE Order 420.2C.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778001"/>
                  </a:ext>
                </a:extLst>
              </a:tr>
              <a:tr h="401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Roles and responsibilities are clearly defined for activities under the ASE , including those for training and procedures as related to accelerator safety.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987942"/>
                  </a:ext>
                </a:extLst>
              </a:tr>
              <a:tr h="379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appropriate Unreviewed Safety Issue (USI) process is developed in accordance with DOE Order 420.2C.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868168"/>
                  </a:ext>
                </a:extLst>
              </a:tr>
              <a:tr h="412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and systems having safety importance (including credited engineered controls) meet criteria established in the SAD and have been appropriately tested.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Pre-Start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72841"/>
                  </a:ext>
                </a:extLst>
              </a:tr>
              <a:tr h="200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Facility is in compliance with ASE requirements.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69368"/>
                  </a:ext>
                </a:extLst>
              </a:tr>
              <a:tr h="379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Facility conforms to the requirements of LMS-PROC-45, </a:t>
                      </a:r>
                      <a:r>
                        <a:rPr lang="en-US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Managing Radioactive Material Inventories</a:t>
                      </a: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094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6642DF-96D6-2C41-8639-36DB9EEF9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3673"/>
              </p:ext>
            </p:extLst>
          </p:nvPr>
        </p:nvGraphicFramePr>
        <p:xfrm>
          <a:off x="457200" y="1251347"/>
          <a:ext cx="8368790" cy="404999"/>
        </p:xfrm>
        <a:graphic>
          <a:graphicData uri="http://schemas.openxmlformats.org/drawingml/2006/table">
            <a:tbl>
              <a:tblPr/>
              <a:tblGrid>
                <a:gridCol w="674194">
                  <a:extLst>
                    <a:ext uri="{9D8B030D-6E8A-4147-A177-3AD203B41FA5}">
                      <a16:colId xmlns:a16="http://schemas.microsoft.com/office/drawing/2014/main" val="1882439889"/>
                    </a:ext>
                  </a:extLst>
                </a:gridCol>
                <a:gridCol w="6493256">
                  <a:extLst>
                    <a:ext uri="{9D8B030D-6E8A-4147-A177-3AD203B41FA5}">
                      <a16:colId xmlns:a16="http://schemas.microsoft.com/office/drawing/2014/main" val="140972850"/>
                    </a:ext>
                  </a:extLst>
                </a:gridCol>
                <a:gridCol w="1201340">
                  <a:extLst>
                    <a:ext uri="{9D8B030D-6E8A-4147-A177-3AD203B41FA5}">
                      <a16:colId xmlns:a16="http://schemas.microsoft.com/office/drawing/2014/main" val="2399717333"/>
                    </a:ext>
                  </a:extLst>
                </a:gridCol>
              </a:tblGrid>
              <a:tr h="19439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 Criteria from DOE G 420.2-1A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92362"/>
                  </a:ext>
                </a:extLst>
              </a:tr>
              <a:tr h="21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 Result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46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AMORE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Commissioning plan for AMORE was developed</a:t>
            </a:r>
          </a:p>
          <a:p>
            <a:pPr lvl="1"/>
            <a:r>
              <a:rPr lang="en-US" dirty="0"/>
              <a:t>Purpose: </a:t>
            </a:r>
          </a:p>
          <a:p>
            <a:pPr lvl="2"/>
            <a:r>
              <a:rPr lang="en-US" dirty="0"/>
              <a:t>To validate procedures </a:t>
            </a:r>
          </a:p>
          <a:p>
            <a:pPr lvl="2"/>
            <a:r>
              <a:rPr lang="en-US" dirty="0"/>
              <a:t>To test hardware  and processes</a:t>
            </a:r>
          </a:p>
          <a:p>
            <a:r>
              <a:rPr lang="en-US" dirty="0"/>
              <a:t>Plan was reviewed and submitted to DOE ASO with results of ARR</a:t>
            </a:r>
          </a:p>
          <a:p>
            <a:r>
              <a:rPr lang="en-US" dirty="0"/>
              <a:t>DOE issued the letter permitting commissioning of AMORE </a:t>
            </a:r>
          </a:p>
          <a:p>
            <a:r>
              <a:rPr lang="en-US" dirty="0"/>
              <a:t>AMORE commissioning was completed on August 16</a:t>
            </a:r>
          </a:p>
          <a:p>
            <a:r>
              <a:rPr lang="en-US" dirty="0"/>
              <a:t>Commissioning report and request for resuming routine operations was submitted on August 30th</a:t>
            </a:r>
          </a:p>
          <a:p>
            <a:r>
              <a:rPr lang="en-US" dirty="0"/>
              <a:t>Full restart of AMORE is expected in September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8346"/>
            <a:ext cx="2448045" cy="3317082"/>
          </a:xfrm>
        </p:spPr>
        <p:txBody>
          <a:bodyPr/>
          <a:lstStyle/>
          <a:p>
            <a:r>
              <a:rPr lang="en-US" dirty="0"/>
              <a:t>Background information</a:t>
            </a:r>
          </a:p>
          <a:p>
            <a:r>
              <a:rPr lang="en-US" dirty="0"/>
              <a:t>AMORE ARR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Execution</a:t>
            </a:r>
          </a:p>
          <a:p>
            <a:pPr lvl="1"/>
            <a:r>
              <a:rPr lang="en-US" dirty="0"/>
              <a:t>Findings</a:t>
            </a:r>
          </a:p>
          <a:p>
            <a:r>
              <a:rPr lang="en-US" dirty="0"/>
              <a:t>AMORE Commissioning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6864C-2223-824F-AACC-4285CF03DD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17984" r="6395" b="12713"/>
          <a:stretch/>
        </p:blipFill>
        <p:spPr>
          <a:xfrm>
            <a:off x="3142527" y="562627"/>
            <a:ext cx="5866983" cy="39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Radiochemistry research at Argonne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88732" y="3021141"/>
            <a:ext cx="4030307" cy="159687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Materials characterization </a:t>
            </a:r>
          </a:p>
          <a:p>
            <a:pPr marL="0" indent="0" algn="ctr">
              <a:buNone/>
            </a:pPr>
            <a:r>
              <a:rPr lang="en-US" sz="1600" dirty="0"/>
              <a:t>Chemical process development </a:t>
            </a:r>
            <a:br>
              <a:rPr lang="en-US" sz="1600" dirty="0"/>
            </a:br>
            <a:r>
              <a:rPr lang="en-US" sz="1600" dirty="0"/>
              <a:t>and engineering</a:t>
            </a:r>
          </a:p>
          <a:p>
            <a:pPr marL="0" indent="0" algn="ctr">
              <a:buNone/>
            </a:pPr>
            <a:r>
              <a:rPr lang="en-US" sz="1600" dirty="0"/>
              <a:t>Nuclear fuel development and qualification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811078" y="3021141"/>
            <a:ext cx="4002723" cy="159687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1600" dirty="0"/>
              <a:t>55 MeV/25 kW electron </a:t>
            </a:r>
            <a:br>
              <a:rPr lang="en-US" sz="1600" dirty="0"/>
            </a:br>
            <a:r>
              <a:rPr lang="en-US" sz="1600" dirty="0"/>
              <a:t>linear accelerator (</a:t>
            </a:r>
            <a:r>
              <a:rPr lang="en-US" sz="1600" dirty="0" err="1"/>
              <a:t>Linac</a:t>
            </a:r>
            <a:r>
              <a:rPr lang="en-US" sz="1600" dirty="0"/>
              <a:t>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600" dirty="0"/>
              <a:t>Radioisotope production for medical, national security, basic science, and industrial applications</a:t>
            </a:r>
          </a:p>
        </p:txBody>
      </p:sp>
      <p:pic>
        <p:nvPicPr>
          <p:cNvPr id="10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7406"/>
          <a:stretch>
            <a:fillRect/>
          </a:stretch>
        </p:blipFill>
        <p:spPr>
          <a:xfrm>
            <a:off x="495679" y="1297375"/>
            <a:ext cx="4023360" cy="1714500"/>
          </a:xfrm>
          <a:prstGeom prst="rect">
            <a:avLst/>
          </a:prstGeom>
        </p:spPr>
      </p:pic>
      <p:pic>
        <p:nvPicPr>
          <p:cNvPr id="11" name="Picture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 b="5336"/>
          <a:stretch>
            <a:fillRect/>
          </a:stretch>
        </p:blipFill>
        <p:spPr>
          <a:xfrm>
            <a:off x="4811078" y="1297375"/>
            <a:ext cx="40233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CB9E138-BC15-5C49-978C-A6F987278BC0}"/>
              </a:ext>
            </a:extLst>
          </p:cNvPr>
          <p:cNvGrpSpPr/>
          <p:nvPr/>
        </p:nvGrpSpPr>
        <p:grpSpPr>
          <a:xfrm>
            <a:off x="5867446" y="2491201"/>
            <a:ext cx="2962656" cy="1975104"/>
            <a:chOff x="4023269" y="2023687"/>
            <a:chExt cx="4933950" cy="320040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81C4715-342F-7C40-B75E-2A60C897E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269" y="2023687"/>
              <a:ext cx="4933950" cy="3200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7300F3-9C1E-6747-ABDA-CA577B3D3693}"/>
                </a:ext>
              </a:extLst>
            </p:cNvPr>
            <p:cNvSpPr/>
            <p:nvPr/>
          </p:nvSpPr>
          <p:spPr>
            <a:xfrm>
              <a:off x="7288670" y="3579930"/>
              <a:ext cx="196945" cy="120156"/>
            </a:xfrm>
            <a:prstGeom prst="rect">
              <a:avLst/>
            </a:prstGeom>
            <a:solidFill>
              <a:srgbClr val="B4C3F3"/>
            </a:solidFill>
            <a:ln>
              <a:solidFill>
                <a:srgbClr val="B4C3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066FF-C7C9-EE49-88DA-A73A609DCB7C}"/>
                </a:ext>
              </a:extLst>
            </p:cNvPr>
            <p:cNvSpPr txBox="1"/>
            <p:nvPr/>
          </p:nvSpPr>
          <p:spPr>
            <a:xfrm>
              <a:off x="7081702" y="3452233"/>
              <a:ext cx="661617" cy="37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DU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AMORE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parameters</a:t>
            </a:r>
          </a:p>
          <a:p>
            <a:pPr lvl="1"/>
            <a:r>
              <a:rPr lang="en-US" sz="1600" dirty="0"/>
              <a:t>20 L solution will be irradiated with neutrons generated in a depleted-uranium (DU) target</a:t>
            </a:r>
          </a:p>
          <a:p>
            <a:pPr lvl="1"/>
            <a:r>
              <a:rPr lang="en-US" sz="1600" dirty="0"/>
              <a:t>Up to 20 Ci of Mo-99 will be produced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2491201"/>
            <a:ext cx="5559209" cy="1765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Purpose of the experiment</a:t>
            </a:r>
          </a:p>
          <a:p>
            <a:pPr lvl="1"/>
            <a:r>
              <a:rPr lang="en-US" sz="1600" dirty="0"/>
              <a:t>Development and design of the Mo-recovery and purification systems</a:t>
            </a:r>
          </a:p>
          <a:p>
            <a:pPr lvl="1"/>
            <a:r>
              <a:rPr lang="en-US" sz="1600" dirty="0"/>
              <a:t>Developing an understanding of radiolysis effects on solution chemistry, gas generation, and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17579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64D7-D0B9-1345-8CB2-C634FAD9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Gas Release Event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1" y="3249655"/>
            <a:ext cx="6830567" cy="1507839"/>
          </a:xfrm>
        </p:spPr>
        <p:txBody>
          <a:bodyPr/>
          <a:lstStyle/>
          <a:p>
            <a:r>
              <a:rPr lang="en-US" sz="1600" dirty="0"/>
              <a:t>March 9, 2018: Hot cell processing following scale-up of AMORE</a:t>
            </a:r>
          </a:p>
          <a:p>
            <a:r>
              <a:rPr lang="en-US" sz="1600" dirty="0"/>
              <a:t>Vessel containing solution inadvertently vented when pH probe removed</a:t>
            </a:r>
          </a:p>
          <a:p>
            <a:r>
              <a:rPr lang="en-US" sz="1600" dirty="0"/>
              <a:t>Fission gases released out the stack and re-circulated back into facility</a:t>
            </a:r>
          </a:p>
          <a:p>
            <a:r>
              <a:rPr lang="en-US" sz="1600" dirty="0"/>
              <a:t>Radiation monitor in facility showed elevated background radiation levels</a:t>
            </a:r>
          </a:p>
          <a:p>
            <a:r>
              <a:rPr lang="en-US" sz="1600" dirty="0"/>
              <a:t>Personnel removed from area and monitored – no dose assigned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0512" y="1044905"/>
            <a:ext cx="6326278" cy="2139934"/>
            <a:chOff x="880505" y="1016903"/>
            <a:chExt cx="6507788" cy="21031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 b="5556"/>
            <a:stretch/>
          </p:blipFill>
          <p:spPr>
            <a:xfrm>
              <a:off x="880505" y="1016903"/>
              <a:ext cx="3154680" cy="2103120"/>
            </a:xfrm>
            <a:prstGeom prst="rect">
              <a:avLst/>
            </a:prstGeom>
            <a:ln w="12700">
              <a:noFill/>
            </a:ln>
            <a:effectLst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3613" y="1016903"/>
              <a:ext cx="3154680" cy="2103120"/>
            </a:xfrm>
            <a:prstGeom prst="rect">
              <a:avLst/>
            </a:prstGeom>
            <a:ln w="12700">
              <a:noFill/>
            </a:ln>
            <a:effectLst/>
          </p:spPr>
        </p:pic>
      </p:grpSp>
      <p:sp>
        <p:nvSpPr>
          <p:cNvPr id="7" name="Right Brace 6"/>
          <p:cNvSpPr/>
          <p:nvPr/>
        </p:nvSpPr>
        <p:spPr>
          <a:xfrm>
            <a:off x="7094903" y="3424125"/>
            <a:ext cx="283779" cy="1228634"/>
          </a:xfrm>
          <a:prstGeom prst="rightBrac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8682" y="3499833"/>
            <a:ext cx="1690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Resulted in positive USI and pause of </a:t>
            </a:r>
            <a:r>
              <a:rPr lang="en-US" sz="1600" b="1" dirty="0" err="1">
                <a:solidFill>
                  <a:schemeClr val="accent2"/>
                </a:solidFill>
              </a:rPr>
              <a:t>Linac</a:t>
            </a:r>
            <a:r>
              <a:rPr lang="en-US" sz="1600" b="1" dirty="0">
                <a:solidFill>
                  <a:schemeClr val="accent2"/>
                </a:solidFill>
              </a:rPr>
              <a:t> ops</a:t>
            </a:r>
          </a:p>
        </p:txBody>
      </p:sp>
    </p:spTree>
    <p:extLst>
      <p:ext uri="{BB962C8B-B14F-4D97-AF65-F5344CB8AC3E}">
        <p14:creationId xmlns:p14="http://schemas.microsoft.com/office/powerpoint/2010/main" val="38713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EA94-A1D9-DD42-8C25-6E82B050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Safety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61EF-0E9A-9F47-AF73-6EF6C2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Expanded Process Descriptions</a:t>
            </a:r>
          </a:p>
          <a:p>
            <a:pPr lvl="1"/>
            <a:r>
              <a:rPr lang="en-US" dirty="0"/>
              <a:t>Provides greater detail of liquid separation and transfer processes</a:t>
            </a:r>
          </a:p>
          <a:p>
            <a:pPr lvl="1"/>
            <a:r>
              <a:rPr lang="en-US" dirty="0"/>
              <a:t>Defines interfaces of Gas Collection System (GCS) with other systems</a:t>
            </a:r>
          </a:p>
          <a:p>
            <a:r>
              <a:rPr lang="en-US" dirty="0"/>
              <a:t>Updated Hazard Analysis</a:t>
            </a:r>
          </a:p>
          <a:p>
            <a:pPr lvl="1"/>
            <a:r>
              <a:rPr lang="en-US" dirty="0"/>
              <a:t>Applied similar methodology as used in Hazard Category (HC)-3 DSAs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19CC-4EF5-D148-B086-26C2A581F7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EA94-A1D9-DD42-8C25-6E82B050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Accelerator Safety envelope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61EF-0E9A-9F47-AF73-6EF6C2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Personnel Safety System (PSS)</a:t>
            </a:r>
          </a:p>
          <a:p>
            <a:r>
              <a:rPr lang="en-US" sz="1600" dirty="0"/>
              <a:t>Gas Collection System (GCS)*</a:t>
            </a:r>
          </a:p>
          <a:p>
            <a:r>
              <a:rPr lang="en-US" sz="1600" dirty="0"/>
              <a:t>AMORE Process Beam Interlocks*</a:t>
            </a:r>
          </a:p>
          <a:p>
            <a:r>
              <a:rPr lang="en-US" sz="1600" dirty="0" err="1"/>
              <a:t>Linac</a:t>
            </a:r>
            <a:r>
              <a:rPr lang="en-US" sz="1600" dirty="0"/>
              <a:t> Shielding*</a:t>
            </a:r>
          </a:p>
          <a:p>
            <a:r>
              <a:rPr lang="en-US" sz="1600" dirty="0" err="1"/>
              <a:t>Linac</a:t>
            </a:r>
            <a:r>
              <a:rPr lang="en-US" sz="1600" dirty="0"/>
              <a:t> Facility Segmentation Boundary*</a:t>
            </a:r>
          </a:p>
          <a:p>
            <a:r>
              <a:rPr lang="en-US" sz="1600" dirty="0"/>
              <a:t>AMORE Experimental Parameters*</a:t>
            </a:r>
          </a:p>
          <a:p>
            <a:r>
              <a:rPr lang="en-US" sz="1600" dirty="0"/>
              <a:t>Fissionable Material Inventory Limit*</a:t>
            </a:r>
          </a:p>
          <a:p>
            <a:r>
              <a:rPr lang="en-US" sz="1600" dirty="0"/>
              <a:t>Beam Limits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200" dirty="0"/>
              <a:t>denotes controls that were most significantly changed since the previous revision of the ASE and warrant additional focus during the review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Credited Controls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19CC-4EF5-D148-B086-26C2A581F7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EA94-A1D9-DD42-8C25-6E82B050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Accelerator Safety envelope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61EF-0E9A-9F47-AF73-6EF6C2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Procedure Generation, Review, and Implementation*</a:t>
            </a:r>
          </a:p>
          <a:p>
            <a:r>
              <a:rPr lang="en-US" sz="1400" dirty="0"/>
              <a:t>Fire Protection Program</a:t>
            </a:r>
          </a:p>
          <a:p>
            <a:pPr lvl="1"/>
            <a:r>
              <a:rPr lang="en-US" sz="1200" dirty="0"/>
              <a:t>Hydrogen Monitoring</a:t>
            </a:r>
          </a:p>
          <a:p>
            <a:pPr lvl="1"/>
            <a:r>
              <a:rPr lang="en-US" sz="1200" dirty="0"/>
              <a:t>Fire Suppression System</a:t>
            </a:r>
          </a:p>
          <a:p>
            <a:pPr lvl="1"/>
            <a:r>
              <a:rPr lang="en-US" sz="1200" dirty="0"/>
              <a:t>Combustible Material Control</a:t>
            </a:r>
          </a:p>
          <a:p>
            <a:r>
              <a:rPr lang="en-US" sz="1400" dirty="0"/>
              <a:t>Radiation Protection Program</a:t>
            </a:r>
          </a:p>
          <a:p>
            <a:pPr lvl="1"/>
            <a:r>
              <a:rPr lang="en-US" sz="1200" dirty="0"/>
              <a:t>Supplemental Radiation Monitoring*</a:t>
            </a:r>
          </a:p>
          <a:p>
            <a:pPr lvl="1"/>
            <a:r>
              <a:rPr lang="en-US" sz="1200" dirty="0"/>
              <a:t>Process Exhaust Ventilation with Silver Zeolite Filtration*</a:t>
            </a:r>
          </a:p>
          <a:p>
            <a:r>
              <a:rPr lang="en-US" sz="1400" dirty="0"/>
              <a:t>Quality Assurance</a:t>
            </a:r>
          </a:p>
          <a:p>
            <a:r>
              <a:rPr lang="en-US" sz="1400" dirty="0"/>
              <a:t>Configuration Management*</a:t>
            </a:r>
          </a:p>
          <a:p>
            <a:r>
              <a:rPr lang="en-US" sz="1400" dirty="0"/>
              <a:t>Safety Organization Roles and Responsibilities</a:t>
            </a:r>
          </a:p>
          <a:p>
            <a:r>
              <a:rPr lang="en-US" sz="1400" dirty="0"/>
              <a:t>Waste Management</a:t>
            </a:r>
          </a:p>
          <a:p>
            <a:r>
              <a:rPr lang="en-US" sz="1400" dirty="0"/>
              <a:t>Training and Qualification*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Safety Management Programs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19CC-4EF5-D148-B086-26C2A581F7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EA94-A1D9-DD42-8C25-6E82B050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61EF-0E9A-9F47-AF73-6EF6C2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configuration management (CM) program was written</a:t>
            </a:r>
          </a:p>
          <a:p>
            <a:pPr lvl="1"/>
            <a:r>
              <a:rPr lang="en-US" dirty="0"/>
              <a:t>Consistent with DOE-G-420.2-1A</a:t>
            </a:r>
          </a:p>
          <a:p>
            <a:pPr lvl="1"/>
            <a:r>
              <a:rPr lang="en-US" dirty="0"/>
              <a:t>Also consulted DOE-STD-1073-2016 for further guidance</a:t>
            </a:r>
          </a:p>
          <a:p>
            <a:r>
              <a:rPr lang="en-US" dirty="0"/>
              <a:t>New control mechanisms include:</a:t>
            </a:r>
          </a:p>
          <a:p>
            <a:pPr lvl="1"/>
            <a:r>
              <a:rPr lang="en-US" dirty="0"/>
              <a:t>Special labeling/signage in the facility</a:t>
            </a:r>
          </a:p>
          <a:p>
            <a:pPr lvl="1"/>
            <a:r>
              <a:rPr lang="en-US" dirty="0"/>
              <a:t>CM work permit</a:t>
            </a:r>
          </a:p>
          <a:p>
            <a:r>
              <a:rPr lang="en-US" dirty="0"/>
              <a:t>Personnel trained</a:t>
            </a:r>
          </a:p>
          <a:p>
            <a:pPr lvl="1"/>
            <a:r>
              <a:rPr lang="en-US" dirty="0"/>
              <a:t>Facility workers (more in-depth)</a:t>
            </a:r>
          </a:p>
          <a:p>
            <a:pPr lvl="1"/>
            <a:r>
              <a:rPr lang="en-US" dirty="0"/>
              <a:t>Users (awareness level training)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19CC-4EF5-D148-B086-26C2A581F7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6661</TotalTime>
  <Words>1026</Words>
  <Application>Microsoft Office PowerPoint</Application>
  <PresentationFormat>On-screen Show (16:9)</PresentationFormat>
  <Paragraphs>199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presentation_16x9</vt:lpstr>
      <vt:lpstr>Argonne Molybdenum Research Experiment (AMORE) Accelerator readiness Review</vt:lpstr>
      <vt:lpstr>Outline</vt:lpstr>
      <vt:lpstr>Radiochemistry research at Argonne</vt:lpstr>
      <vt:lpstr>AMORE overview</vt:lpstr>
      <vt:lpstr>Fission Gas Release Event</vt:lpstr>
      <vt:lpstr>Revised Safety Analysis</vt:lpstr>
      <vt:lpstr>Revised Accelerator Safety envelope</vt:lpstr>
      <vt:lpstr>Revised Accelerator Safety envelope</vt:lpstr>
      <vt:lpstr>Configuration Management</vt:lpstr>
      <vt:lpstr>Assessment Team and observers</vt:lpstr>
      <vt:lpstr>Assessment purpose</vt:lpstr>
      <vt:lpstr>Accelerator readiness review schedule</vt:lpstr>
      <vt:lpstr>OVERALL RESULTS or readiness review</vt:lpstr>
      <vt:lpstr>results</vt:lpstr>
      <vt:lpstr>results</vt:lpstr>
      <vt:lpstr>AMORE Commissioning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Eady, Lisa B.</cp:lastModifiedBy>
  <cp:revision>111</cp:revision>
  <cp:lastPrinted>2015-09-08T15:35:42Z</cp:lastPrinted>
  <dcterms:created xsi:type="dcterms:W3CDTF">2018-07-03T17:34:09Z</dcterms:created>
  <dcterms:modified xsi:type="dcterms:W3CDTF">2019-09-08T17:12:28Z</dcterms:modified>
</cp:coreProperties>
</file>