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72" r:id="rId1"/>
    <p:sldMasterId id="2147483675" r:id="rId2"/>
  </p:sldMasterIdLst>
  <p:notesMasterIdLst>
    <p:notesMasterId r:id="rId17"/>
  </p:notesMasterIdLst>
  <p:sldIdLst>
    <p:sldId id="256" r:id="rId3"/>
    <p:sldId id="257" r:id="rId4"/>
    <p:sldId id="275" r:id="rId5"/>
    <p:sldId id="258" r:id="rId6"/>
    <p:sldId id="273" r:id="rId7"/>
    <p:sldId id="259" r:id="rId8"/>
    <p:sldId id="276" r:id="rId9"/>
    <p:sldId id="277" r:id="rId10"/>
    <p:sldId id="279" r:id="rId11"/>
    <p:sldId id="280" r:id="rId12"/>
    <p:sldId id="281" r:id="rId13"/>
    <p:sldId id="283" r:id="rId14"/>
    <p:sldId id="271" r:id="rId15"/>
    <p:sldId id="272" r:id="rId16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ED59F2F-BEA1-4D18-AE07-11BEC2B19EC7}">
  <a:tblStyle styleId="{CED59F2F-BEA1-4D18-AE07-11BEC2B19EC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105" d="100"/>
          <a:sy n="105" d="100"/>
        </p:scale>
        <p:origin x="21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1d65dd285c_1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1d65dd285c_1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493304ada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493304ada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33d9529c5e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33d9529c5e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469cb7c8ff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469cb7c8ff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620551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469cb7c8ff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469cb7c8ff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787696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33d9529c5e_0_3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g33d9529c5e_0_3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45d4d56233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45d4d56233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/>
          <p:nvPr/>
        </p:nvSpPr>
        <p:spPr>
          <a:xfrm>
            <a:off x="10450" y="6200375"/>
            <a:ext cx="9144000" cy="657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1905006"/>
            <a:ext cx="7543800" cy="25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Calibri"/>
              <a:buNone/>
              <a:defRPr sz="6600"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85800" y="4571997"/>
            <a:ext cx="7543800" cy="149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2000" b="0" i="0" u="none" strike="noStrike" cap="none">
                <a:solidFill>
                  <a:srgbClr val="59BDD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18" name="Google Shape;18;p2"/>
          <p:cNvCxnSpPr/>
          <p:nvPr/>
        </p:nvCxnSpPr>
        <p:spPr>
          <a:xfrm>
            <a:off x="457200" y="4498975"/>
            <a:ext cx="8168700" cy="0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9" name="Google Shape;1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273486" y="6257400"/>
            <a:ext cx="1352413" cy="37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6257400"/>
            <a:ext cx="1907275" cy="3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1"/>
          <p:cNvSpPr/>
          <p:nvPr/>
        </p:nvSpPr>
        <p:spPr>
          <a:xfrm>
            <a:off x="10450" y="6200375"/>
            <a:ext cx="9144000" cy="657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21"/>
          <p:cNvSpPr txBox="1">
            <a:spLocks noGrp="1"/>
          </p:cNvSpPr>
          <p:nvPr>
            <p:ph type="ctrTitle"/>
          </p:nvPr>
        </p:nvSpPr>
        <p:spPr>
          <a:xfrm>
            <a:off x="685800" y="1905006"/>
            <a:ext cx="7543800" cy="25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Calibri"/>
              <a:buNone/>
              <a:defRPr sz="6600"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7" name="Google Shape;137;p21"/>
          <p:cNvSpPr txBox="1">
            <a:spLocks noGrp="1"/>
          </p:cNvSpPr>
          <p:nvPr>
            <p:ph type="subTitle" idx="1"/>
          </p:nvPr>
        </p:nvSpPr>
        <p:spPr>
          <a:xfrm>
            <a:off x="685800" y="4571997"/>
            <a:ext cx="7543800" cy="149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2000" b="0" i="0" u="none" strike="noStrike" cap="none">
                <a:solidFill>
                  <a:srgbClr val="59BDD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138" name="Google Shape;138;p21"/>
          <p:cNvCxnSpPr/>
          <p:nvPr/>
        </p:nvCxnSpPr>
        <p:spPr>
          <a:xfrm>
            <a:off x="457200" y="4498975"/>
            <a:ext cx="8168700" cy="0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39" name="Google Shape;139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273486" y="6257400"/>
            <a:ext cx="1352413" cy="37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6257400"/>
            <a:ext cx="1907275" cy="3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2"/>
          <p:cNvSpPr txBox="1">
            <a:spLocks noGrp="1"/>
          </p:cNvSpPr>
          <p:nvPr>
            <p:ph type="title"/>
          </p:nvPr>
        </p:nvSpPr>
        <p:spPr>
          <a:xfrm>
            <a:off x="457200" y="274639"/>
            <a:ext cx="76200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Calibri"/>
              <a:buNone/>
              <a:defRPr sz="3000"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3" name="Google Shape;143;p2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6200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144" name="Google Shape;144;p22"/>
          <p:cNvCxnSpPr/>
          <p:nvPr/>
        </p:nvCxnSpPr>
        <p:spPr>
          <a:xfrm>
            <a:off x="457200" y="1417639"/>
            <a:ext cx="8168700" cy="0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5" name="Google Shape;145;p22"/>
          <p:cNvSpPr txBox="1">
            <a:spLocks noGrp="1"/>
          </p:cNvSpPr>
          <p:nvPr>
            <p:ph type="sldNum" idx="12"/>
          </p:nvPr>
        </p:nvSpPr>
        <p:spPr>
          <a:xfrm>
            <a:off x="8526750" y="6180025"/>
            <a:ext cx="548700" cy="42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ubtitle, and Content">
  <p:cSld name="Title, Subtitle, and Content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3"/>
          <p:cNvSpPr txBox="1">
            <a:spLocks noGrp="1"/>
          </p:cNvSpPr>
          <p:nvPr>
            <p:ph type="title"/>
          </p:nvPr>
        </p:nvSpPr>
        <p:spPr>
          <a:xfrm>
            <a:off x="457200" y="274639"/>
            <a:ext cx="76200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Calibri"/>
              <a:buNone/>
              <a:defRPr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8" name="Google Shape;148;p23"/>
          <p:cNvSpPr txBox="1">
            <a:spLocks noGrp="1"/>
          </p:cNvSpPr>
          <p:nvPr>
            <p:ph type="body" idx="1"/>
          </p:nvPr>
        </p:nvSpPr>
        <p:spPr>
          <a:xfrm>
            <a:off x="457200" y="1878904"/>
            <a:ext cx="7620000" cy="42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  <a:defRPr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Arial"/>
              <a:buChar char="•"/>
              <a:defRPr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Arial"/>
              <a:buChar char="•"/>
              <a:defRPr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21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Char char="•"/>
              <a:defRPr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210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Arial"/>
              <a:buChar char="•"/>
              <a:defRPr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2100" algn="l" rtl="0"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Arial"/>
              <a:buChar char="•"/>
              <a:defRPr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2100" algn="l" rtl="0"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000"/>
              <a:buFont typeface="Arial"/>
              <a:buChar char="•"/>
              <a:defRPr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149" name="Google Shape;149;p23"/>
          <p:cNvCxnSpPr/>
          <p:nvPr/>
        </p:nvCxnSpPr>
        <p:spPr>
          <a:xfrm>
            <a:off x="457200" y="1417639"/>
            <a:ext cx="8168700" cy="0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0" name="Google Shape;150;p23"/>
          <p:cNvSpPr txBox="1">
            <a:spLocks noGrp="1"/>
          </p:cNvSpPr>
          <p:nvPr>
            <p:ph type="subTitle" idx="2"/>
          </p:nvPr>
        </p:nvSpPr>
        <p:spPr>
          <a:xfrm>
            <a:off x="457175" y="1417650"/>
            <a:ext cx="7620000" cy="4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accent6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56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56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56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56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56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56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56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3"/>
          <p:cNvSpPr txBox="1">
            <a:spLocks noGrp="1"/>
          </p:cNvSpPr>
          <p:nvPr>
            <p:ph type="sldNum" idx="12"/>
          </p:nvPr>
        </p:nvSpPr>
        <p:spPr>
          <a:xfrm>
            <a:off x="8526750" y="6180025"/>
            <a:ext cx="548700" cy="42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4"/>
          <p:cNvSpPr txBox="1">
            <a:spLocks noGrp="1"/>
          </p:cNvSpPr>
          <p:nvPr>
            <p:ph type="title"/>
          </p:nvPr>
        </p:nvSpPr>
        <p:spPr>
          <a:xfrm>
            <a:off x="457200" y="274639"/>
            <a:ext cx="76200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Calibri"/>
              <a:buNone/>
              <a:defRPr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154" name="Google Shape;154;p24"/>
          <p:cNvCxnSpPr/>
          <p:nvPr/>
        </p:nvCxnSpPr>
        <p:spPr>
          <a:xfrm>
            <a:off x="457200" y="1417639"/>
            <a:ext cx="8168700" cy="0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5" name="Google Shape;155;p24"/>
          <p:cNvCxnSpPr/>
          <p:nvPr/>
        </p:nvCxnSpPr>
        <p:spPr>
          <a:xfrm flipH="1">
            <a:off x="4263300" y="1536192"/>
            <a:ext cx="3900" cy="4635900"/>
          </a:xfrm>
          <a:prstGeom prst="straightConnector1">
            <a:avLst/>
          </a:prstGeom>
          <a:noFill/>
          <a:ln w="254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6" name="Google Shape;156;p24"/>
          <p:cNvSpPr txBox="1">
            <a:spLocks noGrp="1"/>
          </p:cNvSpPr>
          <p:nvPr>
            <p:ph type="body" idx="1"/>
          </p:nvPr>
        </p:nvSpPr>
        <p:spPr>
          <a:xfrm>
            <a:off x="4415700" y="1559150"/>
            <a:ext cx="3657600" cy="45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  <a:defRPr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Arial"/>
              <a:buChar char="•"/>
              <a:defRPr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7" name="Google Shape;157;p24"/>
          <p:cNvSpPr txBox="1">
            <a:spLocks noGrp="1"/>
          </p:cNvSpPr>
          <p:nvPr>
            <p:ph type="body" idx="2"/>
          </p:nvPr>
        </p:nvSpPr>
        <p:spPr>
          <a:xfrm>
            <a:off x="457200" y="1536175"/>
            <a:ext cx="3657600" cy="45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  <a:defRPr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Arial"/>
              <a:buChar char="•"/>
              <a:defRPr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8" name="Google Shape;158;p24"/>
          <p:cNvSpPr txBox="1">
            <a:spLocks noGrp="1"/>
          </p:cNvSpPr>
          <p:nvPr>
            <p:ph type="sldNum" idx="12"/>
          </p:nvPr>
        </p:nvSpPr>
        <p:spPr>
          <a:xfrm>
            <a:off x="8526750" y="6180025"/>
            <a:ext cx="548700" cy="42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and Picture">
  <p:cSld name="Content and Picture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5"/>
          <p:cNvSpPr txBox="1">
            <a:spLocks noGrp="1"/>
          </p:cNvSpPr>
          <p:nvPr>
            <p:ph type="title"/>
          </p:nvPr>
        </p:nvSpPr>
        <p:spPr>
          <a:xfrm>
            <a:off x="457200" y="274639"/>
            <a:ext cx="76200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Calibri"/>
              <a:buNone/>
              <a:defRPr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161" name="Google Shape;161;p25"/>
          <p:cNvCxnSpPr/>
          <p:nvPr/>
        </p:nvCxnSpPr>
        <p:spPr>
          <a:xfrm>
            <a:off x="457200" y="1417639"/>
            <a:ext cx="8168700" cy="0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2" name="Google Shape;162;p25"/>
          <p:cNvSpPr txBox="1">
            <a:spLocks noGrp="1"/>
          </p:cNvSpPr>
          <p:nvPr>
            <p:ph type="body" idx="1"/>
          </p:nvPr>
        </p:nvSpPr>
        <p:spPr>
          <a:xfrm>
            <a:off x="457200" y="1536192"/>
            <a:ext cx="3657600" cy="459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  <a:defRPr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Arial"/>
              <a:buChar char="•"/>
              <a:defRPr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3" name="Google Shape;163;p25"/>
          <p:cNvSpPr txBox="1">
            <a:spLocks noGrp="1"/>
          </p:cNvSpPr>
          <p:nvPr>
            <p:ph type="sldNum" idx="12"/>
          </p:nvPr>
        </p:nvSpPr>
        <p:spPr>
          <a:xfrm>
            <a:off x="8526750" y="6180025"/>
            <a:ext cx="548700" cy="42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6"/>
          <p:cNvSpPr txBox="1">
            <a:spLocks noGrp="1"/>
          </p:cNvSpPr>
          <p:nvPr>
            <p:ph type="body" idx="1"/>
          </p:nvPr>
        </p:nvSpPr>
        <p:spPr>
          <a:xfrm>
            <a:off x="4415700" y="2253300"/>
            <a:ext cx="3657600" cy="38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  <a:defRPr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Arial"/>
              <a:buChar char="•"/>
              <a:defRPr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6" name="Google Shape;166;p26"/>
          <p:cNvSpPr txBox="1">
            <a:spLocks noGrp="1"/>
          </p:cNvSpPr>
          <p:nvPr>
            <p:ph type="title"/>
          </p:nvPr>
        </p:nvSpPr>
        <p:spPr>
          <a:xfrm>
            <a:off x="457200" y="274639"/>
            <a:ext cx="76200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Calibri"/>
              <a:buNone/>
              <a:defRPr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7" name="Google Shape;167;p26"/>
          <p:cNvSpPr txBox="1">
            <a:spLocks noGrp="1"/>
          </p:cNvSpPr>
          <p:nvPr>
            <p:ph type="body" idx="2"/>
          </p:nvPr>
        </p:nvSpPr>
        <p:spPr>
          <a:xfrm>
            <a:off x="457200" y="2233800"/>
            <a:ext cx="3657600" cy="38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  <a:defRPr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Arial"/>
              <a:buChar char="•"/>
              <a:defRPr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168" name="Google Shape;168;p26"/>
          <p:cNvCxnSpPr/>
          <p:nvPr/>
        </p:nvCxnSpPr>
        <p:spPr>
          <a:xfrm>
            <a:off x="457200" y="1417639"/>
            <a:ext cx="8168700" cy="0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9" name="Google Shape;169;p26"/>
          <p:cNvCxnSpPr/>
          <p:nvPr/>
        </p:nvCxnSpPr>
        <p:spPr>
          <a:xfrm flipH="1">
            <a:off x="4263300" y="1536192"/>
            <a:ext cx="3900" cy="4635900"/>
          </a:xfrm>
          <a:prstGeom prst="straightConnector1">
            <a:avLst/>
          </a:prstGeom>
          <a:noFill/>
          <a:ln w="254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0" name="Google Shape;170;p26"/>
          <p:cNvSpPr txBox="1">
            <a:spLocks noGrp="1"/>
          </p:cNvSpPr>
          <p:nvPr>
            <p:ph type="subTitle" idx="3"/>
          </p:nvPr>
        </p:nvSpPr>
        <p:spPr>
          <a:xfrm>
            <a:off x="457350" y="1536200"/>
            <a:ext cx="3657600" cy="6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560"/>
              </a:spcBef>
              <a:spcAft>
                <a:spcPts val="0"/>
              </a:spcAft>
              <a:buNone/>
              <a:defRPr sz="2400" b="1">
                <a:solidFill>
                  <a:schemeClr val="dk2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56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56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56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56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56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56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56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26"/>
          <p:cNvSpPr txBox="1">
            <a:spLocks noGrp="1"/>
          </p:cNvSpPr>
          <p:nvPr>
            <p:ph type="subTitle" idx="4"/>
          </p:nvPr>
        </p:nvSpPr>
        <p:spPr>
          <a:xfrm>
            <a:off x="4415550" y="1536200"/>
            <a:ext cx="3657600" cy="6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560"/>
              </a:spcBef>
              <a:spcAft>
                <a:spcPts val="0"/>
              </a:spcAft>
              <a:buNone/>
              <a:defRPr sz="2400" b="1">
                <a:solidFill>
                  <a:schemeClr val="dk2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56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56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56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56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56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56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56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26"/>
          <p:cNvSpPr txBox="1">
            <a:spLocks noGrp="1"/>
          </p:cNvSpPr>
          <p:nvPr>
            <p:ph type="sldNum" idx="12"/>
          </p:nvPr>
        </p:nvSpPr>
        <p:spPr>
          <a:xfrm>
            <a:off x="8526750" y="6180025"/>
            <a:ext cx="548700" cy="42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7"/>
          <p:cNvSpPr txBox="1">
            <a:spLocks noGrp="1"/>
          </p:cNvSpPr>
          <p:nvPr>
            <p:ph type="title"/>
          </p:nvPr>
        </p:nvSpPr>
        <p:spPr>
          <a:xfrm>
            <a:off x="457200" y="274639"/>
            <a:ext cx="76200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Calibri"/>
              <a:buNone/>
              <a:defRPr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175" name="Google Shape;175;p27"/>
          <p:cNvCxnSpPr/>
          <p:nvPr/>
        </p:nvCxnSpPr>
        <p:spPr>
          <a:xfrm>
            <a:off x="457200" y="1417639"/>
            <a:ext cx="8168700" cy="0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6" name="Google Shape;176;p27"/>
          <p:cNvSpPr txBox="1">
            <a:spLocks noGrp="1"/>
          </p:cNvSpPr>
          <p:nvPr>
            <p:ph type="sldNum" idx="12"/>
          </p:nvPr>
        </p:nvSpPr>
        <p:spPr>
          <a:xfrm>
            <a:off x="8526750" y="6180025"/>
            <a:ext cx="548700" cy="42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slide" type="title">
  <p:cSld name="TITLE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8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79" name="Google Shape;179;p28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BDD9"/>
              </a:buClr>
              <a:buSzPts val="2400"/>
              <a:buNone/>
              <a:defRPr>
                <a:solidFill>
                  <a:srgbClr val="59BDD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80" name="Google Shape;180;p28"/>
          <p:cNvSpPr/>
          <p:nvPr/>
        </p:nvSpPr>
        <p:spPr>
          <a:xfrm>
            <a:off x="10450" y="6200375"/>
            <a:ext cx="9144000" cy="657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57200" y="274639"/>
            <a:ext cx="76200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Calibri"/>
              <a:buNone/>
              <a:defRPr sz="3000"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6200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24" name="Google Shape;24;p3"/>
          <p:cNvCxnSpPr/>
          <p:nvPr/>
        </p:nvCxnSpPr>
        <p:spPr>
          <a:xfrm>
            <a:off x="457200" y="1417639"/>
            <a:ext cx="8168700" cy="0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8526750" y="6180025"/>
            <a:ext cx="548700" cy="42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ubtitle, and Content">
  <p:cSld name="Title, Subtitle,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457200" y="274639"/>
            <a:ext cx="76200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Calibri"/>
              <a:buNone/>
              <a:defRPr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457200" y="1878904"/>
            <a:ext cx="7620000" cy="42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  <a:defRPr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Arial"/>
              <a:buChar char="•"/>
              <a:defRPr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Arial"/>
              <a:buChar char="•"/>
              <a:defRPr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21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Char char="•"/>
              <a:defRPr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210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Arial"/>
              <a:buChar char="•"/>
              <a:defRPr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2100" algn="l" rtl="0"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Arial"/>
              <a:buChar char="•"/>
              <a:defRPr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2100" algn="l" rtl="0"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000"/>
              <a:buFont typeface="Arial"/>
              <a:buChar char="•"/>
              <a:defRPr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29" name="Google Shape;29;p4"/>
          <p:cNvCxnSpPr/>
          <p:nvPr/>
        </p:nvCxnSpPr>
        <p:spPr>
          <a:xfrm>
            <a:off x="457200" y="1417639"/>
            <a:ext cx="8168700" cy="0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0" name="Google Shape;30;p4"/>
          <p:cNvSpPr txBox="1">
            <a:spLocks noGrp="1"/>
          </p:cNvSpPr>
          <p:nvPr>
            <p:ph type="subTitle" idx="2"/>
          </p:nvPr>
        </p:nvSpPr>
        <p:spPr>
          <a:xfrm>
            <a:off x="457175" y="1417650"/>
            <a:ext cx="7620000" cy="4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accent6"/>
                </a:solidFill>
              </a:defRPr>
            </a:lvl1pPr>
            <a:lvl2pPr lvl="1">
              <a:spcBef>
                <a:spcPts val="56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56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56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56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56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56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56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56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sldNum" idx="12"/>
          </p:nvPr>
        </p:nvSpPr>
        <p:spPr>
          <a:xfrm>
            <a:off x="8526750" y="6180025"/>
            <a:ext cx="548700" cy="42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>
            <a:spLocks noGrp="1"/>
          </p:cNvSpPr>
          <p:nvPr>
            <p:ph type="title"/>
          </p:nvPr>
        </p:nvSpPr>
        <p:spPr>
          <a:xfrm>
            <a:off x="457200" y="274639"/>
            <a:ext cx="76200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Calibri"/>
              <a:buNone/>
              <a:defRPr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34" name="Google Shape;34;p5"/>
          <p:cNvCxnSpPr/>
          <p:nvPr/>
        </p:nvCxnSpPr>
        <p:spPr>
          <a:xfrm>
            <a:off x="457200" y="1417639"/>
            <a:ext cx="8168700" cy="0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5" name="Google Shape;35;p5"/>
          <p:cNvCxnSpPr/>
          <p:nvPr/>
        </p:nvCxnSpPr>
        <p:spPr>
          <a:xfrm flipH="1">
            <a:off x="4263300" y="1536192"/>
            <a:ext cx="3900" cy="4635900"/>
          </a:xfrm>
          <a:prstGeom prst="straightConnector1">
            <a:avLst/>
          </a:prstGeom>
          <a:noFill/>
          <a:ln w="254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6" name="Google Shape;36;p5"/>
          <p:cNvSpPr txBox="1">
            <a:spLocks noGrp="1"/>
          </p:cNvSpPr>
          <p:nvPr>
            <p:ph type="body" idx="1"/>
          </p:nvPr>
        </p:nvSpPr>
        <p:spPr>
          <a:xfrm>
            <a:off x="4415700" y="1559150"/>
            <a:ext cx="3657600" cy="45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  <a:defRPr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Arial"/>
              <a:buChar char="•"/>
              <a:defRPr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2"/>
          </p:nvPr>
        </p:nvSpPr>
        <p:spPr>
          <a:xfrm>
            <a:off x="457200" y="1536175"/>
            <a:ext cx="3657600" cy="45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  <a:defRPr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Arial"/>
              <a:buChar char="•"/>
              <a:defRPr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ldNum" idx="12"/>
          </p:nvPr>
        </p:nvSpPr>
        <p:spPr>
          <a:xfrm>
            <a:off x="8526750" y="6180025"/>
            <a:ext cx="548700" cy="42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and Picture">
  <p:cSld name="Content and Picture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>
            <a:spLocks noGrp="1"/>
          </p:cNvSpPr>
          <p:nvPr>
            <p:ph type="title"/>
          </p:nvPr>
        </p:nvSpPr>
        <p:spPr>
          <a:xfrm>
            <a:off x="457200" y="274639"/>
            <a:ext cx="76200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Calibri"/>
              <a:buNone/>
              <a:defRPr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41" name="Google Shape;41;p6"/>
          <p:cNvCxnSpPr/>
          <p:nvPr/>
        </p:nvCxnSpPr>
        <p:spPr>
          <a:xfrm>
            <a:off x="457200" y="1417639"/>
            <a:ext cx="8168700" cy="0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457200" y="1536192"/>
            <a:ext cx="3657600" cy="459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  <a:defRPr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Arial"/>
              <a:buChar char="•"/>
              <a:defRPr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8526750" y="6180025"/>
            <a:ext cx="548700" cy="42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>
            <a:spLocks noGrp="1"/>
          </p:cNvSpPr>
          <p:nvPr>
            <p:ph type="body" idx="1"/>
          </p:nvPr>
        </p:nvSpPr>
        <p:spPr>
          <a:xfrm>
            <a:off x="4415700" y="2253300"/>
            <a:ext cx="3657600" cy="38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  <a:defRPr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Arial"/>
              <a:buChar char="•"/>
              <a:defRPr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457200" y="274639"/>
            <a:ext cx="76200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Calibri"/>
              <a:buNone/>
              <a:defRPr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2"/>
          </p:nvPr>
        </p:nvSpPr>
        <p:spPr>
          <a:xfrm>
            <a:off x="457200" y="2233800"/>
            <a:ext cx="3657600" cy="38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  <a:defRPr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Arial"/>
              <a:buChar char="•"/>
              <a:defRPr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48" name="Google Shape;48;p7"/>
          <p:cNvCxnSpPr/>
          <p:nvPr/>
        </p:nvCxnSpPr>
        <p:spPr>
          <a:xfrm>
            <a:off x="457200" y="1417639"/>
            <a:ext cx="8168700" cy="0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9" name="Google Shape;49;p7"/>
          <p:cNvCxnSpPr/>
          <p:nvPr/>
        </p:nvCxnSpPr>
        <p:spPr>
          <a:xfrm flipH="1">
            <a:off x="4263300" y="1536192"/>
            <a:ext cx="3900" cy="4635900"/>
          </a:xfrm>
          <a:prstGeom prst="straightConnector1">
            <a:avLst/>
          </a:prstGeom>
          <a:noFill/>
          <a:ln w="254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0" name="Google Shape;50;p7"/>
          <p:cNvSpPr txBox="1">
            <a:spLocks noGrp="1"/>
          </p:cNvSpPr>
          <p:nvPr>
            <p:ph type="subTitle" idx="3"/>
          </p:nvPr>
        </p:nvSpPr>
        <p:spPr>
          <a:xfrm>
            <a:off x="457350" y="1536200"/>
            <a:ext cx="3657600" cy="6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560"/>
              </a:spcBef>
              <a:spcAft>
                <a:spcPts val="0"/>
              </a:spcAft>
              <a:buNone/>
              <a:defRPr sz="2400" b="1">
                <a:solidFill>
                  <a:schemeClr val="dk2"/>
                </a:solidFill>
              </a:defRPr>
            </a:lvl1pPr>
            <a:lvl2pPr lvl="1">
              <a:spcBef>
                <a:spcPts val="56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56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56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56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56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56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56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56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subTitle" idx="4"/>
          </p:nvPr>
        </p:nvSpPr>
        <p:spPr>
          <a:xfrm>
            <a:off x="4415550" y="1536200"/>
            <a:ext cx="3657600" cy="6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560"/>
              </a:spcBef>
              <a:spcAft>
                <a:spcPts val="0"/>
              </a:spcAft>
              <a:buNone/>
              <a:defRPr sz="2400" b="1">
                <a:solidFill>
                  <a:schemeClr val="dk2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56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56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56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56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56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56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56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sldNum" idx="12"/>
          </p:nvPr>
        </p:nvSpPr>
        <p:spPr>
          <a:xfrm>
            <a:off x="8526750" y="6180025"/>
            <a:ext cx="548700" cy="42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457200" y="274639"/>
            <a:ext cx="76200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Calibri"/>
              <a:buNone/>
              <a:defRPr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55" name="Google Shape;55;p8"/>
          <p:cNvCxnSpPr/>
          <p:nvPr/>
        </p:nvCxnSpPr>
        <p:spPr>
          <a:xfrm>
            <a:off x="457200" y="1417639"/>
            <a:ext cx="8168700" cy="0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6" name="Google Shape;56;p8"/>
          <p:cNvSpPr txBox="1">
            <a:spLocks noGrp="1"/>
          </p:cNvSpPr>
          <p:nvPr>
            <p:ph type="sldNum" idx="12"/>
          </p:nvPr>
        </p:nvSpPr>
        <p:spPr>
          <a:xfrm>
            <a:off x="8526750" y="6180025"/>
            <a:ext cx="548700" cy="42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slide" type="title">
  <p:cSld name="TITLE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BDD9"/>
              </a:buClr>
              <a:buSzPts val="2400"/>
              <a:buNone/>
              <a:defRPr>
                <a:solidFill>
                  <a:srgbClr val="59BDD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0" name="Google Shape;60;p9"/>
          <p:cNvSpPr/>
          <p:nvPr/>
        </p:nvSpPr>
        <p:spPr>
          <a:xfrm>
            <a:off x="10450" y="6200375"/>
            <a:ext cx="9144000" cy="657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14494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3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9"/>
            <a:ext cx="76200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Calibri"/>
              <a:buNone/>
              <a:defRPr sz="3000"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6200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21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210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2100" algn="l" rtl="0"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2100" algn="l" rtl="0"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/>
          <p:nvPr/>
        </p:nvSpPr>
        <p:spPr>
          <a:xfrm>
            <a:off x="0" y="5"/>
            <a:ext cx="9144000" cy="274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9;p1"/>
          <p:cNvSpPr/>
          <p:nvPr/>
        </p:nvSpPr>
        <p:spPr>
          <a:xfrm>
            <a:off x="8458200" y="5486400"/>
            <a:ext cx="685800" cy="6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" name="Google Shape;10;p1" descr="3logos_9x.5.png"/>
          <p:cNvPicPr preferRelativeResize="0"/>
          <p:nvPr/>
        </p:nvPicPr>
        <p:blipFill rotWithShape="1">
          <a:blip r:embed="rId11">
            <a:alphaModFix/>
          </a:blip>
          <a:srcRect l="2" r="94748"/>
          <a:stretch/>
        </p:blipFill>
        <p:spPr>
          <a:xfrm>
            <a:off x="347395" y="6180015"/>
            <a:ext cx="4326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 txBox="1">
            <a:spLocks noGrp="1"/>
          </p:cNvSpPr>
          <p:nvPr>
            <p:ph type="sldNum" idx="12"/>
          </p:nvPr>
        </p:nvSpPr>
        <p:spPr>
          <a:xfrm>
            <a:off x="8526750" y="6180025"/>
            <a:ext cx="548700" cy="4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r">
              <a:buNone/>
              <a:defRPr sz="12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r">
              <a:buNone/>
              <a:defRPr sz="12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r">
              <a:buNone/>
              <a:defRPr sz="12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r">
              <a:buNone/>
              <a:defRPr sz="12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r">
              <a:buNone/>
              <a:defRPr sz="12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r">
              <a:buNone/>
              <a:defRPr sz="12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r">
              <a:buNone/>
              <a:defRPr sz="12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r">
              <a:buNone/>
              <a:defRPr sz="12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" name="Google Shape;12;p1"/>
          <p:cNvSpPr txBox="1"/>
          <p:nvPr/>
        </p:nvSpPr>
        <p:spPr>
          <a:xfrm>
            <a:off x="884125" y="6220975"/>
            <a:ext cx="991800" cy="3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1"/>
          <p:cNvSpPr txBox="1"/>
          <p:nvPr/>
        </p:nvSpPr>
        <p:spPr>
          <a:xfrm>
            <a:off x="2401650" y="6220975"/>
            <a:ext cx="4279800" cy="3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ASO Workshop</a:t>
            </a:r>
            <a:endParaRPr sz="12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76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0"/>
          <p:cNvSpPr txBox="1">
            <a:spLocks noGrp="1"/>
          </p:cNvSpPr>
          <p:nvPr>
            <p:ph type="title"/>
          </p:nvPr>
        </p:nvSpPr>
        <p:spPr>
          <a:xfrm>
            <a:off x="457200" y="274639"/>
            <a:ext cx="76200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Calibri"/>
              <a:buNone/>
              <a:defRPr sz="3000"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7" name="Google Shape;127;p2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6200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21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210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2100" algn="l" rtl="0"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2100" algn="l" rtl="0"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8" name="Google Shape;128;p20"/>
          <p:cNvSpPr/>
          <p:nvPr/>
        </p:nvSpPr>
        <p:spPr>
          <a:xfrm>
            <a:off x="0" y="5"/>
            <a:ext cx="9144000" cy="274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20"/>
          <p:cNvSpPr/>
          <p:nvPr/>
        </p:nvSpPr>
        <p:spPr>
          <a:xfrm>
            <a:off x="8458200" y="5486400"/>
            <a:ext cx="685800" cy="6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0" name="Google Shape;130;p20" descr="3logos_9x.5.png"/>
          <p:cNvPicPr preferRelativeResize="0"/>
          <p:nvPr/>
        </p:nvPicPr>
        <p:blipFill rotWithShape="1">
          <a:blip r:embed="rId10">
            <a:alphaModFix/>
          </a:blip>
          <a:srcRect l="2" r="94747"/>
          <a:stretch/>
        </p:blipFill>
        <p:spPr>
          <a:xfrm>
            <a:off x="347395" y="6180015"/>
            <a:ext cx="4326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0"/>
          <p:cNvSpPr txBox="1">
            <a:spLocks noGrp="1"/>
          </p:cNvSpPr>
          <p:nvPr>
            <p:ph type="sldNum" idx="12"/>
          </p:nvPr>
        </p:nvSpPr>
        <p:spPr>
          <a:xfrm>
            <a:off x="8526750" y="6180025"/>
            <a:ext cx="548700" cy="4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2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r" rtl="0">
              <a:buNone/>
              <a:defRPr sz="12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r" rtl="0">
              <a:buNone/>
              <a:defRPr sz="12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r" rtl="0">
              <a:buNone/>
              <a:defRPr sz="12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r" rtl="0">
              <a:buNone/>
              <a:defRPr sz="12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r" rtl="0">
              <a:buNone/>
              <a:defRPr sz="12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r" rtl="0">
              <a:buNone/>
              <a:defRPr sz="12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r" rtl="0">
              <a:buNone/>
              <a:defRPr sz="12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r" rtl="0">
              <a:buNone/>
              <a:defRPr sz="12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2" name="Google Shape;132;p20"/>
          <p:cNvSpPr txBox="1"/>
          <p:nvPr/>
        </p:nvSpPr>
        <p:spPr>
          <a:xfrm>
            <a:off x="884125" y="6220975"/>
            <a:ext cx="991800" cy="3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20"/>
          <p:cNvSpPr txBox="1"/>
          <p:nvPr/>
        </p:nvSpPr>
        <p:spPr>
          <a:xfrm>
            <a:off x="2401650" y="6220975"/>
            <a:ext cx="4279800" cy="3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ASO Workshop</a:t>
            </a:r>
            <a:endParaRPr sz="12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9"/>
          <p:cNvSpPr txBox="1">
            <a:spLocks noGrp="1"/>
          </p:cNvSpPr>
          <p:nvPr>
            <p:ph type="ctrTitle"/>
          </p:nvPr>
        </p:nvSpPr>
        <p:spPr>
          <a:xfrm>
            <a:off x="419100" y="1174650"/>
            <a:ext cx="8214600" cy="3324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NSTX-U Readiness for Operations</a:t>
            </a:r>
            <a:endParaRPr sz="3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/>
          </a:p>
        </p:txBody>
      </p:sp>
      <p:sp>
        <p:nvSpPr>
          <p:cNvPr id="186" name="Google Shape;186;p29"/>
          <p:cNvSpPr txBox="1">
            <a:spLocks noGrp="1"/>
          </p:cNvSpPr>
          <p:nvPr>
            <p:ph type="subTitle" idx="1"/>
          </p:nvPr>
        </p:nvSpPr>
        <p:spPr>
          <a:xfrm>
            <a:off x="685800" y="4571997"/>
            <a:ext cx="7543800" cy="149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dirty="0"/>
              <a:t>R. Camp</a:t>
            </a: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 dirty="0"/>
              <a:t>&amp; </a:t>
            </a:r>
            <a:r>
              <a:rPr lang="en" dirty="0"/>
              <a:t>the NSTX-U Operations Team</a:t>
            </a:r>
            <a:endParaRPr dirty="0"/>
          </a:p>
        </p:txBody>
      </p:sp>
      <p:pic>
        <p:nvPicPr>
          <p:cNvPr id="187" name="Google Shape;187;p29" descr="Header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9100" y="381000"/>
            <a:ext cx="8305801" cy="5974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38046-8A49-D742-AE16-A03FE2171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Operators Required Training Elements (cont’d)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8BF68A4-84DA-634C-9959-475DCE0BE01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1F411CD-D64C-1A4A-9374-88A6495CC7CD}"/>
              </a:ext>
            </a:extLst>
          </p:cNvPr>
          <p:cNvSpPr/>
          <p:nvPr/>
        </p:nvSpPr>
        <p:spPr>
          <a:xfrm>
            <a:off x="457200" y="1601956"/>
            <a:ext cx="8311019" cy="5001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0" lvl="2" indent="-228600" fontAlgn="base">
              <a:buFont typeface="+mj-lt"/>
              <a:buAutoNum type="arabicPeriod"/>
            </a:pPr>
            <a:endParaRPr lang="en-US" sz="1100" dirty="0">
              <a:latin typeface="Arial" panose="020B0604020202020204" pitchFamily="34" charset="0"/>
            </a:endParaRPr>
          </a:p>
          <a:p>
            <a:pPr fontAlgn="base">
              <a:buFont typeface="+mj-lt"/>
              <a:buAutoNum type="arabicPeriod" startAt="4"/>
            </a:pPr>
            <a:r>
              <a:rPr lang="en-US" sz="1100" dirty="0">
                <a:latin typeface="Arial" panose="020B0604020202020204" pitchFamily="34" charset="0"/>
              </a:rPr>
              <a:t>Conduct of Operations</a:t>
            </a:r>
          </a:p>
          <a:p>
            <a:pPr marL="742950" lvl="1" indent="-285750" fontAlgn="base">
              <a:buFont typeface="+mj-lt"/>
              <a:buAutoNum type="arabicPeriod"/>
            </a:pPr>
            <a:r>
              <a:rPr lang="en-US" sz="1100" dirty="0">
                <a:latin typeface="Arial" panose="020B0604020202020204" pitchFamily="34" charset="0"/>
              </a:rPr>
              <a:t>Controls</a:t>
            </a:r>
          </a:p>
          <a:p>
            <a:pPr marL="1371600" fontAlgn="base">
              <a:buFont typeface="+mj-lt"/>
              <a:buAutoNum type="arabicPeriod"/>
            </a:pPr>
            <a:r>
              <a:rPr lang="en-US" sz="1100" dirty="0">
                <a:latin typeface="Arial" panose="020B0604020202020204" pitchFamily="34" charset="0"/>
              </a:rPr>
              <a:t>Equipment &amp; Status</a:t>
            </a:r>
          </a:p>
          <a:p>
            <a:pPr marL="1371600" fontAlgn="base">
              <a:buFont typeface="+mj-lt"/>
              <a:buAutoNum type="arabicPeriod"/>
            </a:pPr>
            <a:r>
              <a:rPr lang="en-US" sz="1100" dirty="0">
                <a:latin typeface="Arial" panose="020B0604020202020204" pitchFamily="34" charset="0"/>
              </a:rPr>
              <a:t>Maintenance Activities</a:t>
            </a:r>
          </a:p>
          <a:p>
            <a:pPr marL="1371600" fontAlgn="base">
              <a:buFont typeface="+mj-lt"/>
              <a:buAutoNum type="arabicPeriod"/>
            </a:pPr>
            <a:r>
              <a:rPr lang="en-US" sz="1100" dirty="0">
                <a:latin typeface="Arial" panose="020B0604020202020204" pitchFamily="34" charset="0"/>
              </a:rPr>
              <a:t>Management Oversight</a:t>
            </a:r>
          </a:p>
          <a:p>
            <a:pPr marL="1371600" fontAlgn="base">
              <a:buFont typeface="+mj-lt"/>
              <a:buAutoNum type="arabicPeriod"/>
            </a:pPr>
            <a:r>
              <a:rPr lang="en-US" sz="1100" dirty="0">
                <a:latin typeface="Arial" panose="020B0604020202020204" pitchFamily="34" charset="0"/>
              </a:rPr>
              <a:t>ES&amp;H Practices</a:t>
            </a:r>
          </a:p>
          <a:p>
            <a:pPr marL="1371600" fontAlgn="base">
              <a:buFont typeface="+mj-lt"/>
              <a:buAutoNum type="arabicPeriod"/>
            </a:pPr>
            <a:r>
              <a:rPr lang="en-US" sz="1100" dirty="0">
                <a:latin typeface="Arial" panose="020B0604020202020204" pitchFamily="34" charset="0"/>
              </a:rPr>
              <a:t>Event Investigation &amp; Notification</a:t>
            </a:r>
          </a:p>
          <a:p>
            <a:pPr marL="1371600" fontAlgn="base">
              <a:buFont typeface="+mj-lt"/>
              <a:buAutoNum type="arabicPeriod"/>
            </a:pPr>
            <a:r>
              <a:rPr lang="en-US" sz="1100" dirty="0">
                <a:latin typeface="Arial" panose="020B0604020202020204" pitchFamily="34" charset="0"/>
              </a:rPr>
              <a:t>Interrelated Process Control</a:t>
            </a:r>
            <a:endParaRPr lang="en-US" dirty="0"/>
          </a:p>
          <a:p>
            <a:pPr marL="457200" lvl="1" fontAlgn="base"/>
            <a:r>
              <a:rPr lang="en-US" sz="1100" dirty="0">
                <a:latin typeface="Arial" panose="020B0604020202020204" pitchFamily="34" charset="0"/>
              </a:rPr>
              <a:t>2.Communications</a:t>
            </a:r>
            <a:endParaRPr lang="en-US" dirty="0"/>
          </a:p>
          <a:p>
            <a:pPr marL="457200" lvl="1" fontAlgn="base"/>
            <a:r>
              <a:rPr lang="en-US" sz="1100" dirty="0">
                <a:latin typeface="Arial" panose="020B0604020202020204" pitchFamily="34" charset="0"/>
              </a:rPr>
              <a:t>3.Documentation &amp; Archiving</a:t>
            </a:r>
          </a:p>
          <a:p>
            <a:pPr marL="1371600" fontAlgn="base">
              <a:buFont typeface="+mj-lt"/>
              <a:buAutoNum type="arabicPeriod"/>
            </a:pPr>
            <a:r>
              <a:rPr lang="en-US" sz="1100" dirty="0">
                <a:latin typeface="Arial" panose="020B0604020202020204" pitchFamily="34" charset="0"/>
              </a:rPr>
              <a:t>Log-keeping</a:t>
            </a:r>
          </a:p>
          <a:p>
            <a:pPr marL="1371600" fontAlgn="base">
              <a:buFont typeface="+mj-lt"/>
              <a:buAutoNum type="arabicPeriod"/>
            </a:pPr>
            <a:r>
              <a:rPr lang="en-US" sz="1100" dirty="0">
                <a:latin typeface="Arial" panose="020B0604020202020204" pitchFamily="34" charset="0"/>
              </a:rPr>
              <a:t>Labeling</a:t>
            </a:r>
          </a:p>
          <a:p>
            <a:pPr marL="1371600" fontAlgn="base">
              <a:buFont typeface="+mj-lt"/>
              <a:buAutoNum type="arabicPeriod"/>
            </a:pPr>
            <a:r>
              <a:rPr lang="en-US" sz="1100" dirty="0">
                <a:latin typeface="Arial" panose="020B0604020202020204" pitchFamily="34" charset="0"/>
              </a:rPr>
              <a:t>Procedure Run Copies</a:t>
            </a:r>
          </a:p>
          <a:p>
            <a:pPr marL="1371600" fontAlgn="base">
              <a:buFont typeface="+mj-lt"/>
              <a:buAutoNum type="arabicPeriod"/>
            </a:pPr>
            <a:r>
              <a:rPr lang="en-US" sz="1100" dirty="0">
                <a:latin typeface="Arial" panose="020B0604020202020204" pitchFamily="34" charset="0"/>
              </a:rPr>
              <a:t>Operator Aids</a:t>
            </a:r>
          </a:p>
          <a:p>
            <a:pPr marL="457200" lvl="1" fontAlgn="base"/>
            <a:r>
              <a:rPr lang="en-US" sz="1100" dirty="0">
                <a:latin typeface="Arial" panose="020B0604020202020204" pitchFamily="34" charset="0"/>
              </a:rPr>
              <a:t>4.Operations Fitness</a:t>
            </a:r>
          </a:p>
          <a:p>
            <a:pPr marL="1371600" fontAlgn="base">
              <a:buFont typeface="+mj-lt"/>
              <a:buAutoNum type="arabicPeriod"/>
            </a:pPr>
            <a:r>
              <a:rPr lang="en-US" sz="1100" dirty="0">
                <a:latin typeface="Arial" panose="020B0604020202020204" pitchFamily="34" charset="0"/>
              </a:rPr>
              <a:t>Fitness for Duty</a:t>
            </a:r>
          </a:p>
          <a:p>
            <a:pPr marL="1371600" fontAlgn="base">
              <a:buFont typeface="+mj-lt"/>
              <a:buAutoNum type="arabicPeriod"/>
            </a:pPr>
            <a:r>
              <a:rPr lang="en-US" sz="1100" dirty="0">
                <a:latin typeface="Arial" panose="020B0604020202020204" pitchFamily="34" charset="0"/>
              </a:rPr>
              <a:t>Shift Responsibilities</a:t>
            </a:r>
          </a:p>
          <a:p>
            <a:pPr marL="1371600" fontAlgn="base">
              <a:buFont typeface="+mj-lt"/>
              <a:buAutoNum type="arabicPeriod"/>
            </a:pPr>
            <a:r>
              <a:rPr lang="en-US" sz="1100" dirty="0">
                <a:latin typeface="Arial" panose="020B0604020202020204" pitchFamily="34" charset="0"/>
              </a:rPr>
              <a:t>Shift Practices</a:t>
            </a:r>
          </a:p>
          <a:p>
            <a:pPr marL="1371600" fontAlgn="base">
              <a:buFont typeface="+mj-lt"/>
              <a:buAutoNum type="arabicPeriod"/>
            </a:pPr>
            <a:r>
              <a:rPr lang="en-US" sz="1100" dirty="0">
                <a:latin typeface="Arial" panose="020B0604020202020204" pitchFamily="34" charset="0"/>
              </a:rPr>
              <a:t>Operator Rounds</a:t>
            </a:r>
          </a:p>
          <a:p>
            <a:pPr marL="1371600" fontAlgn="base">
              <a:buFont typeface="+mj-lt"/>
              <a:buAutoNum type="arabicPeriod"/>
            </a:pPr>
            <a:r>
              <a:rPr lang="en-US" sz="1100" dirty="0">
                <a:latin typeface="Arial" panose="020B0604020202020204" pitchFamily="34" charset="0"/>
              </a:rPr>
              <a:t>Independent Verification</a:t>
            </a:r>
          </a:p>
          <a:p>
            <a:pPr marL="1371600" fontAlgn="base">
              <a:buFont typeface="+mj-lt"/>
              <a:buAutoNum type="arabicPeriod"/>
            </a:pPr>
            <a:r>
              <a:rPr lang="en-US" sz="1100" dirty="0">
                <a:latin typeface="Arial" panose="020B0604020202020204" pitchFamily="34" charset="0"/>
              </a:rPr>
              <a:t>Shift Turnover</a:t>
            </a:r>
          </a:p>
          <a:p>
            <a:pPr marL="1371600" fontAlgn="base">
              <a:buFont typeface="+mj-lt"/>
              <a:buAutoNum type="arabicPeriod"/>
            </a:pPr>
            <a:r>
              <a:rPr lang="en-US" sz="1100" dirty="0">
                <a:latin typeface="Arial" panose="020B0604020202020204" pitchFamily="34" charset="0"/>
              </a:rPr>
              <a:t>Lockout/Tagout Implementation </a:t>
            </a:r>
          </a:p>
          <a:p>
            <a:pPr fontAlgn="base">
              <a:buFont typeface="+mj-lt"/>
              <a:buAutoNum type="arabicPeriod" startAt="5"/>
            </a:pPr>
            <a:r>
              <a:rPr lang="en-US" sz="1100" dirty="0">
                <a:latin typeface="Arial" panose="020B0604020202020204" pitchFamily="34" charset="0"/>
              </a:rPr>
              <a:t>Systems Maintenance, Testing, and Inspection Requirements</a:t>
            </a:r>
          </a:p>
          <a:p>
            <a:pPr marL="742950" lvl="1" indent="-285750" fontAlgn="base">
              <a:buFont typeface="+mj-lt"/>
              <a:buAutoNum type="arabicPeriod"/>
            </a:pPr>
            <a:r>
              <a:rPr lang="en-US" sz="1100" dirty="0">
                <a:latin typeface="Arial" panose="020B0604020202020204" pitchFamily="34" charset="0"/>
              </a:rPr>
              <a:t>Access procedures</a:t>
            </a:r>
          </a:p>
          <a:p>
            <a:pPr fontAlgn="base">
              <a:buFont typeface="+mj-lt"/>
              <a:buAutoNum type="arabicPeriod" startAt="6"/>
            </a:pPr>
            <a:r>
              <a:rPr lang="en-US" sz="1100" dirty="0">
                <a:latin typeface="Arial" panose="020B0604020202020204" pitchFamily="34" charset="0"/>
              </a:rPr>
              <a:t>Safety and Systems Integration</a:t>
            </a:r>
          </a:p>
          <a:p>
            <a:pPr marL="742950" lvl="1" indent="-285750" fontAlgn="base">
              <a:buFont typeface="+mj-lt"/>
              <a:buAutoNum type="arabicPeriod"/>
            </a:pPr>
            <a:r>
              <a:rPr lang="en-US" sz="1100" dirty="0">
                <a:latin typeface="Arial" panose="020B0604020202020204" pitchFamily="34" charset="0"/>
              </a:rPr>
              <a:t>Credited Control/ASO Implications (if applicable)</a:t>
            </a:r>
          </a:p>
          <a:p>
            <a:pPr marL="742950" lvl="1" indent="-285750" fontAlgn="base">
              <a:buFont typeface="+mj-lt"/>
              <a:buAutoNum type="arabicPeriod"/>
            </a:pPr>
            <a:r>
              <a:rPr lang="en-US" sz="1100" dirty="0">
                <a:latin typeface="Arial" panose="020B0604020202020204" pitchFamily="34" charset="0"/>
              </a:rPr>
              <a:t>“Worst Case” outcomes for NSTX-U (Equipment Failure Modes &amp; Operational)</a:t>
            </a:r>
          </a:p>
          <a:p>
            <a:pPr marL="742950" lvl="1" indent="-285750" fontAlgn="base">
              <a:buFont typeface="+mj-lt"/>
              <a:buAutoNum type="arabicPeriod"/>
            </a:pPr>
            <a:r>
              <a:rPr lang="en-US" sz="1100" dirty="0">
                <a:latin typeface="Arial" panose="020B0604020202020204" pitchFamily="34" charset="0"/>
              </a:rPr>
              <a:t>System impact on NSTX-U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1954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AE11B-D6B1-2742-98F1-11DEDB340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Equipment Readiness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801627-24D5-7946-AFFE-2CCDEC3A7A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417939"/>
            <a:ext cx="7620000" cy="4694762"/>
          </a:xfrm>
        </p:spPr>
        <p:txBody>
          <a:bodyPr/>
          <a:lstStyle/>
          <a:p>
            <a:r>
              <a:rPr lang="en-US" dirty="0"/>
              <a:t>Procedure NSTX-02 is the Chief Operations Engineer’s script for demonstrating equipment readiness for Operations: a procedure of procedures</a:t>
            </a:r>
          </a:p>
          <a:p>
            <a:r>
              <a:rPr lang="en-US" dirty="0"/>
              <a:t>Equipment readiness is demonstrated at the subsystem level by completed maintenance procedures, operations procedures and Pre-operational Test Plans (PTP’s)</a:t>
            </a:r>
          </a:p>
          <a:p>
            <a:r>
              <a:rPr lang="en-US" dirty="0"/>
              <a:t>Integrated Systems Testing Procedures (ISTP’s) are performed as part of the NSTX-U startup to demonstrate capability, test operational interlocks and achieve key performance parameters of the Recovery Project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E65AD8-33FC-EC4B-9D20-2EFDB3C5977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263630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009651"/>
            <a:ext cx="8753476" cy="4923825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4"/>
          <p:cNvSpPr txBox="1"/>
          <p:nvPr/>
        </p:nvSpPr>
        <p:spPr>
          <a:xfrm>
            <a:off x="2091250" y="1111600"/>
            <a:ext cx="1725900" cy="341400"/>
          </a:xfrm>
          <a:prstGeom prst="rect">
            <a:avLst/>
          </a:prstGeom>
          <a:solidFill>
            <a:srgbClr val="F4CCCC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b="1">
                <a:solidFill>
                  <a:srgbClr val="FF0000"/>
                </a:solidFill>
              </a:rPr>
              <a:t>Neutral Beam #1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90" name="Google Shape;90;p14"/>
          <p:cNvSpPr txBox="1"/>
          <p:nvPr/>
        </p:nvSpPr>
        <p:spPr>
          <a:xfrm>
            <a:off x="4018325" y="5402575"/>
            <a:ext cx="1654500" cy="341400"/>
          </a:xfrm>
          <a:prstGeom prst="rect">
            <a:avLst/>
          </a:prstGeom>
          <a:solidFill>
            <a:srgbClr val="F4CCCC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b="1">
                <a:solidFill>
                  <a:srgbClr val="FF0000"/>
                </a:solidFill>
              </a:rPr>
              <a:t>Neutral Beam #2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91" name="Google Shape;91;p14"/>
          <p:cNvSpPr txBox="1"/>
          <p:nvPr/>
        </p:nvSpPr>
        <p:spPr>
          <a:xfrm>
            <a:off x="6067425" y="1235075"/>
            <a:ext cx="1066800" cy="419400"/>
          </a:xfrm>
          <a:prstGeom prst="rect">
            <a:avLst/>
          </a:prstGeom>
          <a:solidFill>
            <a:srgbClr val="F4CCCC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1800" b="1">
                <a:solidFill>
                  <a:srgbClr val="FF0000"/>
                </a:solidFill>
              </a:rPr>
              <a:t>NSTX-U</a:t>
            </a:r>
            <a:endParaRPr sz="1800" b="1">
              <a:solidFill>
                <a:srgbClr val="FF0000"/>
              </a:solidFill>
            </a:endParaRPr>
          </a:p>
        </p:txBody>
      </p:sp>
      <p:sp>
        <p:nvSpPr>
          <p:cNvPr id="92" name="Google Shape;92;p14"/>
          <p:cNvSpPr txBox="1"/>
          <p:nvPr/>
        </p:nvSpPr>
        <p:spPr>
          <a:xfrm>
            <a:off x="377025" y="2431600"/>
            <a:ext cx="1273200" cy="341400"/>
          </a:xfrm>
          <a:prstGeom prst="rect">
            <a:avLst/>
          </a:prstGeom>
          <a:solidFill>
            <a:srgbClr val="C9DAF8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b="1">
                <a:solidFill>
                  <a:srgbClr val="0000FF"/>
                </a:solidFill>
              </a:rPr>
              <a:t>Ion Sources</a:t>
            </a:r>
            <a:endParaRPr b="1">
              <a:solidFill>
                <a:srgbClr val="0000FF"/>
              </a:solidFill>
            </a:endParaRPr>
          </a:p>
        </p:txBody>
      </p:sp>
      <p:sp>
        <p:nvSpPr>
          <p:cNvPr id="93" name="Google Shape;93;p14"/>
          <p:cNvSpPr txBox="1"/>
          <p:nvPr/>
        </p:nvSpPr>
        <p:spPr>
          <a:xfrm>
            <a:off x="1951000" y="2816363"/>
            <a:ext cx="1365000" cy="275700"/>
          </a:xfrm>
          <a:prstGeom prst="rect">
            <a:avLst/>
          </a:prstGeom>
          <a:solidFill>
            <a:srgbClr val="EFEFE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sz="1000" b="1">
                <a:solidFill>
                  <a:srgbClr val="434343"/>
                </a:solidFill>
              </a:rPr>
              <a:t>Calorimeter Stands</a:t>
            </a:r>
            <a:endParaRPr sz="1000" b="1">
              <a:solidFill>
                <a:srgbClr val="434343"/>
              </a:solidFill>
            </a:endParaRPr>
          </a:p>
        </p:txBody>
      </p:sp>
      <p:cxnSp>
        <p:nvCxnSpPr>
          <p:cNvPr id="94" name="Google Shape;94;p14"/>
          <p:cNvCxnSpPr>
            <a:stCxn id="92" idx="2"/>
          </p:cNvCxnSpPr>
          <p:nvPr/>
        </p:nvCxnSpPr>
        <p:spPr>
          <a:xfrm flipH="1">
            <a:off x="734625" y="2773000"/>
            <a:ext cx="279000" cy="267900"/>
          </a:xfrm>
          <a:prstGeom prst="straightConnector1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5" name="Google Shape;95;p14"/>
          <p:cNvCxnSpPr>
            <a:stCxn id="92" idx="2"/>
          </p:cNvCxnSpPr>
          <p:nvPr/>
        </p:nvCxnSpPr>
        <p:spPr>
          <a:xfrm flipH="1">
            <a:off x="887025" y="2773000"/>
            <a:ext cx="126600" cy="420300"/>
          </a:xfrm>
          <a:prstGeom prst="straightConnector1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6" name="Google Shape;96;p14"/>
          <p:cNvCxnSpPr>
            <a:stCxn id="93" idx="2"/>
          </p:cNvCxnSpPr>
          <p:nvPr/>
        </p:nvCxnSpPr>
        <p:spPr>
          <a:xfrm>
            <a:off x="2633500" y="3092063"/>
            <a:ext cx="735300" cy="1980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7" name="Google Shape;97;p14"/>
          <p:cNvCxnSpPr>
            <a:stCxn id="93" idx="0"/>
          </p:cNvCxnSpPr>
          <p:nvPr/>
        </p:nvCxnSpPr>
        <p:spPr>
          <a:xfrm rot="10800000" flipH="1">
            <a:off x="2633500" y="1664663"/>
            <a:ext cx="486300" cy="11517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98" name="Google Shape;98;p14"/>
          <p:cNvSpPr txBox="1"/>
          <p:nvPr/>
        </p:nvSpPr>
        <p:spPr>
          <a:xfrm>
            <a:off x="1341400" y="3425975"/>
            <a:ext cx="831900" cy="275700"/>
          </a:xfrm>
          <a:prstGeom prst="rect">
            <a:avLst/>
          </a:prstGeom>
          <a:solidFill>
            <a:srgbClr val="EFEFE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sz="1000" b="1">
                <a:solidFill>
                  <a:srgbClr val="434343"/>
                </a:solidFill>
              </a:rPr>
              <a:t>Beamlines</a:t>
            </a:r>
            <a:endParaRPr sz="1000" b="1">
              <a:solidFill>
                <a:srgbClr val="434343"/>
              </a:solidFill>
            </a:endParaRPr>
          </a:p>
        </p:txBody>
      </p:sp>
      <p:cxnSp>
        <p:nvCxnSpPr>
          <p:cNvPr id="99" name="Google Shape;99;p14"/>
          <p:cNvCxnSpPr>
            <a:stCxn id="98" idx="2"/>
          </p:cNvCxnSpPr>
          <p:nvPr/>
        </p:nvCxnSpPr>
        <p:spPr>
          <a:xfrm>
            <a:off x="1757350" y="3701675"/>
            <a:ext cx="1200600" cy="6282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00" name="Google Shape;100;p14"/>
          <p:cNvCxnSpPr>
            <a:stCxn id="98" idx="0"/>
          </p:cNvCxnSpPr>
          <p:nvPr/>
        </p:nvCxnSpPr>
        <p:spPr>
          <a:xfrm rot="10800000">
            <a:off x="1724950" y="3184175"/>
            <a:ext cx="32400" cy="2418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6195743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44"/>
          <p:cNvSpPr txBox="1">
            <a:spLocks noGrp="1"/>
          </p:cNvSpPr>
          <p:nvPr>
            <p:ph type="title"/>
          </p:nvPr>
        </p:nvSpPr>
        <p:spPr>
          <a:xfrm>
            <a:off x="457200" y="274639"/>
            <a:ext cx="7620000" cy="114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Summary</a:t>
            </a:r>
            <a:endParaRPr/>
          </a:p>
        </p:txBody>
      </p:sp>
      <p:sp>
        <p:nvSpPr>
          <p:cNvPr id="373" name="Google Shape;373;p44"/>
          <p:cNvSpPr txBox="1">
            <a:spLocks noGrp="1"/>
          </p:cNvSpPr>
          <p:nvPr>
            <p:ph type="body" idx="1"/>
          </p:nvPr>
        </p:nvSpPr>
        <p:spPr>
          <a:xfrm>
            <a:off x="479650" y="1608025"/>
            <a:ext cx="8380800" cy="464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56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NSTX-U is actively working on preparations and readiness for operations (before construction!)</a:t>
            </a: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The Pre-operational Testing and Commissioning Plan lays out the phases of operations – unique to NSTX-U</a:t>
            </a: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Planning includes systems for the training and qualification of Operators to demonstrate readiness for operations</a:t>
            </a: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Equipment readiness is demonstrated using existing procedures and protocols with provisions for ASO required approvals for operations</a:t>
            </a: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endParaRPr lang="en-US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b="1" dirty="0"/>
              <a:t>Questions?</a:t>
            </a:r>
          </a:p>
        </p:txBody>
      </p:sp>
      <p:sp>
        <p:nvSpPr>
          <p:cNvPr id="374" name="Google Shape;374;p44"/>
          <p:cNvSpPr txBox="1">
            <a:spLocks noGrp="1"/>
          </p:cNvSpPr>
          <p:nvPr>
            <p:ph type="sldNum" idx="12"/>
          </p:nvPr>
        </p:nvSpPr>
        <p:spPr>
          <a:xfrm>
            <a:off x="8526750" y="6180025"/>
            <a:ext cx="548700" cy="42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45"/>
          <p:cNvSpPr txBox="1">
            <a:spLocks noGrp="1"/>
          </p:cNvSpPr>
          <p:nvPr>
            <p:ph type="title"/>
          </p:nvPr>
        </p:nvSpPr>
        <p:spPr>
          <a:xfrm>
            <a:off x="457200" y="274639"/>
            <a:ext cx="7620000" cy="114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Backup Slides</a:t>
            </a:r>
            <a:endParaRPr/>
          </a:p>
        </p:txBody>
      </p:sp>
      <p:sp>
        <p:nvSpPr>
          <p:cNvPr id="380" name="Google Shape;380;p4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620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45"/>
          <p:cNvSpPr txBox="1">
            <a:spLocks noGrp="1"/>
          </p:cNvSpPr>
          <p:nvPr>
            <p:ph type="sldNum" idx="12"/>
          </p:nvPr>
        </p:nvSpPr>
        <p:spPr>
          <a:xfrm>
            <a:off x="8526750" y="6180025"/>
            <a:ext cx="548700" cy="42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0"/>
          <p:cNvSpPr txBox="1">
            <a:spLocks noGrp="1"/>
          </p:cNvSpPr>
          <p:nvPr>
            <p:ph type="title"/>
          </p:nvPr>
        </p:nvSpPr>
        <p:spPr>
          <a:xfrm>
            <a:off x="457200" y="229364"/>
            <a:ext cx="7620000" cy="114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Outline</a:t>
            </a:r>
            <a:endParaRPr sz="3200"/>
          </a:p>
        </p:txBody>
      </p:sp>
      <p:sp>
        <p:nvSpPr>
          <p:cNvPr id="193" name="Google Shape;193;p30"/>
          <p:cNvSpPr txBox="1">
            <a:spLocks noGrp="1"/>
          </p:cNvSpPr>
          <p:nvPr>
            <p:ph type="sldNum" idx="12"/>
          </p:nvPr>
        </p:nvSpPr>
        <p:spPr>
          <a:xfrm>
            <a:off x="8526750" y="6180025"/>
            <a:ext cx="548700" cy="42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194" name="Google Shape;194;p30"/>
          <p:cNvSpPr txBox="1"/>
          <p:nvPr/>
        </p:nvSpPr>
        <p:spPr>
          <a:xfrm>
            <a:off x="481800" y="1531724"/>
            <a:ext cx="7289700" cy="3879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lang="en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Scope of Readiness</a:t>
            </a:r>
          </a:p>
          <a:p>
            <a:pPr marL="45720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lang="en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Introduction to NSTX-U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NSTX-U Pre-Operational Testing &amp; Commissioning Plan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NSTX-U Phases Leading to Operation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Readiness of People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Readiness of Equipment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lang="en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Summary and Questions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80351-507C-3845-9BC8-7ABAF141C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goal?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E455F3-C695-9C47-A92C-30421CB109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Performance-based Readiness for Operations</a:t>
            </a:r>
          </a:p>
          <a:p>
            <a:r>
              <a:rPr lang="en-US" dirty="0"/>
              <a:t>Remember the ARR and the ACC (the PPPL internal readiness process) are validations of work already performed</a:t>
            </a:r>
          </a:p>
          <a:p>
            <a:r>
              <a:rPr lang="en-US" dirty="0"/>
              <a:t>The Scope of Readiness:</a:t>
            </a:r>
          </a:p>
          <a:p>
            <a:pPr lvl="1"/>
            <a:r>
              <a:rPr lang="en-US" dirty="0"/>
              <a:t>People – operator qualifications, training and demonstration</a:t>
            </a:r>
          </a:p>
          <a:p>
            <a:pPr lvl="1"/>
            <a:r>
              <a:rPr lang="en-US" dirty="0"/>
              <a:t>Equipment – subsystem and integrated systems testing to demonstrate operational capability within the authorized limits</a:t>
            </a:r>
          </a:p>
          <a:p>
            <a:pPr lvl="1"/>
            <a:r>
              <a:rPr lang="en-US" dirty="0"/>
              <a:t>Procedures – NSTX-U has a plan to review 200+ procedures for compatibility with ASO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1DEBC4-440C-7346-967B-666DC5BD85C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71717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1"/>
          <p:cNvSpPr txBox="1">
            <a:spLocks noGrp="1"/>
          </p:cNvSpPr>
          <p:nvPr>
            <p:ph type="title"/>
          </p:nvPr>
        </p:nvSpPr>
        <p:spPr>
          <a:xfrm>
            <a:off x="456475" y="274650"/>
            <a:ext cx="8687400" cy="114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Introduction: Characteristics of NSTX-U</a:t>
            </a:r>
            <a:endParaRPr/>
          </a:p>
        </p:txBody>
      </p:sp>
      <p:sp>
        <p:nvSpPr>
          <p:cNvPr id="200" name="Google Shape;200;p31"/>
          <p:cNvSpPr txBox="1">
            <a:spLocks noGrp="1"/>
          </p:cNvSpPr>
          <p:nvPr>
            <p:ph type="body" idx="1"/>
          </p:nvPr>
        </p:nvSpPr>
        <p:spPr>
          <a:xfrm>
            <a:off x="77925" y="1417950"/>
            <a:ext cx="6180900" cy="46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l" rtl="0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SzPts val="1700"/>
              <a:buChar char="•"/>
            </a:pPr>
            <a:r>
              <a:rPr lang="en" sz="1700"/>
              <a:t>Deuterium-Deuterium Pulsed Plasma Physics Fusion Experiment (Direct Ionizing Radiation only when pulsed)</a:t>
            </a:r>
            <a:endParaRPr sz="1700"/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en" sz="1700"/>
              <a:t>5 second pulse; 20 minute cycle with upgrade to TF conductors</a:t>
            </a:r>
            <a:endParaRPr sz="1700"/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en" sz="1700"/>
              <a:t>Experimental campaigns typically 10-20 weeks per year on NSTX</a:t>
            </a:r>
            <a:endParaRPr sz="1700"/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en" sz="1700"/>
              <a:t>Typical 9 hour run day; 25 shots per day; 5 days/week</a:t>
            </a:r>
            <a:endParaRPr sz="1700"/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en" sz="1700"/>
              <a:t>Under vacuum and cryo on 6-7  months per research year</a:t>
            </a:r>
            <a:endParaRPr sz="1700"/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en" sz="1700"/>
              <a:t>Magnetic Confinement</a:t>
            </a:r>
            <a:endParaRPr sz="1700"/>
          </a:p>
          <a:p>
            <a:pPr marL="571500" lvl="1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en" sz="1700"/>
              <a:t>Pulsed, water-cooled, copper-wound electromagnets</a:t>
            </a:r>
            <a:endParaRPr sz="1700"/>
          </a:p>
          <a:p>
            <a:pPr marL="571500" lvl="1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en" sz="1700"/>
              <a:t>Toroidal Field, Poloidal Field, Ohmic Heating, RWM magnets</a:t>
            </a:r>
            <a:endParaRPr sz="1700"/>
          </a:p>
          <a:p>
            <a:pPr marL="571500" lvl="1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en" sz="1700"/>
              <a:t>Up to 2 MA of electrical current flowing in the plasma itself</a:t>
            </a:r>
            <a:endParaRPr sz="1700"/>
          </a:p>
          <a:p>
            <a:pPr marL="571500" lvl="1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en" sz="1700"/>
              <a:t>Background fields on order of 1 T</a:t>
            </a:r>
            <a:endParaRPr sz="1700"/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en" sz="1700"/>
              <a:t>10-14 MW Neutral Beam heating depending on pulse length</a:t>
            </a:r>
            <a:endParaRPr sz="1700"/>
          </a:p>
          <a:p>
            <a:pPr marL="914400" lvl="1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en" sz="1700"/>
              <a:t>Typically 90 kV accelerating voltage; 100 kV max on NSTX</a:t>
            </a:r>
            <a:endParaRPr sz="1700"/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en" sz="1700"/>
              <a:t>Up to 6 MW RF heating @ 30Mhz</a:t>
            </a:r>
            <a:endParaRPr sz="1700"/>
          </a:p>
        </p:txBody>
      </p:sp>
      <p:sp>
        <p:nvSpPr>
          <p:cNvPr id="201" name="Google Shape;201;p31"/>
          <p:cNvSpPr txBox="1">
            <a:spLocks noGrp="1"/>
          </p:cNvSpPr>
          <p:nvPr>
            <p:ph type="sldNum" idx="12"/>
          </p:nvPr>
        </p:nvSpPr>
        <p:spPr>
          <a:xfrm>
            <a:off x="8526750" y="6180025"/>
            <a:ext cx="548700" cy="42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pic>
        <p:nvPicPr>
          <p:cNvPr id="202" name="Google Shape;20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58900" y="1570339"/>
            <a:ext cx="2732701" cy="38823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BA5C5-C1FE-5242-9783-A65B35971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NSTX-U Pre-operational Testing and Commissioning Plan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1D46C9-BBFA-5045-B697-E357EC9332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Based on the Accelerator Safety Order Implementation Plan (ASOIP) – see J. Malo talk for more info</a:t>
            </a:r>
          </a:p>
          <a:p>
            <a:r>
              <a:rPr lang="en-US" dirty="0"/>
              <a:t>It is a mapping of the pre-operational phases, with their modes of operation, with the pre-requisite documents and authorizations to proceed.</a:t>
            </a:r>
          </a:p>
          <a:p>
            <a:r>
              <a:rPr lang="en-US" dirty="0"/>
              <a:t>Covers operations of both the Recovery Project and systems not impacted by recovery.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02C1A7-1515-AC4C-943A-891C8DED8C6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9385180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6"/>
          <p:cNvSpPr txBox="1"/>
          <p:nvPr/>
        </p:nvSpPr>
        <p:spPr>
          <a:xfrm>
            <a:off x="4157525" y="1874625"/>
            <a:ext cx="3413100" cy="3495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575" tIns="91425" rIns="36575" bIns="91425" anchor="t" anchorCtr="0">
            <a:noAutofit/>
          </a:bodyPr>
          <a:lstStyle/>
          <a:p>
            <a:pPr algn="ctr"/>
            <a:r>
              <a:rPr lang="en" sz="1100" b="1"/>
              <a:t>Accelerator Commissioning</a:t>
            </a:r>
            <a:endParaRPr sz="1100" b="1"/>
          </a:p>
        </p:txBody>
      </p:sp>
      <p:sp>
        <p:nvSpPr>
          <p:cNvPr id="118" name="Google Shape;118;p16"/>
          <p:cNvSpPr txBox="1"/>
          <p:nvPr/>
        </p:nvSpPr>
        <p:spPr>
          <a:xfrm>
            <a:off x="1950125" y="1874625"/>
            <a:ext cx="2194800" cy="3495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425" tIns="91425" rIns="27425" bIns="91425" anchor="ctr" anchorCtr="0">
            <a:noAutofit/>
          </a:bodyPr>
          <a:lstStyle/>
          <a:p>
            <a:pPr algn="ctr"/>
            <a:r>
              <a:rPr lang="en" sz="1100" b="1"/>
              <a:t>Accelerator Pre-Commissioning</a:t>
            </a:r>
            <a:endParaRPr sz="1100" b="1"/>
          </a:p>
        </p:txBody>
      </p:sp>
      <p:sp>
        <p:nvSpPr>
          <p:cNvPr id="119" name="Google Shape;119;p16"/>
          <p:cNvSpPr txBox="1"/>
          <p:nvPr/>
        </p:nvSpPr>
        <p:spPr>
          <a:xfrm>
            <a:off x="57325" y="1874625"/>
            <a:ext cx="1870800" cy="3495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425" tIns="91425" rIns="27425" bIns="91425" anchor="t" anchorCtr="0">
            <a:noAutofit/>
          </a:bodyPr>
          <a:lstStyle/>
          <a:p>
            <a:pPr algn="ctr"/>
            <a:r>
              <a:rPr lang="en" sz="1100" b="1"/>
              <a:t>Pre-Operational Testing</a:t>
            </a:r>
            <a:endParaRPr sz="1100" b="1"/>
          </a:p>
        </p:txBody>
      </p:sp>
      <p:sp>
        <p:nvSpPr>
          <p:cNvPr id="120" name="Google Shape;120;p16"/>
          <p:cNvSpPr txBox="1"/>
          <p:nvPr/>
        </p:nvSpPr>
        <p:spPr>
          <a:xfrm>
            <a:off x="2549125" y="1114000"/>
            <a:ext cx="579600" cy="3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sz="1000" b="1"/>
              <a:t>ARR</a:t>
            </a:r>
            <a:endParaRPr sz="1000" b="1"/>
          </a:p>
        </p:txBody>
      </p:sp>
      <p:sp>
        <p:nvSpPr>
          <p:cNvPr id="121" name="Google Shape;121;p16"/>
          <p:cNvSpPr txBox="1"/>
          <p:nvPr/>
        </p:nvSpPr>
        <p:spPr>
          <a:xfrm>
            <a:off x="1251775" y="1077075"/>
            <a:ext cx="985200" cy="3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sz="1000" b="1"/>
              <a:t>Readiness Assessment</a:t>
            </a:r>
            <a:endParaRPr sz="1000" b="1"/>
          </a:p>
        </p:txBody>
      </p:sp>
      <p:sp>
        <p:nvSpPr>
          <p:cNvPr id="122" name="Google Shape;122;p16"/>
          <p:cNvSpPr txBox="1"/>
          <p:nvPr/>
        </p:nvSpPr>
        <p:spPr>
          <a:xfrm>
            <a:off x="1074438" y="3099775"/>
            <a:ext cx="862800" cy="4671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575" tIns="91425" rIns="36575" bIns="91425" anchor="ctr" anchorCtr="0">
            <a:noAutofit/>
          </a:bodyPr>
          <a:lstStyle/>
          <a:p>
            <a:pPr algn="ctr"/>
            <a:r>
              <a:rPr lang="en" sz="1000" b="1"/>
              <a:t>Dummy Load Testing</a:t>
            </a:r>
            <a:endParaRPr sz="1000" b="1"/>
          </a:p>
          <a:p>
            <a:pPr algn="ctr">
              <a:buClr>
                <a:schemeClr val="dk1"/>
              </a:buClr>
              <a:buSzPts val="1100"/>
            </a:pPr>
            <a:r>
              <a:rPr lang="en" sz="1000">
                <a:solidFill>
                  <a:schemeClr val="dk1"/>
                </a:solidFill>
              </a:rPr>
              <a:t>Section 6.1.6</a:t>
            </a:r>
            <a:endParaRPr sz="1000"/>
          </a:p>
        </p:txBody>
      </p:sp>
      <p:sp>
        <p:nvSpPr>
          <p:cNvPr id="123" name="Google Shape;123;p16"/>
          <p:cNvSpPr txBox="1"/>
          <p:nvPr/>
        </p:nvSpPr>
        <p:spPr>
          <a:xfrm>
            <a:off x="41525" y="2480175"/>
            <a:ext cx="985200" cy="3126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575" tIns="91425" rIns="36575" bIns="91425" anchor="ctr" anchorCtr="0">
            <a:noAutofit/>
          </a:bodyPr>
          <a:lstStyle/>
          <a:p>
            <a:pPr algn="ctr"/>
            <a:r>
              <a:rPr lang="en" sz="1000" b="1"/>
              <a:t>MG Startup</a:t>
            </a:r>
            <a:endParaRPr sz="1000" b="1"/>
          </a:p>
          <a:p>
            <a:pPr algn="ctr"/>
            <a:r>
              <a:rPr lang="en" sz="1000"/>
              <a:t>Section 6.1.2</a:t>
            </a:r>
            <a:endParaRPr sz="1000"/>
          </a:p>
        </p:txBody>
      </p:sp>
      <p:sp>
        <p:nvSpPr>
          <p:cNvPr id="124" name="Google Shape;124;p16"/>
          <p:cNvSpPr txBox="1"/>
          <p:nvPr/>
        </p:nvSpPr>
        <p:spPr>
          <a:xfrm>
            <a:off x="41525" y="3362000"/>
            <a:ext cx="985200" cy="3126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575" tIns="91425" rIns="36575" bIns="91425" anchor="ctr" anchorCtr="0">
            <a:noAutofit/>
          </a:bodyPr>
          <a:lstStyle/>
          <a:p>
            <a:pPr algn="ctr"/>
            <a:r>
              <a:rPr lang="en" sz="1000" b="1"/>
              <a:t>RC&amp;P Startup</a:t>
            </a:r>
            <a:endParaRPr sz="1000" b="1"/>
          </a:p>
          <a:p>
            <a:pPr algn="ctr"/>
            <a:r>
              <a:rPr lang="en" sz="1000"/>
              <a:t>Section 6.1.3</a:t>
            </a:r>
            <a:endParaRPr sz="1000"/>
          </a:p>
        </p:txBody>
      </p:sp>
      <p:sp>
        <p:nvSpPr>
          <p:cNvPr id="125" name="Google Shape;125;p16"/>
          <p:cNvSpPr txBox="1"/>
          <p:nvPr/>
        </p:nvSpPr>
        <p:spPr>
          <a:xfrm>
            <a:off x="41525" y="2935625"/>
            <a:ext cx="985200" cy="3126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575" tIns="91425" rIns="36575" bIns="91425" anchor="ctr" anchorCtr="0">
            <a:noAutofit/>
          </a:bodyPr>
          <a:lstStyle/>
          <a:p>
            <a:pPr algn="ctr"/>
            <a:r>
              <a:rPr lang="en" sz="1000" b="1"/>
              <a:t>FCPC Startup</a:t>
            </a:r>
            <a:endParaRPr sz="1000" b="1"/>
          </a:p>
          <a:p>
            <a:pPr algn="ctr"/>
            <a:r>
              <a:rPr lang="en" sz="1000"/>
              <a:t>Section 6.1.6</a:t>
            </a:r>
            <a:endParaRPr sz="1000"/>
          </a:p>
        </p:txBody>
      </p:sp>
      <p:sp>
        <p:nvSpPr>
          <p:cNvPr id="126" name="Google Shape;126;p16"/>
          <p:cNvSpPr txBox="1"/>
          <p:nvPr/>
        </p:nvSpPr>
        <p:spPr>
          <a:xfrm>
            <a:off x="41525" y="4298550"/>
            <a:ext cx="1887600" cy="3510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575" tIns="91425" rIns="36575" bIns="91425" anchor="ctr" anchorCtr="0">
            <a:noAutofit/>
          </a:bodyPr>
          <a:lstStyle/>
          <a:p>
            <a:pPr algn="ctr"/>
            <a:r>
              <a:rPr lang="en" sz="1000" b="1"/>
              <a:t>Auxiliary System Startup</a:t>
            </a:r>
            <a:endParaRPr sz="1000" b="1"/>
          </a:p>
          <a:p>
            <a:pPr algn="ctr"/>
            <a:r>
              <a:rPr lang="en" sz="1000"/>
              <a:t>Section 6.1.4</a:t>
            </a:r>
            <a:endParaRPr sz="1000"/>
          </a:p>
        </p:txBody>
      </p:sp>
      <p:sp>
        <p:nvSpPr>
          <p:cNvPr id="127" name="Google Shape;127;p16"/>
          <p:cNvSpPr txBox="1"/>
          <p:nvPr/>
        </p:nvSpPr>
        <p:spPr>
          <a:xfrm>
            <a:off x="41525" y="3736275"/>
            <a:ext cx="985200" cy="4881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575" tIns="91425" rIns="36575" bIns="91425" anchor="ctr" anchorCtr="0">
            <a:noAutofit/>
          </a:bodyPr>
          <a:lstStyle/>
          <a:p>
            <a:pPr algn="ctr"/>
            <a:r>
              <a:rPr lang="en" sz="1000" b="1"/>
              <a:t>Safety System Startup</a:t>
            </a:r>
            <a:endParaRPr sz="1000" b="1"/>
          </a:p>
          <a:p>
            <a:pPr algn="ctr"/>
            <a:r>
              <a:rPr lang="en" sz="1000"/>
              <a:t>Section 6.1.5</a:t>
            </a:r>
            <a:endParaRPr sz="1000"/>
          </a:p>
        </p:txBody>
      </p:sp>
      <p:sp>
        <p:nvSpPr>
          <p:cNvPr id="128" name="Google Shape;128;p16"/>
          <p:cNvSpPr txBox="1"/>
          <p:nvPr/>
        </p:nvSpPr>
        <p:spPr>
          <a:xfrm>
            <a:off x="1984956" y="3003137"/>
            <a:ext cx="1187100" cy="630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575" tIns="91425" rIns="36575" bIns="91425" anchor="ctr" anchorCtr="0">
            <a:noAutofit/>
          </a:bodyPr>
          <a:lstStyle/>
          <a:p>
            <a:pPr algn="ctr"/>
            <a:r>
              <a:rPr lang="en" sz="1000" b="1"/>
              <a:t>Single and Paired Coil Pulses</a:t>
            </a:r>
            <a:endParaRPr sz="1000" b="1"/>
          </a:p>
          <a:p>
            <a:pPr algn="ctr"/>
            <a:r>
              <a:rPr lang="en" sz="1000"/>
              <a:t>Section 6.2.1</a:t>
            </a:r>
            <a:endParaRPr sz="1000"/>
          </a:p>
        </p:txBody>
      </p:sp>
      <p:sp>
        <p:nvSpPr>
          <p:cNvPr id="129" name="Google Shape;129;p16"/>
          <p:cNvSpPr/>
          <p:nvPr/>
        </p:nvSpPr>
        <p:spPr>
          <a:xfrm>
            <a:off x="117725" y="5486650"/>
            <a:ext cx="8903100" cy="488100"/>
          </a:xfrm>
          <a:prstGeom prst="rightArrow">
            <a:avLst>
              <a:gd name="adj1" fmla="val 69555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575" tIns="91425" rIns="36575" bIns="91425" anchor="ctr" anchorCtr="0">
            <a:noAutofit/>
          </a:bodyPr>
          <a:lstStyle/>
          <a:p>
            <a:pPr algn="ctr">
              <a:buClr>
                <a:schemeClr val="dk1"/>
              </a:buClr>
              <a:buSzPts val="1100"/>
            </a:pPr>
            <a:r>
              <a:rPr lang="en" sz="1000" b="1">
                <a:solidFill>
                  <a:schemeClr val="dk1"/>
                </a:solidFill>
              </a:rPr>
              <a:t>Neutral Beam Cryogenic System Operations</a:t>
            </a:r>
            <a:endParaRPr sz="1000" b="1">
              <a:solidFill>
                <a:schemeClr val="dk1"/>
              </a:solidFill>
            </a:endParaRPr>
          </a:p>
          <a:p>
            <a:pPr algn="ctr">
              <a:buClr>
                <a:schemeClr val="dk1"/>
              </a:buClr>
              <a:buSzPts val="1100"/>
            </a:pPr>
            <a:r>
              <a:rPr lang="en" sz="1000">
                <a:solidFill>
                  <a:schemeClr val="dk1"/>
                </a:solidFill>
              </a:rPr>
              <a:t>Section 6.1.1</a:t>
            </a:r>
            <a:endParaRPr/>
          </a:p>
        </p:txBody>
      </p:sp>
      <p:sp>
        <p:nvSpPr>
          <p:cNvPr id="130" name="Google Shape;130;p16"/>
          <p:cNvSpPr txBox="1"/>
          <p:nvPr/>
        </p:nvSpPr>
        <p:spPr>
          <a:xfrm>
            <a:off x="3208150" y="3079337"/>
            <a:ext cx="936900" cy="4881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575" tIns="91425" rIns="36575" bIns="91425" anchor="ctr" anchorCtr="0">
            <a:noAutofit/>
          </a:bodyPr>
          <a:lstStyle/>
          <a:p>
            <a:pPr algn="ctr"/>
            <a:r>
              <a:rPr lang="en" sz="1000" b="1"/>
              <a:t>Bakeout</a:t>
            </a:r>
            <a:endParaRPr sz="1000" b="1"/>
          </a:p>
          <a:p>
            <a:pPr algn="ctr"/>
            <a:r>
              <a:rPr lang="en" sz="1000" b="1" u="sng"/>
              <a:t>KPP#2</a:t>
            </a:r>
            <a:endParaRPr sz="1000" b="1" u="sng"/>
          </a:p>
          <a:p>
            <a:pPr algn="ctr"/>
            <a:r>
              <a:rPr lang="en" sz="1000"/>
              <a:t>Section 6.2.2</a:t>
            </a:r>
            <a:endParaRPr sz="1000"/>
          </a:p>
        </p:txBody>
      </p:sp>
      <p:sp>
        <p:nvSpPr>
          <p:cNvPr id="131" name="Google Shape;131;p16"/>
          <p:cNvSpPr txBox="1"/>
          <p:nvPr/>
        </p:nvSpPr>
        <p:spPr>
          <a:xfrm>
            <a:off x="57325" y="4892600"/>
            <a:ext cx="1887600" cy="3510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575" tIns="91425" rIns="36575" bIns="91425" anchor="ctr" anchorCtr="0">
            <a:noAutofit/>
          </a:bodyPr>
          <a:lstStyle/>
          <a:p>
            <a:pPr algn="ctr"/>
            <a:r>
              <a:rPr lang="en" sz="1000" b="1"/>
              <a:t>Neutral Beam PTPs</a:t>
            </a:r>
            <a:endParaRPr sz="1000" b="1"/>
          </a:p>
          <a:p>
            <a:pPr algn="ctr"/>
            <a:r>
              <a:rPr lang="en" sz="1000"/>
              <a:t>Section 6.1.1</a:t>
            </a:r>
            <a:endParaRPr sz="1000"/>
          </a:p>
        </p:txBody>
      </p:sp>
      <p:sp>
        <p:nvSpPr>
          <p:cNvPr id="132" name="Google Shape;132;p16"/>
          <p:cNvSpPr txBox="1"/>
          <p:nvPr/>
        </p:nvSpPr>
        <p:spPr>
          <a:xfrm>
            <a:off x="1984950" y="4639700"/>
            <a:ext cx="2160000" cy="4881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575" tIns="91425" rIns="36575" bIns="91425" anchor="ctr" anchorCtr="0">
            <a:noAutofit/>
          </a:bodyPr>
          <a:lstStyle/>
          <a:p>
            <a:pPr algn="ctr"/>
            <a:r>
              <a:rPr lang="en" sz="1000" b="1"/>
              <a:t>Neutral Beam Low Voltage Conditioning</a:t>
            </a:r>
            <a:endParaRPr sz="1000" b="1"/>
          </a:p>
          <a:p>
            <a:pPr algn="ctr"/>
            <a:r>
              <a:rPr lang="en" sz="1000"/>
              <a:t>Section 6.2.3</a:t>
            </a:r>
            <a:endParaRPr sz="1000"/>
          </a:p>
        </p:txBody>
      </p:sp>
      <p:sp>
        <p:nvSpPr>
          <p:cNvPr id="133" name="Google Shape;133;p16"/>
          <p:cNvSpPr txBox="1"/>
          <p:nvPr/>
        </p:nvSpPr>
        <p:spPr>
          <a:xfrm>
            <a:off x="4184972" y="4649550"/>
            <a:ext cx="1870800" cy="7410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575" tIns="91425" rIns="36575" bIns="91425" anchor="ctr" anchorCtr="0">
            <a:noAutofit/>
          </a:bodyPr>
          <a:lstStyle/>
          <a:p>
            <a:pPr algn="ctr"/>
            <a:r>
              <a:rPr lang="en" sz="1000"/>
              <a:t>Neutral Beam High Voltage Conditioning</a:t>
            </a:r>
            <a:endParaRPr sz="1000"/>
          </a:p>
          <a:p>
            <a:pPr algn="ctr"/>
            <a:r>
              <a:rPr lang="en" sz="1000"/>
              <a:t>Section 6.3.1</a:t>
            </a:r>
            <a:endParaRPr sz="1000"/>
          </a:p>
        </p:txBody>
      </p:sp>
      <p:sp>
        <p:nvSpPr>
          <p:cNvPr id="134" name="Google Shape;134;p16"/>
          <p:cNvSpPr txBox="1"/>
          <p:nvPr/>
        </p:nvSpPr>
        <p:spPr>
          <a:xfrm>
            <a:off x="4176146" y="2893137"/>
            <a:ext cx="985200" cy="7410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575" tIns="91425" rIns="36575" bIns="91425" anchor="ctr" anchorCtr="0">
            <a:noAutofit/>
          </a:bodyPr>
          <a:lstStyle/>
          <a:p>
            <a:pPr algn="ctr"/>
            <a:r>
              <a:rPr lang="en" sz="1000" b="1"/>
              <a:t>Combined Field Pulses </a:t>
            </a:r>
            <a:endParaRPr sz="1000" b="1"/>
          </a:p>
          <a:p>
            <a:pPr algn="ctr"/>
            <a:r>
              <a:rPr lang="en" sz="1000" b="1" u="sng"/>
              <a:t>KPP #3</a:t>
            </a:r>
            <a:endParaRPr sz="1000" b="1" u="sng"/>
          </a:p>
          <a:p>
            <a:pPr algn="ctr"/>
            <a:r>
              <a:rPr lang="en" sz="1000"/>
              <a:t>Section 6.3.2</a:t>
            </a:r>
            <a:endParaRPr sz="1000"/>
          </a:p>
        </p:txBody>
      </p:sp>
      <p:sp>
        <p:nvSpPr>
          <p:cNvPr id="135" name="Google Shape;135;p16"/>
          <p:cNvSpPr txBox="1"/>
          <p:nvPr/>
        </p:nvSpPr>
        <p:spPr>
          <a:xfrm>
            <a:off x="5186146" y="2893137"/>
            <a:ext cx="902400" cy="7410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575" tIns="91425" rIns="36575" bIns="91425" anchor="ctr" anchorCtr="0">
            <a:noAutofit/>
          </a:bodyPr>
          <a:lstStyle/>
          <a:p>
            <a:pPr algn="ctr"/>
            <a:r>
              <a:rPr lang="en" sz="1000" b="1"/>
              <a:t>First Plasma</a:t>
            </a:r>
            <a:endParaRPr sz="1000" b="1"/>
          </a:p>
          <a:p>
            <a:pPr algn="ctr"/>
            <a:r>
              <a:rPr lang="en" sz="1000" b="1" u="sng"/>
              <a:t>KPP #4</a:t>
            </a:r>
            <a:endParaRPr sz="1000" b="1" u="sng"/>
          </a:p>
          <a:p>
            <a:pPr algn="ctr"/>
            <a:r>
              <a:rPr lang="en" sz="1000"/>
              <a:t>Section 6.3.3</a:t>
            </a:r>
            <a:endParaRPr sz="1000"/>
          </a:p>
        </p:txBody>
      </p:sp>
      <p:sp>
        <p:nvSpPr>
          <p:cNvPr id="136" name="Google Shape;136;p16"/>
          <p:cNvSpPr txBox="1"/>
          <p:nvPr/>
        </p:nvSpPr>
        <p:spPr>
          <a:xfrm>
            <a:off x="3634499" y="1047175"/>
            <a:ext cx="1088400" cy="3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000" b="1"/>
              <a:t>Permission to Commission</a:t>
            </a:r>
            <a:endParaRPr sz="1000" b="1"/>
          </a:p>
        </p:txBody>
      </p:sp>
      <p:sp>
        <p:nvSpPr>
          <p:cNvPr id="137" name="Google Shape;137;p16"/>
          <p:cNvSpPr txBox="1"/>
          <p:nvPr/>
        </p:nvSpPr>
        <p:spPr>
          <a:xfrm>
            <a:off x="7022550" y="1037800"/>
            <a:ext cx="1062600" cy="3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000" b="1"/>
              <a:t>Permission to Operate</a:t>
            </a:r>
            <a:endParaRPr sz="1000" b="1"/>
          </a:p>
        </p:txBody>
      </p:sp>
      <p:cxnSp>
        <p:nvCxnSpPr>
          <p:cNvPr id="138" name="Google Shape;138;p16"/>
          <p:cNvCxnSpPr/>
          <p:nvPr/>
        </p:nvCxnSpPr>
        <p:spPr>
          <a:xfrm>
            <a:off x="2756650" y="1390618"/>
            <a:ext cx="0" cy="467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39" name="Google Shape;139;p16"/>
          <p:cNvSpPr/>
          <p:nvPr/>
        </p:nvSpPr>
        <p:spPr>
          <a:xfrm>
            <a:off x="7598531" y="3361625"/>
            <a:ext cx="1515600" cy="1358400"/>
          </a:xfrm>
          <a:prstGeom prst="rightArrow">
            <a:avLst>
              <a:gd name="adj1" fmla="val 69555"/>
              <a:gd name="adj2" fmla="val 50000"/>
            </a:avLst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575" tIns="91425" rIns="36575" bIns="91425" anchor="ctr" anchorCtr="0">
            <a:noAutofit/>
          </a:bodyPr>
          <a:lstStyle/>
          <a:p>
            <a:pPr algn="ctr"/>
            <a:r>
              <a:rPr lang="en" sz="1000" b="1">
                <a:solidFill>
                  <a:schemeClr val="dk1"/>
                </a:solidFill>
              </a:rPr>
              <a:t>Routine Operations</a:t>
            </a:r>
            <a:endParaRPr sz="1000" b="1">
              <a:solidFill>
                <a:schemeClr val="dk1"/>
              </a:solidFill>
            </a:endParaRPr>
          </a:p>
          <a:p>
            <a:pPr algn="ctr"/>
            <a:r>
              <a:rPr lang="en" sz="1000">
                <a:solidFill>
                  <a:schemeClr val="dk1"/>
                </a:solidFill>
              </a:rPr>
              <a:t>Section 6.4.3</a:t>
            </a:r>
            <a:endParaRPr sz="1000">
              <a:solidFill>
                <a:schemeClr val="dk1"/>
              </a:solidFill>
            </a:endParaRPr>
          </a:p>
        </p:txBody>
      </p:sp>
      <p:sp>
        <p:nvSpPr>
          <p:cNvPr id="140" name="Google Shape;140;p16"/>
          <p:cNvSpPr/>
          <p:nvPr/>
        </p:nvSpPr>
        <p:spPr>
          <a:xfrm>
            <a:off x="7591975" y="1805325"/>
            <a:ext cx="1515600" cy="488100"/>
          </a:xfrm>
          <a:prstGeom prst="rightArrow">
            <a:avLst>
              <a:gd name="adj1" fmla="val 70630"/>
              <a:gd name="adj2" fmla="val 50000"/>
            </a:avLst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575" tIns="91425" rIns="36575" bIns="91425" anchor="ctr" anchorCtr="0">
            <a:noAutofit/>
          </a:bodyPr>
          <a:lstStyle/>
          <a:p>
            <a:pPr algn="ctr"/>
            <a:r>
              <a:rPr lang="en" sz="1100" b="1">
                <a:solidFill>
                  <a:schemeClr val="dk1"/>
                </a:solidFill>
              </a:rPr>
              <a:t>Routine Operations</a:t>
            </a:r>
            <a:endParaRPr sz="1100" b="1">
              <a:solidFill>
                <a:schemeClr val="dk1"/>
              </a:solidFill>
            </a:endParaRPr>
          </a:p>
        </p:txBody>
      </p:sp>
      <p:cxnSp>
        <p:nvCxnSpPr>
          <p:cNvPr id="141" name="Google Shape;141;p16"/>
          <p:cNvCxnSpPr/>
          <p:nvPr/>
        </p:nvCxnSpPr>
        <p:spPr>
          <a:xfrm>
            <a:off x="1700784" y="1398163"/>
            <a:ext cx="0" cy="467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42" name="Google Shape;142;p16"/>
          <p:cNvCxnSpPr/>
          <p:nvPr/>
        </p:nvCxnSpPr>
        <p:spPr>
          <a:xfrm>
            <a:off x="4150297" y="1398163"/>
            <a:ext cx="0" cy="467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43" name="Google Shape;143;p16"/>
          <p:cNvCxnSpPr/>
          <p:nvPr/>
        </p:nvCxnSpPr>
        <p:spPr>
          <a:xfrm>
            <a:off x="7591975" y="1390613"/>
            <a:ext cx="0" cy="467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44" name="Google Shape;144;p16"/>
          <p:cNvSpPr txBox="1"/>
          <p:nvPr/>
        </p:nvSpPr>
        <p:spPr>
          <a:xfrm>
            <a:off x="6113350" y="2893125"/>
            <a:ext cx="1457100" cy="24975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575" tIns="91425" rIns="36575" bIns="91425" anchor="ctr" anchorCtr="0">
            <a:noAutofit/>
          </a:bodyPr>
          <a:lstStyle/>
          <a:p>
            <a:pPr algn="ctr"/>
            <a:r>
              <a:rPr lang="en" sz="1000" b="1"/>
              <a:t>Development of plasmas generating &gt;10</a:t>
            </a:r>
            <a:r>
              <a:rPr lang="en" sz="1000" b="1" baseline="30000"/>
              <a:t>15</a:t>
            </a:r>
            <a:r>
              <a:rPr lang="en" sz="1000" b="1"/>
              <a:t> N/day</a:t>
            </a:r>
            <a:endParaRPr sz="1000" b="1"/>
          </a:p>
          <a:p>
            <a:pPr algn="ctr">
              <a:buClr>
                <a:schemeClr val="dk1"/>
              </a:buClr>
              <a:buSzPts val="1100"/>
            </a:pPr>
            <a:r>
              <a:rPr lang="en" sz="1000">
                <a:solidFill>
                  <a:schemeClr val="dk1"/>
                </a:solidFill>
              </a:rPr>
              <a:t>Section 6.3.4</a:t>
            </a:r>
            <a:endParaRPr sz="1000"/>
          </a:p>
        </p:txBody>
      </p:sp>
    </p:spTree>
    <p:extLst>
      <p:ext uri="{BB962C8B-B14F-4D97-AF65-F5344CB8AC3E}">
        <p14:creationId xmlns:p14="http://schemas.microsoft.com/office/powerpoint/2010/main" val="1227791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BD087-F1EC-3543-AD09-F04CCAA8C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Comments to Operational Phases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7114A7-ABB1-D540-832C-0207E0F72B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are a lot of preparation-for-operation activities to get to NSTX-U research levels of operation</a:t>
            </a:r>
          </a:p>
          <a:p>
            <a:r>
              <a:rPr lang="en-US" dirty="0"/>
              <a:t>None of these activities is new to PPPL</a:t>
            </a:r>
          </a:p>
          <a:p>
            <a:r>
              <a:rPr lang="en-US" dirty="0"/>
              <a:t>What is new are the authorizations for the phases described in the order and how we defined the various operations for inclusion in the phases.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953956-033B-DF48-9D40-2D2237E6DFE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651840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12275-2109-6041-BCB1-FDA786A00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Readiness of People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9A9561-1019-A54A-A846-A429D1A041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here is a Training and Qualification Plan, covering everyone who must access the experimental site</a:t>
            </a:r>
          </a:p>
          <a:p>
            <a:r>
              <a:rPr lang="en-US" dirty="0"/>
              <a:t>For NSTX-U Operators, there is a procedure describing each operator position and the training and experience necessary to be Qualified using standardized list of training requirements.</a:t>
            </a:r>
          </a:p>
          <a:p>
            <a:r>
              <a:rPr lang="en-US" dirty="0"/>
              <a:t>The Challenge of Ageing Operators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32BD52-A323-B743-880D-19720EF9C5B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5181474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8EBC0-645D-D84A-B3C3-2B53A2CD8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Operators Required Training Elements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BC36C6-035E-1846-AF64-F9DBF18A5DF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520F128-D23E-B644-9A8C-3236B6C1D58B}"/>
              </a:ext>
            </a:extLst>
          </p:cNvPr>
          <p:cNvSpPr/>
          <p:nvPr/>
        </p:nvSpPr>
        <p:spPr>
          <a:xfrm>
            <a:off x="349684" y="1498136"/>
            <a:ext cx="8932101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buFont typeface="+mj-lt"/>
              <a:buAutoNum type="arabicPeriod"/>
            </a:pPr>
            <a:r>
              <a:rPr lang="en-US" sz="1100" dirty="0">
                <a:latin typeface="Arial" panose="020B0604020202020204" pitchFamily="34" charset="0"/>
              </a:rPr>
              <a:t>System Description and Overview</a:t>
            </a:r>
          </a:p>
          <a:p>
            <a:pPr marL="742950" lvl="1" indent="-285750" fontAlgn="base">
              <a:buFont typeface="+mj-lt"/>
              <a:buAutoNum type="arabicPeriod"/>
            </a:pPr>
            <a:r>
              <a:rPr lang="en-US" sz="1100" dirty="0">
                <a:latin typeface="Arial" panose="020B0604020202020204" pitchFamily="34" charset="0"/>
              </a:rPr>
              <a:t>Basic Principles of the System</a:t>
            </a:r>
          </a:p>
          <a:p>
            <a:pPr marL="742950" lvl="1" indent="-285750" fontAlgn="base">
              <a:buFont typeface="+mj-lt"/>
              <a:buAutoNum type="arabicPeriod"/>
            </a:pPr>
            <a:r>
              <a:rPr lang="en-US" sz="1100" dirty="0">
                <a:latin typeface="Arial" panose="020B0604020202020204" pitchFamily="34" charset="0"/>
              </a:rPr>
              <a:t>Purpose of the System</a:t>
            </a:r>
          </a:p>
          <a:p>
            <a:pPr marL="742950" lvl="1" indent="-285750" fontAlgn="base">
              <a:buFont typeface="+mj-lt"/>
              <a:buAutoNum type="arabicPeriod"/>
            </a:pPr>
            <a:r>
              <a:rPr lang="en-US" sz="1100" dirty="0">
                <a:latin typeface="Arial" panose="020B0604020202020204" pitchFamily="34" charset="0"/>
              </a:rPr>
              <a:t>Major Components and their functions within the System</a:t>
            </a:r>
          </a:p>
          <a:p>
            <a:pPr marL="742950" lvl="1" indent="-285750" fontAlgn="base">
              <a:buFont typeface="+mj-lt"/>
              <a:buAutoNum type="arabicPeriod"/>
            </a:pPr>
            <a:r>
              <a:rPr lang="en-US" sz="1100" dirty="0">
                <a:latin typeface="Arial" panose="020B0604020202020204" pitchFamily="34" charset="0"/>
              </a:rPr>
              <a:t>Operations Personnel pertinent to this system’s operation</a:t>
            </a:r>
          </a:p>
          <a:p>
            <a:pPr marL="742950" lvl="1" indent="-285750" fontAlgn="base">
              <a:buFont typeface="+mj-lt"/>
              <a:buAutoNum type="arabicPeriod"/>
            </a:pPr>
            <a:r>
              <a:rPr lang="en-US" sz="1100" dirty="0">
                <a:latin typeface="Arial" panose="020B0604020202020204" pitchFamily="34" charset="0"/>
              </a:rPr>
              <a:t>Supporting Subsystems and Interfaces relative to the system</a:t>
            </a:r>
          </a:p>
          <a:p>
            <a:pPr marL="742950" lvl="1" indent="-285750" fontAlgn="base">
              <a:buFont typeface="+mj-lt"/>
              <a:buAutoNum type="arabicPeriod"/>
            </a:pPr>
            <a:r>
              <a:rPr lang="en-US" sz="1100" dirty="0">
                <a:latin typeface="Arial" panose="020B0604020202020204" pitchFamily="34" charset="0"/>
              </a:rPr>
              <a:t>System drawings, component diagrams of the system</a:t>
            </a:r>
          </a:p>
          <a:p>
            <a:pPr marL="742950" lvl="1" indent="-285750" fontAlgn="base">
              <a:buFont typeface="+mj-lt"/>
              <a:buAutoNum type="arabicPeriod"/>
            </a:pPr>
            <a:r>
              <a:rPr lang="en-US" sz="1100" dirty="0">
                <a:latin typeface="Arial" panose="020B0604020202020204" pitchFamily="34" charset="0"/>
              </a:rPr>
              <a:t>Related systems </a:t>
            </a:r>
          </a:p>
          <a:p>
            <a:pPr marL="742950" lvl="1" indent="-285750" fontAlgn="base">
              <a:buFont typeface="+mj-lt"/>
              <a:buAutoNum type="arabicPeriod"/>
            </a:pPr>
            <a:r>
              <a:rPr lang="en-US" sz="1100" dirty="0">
                <a:latin typeface="Arial" panose="020B0604020202020204" pitchFamily="34" charset="0"/>
              </a:rPr>
              <a:t>Automatic protective features--personnel and/or equipment (engineered control that automatically initiates without op. intervention) </a:t>
            </a:r>
          </a:p>
          <a:p>
            <a:pPr marL="742950" lvl="1" indent="-285750" fontAlgn="base">
              <a:buFont typeface="+mj-lt"/>
              <a:buAutoNum type="arabicPeriod"/>
            </a:pPr>
            <a:r>
              <a:rPr lang="en-US" sz="1100" dirty="0">
                <a:latin typeface="Arial" panose="020B0604020202020204" pitchFamily="34" charset="0"/>
              </a:rPr>
              <a:t>Acronyms and system-specific nomenclature of this system</a:t>
            </a:r>
          </a:p>
          <a:p>
            <a:pPr fontAlgn="base">
              <a:buFont typeface="+mj-lt"/>
              <a:buAutoNum type="arabicPeriod"/>
            </a:pPr>
            <a:r>
              <a:rPr lang="en-US" sz="1100" dirty="0">
                <a:latin typeface="Arial" panose="020B0604020202020204" pitchFamily="34" charset="0"/>
              </a:rPr>
              <a:t>System Modes of Operation </a:t>
            </a:r>
          </a:p>
          <a:p>
            <a:pPr marL="742950" lvl="1" indent="-285750" fontAlgn="base">
              <a:buFont typeface="+mj-lt"/>
              <a:buAutoNum type="arabicPeriod"/>
            </a:pPr>
            <a:r>
              <a:rPr lang="en-US" sz="1100" dirty="0">
                <a:latin typeface="Arial" panose="020B0604020202020204" pitchFamily="34" charset="0"/>
              </a:rPr>
              <a:t>Routine Modes of Operation and associated procedures</a:t>
            </a:r>
          </a:p>
          <a:p>
            <a:pPr marL="742950" lvl="1" indent="-285750" fontAlgn="base">
              <a:buFont typeface="+mj-lt"/>
              <a:buAutoNum type="arabicPeriod"/>
            </a:pPr>
            <a:r>
              <a:rPr lang="en-US" sz="1100" dirty="0">
                <a:latin typeface="Arial" panose="020B0604020202020204" pitchFamily="34" charset="0"/>
              </a:rPr>
              <a:t>Atypical Modes of Operations (e.g. testing, maintenance, etc.) and associated procedures</a:t>
            </a:r>
          </a:p>
          <a:p>
            <a:pPr fontAlgn="base">
              <a:buFont typeface="+mj-lt"/>
              <a:buAutoNum type="arabicPeriod"/>
            </a:pPr>
            <a:r>
              <a:rPr lang="en-US" sz="1100" dirty="0">
                <a:latin typeface="Arial" panose="020B0604020202020204" pitchFamily="34" charset="0"/>
              </a:rPr>
              <a:t>System Operations</a:t>
            </a:r>
          </a:p>
          <a:p>
            <a:pPr marL="742950" lvl="1" indent="-285750" fontAlgn="base">
              <a:buFont typeface="+mj-lt"/>
              <a:buAutoNum type="arabicPeriod"/>
            </a:pPr>
            <a:r>
              <a:rPr lang="en-US" sz="1100" dirty="0">
                <a:latin typeface="Arial" panose="020B0604020202020204" pitchFamily="34" charset="0"/>
              </a:rPr>
              <a:t>Operator roles and responsibilities</a:t>
            </a:r>
          </a:p>
          <a:p>
            <a:pPr marL="742950" lvl="1" indent="-285750" fontAlgn="base">
              <a:buFont typeface="+mj-lt"/>
              <a:buAutoNum type="arabicPeriod"/>
            </a:pPr>
            <a:r>
              <a:rPr lang="en-US" sz="1100" dirty="0">
                <a:latin typeface="Arial" panose="020B0604020202020204" pitchFamily="34" charset="0"/>
              </a:rPr>
              <a:t>Pertinent Operating Procedures</a:t>
            </a:r>
          </a:p>
          <a:p>
            <a:pPr marL="742950" lvl="1" indent="-285750" fontAlgn="base">
              <a:buFont typeface="+mj-lt"/>
              <a:buAutoNum type="arabicPeriod"/>
            </a:pPr>
            <a:r>
              <a:rPr lang="en-US" sz="1100" dirty="0">
                <a:latin typeface="Arial" panose="020B0604020202020204" pitchFamily="34" charset="0"/>
              </a:rPr>
              <a:t>Operator Controls</a:t>
            </a:r>
          </a:p>
          <a:p>
            <a:pPr marL="742950" lvl="1" indent="-285750" fontAlgn="base">
              <a:buFont typeface="+mj-lt"/>
              <a:buAutoNum type="arabicPeriod"/>
            </a:pPr>
            <a:r>
              <a:rPr lang="en-US" sz="1100" dirty="0">
                <a:latin typeface="Arial" panose="020B0604020202020204" pitchFamily="34" charset="0"/>
              </a:rPr>
              <a:t>Monitored Parameters and Instrumentation</a:t>
            </a:r>
          </a:p>
          <a:p>
            <a:pPr marL="742950" lvl="1" indent="-285750" fontAlgn="base">
              <a:buFont typeface="+mj-lt"/>
              <a:buAutoNum type="arabicPeriod"/>
            </a:pPr>
            <a:r>
              <a:rPr lang="en-US" sz="1100" dirty="0">
                <a:latin typeface="Arial" panose="020B0604020202020204" pitchFamily="34" charset="0"/>
              </a:rPr>
              <a:t>Expected operating bands</a:t>
            </a:r>
          </a:p>
          <a:p>
            <a:pPr marL="742950" lvl="1" indent="-285750" fontAlgn="base">
              <a:buFont typeface="+mj-lt"/>
              <a:buAutoNum type="arabicPeriod"/>
            </a:pPr>
            <a:r>
              <a:rPr lang="en-US" sz="1100" dirty="0">
                <a:latin typeface="Arial" panose="020B0604020202020204" pitchFamily="34" charset="0"/>
              </a:rPr>
              <a:t>Limits </a:t>
            </a:r>
          </a:p>
          <a:p>
            <a:pPr marL="742950" lvl="1" indent="-285750" fontAlgn="base">
              <a:buFont typeface="+mj-lt"/>
              <a:buAutoNum type="arabicPeriod"/>
            </a:pPr>
            <a:r>
              <a:rPr lang="en-US" sz="1100" dirty="0">
                <a:latin typeface="Arial" panose="020B0604020202020204" pitchFamily="34" charset="0"/>
              </a:rPr>
              <a:t>Protective Feature Setpoints</a:t>
            </a:r>
          </a:p>
          <a:p>
            <a:pPr marL="742950" lvl="1" indent="-285750" fontAlgn="base">
              <a:buFont typeface="+mj-lt"/>
              <a:buAutoNum type="arabicPeriod"/>
            </a:pPr>
            <a:r>
              <a:rPr lang="en-US" sz="1100" dirty="0">
                <a:latin typeface="Arial" panose="020B0604020202020204" pitchFamily="34" charset="0"/>
              </a:rPr>
              <a:t>Off-normal event response procedures</a:t>
            </a:r>
          </a:p>
          <a:p>
            <a:pPr marL="1143000" lvl="2" indent="-228600" fontAlgn="base">
              <a:buFont typeface="+mj-lt"/>
              <a:buAutoNum type="arabicPeriod"/>
            </a:pPr>
            <a:r>
              <a:rPr lang="en-US" sz="1100" dirty="0">
                <a:latin typeface="Arial" panose="020B0604020202020204" pitchFamily="34" charset="0"/>
              </a:rPr>
              <a:t>Alarms and Indications</a:t>
            </a:r>
          </a:p>
          <a:p>
            <a:pPr marL="1143000" lvl="2" indent="-228600" fontAlgn="base">
              <a:buFont typeface="+mj-lt"/>
              <a:buAutoNum type="arabicPeriod"/>
            </a:pPr>
            <a:r>
              <a:rPr lang="en-US" sz="1100" dirty="0">
                <a:latin typeface="Arial" panose="020B0604020202020204" pitchFamily="34" charset="0"/>
              </a:rPr>
              <a:t>Operator response </a:t>
            </a:r>
          </a:p>
          <a:p>
            <a:pPr marL="1143000" lvl="2" indent="-228600" fontAlgn="base">
              <a:buFont typeface="+mj-lt"/>
              <a:buAutoNum type="arabicPeriod"/>
            </a:pPr>
            <a:r>
              <a:rPr lang="en-US" sz="1100" dirty="0">
                <a:latin typeface="Arial" panose="020B0604020202020204" pitchFamily="34" charset="0"/>
              </a:rPr>
              <a:t>Required Operator intervention points</a:t>
            </a:r>
          </a:p>
        </p:txBody>
      </p:sp>
    </p:spTree>
    <p:extLst>
      <p:ext uri="{BB962C8B-B14F-4D97-AF65-F5344CB8AC3E}">
        <p14:creationId xmlns:p14="http://schemas.microsoft.com/office/powerpoint/2010/main" val="3500029605"/>
      </p:ext>
    </p:extLst>
  </p:cSld>
  <p:clrMapOvr>
    <a:masterClrMapping/>
  </p:clrMapOvr>
</p:sld>
</file>

<file path=ppt/theme/theme1.xml><?xml version="1.0" encoding="utf-8"?>
<a:theme xmlns:a="http://schemas.openxmlformats.org/drawingml/2006/main" name="PPPL_slideshow_template_PPPL-DOE-Princeton">
  <a:themeElements>
    <a:clrScheme name="Kilter">
      <a:dk1>
        <a:srgbClr val="000000"/>
      </a:dk1>
      <a:lt1>
        <a:srgbClr val="FFFFFF"/>
      </a:lt1>
      <a:dk2>
        <a:srgbClr val="318FC5"/>
      </a:dk2>
      <a:lt2>
        <a:srgbClr val="AEE8FB"/>
      </a:lt2>
      <a:accent1>
        <a:srgbClr val="76C5EF"/>
      </a:accent1>
      <a:accent2>
        <a:srgbClr val="FEA022"/>
      </a:accent2>
      <a:accent3>
        <a:srgbClr val="FF6700"/>
      </a:accent3>
      <a:accent4>
        <a:srgbClr val="70A525"/>
      </a:accent4>
      <a:accent5>
        <a:srgbClr val="A5D848"/>
      </a:accent5>
      <a:accent6>
        <a:srgbClr val="20768C"/>
      </a:accent6>
      <a:hlink>
        <a:srgbClr val="7AB6E8"/>
      </a:hlink>
      <a:folHlink>
        <a:srgbClr val="83B0D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PPL_slideshow_template_PPPL-DOE-Princeton">
  <a:themeElements>
    <a:clrScheme name="Kilter">
      <a:dk1>
        <a:srgbClr val="000000"/>
      </a:dk1>
      <a:lt1>
        <a:srgbClr val="FFFFFF"/>
      </a:lt1>
      <a:dk2>
        <a:srgbClr val="318FC5"/>
      </a:dk2>
      <a:lt2>
        <a:srgbClr val="AEE8FB"/>
      </a:lt2>
      <a:accent1>
        <a:srgbClr val="76C5EF"/>
      </a:accent1>
      <a:accent2>
        <a:srgbClr val="FEA022"/>
      </a:accent2>
      <a:accent3>
        <a:srgbClr val="FF6700"/>
      </a:accent3>
      <a:accent4>
        <a:srgbClr val="70A525"/>
      </a:accent4>
      <a:accent5>
        <a:srgbClr val="A5D848"/>
      </a:accent5>
      <a:accent6>
        <a:srgbClr val="20768C"/>
      </a:accent6>
      <a:hlink>
        <a:srgbClr val="7AB6E8"/>
      </a:hlink>
      <a:folHlink>
        <a:srgbClr val="83B0D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848</Words>
  <Application>Microsoft Office PowerPoint</Application>
  <PresentationFormat>On-screen Show (4:3)</PresentationFormat>
  <Paragraphs>172</Paragraphs>
  <Slides>14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PPPL_slideshow_template_PPPL-DOE-Princeton</vt:lpstr>
      <vt:lpstr>PPPL_slideshow_template_PPPL-DOE-Princeton</vt:lpstr>
      <vt:lpstr>NSTX-U Readiness for Operations </vt:lpstr>
      <vt:lpstr>Outline</vt:lpstr>
      <vt:lpstr>What is the goal?</vt:lpstr>
      <vt:lpstr>Introduction: Characteristics of NSTX-U</vt:lpstr>
      <vt:lpstr>NSTX-U Pre-operational Testing and Commissioning Plan</vt:lpstr>
      <vt:lpstr>PowerPoint Presentation</vt:lpstr>
      <vt:lpstr>Comments to Operational Phases</vt:lpstr>
      <vt:lpstr>Readiness of People</vt:lpstr>
      <vt:lpstr>Operators Required Training Elements</vt:lpstr>
      <vt:lpstr>Operators Required Training Elements (cont’d)</vt:lpstr>
      <vt:lpstr>Equipment Readiness</vt:lpstr>
      <vt:lpstr>PowerPoint Presentation</vt:lpstr>
      <vt:lpstr>Summary</vt:lpstr>
      <vt:lpstr>Backup Slides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NSTX-U Readiness for Operations</dc:title>
  <dc:creator>Eady, Lisa B.</dc:creator>
  <cp:lastModifiedBy>Eady, Lisa B.</cp:lastModifiedBy>
  <cp:revision>17</cp:revision>
  <dcterms:modified xsi:type="dcterms:W3CDTF">2019-09-08T17:15:27Z</dcterms:modified>
</cp:coreProperties>
</file>